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8E4D-74FA-4245-86D4-B238089DF829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798C-451B-4424-83B7-F6AC0893C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8E4D-74FA-4245-86D4-B238089DF829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798C-451B-4424-83B7-F6AC0893C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1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8E4D-74FA-4245-86D4-B238089DF829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798C-451B-4424-83B7-F6AC0893C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41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8E4D-74FA-4245-86D4-B238089DF829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798C-451B-4424-83B7-F6AC0893C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4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8E4D-74FA-4245-86D4-B238089DF829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798C-451B-4424-83B7-F6AC0893C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4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8E4D-74FA-4245-86D4-B238089DF829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798C-451B-4424-83B7-F6AC0893C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88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8E4D-74FA-4245-86D4-B238089DF829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798C-451B-4424-83B7-F6AC0893C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21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8E4D-74FA-4245-86D4-B238089DF829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798C-451B-4424-83B7-F6AC0893C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1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8E4D-74FA-4245-86D4-B238089DF829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798C-451B-4424-83B7-F6AC0893C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8E4D-74FA-4245-86D4-B238089DF829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798C-451B-4424-83B7-F6AC0893C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47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8E4D-74FA-4245-86D4-B238089DF829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E798C-451B-4424-83B7-F6AC0893C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48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08E4D-74FA-4245-86D4-B238089DF829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E798C-451B-4424-83B7-F6AC0893C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4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 Management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SUAI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68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3"/>
    </mc:Choice>
    <mc:Fallback>
      <p:transition spd="slow" advTm="6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Cost Curve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method to discover </a:t>
            </a:r>
            <a:r>
              <a:rPr lang="en-US" dirty="0" err="1"/>
              <a:t>opimum</a:t>
            </a:r>
            <a:r>
              <a:rPr lang="en-US" dirty="0"/>
              <a:t> project costs.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9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33"/>
    </mc:Choice>
    <mc:Fallback>
      <p:transition spd="slow" advTm="32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Activity Cost-Time Trade-Off Graph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6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81"/>
    </mc:Choice>
    <mc:Fallback>
      <p:transition spd="slow" advTm="14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0">
                <a:solidFill>
                  <a:schemeClr val="tx1"/>
                </a:solidFill>
              </a:rPr>
              <a:t>        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300162" y="7016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0">
                <a:solidFill>
                  <a:schemeClr val="tx1"/>
                </a:solidFill>
              </a:rPr>
              <a:t>          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1447800" y="304800"/>
            <a:ext cx="0" cy="533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447800" y="5638800"/>
            <a:ext cx="533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04800" y="2743200"/>
            <a:ext cx="8382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Costs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$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743200" y="5943600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Project Duration</a:t>
            </a:r>
          </a:p>
        </p:txBody>
      </p:sp>
      <p:sp>
        <p:nvSpPr>
          <p:cNvPr id="10" name="Freeform 12"/>
          <p:cNvSpPr>
            <a:spLocks/>
          </p:cNvSpPr>
          <p:nvPr/>
        </p:nvSpPr>
        <p:spPr bwMode="auto">
          <a:xfrm>
            <a:off x="1790700" y="609600"/>
            <a:ext cx="4229100" cy="927100"/>
          </a:xfrm>
          <a:custGeom>
            <a:avLst/>
            <a:gdLst>
              <a:gd name="T0" fmla="*/ 60483750 w 2664"/>
              <a:gd name="T1" fmla="*/ 0 h 584"/>
              <a:gd name="T2" fmla="*/ 544353750 w 2664"/>
              <a:gd name="T3" fmla="*/ 362902500 h 584"/>
              <a:gd name="T4" fmla="*/ 2147483647 w 2664"/>
              <a:gd name="T5" fmla="*/ 1451610000 h 584"/>
              <a:gd name="T6" fmla="*/ 2147483647 w 2664"/>
              <a:gd name="T7" fmla="*/ 241935000 h 58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664" h="584">
                <a:moveTo>
                  <a:pt x="24" y="0"/>
                </a:moveTo>
                <a:cubicBezTo>
                  <a:pt x="12" y="24"/>
                  <a:pt x="0" y="48"/>
                  <a:pt x="216" y="144"/>
                </a:cubicBezTo>
                <a:cubicBezTo>
                  <a:pt x="432" y="240"/>
                  <a:pt x="912" y="584"/>
                  <a:pt x="1320" y="576"/>
                </a:cubicBezTo>
                <a:cubicBezTo>
                  <a:pt x="1728" y="568"/>
                  <a:pt x="2440" y="176"/>
                  <a:pt x="2664" y="96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13"/>
          <p:cNvSpPr>
            <a:spLocks/>
          </p:cNvSpPr>
          <p:nvPr/>
        </p:nvSpPr>
        <p:spPr bwMode="auto">
          <a:xfrm>
            <a:off x="1752600" y="1905000"/>
            <a:ext cx="4800600" cy="2133600"/>
          </a:xfrm>
          <a:custGeom>
            <a:avLst/>
            <a:gdLst>
              <a:gd name="T0" fmla="*/ 0 w 3024"/>
              <a:gd name="T1" fmla="*/ 0 h 1344"/>
              <a:gd name="T2" fmla="*/ 1330642500 w 3024"/>
              <a:gd name="T3" fmla="*/ 1088707500 h 1344"/>
              <a:gd name="T4" fmla="*/ 2147483647 w 3024"/>
              <a:gd name="T5" fmla="*/ 2147483647 h 1344"/>
              <a:gd name="T6" fmla="*/ 2147483647 w 3024"/>
              <a:gd name="T7" fmla="*/ 2147483647 h 134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24" h="1344">
                <a:moveTo>
                  <a:pt x="0" y="0"/>
                </a:moveTo>
                <a:cubicBezTo>
                  <a:pt x="52" y="116"/>
                  <a:pt x="104" y="232"/>
                  <a:pt x="528" y="432"/>
                </a:cubicBezTo>
                <a:cubicBezTo>
                  <a:pt x="952" y="632"/>
                  <a:pt x="2128" y="1056"/>
                  <a:pt x="2544" y="1200"/>
                </a:cubicBezTo>
                <a:cubicBezTo>
                  <a:pt x="2960" y="1344"/>
                  <a:pt x="2992" y="1320"/>
                  <a:pt x="3024" y="1296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14"/>
          <p:cNvSpPr>
            <a:spLocks/>
          </p:cNvSpPr>
          <p:nvPr/>
        </p:nvSpPr>
        <p:spPr bwMode="auto">
          <a:xfrm>
            <a:off x="1638300" y="4419600"/>
            <a:ext cx="4914900" cy="914400"/>
          </a:xfrm>
          <a:custGeom>
            <a:avLst/>
            <a:gdLst>
              <a:gd name="T0" fmla="*/ 60483750 w 3096"/>
              <a:gd name="T1" fmla="*/ 1330642500 h 576"/>
              <a:gd name="T2" fmla="*/ 544353750 w 3096"/>
              <a:gd name="T3" fmla="*/ 1330642500 h 576"/>
              <a:gd name="T4" fmla="*/ 2147483647 w 3096"/>
              <a:gd name="T5" fmla="*/ 604837500 h 576"/>
              <a:gd name="T6" fmla="*/ 2147483647 w 3096"/>
              <a:gd name="T7" fmla="*/ 0 h 5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96" h="576">
                <a:moveTo>
                  <a:pt x="24" y="528"/>
                </a:moveTo>
                <a:cubicBezTo>
                  <a:pt x="12" y="552"/>
                  <a:pt x="0" y="576"/>
                  <a:pt x="216" y="528"/>
                </a:cubicBezTo>
                <a:cubicBezTo>
                  <a:pt x="432" y="480"/>
                  <a:pt x="840" y="328"/>
                  <a:pt x="1320" y="240"/>
                </a:cubicBezTo>
                <a:cubicBezTo>
                  <a:pt x="1800" y="152"/>
                  <a:pt x="2448" y="76"/>
                  <a:pt x="3096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3810000" y="457200"/>
            <a:ext cx="0" cy="518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5013325" y="4710113"/>
            <a:ext cx="1411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Indirect Costs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4860925" y="3033713"/>
            <a:ext cx="1252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Direct Costs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5029200" y="1295400"/>
            <a:ext cx="1685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Total Cost Curve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193925" y="214313"/>
            <a:ext cx="1501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Minimum Cost</a:t>
            </a:r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>
            <a:off x="3048000" y="609600"/>
            <a:ext cx="685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72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02"/>
    </mc:Choice>
    <mc:Fallback>
      <p:transition spd="slow" advTm="40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Slope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/>
              <a:t>             Cost Slope = </a:t>
            </a:r>
            <a:r>
              <a:rPr lang="en-US" altLang="en-US" u="sng" dirty="0"/>
              <a:t>Crash Cost – Normal Cost</a:t>
            </a:r>
          </a:p>
          <a:p>
            <a:pPr>
              <a:buNone/>
            </a:pPr>
            <a:r>
              <a:rPr lang="en-US" altLang="en-US" dirty="0"/>
              <a:t>				   Normal Time – Crash Time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08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933"/>
    </mc:Choice>
    <mc:Fallback>
      <p:transition spd="slow" advTm="69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0">
                <a:solidFill>
                  <a:schemeClr val="tx1"/>
                </a:solidFill>
              </a:rPr>
              <a:t>             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752600" y="838200"/>
            <a:ext cx="0" cy="457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752600" y="5410200"/>
            <a:ext cx="464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1752600" y="19050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1752600" y="4343400"/>
            <a:ext cx="3124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819400" y="1905000"/>
            <a:ext cx="2057400" cy="2438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2819400" y="1905000"/>
            <a:ext cx="0" cy="3505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4876800" y="43434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4876800" y="4343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V="1">
            <a:off x="2819400" y="1219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812925" y="1458913"/>
            <a:ext cx="10398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Crash Cost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752600" y="3962400"/>
            <a:ext cx="1157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Normal Cost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063875" y="1382713"/>
            <a:ext cx="14938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Crash Cost-Time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Point</a:t>
            </a: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>
            <a:off x="2895600" y="1676400"/>
            <a:ext cx="5334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4745038" y="3744913"/>
            <a:ext cx="161131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Normal Cost-Time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Point</a:t>
            </a: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4876800" y="4038600"/>
            <a:ext cx="3048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2727325" y="5527675"/>
            <a:ext cx="2478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Activity Duration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52400" y="2362200"/>
            <a:ext cx="12160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Activity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Direct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Cost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2879725" y="4659313"/>
            <a:ext cx="6492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Crash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Time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5029200" y="4572000"/>
            <a:ext cx="7667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Normal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Time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2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07"/>
    </mc:Choice>
    <mc:Fallback>
      <p:transition spd="slow" advTm="43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Types of Project 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Direct</a:t>
            </a:r>
          </a:p>
          <a:p>
            <a:endParaRPr lang="en-US" dirty="0"/>
          </a:p>
          <a:p>
            <a:r>
              <a:rPr lang="en-US" dirty="0"/>
              <a:t>Indirect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8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54"/>
    </mc:Choice>
    <mc:Fallback>
      <p:transition spd="slow" advTm="16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Indirect Project 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Overhead</a:t>
            </a:r>
          </a:p>
          <a:p>
            <a:r>
              <a:rPr lang="en-US" altLang="en-US" dirty="0"/>
              <a:t>Continue for the life of the project</a:t>
            </a:r>
          </a:p>
          <a:p>
            <a:r>
              <a:rPr lang="en-US" altLang="en-US" dirty="0"/>
              <a:t>Cannot be associated directly with an individual activity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78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75"/>
    </mc:Choice>
    <mc:Fallback>
      <p:transition spd="slow" advTm="40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Indirect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Expenses for:</a:t>
            </a:r>
          </a:p>
          <a:p>
            <a:pPr lvl="1"/>
            <a:r>
              <a:rPr lang="en-US" altLang="en-US" dirty="0"/>
              <a:t>Supervision</a:t>
            </a:r>
          </a:p>
          <a:p>
            <a:pPr lvl="1"/>
            <a:r>
              <a:rPr lang="en-US" altLang="en-US" dirty="0"/>
              <a:t>General-purpose equipment</a:t>
            </a:r>
          </a:p>
          <a:p>
            <a:pPr lvl="1"/>
            <a:r>
              <a:rPr lang="en-US" altLang="en-US" dirty="0"/>
              <a:t>Administrative staff</a:t>
            </a:r>
          </a:p>
          <a:p>
            <a:pPr lvl="1"/>
            <a:r>
              <a:rPr lang="en-US" altLang="en-US" dirty="0"/>
              <a:t>Interest</a:t>
            </a:r>
          </a:p>
          <a:p>
            <a:pPr lvl="1"/>
            <a:r>
              <a:rPr lang="en-US" altLang="en-US" dirty="0"/>
              <a:t>Taxes</a:t>
            </a:r>
          </a:p>
          <a:p>
            <a:pPr lvl="1"/>
            <a:r>
              <a:rPr lang="en-US" altLang="en-US" dirty="0"/>
              <a:t>Selling </a:t>
            </a:r>
          </a:p>
          <a:p>
            <a:pPr lvl="1"/>
            <a:r>
              <a:rPr lang="en-US" altLang="en-US" dirty="0"/>
              <a:t>Marketing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5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25"/>
    </mc:Choice>
    <mc:Fallback>
      <p:transition spd="slow" advTm="45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Bonus or Penalty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Usually included in Indirect Costs because they relate to the project and not one activity.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30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59"/>
    </mc:Choice>
    <mc:Fallback>
      <p:transition spd="slow" advTm="12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Usually derived from historical records of costs</a:t>
            </a:r>
          </a:p>
          <a:p>
            <a:r>
              <a:rPr lang="en-US" altLang="en-US" dirty="0"/>
              <a:t>Usually expressed as dollars per unit of time  $100/day</a:t>
            </a:r>
          </a:p>
          <a:p>
            <a:r>
              <a:rPr lang="en-US" altLang="en-US" dirty="0"/>
              <a:t>Indirect costs will decrease as project duration is expedited.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6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910"/>
    </mc:Choice>
    <mc:Fallback>
      <p:transition spd="slow" advTm="93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Project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The direct cost for the project is the summation of all individual direct activity costs for the project.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60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89"/>
    </mc:Choice>
    <mc:Fallback>
      <p:transition spd="slow" advTm="12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Direct Project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Labor</a:t>
            </a:r>
          </a:p>
          <a:p>
            <a:r>
              <a:rPr lang="en-US" altLang="en-US" dirty="0"/>
              <a:t>Materials</a:t>
            </a:r>
          </a:p>
          <a:p>
            <a:r>
              <a:rPr lang="en-US" altLang="en-US" dirty="0"/>
              <a:t>Equipment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97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13"/>
    </mc:Choice>
    <mc:Fallback>
      <p:transition spd="slow" advTm="35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Tied directly to an activity</a:t>
            </a:r>
          </a:p>
          <a:p>
            <a:endParaRPr lang="en-US" altLang="en-US" dirty="0"/>
          </a:p>
          <a:p>
            <a:r>
              <a:rPr lang="en-US" altLang="en-US" dirty="0"/>
              <a:t>Vary inversely with time</a:t>
            </a:r>
          </a:p>
          <a:p>
            <a:endParaRPr lang="en-US" altLang="en-US" dirty="0"/>
          </a:p>
          <a:p>
            <a:pPr lvl="1"/>
            <a:r>
              <a:rPr lang="en-US" altLang="en-US" dirty="0"/>
              <a:t>It costs money to buy time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55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57"/>
    </mc:Choice>
    <mc:Fallback>
      <p:transition spd="slow" advTm="29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201</Words>
  <Application>Microsoft Office PowerPoint</Application>
  <PresentationFormat>Widescreen</PresentationFormat>
  <Paragraphs>68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Project Management</vt:lpstr>
      <vt:lpstr>Types of Project Costs</vt:lpstr>
      <vt:lpstr>Indirect Project Costs</vt:lpstr>
      <vt:lpstr>Examples of Indirect Costs</vt:lpstr>
      <vt:lpstr>Bonus or Penalty</vt:lpstr>
      <vt:lpstr>Indirect Costs</vt:lpstr>
      <vt:lpstr>Direct Project Costs</vt:lpstr>
      <vt:lpstr>Sources of Direct Project Costs</vt:lpstr>
      <vt:lpstr>Direct Costs</vt:lpstr>
      <vt:lpstr>Total Cost Curve Method</vt:lpstr>
      <vt:lpstr>Activity Cost-Time Trade-Off Graph</vt:lpstr>
      <vt:lpstr>PowerPoint Presentation</vt:lpstr>
      <vt:lpstr>Cost Slope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Management</dc:title>
  <dc:creator>Jerry Cockrell</dc:creator>
  <cp:lastModifiedBy>Jerry Cockrell</cp:lastModifiedBy>
  <cp:revision>10</cp:revision>
  <dcterms:created xsi:type="dcterms:W3CDTF">2018-02-19T15:53:29Z</dcterms:created>
  <dcterms:modified xsi:type="dcterms:W3CDTF">2018-02-26T15:04:57Z</dcterms:modified>
</cp:coreProperties>
</file>