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7" r:id="rId3"/>
    <p:sldId id="275" r:id="rId4"/>
    <p:sldId id="276" r:id="rId5"/>
    <p:sldId id="277" r:id="rId6"/>
    <p:sldId id="263" r:id="rId7"/>
    <p:sldId id="265" r:id="rId8"/>
    <p:sldId id="264" r:id="rId9"/>
    <p:sldId id="279" r:id="rId10"/>
    <p:sldId id="272" r:id="rId11"/>
    <p:sldId id="270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B5CF7-7253-2A4B-AEC2-FC113983C34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39710-2C80-E347-8F81-41DDC0229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03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38B58-D993-1742-AA54-710DBE8E506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AD668-3BFB-1340-B28B-2E58B2F8F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61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D668-3BFB-1340-B28B-2E58B2F8F88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8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 второй системе нет места банкам, но есть место посредникам </a:t>
            </a:r>
            <a:r>
              <a:rPr lang="mr-IN" dirty="0" smtClean="0"/>
              <a:t>–</a:t>
            </a:r>
            <a:r>
              <a:rPr lang="ru-RU" dirty="0" smtClean="0"/>
              <a:t> брокерам, биржам</a:t>
            </a:r>
          </a:p>
          <a:p>
            <a:r>
              <a:rPr lang="ru-RU" dirty="0" smtClean="0"/>
              <a:t>Роль банка выполняет блокчейн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D668-3BFB-1340-B28B-2E58B2F8F88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78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Основные функции денег: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мера стоимости, средство обращения, средство платежа, средство накопления и сбережения, мировые деньги</a:t>
            </a:r>
            <a:r>
              <a:rPr lang="ru-RU" dirty="0" smtClean="0">
                <a:effectLst/>
              </a:rPr>
              <a:t> </a:t>
            </a:r>
            <a:endParaRPr lang="ru-RU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Проблема 1 </a:t>
            </a:r>
            <a:r>
              <a:rPr lang="ru-RU" sz="1200" dirty="0" smtClean="0"/>
              <a:t>(ограниченный объем)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Проблема 2 (неэффективная платежная система)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Проблема 3-4 (отсутствие юридической защиты)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D668-3BFB-1340-B28B-2E58B2F8F88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2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У золота есть потребительская стоимость </a:t>
            </a:r>
            <a:r>
              <a:rPr lang="mr-IN" dirty="0" smtClean="0"/>
              <a:t>–</a:t>
            </a:r>
            <a:r>
              <a:rPr lang="ru-RU" dirty="0" smtClean="0"/>
              <a:t> украшения, электроника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/>
              <a:t>(</a:t>
            </a:r>
            <a:r>
              <a:rPr lang="ru-RU" dirty="0" err="1" smtClean="0"/>
              <a:t>майнеры</a:t>
            </a:r>
            <a:r>
              <a:rPr lang="ru-RU" dirty="0" smtClean="0"/>
              <a:t>, «</a:t>
            </a:r>
            <a:r>
              <a:rPr lang="ru-RU" dirty="0" err="1" smtClean="0"/>
              <a:t>ноды</a:t>
            </a:r>
            <a:r>
              <a:rPr lang="ru-RU" dirty="0" smtClean="0"/>
              <a:t>», распределенное хранение/дублирование)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D668-3BFB-1340-B28B-2E58B2F8F88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522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(Издержки размножения информации)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D668-3BFB-1340-B28B-2E58B2F8F88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51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56859B1-C904-CB4B-A11C-7FECE3479C9A}" type="datetime1">
              <a:rPr lang="ru-RU" smtClean="0"/>
              <a:t>28.11.2017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3FB5-4D80-3A4F-AE88-B0933B89AA54}" type="datetime1">
              <a:rPr lang="ru-RU" smtClean="0"/>
              <a:t>28.11.2017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95A8-065D-3A46-B336-0B12CCBF5168}" type="datetime1">
              <a:rPr lang="ru-RU" smtClean="0"/>
              <a:t>28.11.2017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9D09-A920-994C-BFE2-FE633B354409}" type="datetime1">
              <a:rPr lang="ru-RU" smtClean="0"/>
              <a:t>28.11.2017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12F9-31E7-BC41-971D-55B1D08A9B1E}" type="datetime1">
              <a:rPr lang="ru-RU" smtClean="0"/>
              <a:t>28.11.2017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AED7-9EFE-794D-9B7F-7E692BBE2861}" type="datetime1">
              <a:rPr lang="ru-RU" smtClean="0"/>
              <a:t>28.11.2017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ED66-0CB8-3148-AB7A-83CFFF6F91BD}" type="datetime1">
              <a:rPr lang="ru-RU" smtClean="0"/>
              <a:t>28.11.2017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5764-AD26-4541-840B-97D2DD33433C}" type="datetime1">
              <a:rPr lang="ru-RU" smtClean="0"/>
              <a:t>28.11.2017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5F86-0F94-5649-9253-2D17F04FD999}" type="datetime1">
              <a:rPr lang="ru-RU" smtClean="0"/>
              <a:t>28.11.2017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4A38DD0-706F-3346-8951-E5A199E837E0}" type="datetime1">
              <a:rPr lang="ru-RU" smtClean="0"/>
              <a:t>28.11.2017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184B259-CAEA-AD4F-A7F6-07B7E26ACAF3}" type="datetime1">
              <a:rPr lang="ru-RU" smtClean="0"/>
              <a:t>28.11.2017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AD503C1-C3BF-3545-989A-45307D0D6D8F}" type="datetime1">
              <a:rPr lang="ru-RU" smtClean="0"/>
              <a:t>28.11.2017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215330" y="1794935"/>
            <a:ext cx="6718459" cy="182809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Криптовалюты и блокчейн:</a:t>
            </a:r>
            <a:br>
              <a:rPr lang="ru-RU" sz="3600" dirty="0" smtClean="0"/>
            </a:br>
            <a:r>
              <a:rPr lang="ru-RU" sz="3600" dirty="0" smtClean="0"/>
              <a:t>что показал 2017 год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941441"/>
            <a:ext cx="5712179" cy="1524000"/>
          </a:xfrm>
        </p:spPr>
        <p:txBody>
          <a:bodyPr/>
          <a:lstStyle/>
          <a:p>
            <a:r>
              <a:rPr lang="ru-RU" dirty="0" smtClean="0"/>
              <a:t>Корищенко К.Н.</a:t>
            </a:r>
          </a:p>
          <a:p>
            <a:r>
              <a:rPr lang="ru-RU" dirty="0" smtClean="0"/>
              <a:t>Профессор РАНХиГС, д. э. н.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C968-7D0E-F745-9AF1-B25092D1E0C3}" type="datetime1">
              <a:rPr lang="ru-RU" smtClean="0"/>
              <a:t>28.11.2017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Храните деньги в </a:t>
            </a:r>
            <a:r>
              <a:rPr lang="ru-RU" dirty="0" err="1"/>
              <a:t>биткойнах</a:t>
            </a:r>
            <a:r>
              <a:rPr lang="ru-RU" dirty="0"/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Нет потребительской стоимости?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Что сохраняется </a:t>
            </a:r>
            <a:r>
              <a:rPr lang="mr-IN" dirty="0" smtClean="0"/>
              <a:t>–</a:t>
            </a:r>
            <a:r>
              <a:rPr lang="ru-RU" dirty="0" smtClean="0"/>
              <a:t> электричество, оборудование, человеко-час?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Избыточность затрат </a:t>
            </a:r>
            <a:r>
              <a:rPr lang="mr-IN" dirty="0" smtClean="0"/>
              <a:t>–</a:t>
            </a:r>
            <a:r>
              <a:rPr lang="ru-RU" dirty="0" smtClean="0"/>
              <a:t> потеря стоимости?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Юридическая защита?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Потери входа/выхода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Ограниченность </a:t>
            </a:r>
            <a:r>
              <a:rPr lang="ru-RU" dirty="0"/>
              <a:t>объема и отсутствие рефинансирование  </a:t>
            </a:r>
            <a:r>
              <a:rPr lang="ru-RU" dirty="0">
                <a:latin typeface="Wingdings"/>
                <a:ea typeface="Wingdings"/>
                <a:cs typeface="Wingdings"/>
              </a:rPr>
              <a:t> </a:t>
            </a:r>
            <a:r>
              <a:rPr lang="ru-RU" dirty="0"/>
              <a:t>кризис ликвидности</a:t>
            </a:r>
          </a:p>
          <a:p>
            <a:pPr marL="457200" indent="-457200">
              <a:buFont typeface="+mj-ea"/>
              <a:buAutoNum type="circleNumDbPlain"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51CB-95B3-D144-9C6C-9A6F53092D52}" type="datetime1">
              <a:rPr lang="ru-RU" smtClean="0"/>
              <a:t>28.11.2017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Удобно ли платить </a:t>
            </a:r>
            <a:r>
              <a:rPr lang="ru-RU" dirty="0" err="1" smtClean="0"/>
              <a:t>биткойнами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ea"/>
              <a:buAutoNum type="circleNumDbPlain"/>
            </a:pPr>
            <a:r>
              <a:rPr lang="ru-RU" dirty="0"/>
              <a:t>Точка входа </a:t>
            </a:r>
            <a:r>
              <a:rPr lang="mr-IN" dirty="0"/>
              <a:t>–</a:t>
            </a:r>
            <a:r>
              <a:rPr lang="ru-RU" dirty="0"/>
              <a:t> «</a:t>
            </a:r>
            <a:r>
              <a:rPr lang="ru-RU" dirty="0" err="1"/>
              <a:t>обменники</a:t>
            </a:r>
            <a:r>
              <a:rPr lang="ru-RU" dirty="0"/>
              <a:t>» и биржи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ATM - </a:t>
            </a:r>
            <a:r>
              <a:rPr lang="ru-RU" dirty="0" smtClean="0"/>
              <a:t>2000</a:t>
            </a:r>
            <a:r>
              <a:rPr lang="en-US" dirty="0" smtClean="0"/>
              <a:t> </a:t>
            </a:r>
            <a:r>
              <a:rPr lang="en-US" dirty="0" err="1" smtClean="0"/>
              <a:t>Bitcoin</a:t>
            </a:r>
            <a:r>
              <a:rPr lang="ru-RU" dirty="0" smtClean="0"/>
              <a:t>, более 1млн. </a:t>
            </a:r>
            <a:r>
              <a:rPr lang="en-US" dirty="0" smtClean="0"/>
              <a:t>VISA </a:t>
            </a:r>
            <a:r>
              <a:rPr lang="ru-RU" dirty="0" smtClean="0"/>
              <a:t>(весь мир)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35 % розницы в США или 4 млн. точек принимают </a:t>
            </a:r>
            <a:r>
              <a:rPr lang="en-US" dirty="0" err="1" smtClean="0"/>
              <a:t>ApplePay</a:t>
            </a:r>
            <a:endParaRPr lang="en-US" dirty="0" smtClean="0"/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В Японии официально (май 2017) принимали Биткойн 5 тыс. точек, план 260 тыс.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Биткойн </a:t>
            </a:r>
            <a:r>
              <a:rPr lang="mr-IN" dirty="0" smtClean="0"/>
              <a:t>–</a:t>
            </a:r>
            <a:r>
              <a:rPr lang="ru-RU" dirty="0" smtClean="0"/>
              <a:t> 300 тыс. транзакций/день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Московская Биржа </a:t>
            </a:r>
            <a:r>
              <a:rPr lang="mr-IN" dirty="0" smtClean="0"/>
              <a:t>–</a:t>
            </a:r>
            <a:r>
              <a:rPr lang="ru-RU" dirty="0" smtClean="0"/>
              <a:t> 30 тыс. транзакций/сек. 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68C-0541-E24E-A8E0-6B2793253CE1}" type="datetime1">
              <a:rPr lang="ru-RU" smtClean="0"/>
              <a:t>28.11.2017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Биткойн изменит </a:t>
            </a:r>
            <a:br>
              <a:rPr lang="ru-RU" dirty="0" smtClean="0"/>
            </a:br>
            <a:r>
              <a:rPr lang="ru-RU" dirty="0" smtClean="0"/>
              <a:t>мировой порядок?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ea"/>
              <a:buAutoNum type="circleNumDbPlain"/>
            </a:pPr>
            <a:r>
              <a:rPr lang="ru-RU" dirty="0"/>
              <a:t>Анти-банк, анти-</a:t>
            </a:r>
            <a:r>
              <a:rPr lang="ru-RU" dirty="0" smtClean="0"/>
              <a:t>государство </a:t>
            </a:r>
            <a:r>
              <a:rPr lang="mr-IN" dirty="0"/>
              <a:t>–</a:t>
            </a:r>
            <a:r>
              <a:rPr lang="ru-RU" dirty="0"/>
              <a:t> интересы бюджетной, монетарной и макро</a:t>
            </a:r>
            <a:r>
              <a:rPr lang="ru-RU" dirty="0" smtClean="0"/>
              <a:t>-пруденциальной </a:t>
            </a:r>
            <a:r>
              <a:rPr lang="ru-RU" dirty="0"/>
              <a:t>политик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/>
              <a:t>Использование в </a:t>
            </a:r>
            <a:r>
              <a:rPr lang="ru-RU" dirty="0" smtClean="0"/>
              <a:t>не-денежном </a:t>
            </a:r>
            <a:r>
              <a:rPr lang="ru-RU" dirty="0"/>
              <a:t>качестве (Макдональдс, «меченый атом»)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Международное </a:t>
            </a:r>
            <a:r>
              <a:rPr lang="ru-RU" dirty="0"/>
              <a:t>регулирование (как интернет?)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Религия </a:t>
            </a:r>
            <a:r>
              <a:rPr lang="mr-IN" dirty="0"/>
              <a:t>–</a:t>
            </a:r>
            <a:r>
              <a:rPr lang="ru-RU" dirty="0"/>
              <a:t> кошерность, исламские </a:t>
            </a:r>
            <a:r>
              <a:rPr lang="ru-RU" dirty="0" smtClean="0"/>
              <a:t>финансы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Социальный феномен </a:t>
            </a:r>
            <a:r>
              <a:rPr lang="mr-IN" dirty="0" smtClean="0"/>
              <a:t>–</a:t>
            </a:r>
            <a:r>
              <a:rPr lang="ru-RU" dirty="0" smtClean="0"/>
              <a:t> система голосования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Культура </a:t>
            </a:r>
            <a:r>
              <a:rPr lang="mr-IN" dirty="0" smtClean="0"/>
              <a:t>–</a:t>
            </a:r>
            <a:r>
              <a:rPr lang="ru-RU" dirty="0" smtClean="0"/>
              <a:t> киберпанк, анархизм</a:t>
            </a:r>
            <a:endParaRPr lang="ru-RU" dirty="0"/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3D5D-BA9E-4347-904C-C68A57C46D30}" type="datetime1">
              <a:rPr lang="ru-RU" smtClean="0"/>
              <a:t>28.11.2017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3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Кому нужен блокчейн?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Блокчейн = СУБД+ЭЦП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Публичный </a:t>
            </a:r>
            <a:r>
              <a:rPr lang="ru-RU" dirty="0"/>
              <a:t>против </a:t>
            </a:r>
            <a:r>
              <a:rPr lang="ru-RU" dirty="0" smtClean="0"/>
              <a:t>корпоративного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Саморегулируемое Сообщество </a:t>
            </a:r>
            <a:r>
              <a:rPr lang="en-US" dirty="0" smtClean="0"/>
              <a:t>vs </a:t>
            </a:r>
            <a:r>
              <a:rPr lang="ru-RU" dirty="0" smtClean="0"/>
              <a:t>Центральный Агент</a:t>
            </a:r>
            <a:endParaRPr lang="ru-RU" dirty="0"/>
          </a:p>
          <a:p>
            <a:pPr marL="457200" indent="-457200">
              <a:buFont typeface="+mj-ea"/>
              <a:buAutoNum type="circleNumDbPlain"/>
            </a:pPr>
            <a:r>
              <a:rPr lang="ru-RU" dirty="0"/>
              <a:t>Драйвер </a:t>
            </a:r>
            <a:r>
              <a:rPr lang="mr-IN" dirty="0"/>
              <a:t>–</a:t>
            </a:r>
            <a:r>
              <a:rPr lang="ru-RU" dirty="0"/>
              <a:t> доступ всем на запись и чтение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Риски </a:t>
            </a:r>
            <a:r>
              <a:rPr lang="ru-RU" dirty="0"/>
              <a:t>раскрытия информации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Проблема </a:t>
            </a:r>
            <a:r>
              <a:rPr lang="ru-RU" dirty="0"/>
              <a:t>голосования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/>
              <a:t>Проблема быстродействия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/>
              <a:t>Проблема объема блока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/>
              <a:t>Проблема удостоверяющего </a:t>
            </a:r>
            <a:r>
              <a:rPr lang="ru-RU" dirty="0" smtClean="0"/>
              <a:t>центра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Кто же его тогда «толкает»?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A9F1-BDF0-F440-867F-76346A5A7B87}" type="datetime1">
              <a:rPr lang="ru-RU" smtClean="0"/>
              <a:t>28.11.2017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Объем </a:t>
            </a:r>
            <a:r>
              <a:rPr lang="ru-RU" sz="4000" dirty="0"/>
              <a:t>денег и квази-денег в мире </a:t>
            </a:r>
            <a:r>
              <a:rPr lang="ru-RU" sz="2400" dirty="0" smtClean="0"/>
              <a:t>(трлн</a:t>
            </a:r>
            <a:r>
              <a:rPr lang="ru-RU" sz="2400" dirty="0"/>
              <a:t>. долл.</a:t>
            </a:r>
            <a:r>
              <a:rPr lang="ru-RU" sz="2400" dirty="0" smtClean="0"/>
              <a:t>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-457200">
              <a:buFont typeface="+mj-ea"/>
              <a:buAutoNum type="circleNumDbPlain"/>
            </a:pPr>
            <a:endParaRPr lang="ru-RU" sz="45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ru-RU" sz="5100" dirty="0" smtClean="0"/>
              <a:t>7	- весь объем золота в мире сегодня 	   (оценка)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ru-RU" sz="5100" dirty="0" smtClean="0"/>
              <a:t>5	- </a:t>
            </a:r>
            <a:r>
              <a:rPr lang="ru-RU" sz="4500" dirty="0" smtClean="0"/>
              <a:t>объем </a:t>
            </a:r>
            <a:r>
              <a:rPr lang="ru-RU" sz="4500" dirty="0"/>
              <a:t>наличных денег в мире (в России </a:t>
            </a:r>
            <a:r>
              <a:rPr lang="ru-RU" sz="4500" dirty="0" smtClean="0"/>
              <a:t>	  около </a:t>
            </a:r>
            <a:r>
              <a:rPr lang="ru-RU" sz="4500" dirty="0"/>
              <a:t>0.12, в США </a:t>
            </a:r>
            <a:r>
              <a:rPr lang="mr-IN" sz="4500" dirty="0"/>
              <a:t>–</a:t>
            </a:r>
            <a:r>
              <a:rPr lang="ru-RU" sz="4500" dirty="0"/>
              <a:t> 1.7</a:t>
            </a:r>
            <a:r>
              <a:rPr lang="ru-RU" sz="4500" dirty="0" smtClean="0"/>
              <a:t>)</a:t>
            </a:r>
            <a:endParaRPr lang="ru-RU" sz="45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ru-RU" sz="5100" dirty="0" smtClean="0"/>
              <a:t>0.7 - </a:t>
            </a:r>
            <a:r>
              <a:rPr lang="ru-RU" sz="4500" dirty="0" smtClean="0"/>
              <a:t>«</a:t>
            </a:r>
            <a:r>
              <a:rPr lang="ru-RU" sz="4500" dirty="0"/>
              <a:t>международные» доллары США </a:t>
            </a:r>
            <a:endParaRPr lang="ru-RU" sz="4500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ru-RU" sz="5100" dirty="0" smtClean="0"/>
              <a:t>0.2 - </a:t>
            </a:r>
            <a:r>
              <a:rPr lang="ru-RU" sz="4500" dirty="0"/>
              <a:t>с</a:t>
            </a:r>
            <a:r>
              <a:rPr lang="ru-RU" sz="4500" dirty="0" smtClean="0"/>
              <a:t>тоимость всех криптовалют </a:t>
            </a:r>
            <a:r>
              <a:rPr lang="ru-RU" sz="4500" dirty="0"/>
              <a:t>в </a:t>
            </a:r>
            <a:r>
              <a:rPr lang="ru-RU" sz="4500" dirty="0" smtClean="0"/>
              <a:t>мире 	   (оценка сверху)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ru-RU" sz="5100" dirty="0" smtClean="0"/>
              <a:t>12</a:t>
            </a:r>
            <a:r>
              <a:rPr lang="ru-RU" sz="4500" dirty="0" smtClean="0"/>
              <a:t>  </a:t>
            </a:r>
            <a:r>
              <a:rPr lang="mr-IN" sz="4500" dirty="0" smtClean="0"/>
              <a:t>–</a:t>
            </a:r>
            <a:r>
              <a:rPr lang="ru-RU" sz="4500" dirty="0" smtClean="0"/>
              <a:t> денежная масса США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8ADE-BDEB-6743-94F3-0D2161835582}" type="datetime1">
              <a:rPr lang="ru-RU" smtClean="0"/>
              <a:t>28.11.2017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Рынок криптовалют/</a:t>
            </a:r>
            <a:r>
              <a:rPr lang="ru-RU" dirty="0" err="1" smtClean="0"/>
              <a:t>токенов</a:t>
            </a:r>
            <a:r>
              <a:rPr lang="en-US" dirty="0" smtClean="0"/>
              <a:t> (2017)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&gt;750 </a:t>
            </a:r>
            <a:r>
              <a:rPr lang="ru-RU" dirty="0" smtClean="0"/>
              <a:t>«действующих» криптовалют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&gt;180 </a:t>
            </a:r>
            <a:r>
              <a:rPr lang="ru-RU" dirty="0" smtClean="0"/>
              <a:t>работающих бирж и «</a:t>
            </a:r>
            <a:r>
              <a:rPr lang="ru-RU" dirty="0" err="1" smtClean="0"/>
              <a:t>обменников</a:t>
            </a:r>
            <a:r>
              <a:rPr lang="ru-RU" dirty="0" smtClean="0"/>
              <a:t>»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/>
              <a:t>128 </a:t>
            </a:r>
            <a:r>
              <a:rPr lang="en-US" dirty="0"/>
              <a:t>ICO </a:t>
            </a:r>
            <a:r>
              <a:rPr lang="ru-RU" dirty="0"/>
              <a:t>в процессе </a:t>
            </a:r>
            <a:r>
              <a:rPr lang="ru-RU" dirty="0" smtClean="0"/>
              <a:t>размещения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1-10 </a:t>
            </a:r>
            <a:r>
              <a:rPr lang="ru-RU" dirty="0" smtClean="0"/>
              <a:t>млн. пользователей 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10 млн. кошельков (</a:t>
            </a:r>
            <a:r>
              <a:rPr lang="en-US" dirty="0" smtClean="0"/>
              <a:t>max)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4EE4-946B-C244-88A3-C3AD4AC830EB}" type="datetime1">
              <a:rPr lang="ru-RU" smtClean="0"/>
              <a:t>28.11.2017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Биткойн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ea"/>
              <a:buAutoNum type="circleNumDbPlain"/>
            </a:pP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Times</a:t>
            </a:r>
            <a:r>
              <a:rPr lang="ru-RU" dirty="0"/>
              <a:t> 03/</a:t>
            </a:r>
            <a:r>
              <a:rPr lang="ru-RU" dirty="0" err="1"/>
              <a:t>Jan</a:t>
            </a:r>
            <a:r>
              <a:rPr lang="ru-RU" dirty="0"/>
              <a:t>/2009 </a:t>
            </a:r>
            <a:r>
              <a:rPr lang="ru-RU" dirty="0" err="1"/>
              <a:t>Chancellor</a:t>
            </a:r>
            <a:r>
              <a:rPr lang="ru-RU" dirty="0"/>
              <a:t> 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brink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bailout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banks</a:t>
            </a:r>
            <a:endParaRPr lang="ru-RU" dirty="0"/>
          </a:p>
          <a:p>
            <a:pPr marL="457200" indent="-457200">
              <a:buFont typeface="+mj-ea"/>
              <a:buAutoNum type="circleNumDbPlain"/>
            </a:pPr>
            <a:r>
              <a:rPr lang="ru-RU" dirty="0" smtClean="0">
                <a:ea typeface="ＭＳ ゴシック"/>
                <a:cs typeface="Arial"/>
              </a:rPr>
              <a:t>«</a:t>
            </a:r>
            <a:r>
              <a:rPr lang="ru-RU" dirty="0" err="1">
                <a:ea typeface="ＭＳ ゴシック"/>
                <a:cs typeface="Arial"/>
              </a:rPr>
              <a:t>Хардфорк</a:t>
            </a:r>
            <a:r>
              <a:rPr lang="ru-RU" dirty="0">
                <a:ea typeface="ＭＳ ゴシック"/>
                <a:cs typeface="Arial"/>
              </a:rPr>
              <a:t>» </a:t>
            </a:r>
            <a:r>
              <a:rPr lang="mr-IN" dirty="0">
                <a:latin typeface="Arial"/>
                <a:ea typeface="ＭＳ ゴシック"/>
                <a:cs typeface="Arial"/>
              </a:rPr>
              <a:t>–</a:t>
            </a:r>
            <a:r>
              <a:rPr lang="ru-RU" dirty="0">
                <a:ea typeface="ＭＳ ゴシック"/>
                <a:cs typeface="Arial"/>
              </a:rPr>
              <a:t> Биткойн/Биткойн Кэш</a:t>
            </a:r>
            <a:endParaRPr lang="en-US" dirty="0">
              <a:latin typeface="Arial"/>
              <a:ea typeface="ＭＳ ゴシック"/>
              <a:cs typeface="Arial"/>
            </a:endParaRPr>
          </a:p>
          <a:p>
            <a:pPr marL="457200" indent="-457200">
              <a:buFont typeface="+mj-ea"/>
              <a:buAutoNum type="circleNumDbPlain"/>
            </a:pPr>
            <a:r>
              <a:rPr lang="ru-RU" dirty="0">
                <a:cs typeface="Arial"/>
              </a:rPr>
              <a:t>Стоимость </a:t>
            </a:r>
            <a:r>
              <a:rPr lang="ru-RU" dirty="0">
                <a:ea typeface="ＭＳ ゴシック"/>
                <a:cs typeface="Arial"/>
              </a:rPr>
              <a:t>≈ </a:t>
            </a:r>
            <a:r>
              <a:rPr lang="en-US" dirty="0" smtClean="0">
                <a:ea typeface="ＭＳ ゴシック"/>
                <a:cs typeface="Arial"/>
              </a:rPr>
              <a:t>8</a:t>
            </a:r>
            <a:r>
              <a:rPr lang="ru-RU" dirty="0" smtClean="0">
                <a:ea typeface="ＭＳ ゴシック"/>
                <a:cs typeface="Arial"/>
              </a:rPr>
              <a:t>000</a:t>
            </a:r>
            <a:r>
              <a:rPr lang="en-US" dirty="0" smtClean="0">
                <a:latin typeface="Arial"/>
                <a:ea typeface="ＭＳ ゴシック"/>
                <a:cs typeface="Arial"/>
              </a:rPr>
              <a:t> </a:t>
            </a:r>
            <a:r>
              <a:rPr lang="en-US" dirty="0">
                <a:latin typeface="Arial"/>
                <a:ea typeface="ＭＳ ゴシック"/>
                <a:cs typeface="Arial"/>
              </a:rPr>
              <a:t>BTC/USD</a:t>
            </a:r>
            <a:endParaRPr lang="ru-RU" dirty="0"/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Всего </a:t>
            </a:r>
            <a:r>
              <a:rPr lang="mr-IN" dirty="0" smtClean="0"/>
              <a:t>–</a:t>
            </a:r>
            <a:r>
              <a:rPr lang="ru-RU" dirty="0" smtClean="0"/>
              <a:t> 21000000 Биткойнов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Добыто более 80%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Срок завершения </a:t>
            </a:r>
            <a:r>
              <a:rPr lang="ru-RU" dirty="0">
                <a:ea typeface="ＭＳ ゴシック"/>
                <a:cs typeface="Arial"/>
              </a:rPr>
              <a:t>≈ </a:t>
            </a:r>
            <a:r>
              <a:rPr lang="ru-RU" dirty="0" smtClean="0">
                <a:ea typeface="ＭＳ ゴシック"/>
                <a:cs typeface="Arial"/>
              </a:rPr>
              <a:t> </a:t>
            </a:r>
            <a:r>
              <a:rPr lang="ru-RU" sz="3300" dirty="0" smtClean="0">
                <a:ea typeface="ＭＳ ゴシック"/>
                <a:cs typeface="Arial"/>
              </a:rPr>
              <a:t>∞</a:t>
            </a:r>
            <a:r>
              <a:rPr lang="en-US" dirty="0" smtClean="0">
                <a:ea typeface="ＭＳ ゴシック"/>
                <a:cs typeface="Arial"/>
              </a:rPr>
              <a:t>/2035 </a:t>
            </a:r>
            <a:r>
              <a:rPr lang="ru-RU" dirty="0" smtClean="0">
                <a:ea typeface="ＭＳ ゴシック"/>
                <a:cs typeface="Arial"/>
              </a:rPr>
              <a:t>год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>
                <a:ea typeface="ＭＳ ゴシック"/>
                <a:cs typeface="Arial"/>
              </a:rPr>
              <a:t>Основная мотивация для добычи </a:t>
            </a:r>
            <a:r>
              <a:rPr lang="mr-IN" dirty="0" smtClean="0">
                <a:ea typeface="ＭＳ ゴシック"/>
                <a:cs typeface="Arial"/>
              </a:rPr>
              <a:t>–</a:t>
            </a:r>
            <a:r>
              <a:rPr lang="ru-RU" dirty="0" smtClean="0">
                <a:ea typeface="ＭＳ ゴシック"/>
                <a:cs typeface="Arial"/>
              </a:rPr>
              <a:t> комиссия за транзакцию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/>
              <a:t>&lt;</a:t>
            </a:r>
            <a:r>
              <a:rPr lang="ru-RU" dirty="0"/>
              <a:t>10000 «</a:t>
            </a:r>
            <a:r>
              <a:rPr lang="ru-RU" dirty="0" err="1"/>
              <a:t>майнеров</a:t>
            </a:r>
            <a:r>
              <a:rPr lang="ru-RU" dirty="0" smtClean="0"/>
              <a:t>» / 20 основных пулов</a:t>
            </a:r>
            <a:endParaRPr lang="en-US" dirty="0"/>
          </a:p>
          <a:p>
            <a:pPr marL="457200" indent="-457200">
              <a:buFont typeface="+mj-ea"/>
              <a:buAutoNum type="circleNumDbPlain"/>
            </a:pPr>
            <a:r>
              <a:rPr lang="en-US" dirty="0"/>
              <a:t>80</a:t>
            </a:r>
            <a:r>
              <a:rPr lang="ru-RU" dirty="0"/>
              <a:t>% Биткойнов добывается в </a:t>
            </a:r>
            <a:r>
              <a:rPr lang="ru-RU" dirty="0" smtClean="0"/>
              <a:t>Китае (2016)</a:t>
            </a:r>
            <a:endParaRPr lang="ru-RU" dirty="0"/>
          </a:p>
          <a:p>
            <a:pPr marL="457200" indent="-457200">
              <a:buFont typeface="+mj-ea"/>
              <a:buAutoNum type="circleNumDbPlain"/>
            </a:pPr>
            <a:endParaRPr lang="ru-RU" dirty="0" smtClean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3A6F-0C4F-CB4E-95D6-660CEE5344AF}" type="datetime1">
              <a:rPr lang="ru-RU" smtClean="0"/>
              <a:t>28.11.2017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График добычи биткойнов</a:t>
            </a:r>
            <a:endParaRPr lang="ru-RU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" r="1416" b="-1568"/>
          <a:stretch/>
        </p:blipFill>
        <p:spPr>
          <a:xfrm>
            <a:off x="1641240" y="2020067"/>
            <a:ext cx="5746333" cy="3455409"/>
          </a:xfrm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17DB-EEAD-9D45-9E89-50C30EFF740E}" type="datetime1">
              <a:rPr lang="ru-RU" smtClean="0"/>
              <a:t>28.11.2017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проблемы</a:t>
            </a:r>
            <a:r>
              <a:rPr lang="en-US" dirty="0" smtClean="0"/>
              <a:t> </a:t>
            </a:r>
            <a:r>
              <a:rPr lang="ru-RU" dirty="0" smtClean="0"/>
              <a:t>для финансового рынка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Определение сути объекта (деньги, товар, финансовый актив)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Определение типа объекта (</a:t>
            </a:r>
            <a:r>
              <a:rPr lang="ru-RU" dirty="0" err="1" smtClean="0"/>
              <a:t>криптовалюта</a:t>
            </a:r>
            <a:r>
              <a:rPr lang="ru-RU" dirty="0" smtClean="0"/>
              <a:t>/</a:t>
            </a:r>
            <a:r>
              <a:rPr lang="ru-RU" dirty="0" err="1" smtClean="0"/>
              <a:t>токен</a:t>
            </a:r>
            <a:r>
              <a:rPr lang="ru-RU" dirty="0" smtClean="0"/>
              <a:t>)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Определение среды обращения (прежде всего, ЭЦП)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Открытый код и «вольница» программистов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Регулирование посредников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Регулирование </a:t>
            </a:r>
            <a:r>
              <a:rPr lang="en-US" dirty="0" smtClean="0"/>
              <a:t>ICO</a:t>
            </a:r>
            <a:endParaRPr lang="ru-RU" dirty="0" smtClean="0"/>
          </a:p>
          <a:p>
            <a:pPr marL="457200" indent="-457200">
              <a:buFont typeface="+mj-ea"/>
              <a:buAutoNum type="circleNumDbPlain"/>
            </a:pPr>
            <a:endParaRPr lang="ru-RU" dirty="0"/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2FEC-9881-924C-8C73-1C6004414758}" type="datetime1">
              <a:rPr lang="ru-RU" smtClean="0"/>
              <a:t>28.11.2017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устроена </a:t>
            </a:r>
            <a:r>
              <a:rPr lang="en-US" dirty="0" smtClean="0"/>
              <a:t> </a:t>
            </a:r>
            <a:r>
              <a:rPr lang="ru-RU" dirty="0" smtClean="0"/>
              <a:t>«денежная» система криптовалют?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«Базовые деньги» Х «кредитный мультипликатор» = «Денежная масса»</a:t>
            </a:r>
            <a:endParaRPr lang="ru-RU" dirty="0"/>
          </a:p>
          <a:p>
            <a:pPr marL="457200" indent="-457200">
              <a:buFont typeface="+mj-ea"/>
              <a:buAutoNum type="circleNumDbPlain"/>
            </a:pPr>
            <a:r>
              <a:rPr lang="ru-RU" b="1" dirty="0" smtClean="0"/>
              <a:t>Традиционная банковская </a:t>
            </a:r>
            <a:r>
              <a:rPr lang="ru-RU" dirty="0" smtClean="0"/>
              <a:t>система: М0 </a:t>
            </a:r>
            <a:r>
              <a:rPr lang="mr-IN" dirty="0" smtClean="0"/>
              <a:t>–</a:t>
            </a:r>
            <a:r>
              <a:rPr lang="ru-RU" dirty="0" smtClean="0"/>
              <a:t> наличность </a:t>
            </a:r>
            <a:br>
              <a:rPr lang="ru-RU" dirty="0" smtClean="0"/>
            </a:br>
            <a:r>
              <a:rPr lang="ru-RU" dirty="0" smtClean="0"/>
              <a:t>М2 </a:t>
            </a:r>
            <a:r>
              <a:rPr lang="mr-IN" dirty="0" smtClean="0"/>
              <a:t>–</a:t>
            </a:r>
            <a:r>
              <a:rPr lang="ru-RU" dirty="0" smtClean="0"/>
              <a:t> депозиты 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b="1" dirty="0" err="1" smtClean="0"/>
              <a:t>Криптовалютная</a:t>
            </a:r>
            <a:r>
              <a:rPr lang="ru-RU" dirty="0" smtClean="0"/>
              <a:t> система: </a:t>
            </a:r>
            <a:br>
              <a:rPr lang="ru-RU" dirty="0" smtClean="0"/>
            </a:br>
            <a:r>
              <a:rPr lang="ru-RU" dirty="0" smtClean="0"/>
              <a:t>М0 - базовые </a:t>
            </a:r>
            <a:r>
              <a:rPr lang="ru-RU" dirty="0"/>
              <a:t>КВ (биткойн и  т.д.</a:t>
            </a:r>
            <a:r>
              <a:rPr lang="ru-RU" dirty="0" smtClean="0"/>
              <a:t>),</a:t>
            </a:r>
            <a:br>
              <a:rPr lang="ru-RU" dirty="0" smtClean="0"/>
            </a:br>
            <a:r>
              <a:rPr lang="ru-RU" dirty="0" smtClean="0"/>
              <a:t>М2 </a:t>
            </a:r>
            <a:r>
              <a:rPr lang="mr-IN" dirty="0" smtClean="0"/>
              <a:t>–</a:t>
            </a:r>
            <a:r>
              <a:rPr lang="ru-RU" dirty="0" smtClean="0"/>
              <a:t> </a:t>
            </a:r>
            <a:r>
              <a:rPr lang="ru-RU" dirty="0" err="1" smtClean="0"/>
              <a:t>токены</a:t>
            </a:r>
            <a:r>
              <a:rPr lang="ru-RU" dirty="0" smtClean="0"/>
              <a:t> (</a:t>
            </a:r>
            <a:r>
              <a:rPr lang="en-US" dirty="0" smtClean="0"/>
              <a:t>ICO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43E5-BFA8-B845-9E71-164BA497A72E}" type="datetime1">
              <a:rPr lang="ru-RU" smtClean="0"/>
              <a:t>28.11.2017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Биткойн </a:t>
            </a:r>
            <a:r>
              <a:rPr lang="mr-IN" dirty="0" smtClean="0"/>
              <a:t>–</a:t>
            </a:r>
            <a:r>
              <a:rPr lang="ru-RU" dirty="0" smtClean="0"/>
              <a:t> деньги?</a:t>
            </a:r>
            <a:br>
              <a:rPr lang="ru-RU" dirty="0" smtClean="0"/>
            </a:br>
            <a:r>
              <a:rPr lang="ru-RU" sz="2700" dirty="0" smtClean="0"/>
              <a:t>(первый взгляд)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2864655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ru-RU" sz="2000" b="1" dirty="0" smtClean="0"/>
              <a:t>Мера стоимости </a:t>
            </a:r>
            <a:r>
              <a:rPr lang="mr-IN" sz="2000" dirty="0" smtClean="0"/>
              <a:t>–</a:t>
            </a:r>
            <a:r>
              <a:rPr lang="ru-RU" sz="2000" dirty="0" smtClean="0"/>
              <a:t> не очень, слишком </a:t>
            </a:r>
            <a:r>
              <a:rPr lang="ru-RU" sz="2000" dirty="0" err="1" smtClean="0"/>
              <a:t>волатильный</a:t>
            </a:r>
            <a:r>
              <a:rPr lang="ru-RU" sz="2000" dirty="0" smtClean="0"/>
              <a:t> 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sz="2000" b="1" dirty="0" smtClean="0"/>
              <a:t>Средство обращения/платежа </a:t>
            </a:r>
            <a:r>
              <a:rPr lang="mr-IN" sz="2000" dirty="0" smtClean="0"/>
              <a:t>–</a:t>
            </a:r>
            <a:r>
              <a:rPr lang="ru-RU" sz="2000" dirty="0" smtClean="0"/>
              <a:t> только в электронной форме 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sz="2000" b="1" dirty="0" smtClean="0"/>
              <a:t>Средство сбережения </a:t>
            </a:r>
            <a:r>
              <a:rPr lang="mr-IN" sz="2000" dirty="0" smtClean="0"/>
              <a:t>–</a:t>
            </a:r>
            <a:r>
              <a:rPr lang="ru-RU" sz="2000" dirty="0" smtClean="0"/>
              <a:t> имеет внутреннюю стоимость, которая растет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sz="2000" b="1" dirty="0" smtClean="0"/>
              <a:t>Мировые деньги </a:t>
            </a:r>
            <a:r>
              <a:rPr lang="mr-IN" sz="2000" dirty="0" smtClean="0"/>
              <a:t>–</a:t>
            </a:r>
            <a:r>
              <a:rPr lang="ru-RU" sz="2000" dirty="0" smtClean="0"/>
              <a:t> подходит, но в «антигосударственном» варианте</a:t>
            </a:r>
            <a:endParaRPr lang="ru-RU" sz="200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4AFB-CFFE-0B47-A6BD-D6F5BA65CAFD}" type="datetime1">
              <a:rPr lang="ru-RU" smtClean="0"/>
              <a:t>28.11.2017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438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Типы </a:t>
            </a:r>
            <a:br>
              <a:rPr lang="ru-RU" dirty="0" smtClean="0"/>
            </a:br>
            <a:r>
              <a:rPr lang="ru-RU" dirty="0" smtClean="0"/>
              <a:t>криптовалют/</a:t>
            </a:r>
            <a:r>
              <a:rPr lang="ru-RU" dirty="0" err="1" smtClean="0"/>
              <a:t>токенов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spcAft>
                <a:spcPts val="600"/>
              </a:spcAft>
              <a:buFont typeface="+mj-ea"/>
              <a:buAutoNum type="circleNumDbPlain"/>
              <a:defRPr/>
            </a:pPr>
            <a:r>
              <a:rPr lang="ru-RU" sz="2000" b="1" dirty="0"/>
              <a:t>«Продуктовый» </a:t>
            </a:r>
            <a:r>
              <a:rPr lang="ru-RU" sz="2000" b="1" dirty="0" err="1"/>
              <a:t>токен</a:t>
            </a:r>
            <a:r>
              <a:rPr lang="ru-RU" sz="2000" b="1" dirty="0"/>
              <a:t> (</a:t>
            </a:r>
            <a:r>
              <a:rPr lang="en-US" sz="2000" b="1" dirty="0" err="1"/>
              <a:t>Filecoin</a:t>
            </a:r>
            <a:r>
              <a:rPr lang="ru-RU" sz="2000" b="1" dirty="0"/>
              <a:t>, </a:t>
            </a:r>
            <a:r>
              <a:rPr lang="en-US" sz="2000" b="1" dirty="0" err="1"/>
              <a:t>Tezos</a:t>
            </a:r>
            <a:r>
              <a:rPr lang="ru-RU" sz="2000" b="1" dirty="0"/>
              <a:t>)</a:t>
            </a:r>
          </a:p>
          <a:p>
            <a:pPr marL="36576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2000" dirty="0"/>
              <a:t>Предоставление функционала приложения / возможности использования сервисов системы</a:t>
            </a:r>
          </a:p>
          <a:p>
            <a:pPr marL="457200" lvl="1" indent="-457200">
              <a:spcBef>
                <a:spcPts val="1200"/>
              </a:spcBef>
              <a:spcAft>
                <a:spcPts val="600"/>
              </a:spcAft>
              <a:buFont typeface="+mj-ea"/>
              <a:buAutoNum type="circleNumDbPlain" startAt="2"/>
              <a:defRPr/>
            </a:pPr>
            <a:r>
              <a:rPr lang="ru-RU" sz="2000" b="1" dirty="0"/>
              <a:t>К</a:t>
            </a:r>
            <a:r>
              <a:rPr lang="ru-RU" sz="2000" b="1" dirty="0" smtClean="0"/>
              <a:t>вази</a:t>
            </a:r>
            <a:r>
              <a:rPr lang="ru-RU" sz="2000" b="1" dirty="0"/>
              <a:t>-ценная бумага (</a:t>
            </a:r>
            <a:r>
              <a:rPr lang="en-US" sz="2000" b="1" dirty="0"/>
              <a:t>The DAO)</a:t>
            </a:r>
            <a:endParaRPr lang="ru-RU" sz="2000" b="1" dirty="0"/>
          </a:p>
          <a:p>
            <a:pPr marL="365760" lvl="1" indent="0">
              <a:spcBef>
                <a:spcPts val="600"/>
              </a:spcBef>
              <a:buNone/>
              <a:defRPr/>
            </a:pPr>
            <a:r>
              <a:rPr lang="ru-RU" sz="2000" dirty="0"/>
              <a:t>Удостоверение прав в отношении компании, включая право на участие в распределении прибыли и управлении </a:t>
            </a:r>
          </a:p>
          <a:p>
            <a:pPr marL="457200" lvl="1" indent="-457200">
              <a:spcBef>
                <a:spcPts val="1200"/>
              </a:spcBef>
              <a:spcAft>
                <a:spcPts val="600"/>
              </a:spcAft>
              <a:buFont typeface="+mj-ea"/>
              <a:buAutoNum type="circleNumDbPlain" startAt="3"/>
              <a:defRPr/>
            </a:pPr>
            <a:r>
              <a:rPr lang="ru-RU" sz="2000" b="1" dirty="0"/>
              <a:t>С</a:t>
            </a:r>
            <a:r>
              <a:rPr lang="ru-RU" sz="2000" b="1" dirty="0" smtClean="0"/>
              <a:t>редство расчета/деньги </a:t>
            </a:r>
            <a:r>
              <a:rPr lang="ru-RU" sz="2000" b="1" dirty="0"/>
              <a:t>(</a:t>
            </a:r>
            <a:r>
              <a:rPr lang="en-US" sz="2000" b="1" dirty="0"/>
              <a:t>Ripple - XRP)</a:t>
            </a:r>
            <a:endParaRPr lang="ru-RU" sz="2000" b="1" dirty="0"/>
          </a:p>
          <a:p>
            <a:pPr marL="36576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2000" dirty="0"/>
              <a:t>Средство оплаты товаров, работ, услуг</a:t>
            </a:r>
          </a:p>
          <a:p>
            <a:pPr marL="457200" lvl="1" indent="-457200">
              <a:spcBef>
                <a:spcPts val="1200"/>
              </a:spcBef>
              <a:spcAft>
                <a:spcPts val="600"/>
              </a:spcAft>
              <a:buFont typeface="+mj-ea"/>
              <a:buAutoNum type="circleNumDbPlain" startAt="4"/>
              <a:defRPr/>
            </a:pPr>
            <a:r>
              <a:rPr lang="ru-RU" sz="2000" b="1" dirty="0" err="1"/>
              <a:t>Токен</a:t>
            </a:r>
            <a:r>
              <a:rPr lang="ru-RU" sz="2000" b="1" dirty="0"/>
              <a:t>, не предоставляющий каких-либо прав </a:t>
            </a:r>
            <a:r>
              <a:rPr lang="en-US" sz="2000" b="1" dirty="0"/>
              <a:t>(EOS)</a:t>
            </a:r>
            <a:endParaRPr lang="ru-RU" sz="2000" b="1" dirty="0"/>
          </a:p>
          <a:p>
            <a:pPr marL="365760" lvl="1" indent="0">
              <a:spcBef>
                <a:spcPts val="600"/>
              </a:spcBef>
              <a:buNone/>
              <a:defRPr/>
            </a:pPr>
            <a:r>
              <a:rPr lang="ru-RU" sz="2000" dirty="0"/>
              <a:t>Удостоверение участия в сборе средств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9D09-A920-994C-BFE2-FE633B354409}" type="datetime1">
              <a:rPr lang="ru-RU" smtClean="0"/>
              <a:t>28.11.2017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шка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Вешка.thmx</Template>
  <TotalTime>286</TotalTime>
  <Words>616</Words>
  <Application>Microsoft Office PowerPoint</Application>
  <PresentationFormat>Экран (4:3)</PresentationFormat>
  <Paragraphs>124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ＭＳ ゴシック</vt:lpstr>
      <vt:lpstr>Arial</vt:lpstr>
      <vt:lpstr>Brush Script MT</vt:lpstr>
      <vt:lpstr>Calibri</vt:lpstr>
      <vt:lpstr>Constantia</vt:lpstr>
      <vt:lpstr>Franklin Gothic Book</vt:lpstr>
      <vt:lpstr>Mangal</vt:lpstr>
      <vt:lpstr>Rage Italic</vt:lpstr>
      <vt:lpstr>Wingdings</vt:lpstr>
      <vt:lpstr>Вешка</vt:lpstr>
      <vt:lpstr>Криптовалюты и блокчейн: что показал 2017 год</vt:lpstr>
      <vt:lpstr>Объем денег и квази-денег в мире (трлн. долл.)</vt:lpstr>
      <vt:lpstr>Рынок криптовалют/токенов (2017)</vt:lpstr>
      <vt:lpstr>Биткойн</vt:lpstr>
      <vt:lpstr>График добычи биткойнов</vt:lpstr>
      <vt:lpstr>Основные проблемы для финансового рынка</vt:lpstr>
      <vt:lpstr>Как устроена  «денежная» система криптовалют?</vt:lpstr>
      <vt:lpstr>Биткойн – деньги? (первый взгляд)</vt:lpstr>
      <vt:lpstr>Типы  криптовалют/токенов</vt:lpstr>
      <vt:lpstr>Храните деньги в биткойнах?</vt:lpstr>
      <vt:lpstr>Удобно ли платить биткойнами?</vt:lpstr>
      <vt:lpstr>Биткойн изменит  мировой порядок?</vt:lpstr>
      <vt:lpstr>Кому нужен блокчейн?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Криптовалюты</dc:title>
  <dc:creator>kkn</dc:creator>
  <cp:lastModifiedBy>USER01</cp:lastModifiedBy>
  <cp:revision>36</cp:revision>
  <dcterms:created xsi:type="dcterms:W3CDTF">2017-09-11T20:50:46Z</dcterms:created>
  <dcterms:modified xsi:type="dcterms:W3CDTF">2017-11-28T13:16:17Z</dcterms:modified>
</cp:coreProperties>
</file>