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90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81" r:id="rId56"/>
    <p:sldId id="380" r:id="rId57"/>
    <p:sldId id="379" r:id="rId58"/>
    <p:sldId id="378" r:id="rId59"/>
    <p:sldId id="377" r:id="rId60"/>
    <p:sldId id="382" r:id="rId61"/>
    <p:sldId id="376" r:id="rId62"/>
    <p:sldId id="383" r:id="rId63"/>
    <p:sldId id="375" r:id="rId64"/>
    <p:sldId id="385" r:id="rId65"/>
    <p:sldId id="384" r:id="rId66"/>
    <p:sldId id="374" r:id="rId67"/>
    <p:sldId id="386" r:id="rId68"/>
    <p:sldId id="373" r:id="rId69"/>
    <p:sldId id="387" r:id="rId70"/>
    <p:sldId id="372" r:id="rId71"/>
    <p:sldId id="371" r:id="rId72"/>
    <p:sldId id="370" r:id="rId73"/>
    <p:sldId id="369" r:id="rId74"/>
    <p:sldId id="368" r:id="rId75"/>
    <p:sldId id="367" r:id="rId76"/>
    <p:sldId id="389" r:id="rId77"/>
    <p:sldId id="388" r:id="rId7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A"/>
    <a:srgbClr val="E72B70"/>
    <a:srgbClr val="00B8E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6395" autoAdjust="0"/>
  </p:normalViewPr>
  <p:slideViewPr>
    <p:cSldViewPr snapToGrid="0" showGuides="1">
      <p:cViewPr varScale="1">
        <p:scale>
          <a:sx n="107" d="100"/>
          <a:sy n="107" d="100"/>
        </p:scale>
        <p:origin x="726" y="78"/>
      </p:cViewPr>
      <p:guideLst/>
    </p:cSldViewPr>
  </p:slideViewPr>
  <p:outlineViewPr>
    <p:cViewPr>
      <p:scale>
        <a:sx n="33" d="100"/>
        <a:sy n="33" d="100"/>
      </p:scale>
      <p:origin x="0" y="-1689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9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E5A4E-6396-4A88-A70E-C21D7495C05F}" type="datetime1">
              <a:rPr lang="ru-RU" smtClean="0"/>
              <a:t>31.08.2018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9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746D7-ADE3-46C0-AD62-1B7C11AE6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72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FF71-7406-44FA-91F3-E92132C85FAA}" type="datetime1">
              <a:rPr lang="ru-RU" smtClean="0"/>
              <a:t>31.08.2018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49628-2380-45F0-81DE-B2F66962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312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1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14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26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3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01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93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1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75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00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7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4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74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08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297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52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9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7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54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77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473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67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4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962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566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462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42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277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24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194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13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20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80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0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187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20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81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60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26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717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984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93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366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321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0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562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930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322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6761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262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074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79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303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654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434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9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98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287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544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2216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230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729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534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101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029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2879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5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822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1777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789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243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96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2485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2290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896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84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8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6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325" y="4868864"/>
            <a:ext cx="10801350" cy="1239464"/>
          </a:xfrm>
        </p:spPr>
        <p:txBody>
          <a:bodyPr anchor="t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325" y="6308725"/>
            <a:ext cx="10801350" cy="549275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03620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92163"/>
          </a:xfrm>
          <a:gradFill flip="none" rotWithShape="1">
            <a:gsLst>
              <a:gs pos="50000">
                <a:srgbClr val="005AAA"/>
              </a:gs>
              <a:gs pos="0">
                <a:srgbClr val="005AAA"/>
              </a:gs>
              <a:gs pos="100000">
                <a:srgbClr val="00B8EE"/>
              </a:gs>
            </a:gsLst>
            <a:lin ang="0" scaled="1"/>
            <a:tileRect/>
          </a:gradFill>
          <a:ln>
            <a:noFill/>
          </a:ln>
        </p:spPr>
        <p:txBody>
          <a:bodyPr tIns="0" bIns="0" anchor="ctr">
            <a:normAutofit/>
          </a:bodyPr>
          <a:lstStyle>
            <a:lvl1pPr marL="85725" indent="0" defTabSz="1073150">
              <a:lnSpc>
                <a:spcPts val="2400"/>
              </a:lnSpc>
              <a:tabLst/>
              <a:defRPr lang="ru-RU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333375"/>
          </a:xfrm>
          <a:solidFill>
            <a:srgbClr val="E72B70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414"/>
            <a:ext cx="1570328" cy="54858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90495" y="6457890"/>
            <a:ext cx="11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75C801B-6540-4C5C-8138-3A6B288D5B43}" type="slidenum">
              <a:rPr lang="ru-RU" sz="2000" b="1" smtClean="0">
                <a:solidFill>
                  <a:srgbClr val="E72B70"/>
                </a:solidFill>
                <a:latin typeface="+mn-lt"/>
              </a:rPr>
              <a:pPr algn="r"/>
              <a:t>‹#›</a:t>
            </a:fld>
            <a:r>
              <a:rPr lang="ru-RU" sz="2000" b="1" dirty="0" smtClean="0">
                <a:solidFill>
                  <a:srgbClr val="E72B7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E72B70"/>
                </a:solidFill>
                <a:latin typeface="+mn-lt"/>
              </a:rPr>
              <a:t>/</a:t>
            </a:r>
            <a:r>
              <a:rPr lang="ru-RU" sz="1600" b="1" dirty="0" smtClean="0">
                <a:solidFill>
                  <a:srgbClr val="E72B7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E72B70"/>
                </a:solidFill>
                <a:latin typeface="+mn-lt"/>
              </a:rPr>
              <a:t>75</a:t>
            </a:r>
            <a:endParaRPr lang="ru-RU" sz="2000" b="1" dirty="0">
              <a:solidFill>
                <a:srgbClr val="E72B7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665062"/>
      </p:ext>
    </p:extLst>
  </p:cSld>
  <p:clrMapOvr>
    <a:masterClrMapping/>
  </p:clrMapOvr>
  <p:transition spd="slow">
    <p:cover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7673" userDrawn="1">
          <p15:clr>
            <a:srgbClr val="FBAE40"/>
          </p15:clr>
        </p15:guide>
        <p15:guide id="6" orient="horz" userDrawn="1">
          <p15:clr>
            <a:srgbClr val="FBAE40"/>
          </p15:clr>
        </p15:guide>
        <p15:guide id="7" orient="horz" pos="709" userDrawn="1">
          <p15:clr>
            <a:srgbClr val="FBAE40"/>
          </p15:clr>
        </p15:guide>
        <p15:guide id="8" pos="211" userDrawn="1">
          <p15:clr>
            <a:srgbClr val="FBAE40"/>
          </p15:clr>
        </p15:guide>
        <p15:guide id="9" pos="7469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799" userDrawn="1">
          <p15:clr>
            <a:srgbClr val="FBAE40"/>
          </p15:clr>
        </p15:guide>
        <p15:guide id="12" pos="438" userDrawn="1">
          <p15:clr>
            <a:srgbClr val="FBAE40"/>
          </p15:clr>
        </p15:guide>
        <p15:guide id="13" pos="7242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  <p15:guide id="15" orient="horz" pos="10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46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A0BF99B-89B2-4FE9-B2EF-79840782F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slow">
    <p:cover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7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1.6. Направления подготовки иностранных граждан в 2018/19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74476"/>
              </p:ext>
            </p:extLst>
          </p:nvPr>
        </p:nvGraphicFramePr>
        <p:xfrm>
          <a:off x="906621" y="1628775"/>
          <a:ext cx="10378758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8911273">
                  <a:extLst>
                    <a:ext uri="{9D8B030D-6E8A-4147-A177-3AD203B41FA5}">
                      <a16:colId xmlns:a16="http://schemas.microsoft.com/office/drawing/2014/main" val="3126794516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155315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Укрупненные группы направлений подготовки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обучающихся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84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010000. Физико-математические науки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516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030000. Гуманитарные науки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367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030500. Юриспруденция (право, правоохранительная деятельность, судебная экспертиза)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638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080000. Экономика и управление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061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100000. Сфера обслуживания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296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140000. Энергетика, энергетическое машиностроение и электротехника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558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160000. Авиационная и ракетно-космическая техника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255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210000. Электронная техника, радиотехника и связь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767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220000</a:t>
                      </a: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 </a:t>
                      </a: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Автоматика и управление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790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0643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1.7. Выпуск специалистов ГУАП (граждан РФ)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79150"/>
              </p:ext>
            </p:extLst>
          </p:nvPr>
        </p:nvGraphicFramePr>
        <p:xfrm>
          <a:off x="928211" y="1628775"/>
          <a:ext cx="10335578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1770698">
                  <a:extLst>
                    <a:ext uri="{9D8B030D-6E8A-4147-A177-3AD203B41FA5}">
                      <a16:colId xmlns:a16="http://schemas.microsoft.com/office/drawing/2014/main" val="333109249"/>
                    </a:ext>
                  </a:extLst>
                </a:gridCol>
                <a:gridCol w="862648">
                  <a:extLst>
                    <a:ext uri="{9D8B030D-6E8A-4147-A177-3AD203B41FA5}">
                      <a16:colId xmlns:a16="http://schemas.microsoft.com/office/drawing/2014/main" val="3800884344"/>
                    </a:ext>
                  </a:extLst>
                </a:gridCol>
                <a:gridCol w="1278572">
                  <a:extLst>
                    <a:ext uri="{9D8B030D-6E8A-4147-A177-3AD203B41FA5}">
                      <a16:colId xmlns:a16="http://schemas.microsoft.com/office/drawing/2014/main" val="271067998"/>
                    </a:ext>
                  </a:extLst>
                </a:gridCol>
                <a:gridCol w="862648">
                  <a:extLst>
                    <a:ext uri="{9D8B030D-6E8A-4147-A177-3AD203B41FA5}">
                      <a16:colId xmlns:a16="http://schemas.microsoft.com/office/drawing/2014/main" val="3159787543"/>
                    </a:ext>
                  </a:extLst>
                </a:gridCol>
                <a:gridCol w="1278572">
                  <a:extLst>
                    <a:ext uri="{9D8B030D-6E8A-4147-A177-3AD203B41FA5}">
                      <a16:colId xmlns:a16="http://schemas.microsoft.com/office/drawing/2014/main" val="3554818446"/>
                    </a:ext>
                  </a:extLst>
                </a:gridCol>
                <a:gridCol w="862648">
                  <a:extLst>
                    <a:ext uri="{9D8B030D-6E8A-4147-A177-3AD203B41FA5}">
                      <a16:colId xmlns:a16="http://schemas.microsoft.com/office/drawing/2014/main" val="4056849632"/>
                    </a:ext>
                  </a:extLst>
                </a:gridCol>
                <a:gridCol w="1278572">
                  <a:extLst>
                    <a:ext uri="{9D8B030D-6E8A-4147-A177-3AD203B41FA5}">
                      <a16:colId xmlns:a16="http://schemas.microsoft.com/office/drawing/2014/main" val="97217715"/>
                    </a:ext>
                  </a:extLst>
                </a:gridCol>
                <a:gridCol w="862648">
                  <a:extLst>
                    <a:ext uri="{9D8B030D-6E8A-4147-A177-3AD203B41FA5}">
                      <a16:colId xmlns:a16="http://schemas.microsoft.com/office/drawing/2014/main" val="3935035906"/>
                    </a:ext>
                  </a:extLst>
                </a:gridCol>
                <a:gridCol w="1278572">
                  <a:extLst>
                    <a:ext uri="{9D8B030D-6E8A-4147-A177-3AD203B41FA5}">
                      <a16:colId xmlns:a16="http://schemas.microsoft.com/office/drawing/2014/main" val="3331653829"/>
                    </a:ext>
                  </a:extLst>
                </a:gridCol>
              </a:tblGrid>
              <a:tr h="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 специалистов с высшим </a:t>
                      </a:r>
                      <a:r>
                        <a:rPr lang="ru-RU" sz="20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образованием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9718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Форма обучения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Специалисты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Бакалавры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Магистры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Итого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8544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86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1030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14,5%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412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32,7%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1638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19,1%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788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Очно-заочная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4,6%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4,6%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619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2,1%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0,8%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18,3%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4,9%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118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10,7%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1528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10,2%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28,7%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2386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14,7%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30380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975378"/>
              </p:ext>
            </p:extLst>
          </p:nvPr>
        </p:nvGraphicFramePr>
        <p:xfrm>
          <a:off x="2370614" y="4355400"/>
          <a:ext cx="7450773" cy="1554480"/>
        </p:xfrm>
        <a:graphic>
          <a:graphicData uri="http://schemas.openxmlformats.org/drawingml/2006/table">
            <a:tbl>
              <a:tblPr firstRow="1" firstCol="1" bandRow="1"/>
              <a:tblGrid>
                <a:gridCol w="4394518">
                  <a:extLst>
                    <a:ext uri="{9D8B030D-6E8A-4147-A177-3AD203B41FA5}">
                      <a16:colId xmlns:a16="http://schemas.microsoft.com/office/drawing/2014/main" val="1486456714"/>
                    </a:ext>
                  </a:extLst>
                </a:gridCol>
                <a:gridCol w="1620520">
                  <a:extLst>
                    <a:ext uri="{9D8B030D-6E8A-4147-A177-3AD203B41FA5}">
                      <a16:colId xmlns:a16="http://schemas.microsoft.com/office/drawing/2014/main" val="4172987337"/>
                    </a:ext>
                  </a:extLst>
                </a:gridCol>
                <a:gridCol w="1435735">
                  <a:extLst>
                    <a:ext uri="{9D8B030D-6E8A-4147-A177-3AD203B41FA5}">
                      <a16:colId xmlns:a16="http://schemas.microsoft.com/office/drawing/2014/main" val="110547303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 специалистов со средним профессиональным </a:t>
                      </a:r>
                      <a:r>
                        <a:rPr lang="ru-RU" sz="20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образованием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907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Форма обучения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3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237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8,9%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463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25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12,0%</a:t>
                      </a:r>
                      <a:endParaRPr lang="ru-RU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70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9,2%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34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200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1.8. Выпуск студентов-иностранцев в 2018 годах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26397"/>
              </p:ext>
            </p:extLst>
          </p:nvPr>
        </p:nvGraphicFramePr>
        <p:xfrm>
          <a:off x="2416249" y="1628775"/>
          <a:ext cx="7359503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2774993">
                  <a:extLst>
                    <a:ext uri="{9D8B030D-6E8A-4147-A177-3AD203B41FA5}">
                      <a16:colId xmlns:a16="http://schemas.microsoft.com/office/drawing/2014/main" val="1974501979"/>
                    </a:ext>
                  </a:extLst>
                </a:gridCol>
                <a:gridCol w="1528170">
                  <a:extLst>
                    <a:ext uri="{9D8B030D-6E8A-4147-A177-3AD203B41FA5}">
                      <a16:colId xmlns:a16="http://schemas.microsoft.com/office/drawing/2014/main" val="1726743654"/>
                    </a:ext>
                  </a:extLst>
                </a:gridCol>
                <a:gridCol w="1528170">
                  <a:extLst>
                    <a:ext uri="{9D8B030D-6E8A-4147-A177-3AD203B41FA5}">
                      <a16:colId xmlns:a16="http://schemas.microsoft.com/office/drawing/2014/main" val="1528301554"/>
                    </a:ext>
                  </a:extLst>
                </a:gridCol>
                <a:gridCol w="1528170">
                  <a:extLst>
                    <a:ext uri="{9D8B030D-6E8A-4147-A177-3AD203B41FA5}">
                      <a16:colId xmlns:a16="http://schemas.microsoft.com/office/drawing/2014/main" val="5595040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2015/16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2016/17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2017/18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92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Специалисты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05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Бакалавры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80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1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Магистры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97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495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288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960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1.9. Число УГНС и число ОП, получивших аккредитацию в 2018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17729"/>
              </p:ext>
            </p:extLst>
          </p:nvPr>
        </p:nvGraphicFramePr>
        <p:xfrm>
          <a:off x="2516188" y="1458913"/>
          <a:ext cx="7159625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2560003">
                  <a:extLst>
                    <a:ext uri="{9D8B030D-6E8A-4147-A177-3AD203B41FA5}">
                      <a16:colId xmlns:a16="http://schemas.microsoft.com/office/drawing/2014/main" val="2756394390"/>
                    </a:ext>
                  </a:extLst>
                </a:gridCol>
                <a:gridCol w="2096770">
                  <a:extLst>
                    <a:ext uri="{9D8B030D-6E8A-4147-A177-3AD203B41FA5}">
                      <a16:colId xmlns:a16="http://schemas.microsoft.com/office/drawing/2014/main" val="2221731279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4221543428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951514556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1632377599"/>
                    </a:ext>
                  </a:extLst>
                </a:gridCol>
                <a:gridCol w="513397">
                  <a:extLst>
                    <a:ext uri="{9D8B030D-6E8A-4147-A177-3AD203B41FA5}">
                      <a16:colId xmlns:a16="http://schemas.microsoft.com/office/drawing/2014/main" val="1750921137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Уровень образования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163974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УГНС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УГНС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8236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Высшее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1637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8716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109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8436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Аспирантура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4347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06964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Среднее профессиональное образование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41086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по всем уровням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4031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4329" y="4277400"/>
            <a:ext cx="98023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Не представлялись на государственную аккредитацию как нереализуемые следующие УГНС:</a:t>
            </a:r>
          </a:p>
          <a:p>
            <a:r>
              <a:rPr lang="ru-RU" sz="1400" dirty="0"/>
              <a:t>15.00.00 — Машиностроение: среднее профессиональное образование — подготовка квалифицированных рабочих, служащих;</a:t>
            </a:r>
          </a:p>
          <a:p>
            <a:r>
              <a:rPr lang="ru-RU" sz="1400" dirty="0"/>
              <a:t>37.00.00 — Психологические науки: высшее образование — специалитет;</a:t>
            </a:r>
          </a:p>
          <a:p>
            <a:r>
              <a:rPr lang="ru-RU" sz="1400" dirty="0"/>
              <a:t>02.00.00 — Компьютерные и информационные науки: высшее образование — подготовка кадров высшей квалификации;</a:t>
            </a:r>
          </a:p>
          <a:p>
            <a:r>
              <a:rPr lang="ru-RU" sz="1400" dirty="0"/>
              <a:t>03.00.00 — Физика и астрономия: высшее образование — подготовка кадров высшей квалификации;</a:t>
            </a:r>
          </a:p>
          <a:p>
            <a:r>
              <a:rPr lang="ru-RU" sz="1400" dirty="0"/>
              <a:t>13.00.00 — Электро- и теплоэнергетика: высшее образование — подготовка кадров высшей квалификации;</a:t>
            </a:r>
          </a:p>
          <a:p>
            <a:r>
              <a:rPr lang="ru-RU" sz="1400" dirty="0"/>
              <a:t>16.00.00 — Физико-технические науки и технологии: высшее образование — подготовка кадров высшей квалификации;</a:t>
            </a:r>
          </a:p>
          <a:p>
            <a:r>
              <a:rPr lang="ru-RU" sz="1400" dirty="0"/>
              <a:t>37.00.00 — Психологические науки: высшее образование — подготовка кадров высшей квалификации;</a:t>
            </a:r>
          </a:p>
          <a:p>
            <a:r>
              <a:rPr lang="ru-RU" sz="1400" dirty="0"/>
              <a:t>49.00.00 — Физическая культура и спорт: высшее образование — подготовка кадров высшей квалификации.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1654905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1.10. Число направлений и специальностей подготовки в </a:t>
            </a:r>
            <a:r>
              <a:rPr lang="ru-RU" dirty="0" smtClean="0"/>
              <a:t>ГУАП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ИФ ГУАП </a:t>
            </a:r>
            <a:r>
              <a:rPr lang="ru-RU" dirty="0" smtClean="0"/>
              <a:t>согласно гос. аккредитации 2018 </a:t>
            </a:r>
            <a:r>
              <a:rPr lang="ru-RU" dirty="0"/>
              <a:t>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554521"/>
              </p:ext>
            </p:extLst>
          </p:nvPr>
        </p:nvGraphicFramePr>
        <p:xfrm>
          <a:off x="2163016" y="1458913"/>
          <a:ext cx="7865969" cy="2468880"/>
        </p:xfrm>
        <a:graphic>
          <a:graphicData uri="http://schemas.openxmlformats.org/drawingml/2006/table">
            <a:tbl>
              <a:tblPr firstRow="1" firstCol="1" bandRow="1"/>
              <a:tblGrid>
                <a:gridCol w="3336799">
                  <a:extLst>
                    <a:ext uri="{9D8B030D-6E8A-4147-A177-3AD203B41FA5}">
                      <a16:colId xmlns:a16="http://schemas.microsoft.com/office/drawing/2014/main" val="2718959244"/>
                    </a:ext>
                  </a:extLst>
                </a:gridCol>
                <a:gridCol w="2342949">
                  <a:extLst>
                    <a:ext uri="{9D8B030D-6E8A-4147-A177-3AD203B41FA5}">
                      <a16:colId xmlns:a16="http://schemas.microsoft.com/office/drawing/2014/main" val="4190692995"/>
                    </a:ext>
                  </a:extLst>
                </a:gridCol>
                <a:gridCol w="1081866">
                  <a:extLst>
                    <a:ext uri="{9D8B030D-6E8A-4147-A177-3AD203B41FA5}">
                      <a16:colId xmlns:a16="http://schemas.microsoft.com/office/drawing/2014/main" val="2786816738"/>
                    </a:ext>
                  </a:extLst>
                </a:gridCol>
                <a:gridCol w="1104355">
                  <a:extLst>
                    <a:ext uri="{9D8B030D-6E8A-4147-A177-3AD203B41FA5}">
                      <a16:colId xmlns:a16="http://schemas.microsoft.com/office/drawing/2014/main" val="236740190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Уровни образования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ИФ 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79669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Высшее образование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0429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Магистратура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6246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Специалитет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1232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Аспирантура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8248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14951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направлений и специальностей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55554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 ч. новых специальностей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(СПО)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73656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581169"/>
              </p:ext>
            </p:extLst>
          </p:nvPr>
        </p:nvGraphicFramePr>
        <p:xfrm>
          <a:off x="1291827" y="4430562"/>
          <a:ext cx="9608346" cy="1341120"/>
        </p:xfrm>
        <a:graphic>
          <a:graphicData uri="http://schemas.openxmlformats.org/drawingml/2006/table">
            <a:tbl>
              <a:tblPr firstRow="1" firstCol="1" bandRow="1"/>
              <a:tblGrid>
                <a:gridCol w="2012554">
                  <a:extLst>
                    <a:ext uri="{9D8B030D-6E8A-4147-A177-3AD203B41FA5}">
                      <a16:colId xmlns:a16="http://schemas.microsoft.com/office/drawing/2014/main" val="1477610117"/>
                    </a:ext>
                  </a:extLst>
                </a:gridCol>
                <a:gridCol w="7595792">
                  <a:extLst>
                    <a:ext uri="{9D8B030D-6E8A-4147-A177-3AD203B41FA5}">
                      <a16:colId xmlns:a16="http://schemas.microsoft.com/office/drawing/2014/main" val="124588490"/>
                    </a:ext>
                  </a:extLst>
                </a:gridCol>
              </a:tblGrid>
              <a:tr h="187063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Лицензирование образовательных программ в 2017/18 уч. году</a:t>
                      </a:r>
                      <a:endParaRPr lang="ru-RU" sz="16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726376"/>
                  </a:ext>
                </a:extLst>
              </a:tr>
              <a:tr h="160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образования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и наименование специальности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02576"/>
                  </a:ext>
                </a:extLst>
              </a:tr>
              <a:tr h="18706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профессиональное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09.02.06. Сетевое и системное администрирование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997358"/>
                  </a:ext>
                </a:extLst>
              </a:tr>
              <a:tr h="18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09.02.07. Информационные системы и программирование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946916"/>
                  </a:ext>
                </a:extLst>
              </a:tr>
              <a:tr h="18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27.02.07. Управление качеством продукции, процессов и услуг (по отраслям)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27" marR="60127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53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93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1.11. Число реализуемых в 2018/19 уч. году образовательных </a:t>
            </a:r>
            <a:r>
              <a:rPr lang="ru-RU" dirty="0" smtClean="0"/>
              <a:t>программ</a:t>
            </a:r>
            <a:r>
              <a:rPr lang="en-US" dirty="0" smtClean="0"/>
              <a:t> </a:t>
            </a:r>
            <a:r>
              <a:rPr lang="ru-RU" dirty="0" smtClean="0"/>
              <a:t>ГУАП </a:t>
            </a:r>
            <a:r>
              <a:rPr lang="ru-RU" dirty="0"/>
              <a:t>и ИФ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473527"/>
              </p:ext>
            </p:extLst>
          </p:nvPr>
        </p:nvGraphicFramePr>
        <p:xfrm>
          <a:off x="688493" y="1268413"/>
          <a:ext cx="10815014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2028837">
                  <a:extLst>
                    <a:ext uri="{9D8B030D-6E8A-4147-A177-3AD203B41FA5}">
                      <a16:colId xmlns:a16="http://schemas.microsoft.com/office/drawing/2014/main" val="134805407"/>
                    </a:ext>
                  </a:extLst>
                </a:gridCol>
                <a:gridCol w="1821797">
                  <a:extLst>
                    <a:ext uri="{9D8B030D-6E8A-4147-A177-3AD203B41FA5}">
                      <a16:colId xmlns:a16="http://schemas.microsoft.com/office/drawing/2014/main" val="3630220631"/>
                    </a:ext>
                  </a:extLst>
                </a:gridCol>
                <a:gridCol w="1694516">
                  <a:extLst>
                    <a:ext uri="{9D8B030D-6E8A-4147-A177-3AD203B41FA5}">
                      <a16:colId xmlns:a16="http://schemas.microsoft.com/office/drawing/2014/main" val="3787560878"/>
                    </a:ext>
                  </a:extLst>
                </a:gridCol>
                <a:gridCol w="1292860">
                  <a:extLst>
                    <a:ext uri="{9D8B030D-6E8A-4147-A177-3AD203B41FA5}">
                      <a16:colId xmlns:a16="http://schemas.microsoft.com/office/drawing/2014/main" val="1589142384"/>
                    </a:ext>
                  </a:extLst>
                </a:gridCol>
                <a:gridCol w="1342072">
                  <a:extLst>
                    <a:ext uri="{9D8B030D-6E8A-4147-A177-3AD203B41FA5}">
                      <a16:colId xmlns:a16="http://schemas.microsoft.com/office/drawing/2014/main" val="1982903321"/>
                    </a:ext>
                  </a:extLst>
                </a:gridCol>
                <a:gridCol w="1292860">
                  <a:extLst>
                    <a:ext uri="{9D8B030D-6E8A-4147-A177-3AD203B41FA5}">
                      <a16:colId xmlns:a16="http://schemas.microsoft.com/office/drawing/2014/main" val="1666529111"/>
                    </a:ext>
                  </a:extLst>
                </a:gridCol>
                <a:gridCol w="1342072">
                  <a:extLst>
                    <a:ext uri="{9D8B030D-6E8A-4147-A177-3AD203B41FA5}">
                      <a16:colId xmlns:a16="http://schemas.microsoft.com/office/drawing/2014/main" val="280013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Форма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обучения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Уровень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образования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475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программ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для приема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реализуется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программ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программ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для приема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реализуется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программ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63996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5875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337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816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Аспирантура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5074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6834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очной форме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3929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Очно-заочная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227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очно-заочной форме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804212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0166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8955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444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Аспирантура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2335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079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заочной форме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81366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по всем формам обучения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2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609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1.12. Академическая задолженность обучающихся очной формы по программам 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876095"/>
              </p:ext>
            </p:extLst>
          </p:nvPr>
        </p:nvGraphicFramePr>
        <p:xfrm>
          <a:off x="1778159" y="1268413"/>
          <a:ext cx="8635682" cy="5059680"/>
        </p:xfrm>
        <a:graphic>
          <a:graphicData uri="http://schemas.openxmlformats.org/drawingml/2006/table">
            <a:tbl>
              <a:tblPr firstRow="1" firstCol="1" bandRow="1"/>
              <a:tblGrid>
                <a:gridCol w="1865948">
                  <a:extLst>
                    <a:ext uri="{9D8B030D-6E8A-4147-A177-3AD203B41FA5}">
                      <a16:colId xmlns:a16="http://schemas.microsoft.com/office/drawing/2014/main" val="1087379677"/>
                    </a:ext>
                  </a:extLst>
                </a:gridCol>
                <a:gridCol w="1518285">
                  <a:extLst>
                    <a:ext uri="{9D8B030D-6E8A-4147-A177-3AD203B41FA5}">
                      <a16:colId xmlns:a16="http://schemas.microsoft.com/office/drawing/2014/main" val="663748585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val="3416304333"/>
                    </a:ext>
                  </a:extLst>
                </a:gridCol>
                <a:gridCol w="735647">
                  <a:extLst>
                    <a:ext uri="{9D8B030D-6E8A-4147-A177-3AD203B41FA5}">
                      <a16:colId xmlns:a16="http://schemas.microsoft.com/office/drawing/2014/main" val="1743596674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1845908948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val="2154945058"/>
                    </a:ext>
                  </a:extLst>
                </a:gridCol>
                <a:gridCol w="735647">
                  <a:extLst>
                    <a:ext uri="{9D8B030D-6E8A-4147-A177-3AD203B41FA5}">
                      <a16:colId xmlns:a16="http://schemas.microsoft.com/office/drawing/2014/main" val="299669886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 и специалитет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2026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обучающихся 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лиц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академ.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задолж.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Доля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обучающихся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лиц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академ.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задолж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Доля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61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811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870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875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041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62%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99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277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69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ИБМП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34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43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ВО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35%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658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64%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642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50%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67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5834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2531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1093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8377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учета иностранных граждан и без </a:t>
                      </a: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лиц,</a:t>
                      </a:r>
                      <a:r>
                        <a:rPr lang="en-US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восстановленных</a:t>
                      </a:r>
                      <a:r>
                        <a:rPr lang="en-US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переведенных из других вузов в 2017/18 уч. </a:t>
                      </a: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800" i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1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447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1.13. Подготовка научно-педагогических кадров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74394"/>
              </p:ext>
            </p:extLst>
          </p:nvPr>
        </p:nvGraphicFramePr>
        <p:xfrm>
          <a:off x="2633663" y="1628775"/>
          <a:ext cx="6924675" cy="1524000"/>
        </p:xfrm>
        <a:graphic>
          <a:graphicData uri="http://schemas.openxmlformats.org/drawingml/2006/table">
            <a:tbl>
              <a:tblPr firstRow="1" firstCol="1" bandRow="1"/>
              <a:tblGrid>
                <a:gridCol w="2852681">
                  <a:extLst>
                    <a:ext uri="{9D8B030D-6E8A-4147-A177-3AD203B41FA5}">
                      <a16:colId xmlns:a16="http://schemas.microsoft.com/office/drawing/2014/main" val="2330239454"/>
                    </a:ext>
                  </a:extLst>
                </a:gridCol>
                <a:gridCol w="1580483">
                  <a:extLst>
                    <a:ext uri="{9D8B030D-6E8A-4147-A177-3AD203B41FA5}">
                      <a16:colId xmlns:a16="http://schemas.microsoft.com/office/drawing/2014/main" val="2443473823"/>
                    </a:ext>
                  </a:extLst>
                </a:gridCol>
                <a:gridCol w="1425626">
                  <a:extLst>
                    <a:ext uri="{9D8B030D-6E8A-4147-A177-3AD203B41FA5}">
                      <a16:colId xmlns:a16="http://schemas.microsoft.com/office/drawing/2014/main" val="1083406877"/>
                    </a:ext>
                  </a:extLst>
                </a:gridCol>
                <a:gridCol w="1065885">
                  <a:extLst>
                    <a:ext uri="{9D8B030D-6E8A-4147-A177-3AD203B41FA5}">
                      <a16:colId xmlns:a16="http://schemas.microsoft.com/office/drawing/2014/main" val="150961691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Условия обучения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Форма обучения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566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401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83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Контракт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241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50360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13974"/>
              </p:ext>
            </p:extLst>
          </p:nvPr>
        </p:nvGraphicFramePr>
        <p:xfrm>
          <a:off x="2270760" y="3656012"/>
          <a:ext cx="7650480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4826635">
                  <a:extLst>
                    <a:ext uri="{9D8B030D-6E8A-4147-A177-3AD203B41FA5}">
                      <a16:colId xmlns:a16="http://schemas.microsoft.com/office/drawing/2014/main" val="1836704764"/>
                    </a:ext>
                  </a:extLst>
                </a:gridCol>
                <a:gridCol w="1561147">
                  <a:extLst>
                    <a:ext uri="{9D8B030D-6E8A-4147-A177-3AD203B41FA5}">
                      <a16:colId xmlns:a16="http://schemas.microsoft.com/office/drawing/2014/main" val="1349568433"/>
                    </a:ext>
                  </a:extLst>
                </a:gridCol>
                <a:gridCol w="1262698">
                  <a:extLst>
                    <a:ext uri="{9D8B030D-6E8A-4147-A177-3AD203B41FA5}">
                      <a16:colId xmlns:a16="http://schemas.microsoft.com/office/drawing/2014/main" val="32062535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о защитах кандидатских и докторских диссертаций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36131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Диссертации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защит диссертаций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8877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пол. 2018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025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Кандидатские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293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Докторские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541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2373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1.14. Диссертационные советы на базе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55788"/>
              </p:ext>
            </p:extLst>
          </p:nvPr>
        </p:nvGraphicFramePr>
        <p:xfrm>
          <a:off x="482123" y="1653604"/>
          <a:ext cx="11227754" cy="3718560"/>
        </p:xfrm>
        <a:graphic>
          <a:graphicData uri="http://schemas.openxmlformats.org/drawingml/2006/table">
            <a:tbl>
              <a:tblPr firstRow="1" firstCol="1" bandRow="1"/>
              <a:tblGrid>
                <a:gridCol w="1789748">
                  <a:extLst>
                    <a:ext uri="{9D8B030D-6E8A-4147-A177-3AD203B41FA5}">
                      <a16:colId xmlns:a16="http://schemas.microsoft.com/office/drawing/2014/main" val="2354457136"/>
                    </a:ext>
                  </a:extLst>
                </a:gridCol>
                <a:gridCol w="8161973">
                  <a:extLst>
                    <a:ext uri="{9D8B030D-6E8A-4147-A177-3AD203B41FA5}">
                      <a16:colId xmlns:a16="http://schemas.microsoft.com/office/drawing/2014/main" val="820680969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1819361422"/>
                    </a:ext>
                  </a:extLst>
                </a:gridCol>
                <a:gridCol w="629285">
                  <a:extLst>
                    <a:ext uri="{9D8B030D-6E8A-4147-A177-3AD203B41FA5}">
                      <a16:colId xmlns:a16="http://schemas.microsoft.com/office/drawing/2014/main" val="93272317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Шифр совета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Научные специальности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защит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5663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Канд.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Докт.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751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Д212.233.01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05.11.13. Приборы и методы контроля природной среды, веществ, материалов и изделий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05.11.14. Технология приборостроения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657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Д212.233.04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05.02.22. Организация производства (радиоэлектроника и приборостроение)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05.02.23. Стандартизация и управление качеством продукции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326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Д212.233.05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05.12.13. Системы, сети и устройства телекоммуникаций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05.12.14. Радиолокация и радионавигация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114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ДС212.020.02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05.12.04. Радиотехника, в т. ч. системы и устройства телевидения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05.12.07. Антенны, СВЧ устройства и их технологии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05.12.14. Радиолокация и радионавигация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794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Д999.121.03</a:t>
                      </a:r>
                      <a:b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(объединенный)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05.13.01. Системный анализ, управление и обработка информации (в технике и технологиях)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05.13.18. Математическое моделирование, численные методы и комплексы программ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05.13.19. Методы и системы защиты информации, информационная безопасность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76679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защищено диссертаций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89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358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1.15. Программы дополнительного профессионального образования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975343"/>
              </p:ext>
            </p:extLst>
          </p:nvPr>
        </p:nvGraphicFramePr>
        <p:xfrm>
          <a:off x="826756" y="1628775"/>
          <a:ext cx="10538488" cy="2407920"/>
        </p:xfrm>
        <a:graphic>
          <a:graphicData uri="http://schemas.openxmlformats.org/drawingml/2006/table">
            <a:tbl>
              <a:tblPr firstRow="1" firstCol="1" bandRow="1"/>
              <a:tblGrid>
                <a:gridCol w="5549583">
                  <a:extLst>
                    <a:ext uri="{9D8B030D-6E8A-4147-A177-3AD203B41FA5}">
                      <a16:colId xmlns:a16="http://schemas.microsoft.com/office/drawing/2014/main" val="3386988665"/>
                    </a:ext>
                  </a:extLst>
                </a:gridCol>
                <a:gridCol w="1436398">
                  <a:extLst>
                    <a:ext uri="{9D8B030D-6E8A-4147-A177-3AD203B41FA5}">
                      <a16:colId xmlns:a16="http://schemas.microsoft.com/office/drawing/2014/main" val="2861224604"/>
                    </a:ext>
                  </a:extLst>
                </a:gridCol>
                <a:gridCol w="1550035">
                  <a:extLst>
                    <a:ext uri="{9D8B030D-6E8A-4147-A177-3AD203B41FA5}">
                      <a16:colId xmlns:a16="http://schemas.microsoft.com/office/drawing/2014/main" val="1386921953"/>
                    </a:ext>
                  </a:extLst>
                </a:gridCol>
                <a:gridCol w="2002472">
                  <a:extLst>
                    <a:ext uri="{9D8B030D-6E8A-4147-A177-3AD203B41FA5}">
                      <a16:colId xmlns:a16="http://schemas.microsoft.com/office/drawing/2014/main" val="3801611918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слушателей, прошедших обучение в </a:t>
                      </a:r>
                      <a:r>
                        <a:rPr lang="ru-RU" sz="20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2017/18 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 году — </a:t>
                      </a:r>
                      <a:r>
                        <a:rPr lang="ru-RU" sz="20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2104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чел.,</a:t>
                      </a:r>
                      <a:endParaRPr lang="ru-RU" sz="1800" i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слушателей, планируемых для обучения в </a:t>
                      </a:r>
                      <a:r>
                        <a:rPr lang="ru-RU" sz="20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2018/19 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 году — </a:t>
                      </a:r>
                      <a:r>
                        <a:rPr lang="ru-RU" sz="20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</a:t>
                      </a:r>
                      <a:r>
                        <a:rPr lang="ru-RU" sz="2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800" i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691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 ДПО ГУАП на 01.08.2018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повышения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квалификации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профессиональной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переподготовки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97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профессиональные программы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76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Программы, реализуемые институтом ВО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98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746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967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Доклад ректора Антохиной Ю</a:t>
            </a:r>
            <a:r>
              <a:rPr lang="ru-RU" dirty="0" smtClean="0"/>
              <a:t>. 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 расширенном заседании ученого совета </a:t>
            </a:r>
            <a:r>
              <a:rPr lang="ru-RU" dirty="0" smtClean="0"/>
              <a:t>ГУАП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31 августа 2018, </a:t>
            </a:r>
            <a:r>
              <a:rPr lang="ru-RU" dirty="0" smtClean="0"/>
              <a:t>Санкт-Петербург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758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1.16. Интегрированная среда обучения (ИСО)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325" y="1431261"/>
            <a:ext cx="1080135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+mj-lt"/>
              </a:rPr>
              <a:t>Электронная информационно-образовательную среда ГУАП «Интегрированная среда обучения» </a:t>
            </a:r>
            <a:r>
              <a:rPr lang="ru-RU" sz="1600" i="1" dirty="0" smtClean="0"/>
              <a:t>—</a:t>
            </a:r>
            <a:br>
              <a:rPr lang="ru-RU" sz="1600" i="1" dirty="0" smtClean="0"/>
            </a:br>
            <a:r>
              <a:rPr lang="ru-RU" sz="1600" i="1" dirty="0" smtClean="0"/>
              <a:t>совокупность </a:t>
            </a:r>
            <a:r>
              <a:rPr lang="ru-RU" sz="1600" i="1" dirty="0"/>
              <a:t>информационно-образовательных ресурсов и инфокоммуникационных технологий </a:t>
            </a:r>
            <a:r>
              <a:rPr lang="ru-RU" sz="1600" i="1" dirty="0" smtClean="0"/>
              <a:t>нацеленных</a:t>
            </a:r>
            <a:br>
              <a:rPr lang="ru-RU" sz="1600" i="1" dirty="0" smtClean="0"/>
            </a:br>
            <a:r>
              <a:rPr lang="ru-RU" sz="1600" i="1" dirty="0" smtClean="0"/>
              <a:t>на </a:t>
            </a:r>
            <a:r>
              <a:rPr lang="ru-RU" sz="1600" i="1" dirty="0"/>
              <a:t>совершенствование механизмов взаимодействия студентов и преподавателей, фиксацию </a:t>
            </a:r>
            <a:r>
              <a:rPr lang="ru-RU" sz="1600" i="1" dirty="0" smtClean="0"/>
              <a:t>этапов</a:t>
            </a:r>
            <a:br>
              <a:rPr lang="ru-RU" sz="1600" i="1" dirty="0" smtClean="0"/>
            </a:br>
            <a:r>
              <a:rPr lang="ru-RU" sz="1600" i="1" dirty="0" smtClean="0"/>
              <a:t>и </a:t>
            </a:r>
            <a:r>
              <a:rPr lang="ru-RU" sz="1600" i="1" dirty="0"/>
              <a:t>результатов образовательного </a:t>
            </a:r>
            <a:r>
              <a:rPr lang="ru-RU" sz="1600" i="1" dirty="0" smtClean="0"/>
              <a:t>процесса в </a:t>
            </a:r>
            <a:r>
              <a:rPr lang="ru-RU" sz="1600" i="1" dirty="0"/>
              <a:t>электронной форме, а также приведение </a:t>
            </a:r>
            <a:r>
              <a:rPr lang="ru-RU" sz="1600" i="1" dirty="0" smtClean="0"/>
              <a:t>методов</a:t>
            </a:r>
            <a:br>
              <a:rPr lang="ru-RU" sz="1600" i="1" dirty="0" smtClean="0"/>
            </a:br>
            <a:r>
              <a:rPr lang="ru-RU" sz="1600" i="1" dirty="0" smtClean="0"/>
              <a:t>реализации </a:t>
            </a:r>
            <a:r>
              <a:rPr lang="ru-RU" sz="1600" i="1" dirty="0"/>
              <a:t>учебных программ в соответствие с </a:t>
            </a:r>
            <a:r>
              <a:rPr lang="ru-RU" sz="1600" i="1" dirty="0" smtClean="0"/>
              <a:t>законодательства и </a:t>
            </a:r>
            <a:r>
              <a:rPr lang="ru-RU" sz="1600" i="1" dirty="0"/>
              <a:t>образовательных стандартов</a:t>
            </a:r>
          </a:p>
          <a:p>
            <a:endParaRPr lang="ru-RU" sz="1600" dirty="0"/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Учебный </a:t>
            </a:r>
            <a:r>
              <a:rPr lang="ru-RU" sz="1600" b="1" dirty="0">
                <a:solidFill>
                  <a:srgbClr val="E72B70"/>
                </a:solidFill>
                <a:latin typeface="+mj-lt"/>
              </a:rPr>
              <a:t>год </a:t>
            </a:r>
            <a:r>
              <a:rPr lang="ru-RU" sz="1600" dirty="0"/>
              <a:t>в цифровой форме: первый год успешной </a:t>
            </a:r>
            <a:r>
              <a:rPr lang="ru-RU" sz="1600" dirty="0" smtClean="0"/>
              <a:t>эксплуатации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Успешное </a:t>
            </a:r>
            <a:r>
              <a:rPr lang="ru-RU" sz="1600" b="1" dirty="0">
                <a:solidFill>
                  <a:srgbClr val="E72B70"/>
                </a:solidFill>
                <a:latin typeface="+mj-lt"/>
              </a:rPr>
              <a:t>прохождение </a:t>
            </a:r>
            <a:r>
              <a:rPr lang="ru-RU" sz="1600" dirty="0"/>
              <a:t>аккредитационных </a:t>
            </a:r>
            <a:r>
              <a:rPr lang="ru-RU" sz="1600" dirty="0" smtClean="0"/>
              <a:t>процедур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Успешное </a:t>
            </a:r>
            <a:r>
              <a:rPr lang="ru-RU" sz="1600" b="1" dirty="0">
                <a:solidFill>
                  <a:srgbClr val="E72B70"/>
                </a:solidFill>
                <a:latin typeface="+mj-lt"/>
              </a:rPr>
              <a:t>прохождение </a:t>
            </a:r>
            <a:r>
              <a:rPr lang="ru-RU" sz="1600" dirty="0"/>
              <a:t>проверки федеральной службы по экспортному и техническому </a:t>
            </a:r>
            <a:r>
              <a:rPr lang="ru-RU" sz="1600" dirty="0" smtClean="0"/>
              <a:t>контролю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dirty="0" smtClean="0"/>
              <a:t>Важный </a:t>
            </a:r>
            <a:r>
              <a:rPr lang="ru-RU" sz="1600" dirty="0"/>
              <a:t>инструмент образовательного процесса и организации непрерывного взаимодействия </a:t>
            </a:r>
            <a:r>
              <a:rPr lang="ru-RU" sz="1600" dirty="0" smtClean="0"/>
              <a:t>между</a:t>
            </a:r>
            <a:br>
              <a:rPr lang="ru-RU" sz="1600" dirty="0" smtClean="0"/>
            </a:br>
            <a:r>
              <a:rPr lang="ru-RU" sz="1600" dirty="0" smtClean="0"/>
              <a:t>обучающимися</a:t>
            </a:r>
            <a:r>
              <a:rPr lang="ru-RU" sz="1600" dirty="0"/>
              <a:t>, преподавателями, административным </a:t>
            </a:r>
            <a:r>
              <a:rPr lang="ru-RU" sz="1600" dirty="0" smtClean="0"/>
              <a:t>персоналом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dirty="0" smtClean="0"/>
              <a:t>Повышение </a:t>
            </a:r>
            <a:r>
              <a:rPr lang="ru-RU" sz="1600" dirty="0"/>
              <a:t>качества представления образовательных услуг через предоставление учебных </a:t>
            </a:r>
            <a:r>
              <a:rPr lang="ru-RU" sz="1600" dirty="0" smtClean="0"/>
              <a:t>материалов,</a:t>
            </a:r>
            <a:br>
              <a:rPr lang="ru-RU" sz="1600" dirty="0" smtClean="0"/>
            </a:br>
            <a:r>
              <a:rPr lang="ru-RU" sz="1600" dirty="0" smtClean="0"/>
              <a:t>заданий </a:t>
            </a:r>
            <a:r>
              <a:rPr lang="ru-RU" sz="1600" dirty="0"/>
              <a:t>и отчётов в электронном </a:t>
            </a:r>
            <a:r>
              <a:rPr lang="ru-RU" sz="1600" dirty="0" smtClean="0"/>
              <a:t>виде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sz="1600" dirty="0" smtClean="0"/>
              <a:t>Повышение </a:t>
            </a:r>
            <a:r>
              <a:rPr lang="ru-RU" sz="1600" dirty="0"/>
              <a:t>дисциплины институтов и факультетов ГУАП в части своевременного выполнения </a:t>
            </a:r>
            <a:r>
              <a:rPr lang="ru-RU" sz="1600" dirty="0" smtClean="0"/>
              <a:t>обязательств</a:t>
            </a:r>
            <a:br>
              <a:rPr lang="ru-RU" sz="1600" dirty="0" smtClean="0"/>
            </a:br>
            <a:r>
              <a:rPr lang="ru-RU" sz="1600" dirty="0" smtClean="0"/>
              <a:t>по </a:t>
            </a:r>
            <a:r>
              <a:rPr lang="ru-RU" sz="1600" dirty="0"/>
              <a:t>оформлению приказов по личному составу студентов</a:t>
            </a:r>
          </a:p>
          <a:p>
            <a:endParaRPr lang="ru-RU" sz="1600" dirty="0"/>
          </a:p>
          <a:p>
            <a:r>
              <a:rPr lang="ru-RU" i="1" dirty="0"/>
              <a:t>Электронная среда обучения ГУАП — единая электронная </a:t>
            </a:r>
            <a:r>
              <a:rPr lang="ru-RU" i="1" dirty="0" smtClean="0"/>
              <a:t>платформа</a:t>
            </a:r>
            <a:br>
              <a:rPr lang="ru-RU" i="1" dirty="0" smtClean="0"/>
            </a:br>
            <a:r>
              <a:rPr lang="ru-RU" i="1" dirty="0" smtClean="0"/>
              <a:t>для взаимодействия всех </a:t>
            </a:r>
            <a:r>
              <a:rPr lang="ru-RU" i="1" dirty="0"/>
              <a:t>участников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492825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1.17. Совершенствование информационных систем ГУАП в 2018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963" y="1268413"/>
            <a:ext cx="624659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Отдел </a:t>
            </a:r>
            <a:r>
              <a:rPr lang="ru-RU" sz="1600" b="1" dirty="0">
                <a:solidFill>
                  <a:srgbClr val="E72B70"/>
                </a:solidFill>
                <a:latin typeface="+mj-lt"/>
              </a:rPr>
              <a:t>контрактно-договорной </a:t>
            </a:r>
            <a:r>
              <a:rPr lang="ru-RU" sz="1600" dirty="0"/>
              <a:t>работы </a:t>
            </a:r>
            <a:r>
              <a:rPr lang="ru-RU" sz="1600" dirty="0" smtClean="0"/>
              <a:t>переведён</a:t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устаревшей системы MS Access на систему АИС, обеспечена успешная эксплуатация новой системы в рамках приёма 2018 </a:t>
            </a:r>
            <a:r>
              <a:rPr lang="ru-RU" sz="1600" dirty="0" smtClean="0"/>
              <a:t>г.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Разработка</a:t>
            </a:r>
            <a:r>
              <a:rPr lang="ru-RU" sz="1600" dirty="0" smtClean="0"/>
              <a:t> </a:t>
            </a:r>
            <a:r>
              <a:rPr lang="ru-RU" sz="1600" dirty="0"/>
              <a:t>подсистемы отчётов по нагрузке, индивидуального плана преподавателя и дополнительных статистических </a:t>
            </a:r>
            <a:r>
              <a:rPr lang="ru-RU" sz="1600" dirty="0" smtClean="0"/>
              <a:t>форм</a:t>
            </a:r>
            <a:br>
              <a:rPr lang="ru-RU" sz="1600" dirty="0" smtClean="0"/>
            </a:br>
            <a:r>
              <a:rPr lang="ru-RU" sz="1600" dirty="0" smtClean="0"/>
              <a:t>для </a:t>
            </a:r>
            <a:r>
              <a:rPr lang="ru-RU" sz="1600" dirty="0"/>
              <a:t>учебного </a:t>
            </a:r>
            <a:r>
              <a:rPr lang="ru-RU" sz="1600" dirty="0" smtClean="0"/>
              <a:t>управления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Совершенствование </a:t>
            </a:r>
            <a:r>
              <a:rPr lang="ru-RU" sz="1600" dirty="0"/>
              <a:t>интегрированной среды обучения </a:t>
            </a:r>
            <a:r>
              <a:rPr lang="ru-RU" sz="1600" dirty="0" smtClean="0"/>
              <a:t>ГУАП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Подключение</a:t>
            </a:r>
            <a:r>
              <a:rPr lang="ru-RU" sz="1600" dirty="0" smtClean="0"/>
              <a:t> </a:t>
            </a:r>
            <a:r>
              <a:rPr lang="ru-RU" sz="1600" dirty="0"/>
              <a:t>системы отдела кадров </a:t>
            </a:r>
            <a:r>
              <a:rPr lang="ru-RU" sz="1600" dirty="0" smtClean="0"/>
              <a:t>сотрудников</a:t>
            </a:r>
            <a:br>
              <a:rPr lang="ru-RU" sz="1600" dirty="0" smtClean="0"/>
            </a:br>
            <a:r>
              <a:rPr lang="ru-RU" sz="1600" dirty="0" smtClean="0"/>
              <a:t>(базовая </a:t>
            </a:r>
            <a:r>
              <a:rPr lang="ru-RU" sz="1600" dirty="0"/>
              <a:t>версия) к системе АИС </a:t>
            </a:r>
            <a:r>
              <a:rPr lang="ru-RU" sz="1600" dirty="0" smtClean="0"/>
              <a:t>ГУАП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E72B70"/>
                </a:solidFill>
                <a:latin typeface="+mj-lt"/>
              </a:rPr>
              <a:t>Подключение </a:t>
            </a:r>
            <a:r>
              <a:rPr lang="ru-RU" sz="1600" b="1" dirty="0">
                <a:solidFill>
                  <a:srgbClr val="E72B70"/>
                </a:solidFill>
                <a:latin typeface="+mj-lt"/>
              </a:rPr>
              <a:t>ФДПО </a:t>
            </a:r>
            <a:r>
              <a:rPr lang="ru-RU" sz="1600" dirty="0"/>
              <a:t>к системе АИС </a:t>
            </a:r>
            <a:r>
              <a:rPr lang="ru-RU" sz="1600" dirty="0" smtClean="0"/>
              <a:t>ГУАП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Комплекс </a:t>
            </a:r>
            <a:r>
              <a:rPr lang="ru-RU" sz="1600" dirty="0"/>
              <a:t>работ по приведение внутренней нормативной документации и организационно-технических </a:t>
            </a:r>
            <a:r>
              <a:rPr lang="ru-RU" sz="1600" dirty="0" smtClean="0"/>
              <a:t>мероприятий</a:t>
            </a:r>
            <a:br>
              <a:rPr lang="ru-RU" sz="1600" dirty="0" smtClean="0"/>
            </a:br>
            <a:r>
              <a:rPr lang="ru-RU" sz="1600" dirty="0" smtClean="0"/>
              <a:t>по </a:t>
            </a:r>
            <a:r>
              <a:rPr lang="ru-RU" sz="1600" dirty="0"/>
              <a:t>защите конфиденциальной информации (в первую очередь персональных данных) в соответствие с законодательством </a:t>
            </a:r>
            <a:r>
              <a:rPr lang="ru-RU" sz="1600" dirty="0" smtClean="0"/>
              <a:t>РФ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Подготовка </a:t>
            </a:r>
            <a:r>
              <a:rPr lang="ru-RU" sz="1600" dirty="0"/>
              <a:t>к приёмной компании 2018, учёт технических изменений в государственных системах ФИС ГИА и ФРДО. Переаттестация рабочих мест в </a:t>
            </a:r>
            <a:r>
              <a:rPr lang="ru-RU" sz="1600" dirty="0" smtClean="0"/>
              <a:t>соответствии</a:t>
            </a:r>
            <a:br>
              <a:rPr lang="ru-RU" sz="1600" dirty="0" smtClean="0"/>
            </a:br>
            <a:r>
              <a:rPr lang="ru-RU" sz="1600" dirty="0" smtClean="0"/>
              <a:t>с требованиями по </a:t>
            </a:r>
            <a:r>
              <a:rPr lang="ru-RU" sz="1600" dirty="0"/>
              <a:t>защите </a:t>
            </a:r>
            <a:r>
              <a:rPr lang="ru-RU" sz="1600" dirty="0" smtClean="0"/>
              <a:t>информации</a:t>
            </a:r>
          </a:p>
          <a:p>
            <a:pPr marL="179388" indent="-179388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Операционная </a:t>
            </a:r>
            <a:r>
              <a:rPr lang="ru-RU" sz="1600" dirty="0"/>
              <a:t>деятельность по </a:t>
            </a:r>
            <a:r>
              <a:rPr lang="ru-RU" sz="1600" dirty="0" smtClean="0"/>
              <a:t>поддержанию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совершенствованию электронных систем </a:t>
            </a:r>
            <a:r>
              <a:rPr lang="ru-RU" sz="1600" dirty="0" smtClean="0"/>
              <a:t>документооборота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вуза </a:t>
            </a:r>
            <a:r>
              <a:rPr lang="ru-RU" sz="1600" dirty="0"/>
              <a:t>(системы казначейства, онлайн-банкинг и т. п.)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10894" y="1268413"/>
            <a:ext cx="4446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Запросы на разработку программных </a:t>
            </a:r>
            <a:r>
              <a:rPr lang="ru-RU" sz="1400" b="1" dirty="0" smtClean="0">
                <a:latin typeface="+mj-lt"/>
              </a:rPr>
              <a:t>модулей</a:t>
            </a:r>
            <a:br>
              <a:rPr lang="ru-RU" sz="1400" b="1" dirty="0" smtClean="0">
                <a:latin typeface="+mj-lt"/>
              </a:rPr>
            </a:br>
            <a:r>
              <a:rPr lang="ru-RU" sz="1400" b="1" dirty="0" smtClean="0">
                <a:latin typeface="+mj-lt"/>
              </a:rPr>
              <a:t>и </a:t>
            </a:r>
            <a:r>
              <a:rPr lang="ru-RU" sz="1400" b="1" dirty="0">
                <a:latin typeface="+mj-lt"/>
              </a:rPr>
              <a:t>совершенствование внутренней нормативной </a:t>
            </a:r>
            <a:r>
              <a:rPr lang="ru-RU" sz="1400" b="1" dirty="0" smtClean="0">
                <a:latin typeface="+mj-lt"/>
              </a:rPr>
              <a:t>базы</a:t>
            </a:r>
            <a:br>
              <a:rPr lang="ru-RU" sz="1400" b="1" dirty="0" smtClean="0">
                <a:latin typeface="+mj-lt"/>
              </a:rPr>
            </a:br>
            <a:r>
              <a:rPr lang="ru-RU" sz="1400" b="1" dirty="0" smtClean="0">
                <a:latin typeface="+mj-lt"/>
              </a:rPr>
              <a:t>по </a:t>
            </a:r>
            <a:r>
              <a:rPr lang="ru-RU" sz="1400" b="1" dirty="0">
                <a:latin typeface="+mj-lt"/>
              </a:rPr>
              <a:t>данным трекера АИС ГУАП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2" y="2007077"/>
            <a:ext cx="5530665" cy="4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21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1.18. Сотрудничество с WorldSkills Russia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963" y="1399364"/>
            <a:ext cx="6560954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ГУАП </a:t>
            </a:r>
            <a:r>
              <a:rPr lang="ru-RU" dirty="0"/>
              <a:t>является активным участников </a:t>
            </a:r>
            <a:r>
              <a:rPr lang="ru-RU" dirty="0" smtClean="0"/>
              <a:t>компетенций</a:t>
            </a:r>
            <a:br>
              <a:rPr lang="ru-RU" dirty="0" smtClean="0"/>
            </a:br>
            <a:r>
              <a:rPr lang="ru-RU" dirty="0" smtClean="0"/>
              <a:t>WorldSkills </a:t>
            </a:r>
            <a:r>
              <a:rPr lang="ru-RU" dirty="0"/>
              <a:t>Russia: Корпоративная защита от внутренних угроз информационной безопасности; Интернет вещей; Инженерия космических </a:t>
            </a:r>
            <a:r>
              <a:rPr lang="ru-RU" dirty="0" smtClean="0"/>
              <a:t>систем</a:t>
            </a:r>
          </a:p>
          <a:p>
            <a:pPr marL="180975" indent="-180975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январе-июле 2018 году эксперты ГУАП </a:t>
            </a:r>
            <a:r>
              <a:rPr lang="ru-RU" dirty="0" smtClean="0"/>
              <a:t>участвовали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организации и проведении </a:t>
            </a:r>
            <a:r>
              <a:rPr lang="ru-RU" dirty="0" smtClean="0"/>
              <a:t>мероприятий:</a:t>
            </a:r>
          </a:p>
          <a:p>
            <a:pPr marL="361950" lvl="1" indent="-180975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i="1" dirty="0" smtClean="0"/>
              <a:t>II </a:t>
            </a:r>
            <a:r>
              <a:rPr lang="ru-RU" sz="1400" i="1" dirty="0"/>
              <a:t>Отборочный чемпионат ГУАП по стандартам WorldSkills </a:t>
            </a:r>
            <a:r>
              <a:rPr lang="ru-RU" sz="1400" i="1" dirty="0" smtClean="0"/>
              <a:t>Russia</a:t>
            </a:r>
            <a:br>
              <a:rPr lang="ru-RU" sz="1400" i="1" dirty="0" smtClean="0"/>
            </a:br>
            <a:r>
              <a:rPr lang="ru-RU" sz="1400" i="1" dirty="0" smtClean="0"/>
              <a:t>(100</a:t>
            </a:r>
            <a:r>
              <a:rPr lang="ru-RU" sz="1400" i="1" dirty="0"/>
              <a:t>+ участников и экспертов из вузов Санкт-Петербурга и Москвы; представители Правительства Санкт-Петербурга; индустриальные партнёры: PTC, Ленполиграфмаш, Инфовотч, Роскосмос, Samsung, </a:t>
            </a:r>
            <a:r>
              <a:rPr lang="ru-RU" sz="1400" i="1" dirty="0" smtClean="0"/>
              <a:t>МТС)</a:t>
            </a:r>
          </a:p>
          <a:p>
            <a:pPr marL="361950" lvl="1" indent="-180975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i="1" dirty="0" smtClean="0"/>
              <a:t>Корпоративный </a:t>
            </a:r>
            <a:r>
              <a:rPr lang="ru-RU" sz="1400" i="1" dirty="0"/>
              <a:t>чемпионат госкорпорации Росатом </a:t>
            </a:r>
            <a:r>
              <a:rPr lang="ru-RU" sz="1400" i="1" dirty="0" smtClean="0"/>
              <a:t>AtomSkills</a:t>
            </a:r>
            <a:br>
              <a:rPr lang="ru-RU" sz="1400" i="1" dirty="0" smtClean="0"/>
            </a:br>
            <a:r>
              <a:rPr lang="ru-RU" sz="1400" i="1" dirty="0" smtClean="0"/>
              <a:t>в </a:t>
            </a:r>
            <a:r>
              <a:rPr lang="ru-RU" sz="1400" i="1" dirty="0"/>
              <a:t>Екатеринбурге (договор с ГК </a:t>
            </a:r>
            <a:r>
              <a:rPr lang="ru-RU" sz="1400" i="1" dirty="0" smtClean="0"/>
              <a:t>Росатом)</a:t>
            </a:r>
          </a:p>
          <a:p>
            <a:pPr marL="361950" lvl="1" indent="-180975">
              <a:lnSpc>
                <a:spcPts val="1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i="1" dirty="0" smtClean="0"/>
              <a:t>Организация </a:t>
            </a:r>
            <a:r>
              <a:rPr lang="ru-RU" sz="1400" i="1" dirty="0"/>
              <a:t>пяти региональных чемпионатов в Омске, </a:t>
            </a:r>
            <a:r>
              <a:rPr lang="ru-RU" sz="1400" i="1" dirty="0" smtClean="0"/>
              <a:t>Таганроге,</a:t>
            </a:r>
            <a:br>
              <a:rPr lang="ru-RU" sz="1400" i="1" dirty="0" smtClean="0"/>
            </a:br>
            <a:r>
              <a:rPr lang="ru-RU" sz="1400" i="1" dirty="0" smtClean="0"/>
              <a:t>Якутске </a:t>
            </a:r>
            <a:r>
              <a:rPr lang="ru-RU" sz="1400" i="1" dirty="0"/>
              <a:t>и Москве (финансирование WSR</a:t>
            </a:r>
            <a:r>
              <a:rPr lang="ru-RU" sz="1400" i="1" dirty="0" smtClean="0"/>
              <a:t>)</a:t>
            </a:r>
          </a:p>
          <a:p>
            <a:pPr marL="180975" indent="-180975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Совместно </a:t>
            </a:r>
            <a:r>
              <a:rPr lang="ru-RU" dirty="0"/>
              <a:t>с WorldSkills Academy создана и </a:t>
            </a:r>
            <a:r>
              <a:rPr lang="ru-RU" dirty="0" smtClean="0"/>
              <a:t>реализуется</a:t>
            </a:r>
            <a:br>
              <a:rPr lang="ru-RU" dirty="0" smtClean="0"/>
            </a:br>
            <a:r>
              <a:rPr lang="ru-RU" dirty="0" smtClean="0"/>
              <a:t>ДПО </a:t>
            </a:r>
            <a:r>
              <a:rPr lang="ru-RU" dirty="0"/>
              <a:t>по подготовке преподавателей и мастеров </a:t>
            </a:r>
            <a:r>
              <a:rPr lang="ru-RU" dirty="0" smtClean="0"/>
              <a:t>обучения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компетенции «Корпоративная защита от </a:t>
            </a:r>
            <a:r>
              <a:rPr lang="ru-RU" dirty="0" smtClean="0"/>
              <a:t>внутренних</a:t>
            </a:r>
            <a:br>
              <a:rPr lang="ru-RU" dirty="0" smtClean="0"/>
            </a:br>
            <a:r>
              <a:rPr lang="ru-RU" dirty="0" smtClean="0"/>
              <a:t>угроз </a:t>
            </a:r>
            <a:r>
              <a:rPr lang="ru-RU" dirty="0"/>
              <a:t>ИБ» (договор с WorldSkills</a:t>
            </a:r>
            <a:r>
              <a:rPr lang="ru-RU" dirty="0" smtClean="0"/>
              <a:t>)</a:t>
            </a:r>
          </a:p>
          <a:p>
            <a:pPr marL="180975" indent="-180975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Партнёрство </a:t>
            </a:r>
            <a:r>
              <a:rPr lang="ru-RU" dirty="0"/>
              <a:t>с лидерами индустрии: PTC, </a:t>
            </a:r>
            <a:r>
              <a:rPr lang="ru-RU" dirty="0" smtClean="0"/>
              <a:t>Инфовотч,</a:t>
            </a:r>
            <a:br>
              <a:rPr lang="ru-RU" dirty="0" smtClean="0"/>
            </a:br>
            <a:r>
              <a:rPr lang="ru-RU" dirty="0" smtClean="0"/>
              <a:t>DellEMC</a:t>
            </a:r>
            <a:r>
              <a:rPr lang="ru-RU" dirty="0"/>
              <a:t>, Kuka, Fanuc, NI, Роскосмос, Росатом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18" y="1458913"/>
            <a:ext cx="972820" cy="833120"/>
          </a:xfrm>
          <a:prstGeom prst="rect">
            <a:avLst/>
          </a:prstGeom>
        </p:spPr>
      </p:pic>
      <p:pic>
        <p:nvPicPr>
          <p:cNvPr id="8" name="Picture 4" descr="http://media.guap.ru/1793/_title.jpg?s=s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540" y="4221645"/>
            <a:ext cx="3098498" cy="20680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  <a:extLst/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96" y="2929780"/>
            <a:ext cx="3556958" cy="1998101"/>
          </a:xfrm>
          <a:prstGeom prst="rect">
            <a:avLst/>
          </a:prstGeom>
          <a:noFill/>
          <a:ln w="38100" cap="rnd">
            <a:solidFill>
              <a:schemeClr val="bg1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6" name="Picture 2" descr="http://media.guap.ru/1867/003.jpg?s=l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67" y="1458913"/>
            <a:ext cx="3632200" cy="17995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89767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1.19. Основные задачи в образовательной деятельности на 2018/19 уч.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463945"/>
              </p:ext>
            </p:extLst>
          </p:nvPr>
        </p:nvGraphicFramePr>
        <p:xfrm>
          <a:off x="334963" y="1268413"/>
          <a:ext cx="11522075" cy="5069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37846">
                  <a:extLst>
                    <a:ext uri="{9D8B030D-6E8A-4147-A177-3AD203B41FA5}">
                      <a16:colId xmlns:a16="http://schemas.microsoft.com/office/drawing/2014/main" val="4175482290"/>
                    </a:ext>
                  </a:extLst>
                </a:gridCol>
                <a:gridCol w="5784229">
                  <a:extLst>
                    <a:ext uri="{9D8B030D-6E8A-4147-A177-3AD203B41FA5}">
                      <a16:colId xmlns:a16="http://schemas.microsoft.com/office/drawing/2014/main" val="1277852272"/>
                    </a:ext>
                  </a:extLst>
                </a:gridCol>
              </a:tblGrid>
              <a:tr h="1220678">
                <a:tc>
                  <a:txBody>
                    <a:bodyPr/>
                    <a:lstStyle/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Разработка</a:t>
                      </a:r>
                      <a:r>
                        <a:rPr lang="ru-RU" sz="1100" dirty="0" smtClean="0"/>
                        <a:t> перспективных образовательных и научных проектов ГУАП по реализации указа Президента Российской Федерации № 204 от 7.05.2018 г. «О национальных целях и стратегических задачах развития Российской Федерации на период до 2024 года» и Программы «Цифровая экономика Российской Федерации».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Внедрение адаптивных, гибких, образовательных программ, онлайн курсов, технологий электронного обучения и дистанционных методов контроля знаний.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Разработка</a:t>
                      </a:r>
                      <a:r>
                        <a:rPr lang="ru-RU" sz="1100" dirty="0" smtClean="0"/>
                        <a:t> не менее 10% магистерских программ на иностранных языках.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Модернизация технологии разработки и утверждения образовательных программ ВО с учетом опыта прохождения государственной аккредитации 2018 года и требований новых нормативных документов.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Разработка</a:t>
                      </a:r>
                      <a:r>
                        <a:rPr lang="ru-RU" sz="1100" dirty="0" smtClean="0"/>
                        <a:t> комплекса мер по уменьшению средней учебной нагрузки ППС университета до 730–750 часов в год при сохранении штатной численности ППС.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Разработка образовательных программ ВО в соответствии с требованиями обновленных ФГОС ВО (ФГОС 3++) и подготовка к началу их реализации с 1.09.2019.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Плановое ежегодное обновление реализуемых образовательных программ ГУАП.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Лицензирование</a:t>
                      </a:r>
                      <a:r>
                        <a:rPr lang="ru-RU" sz="1100" dirty="0" smtClean="0"/>
                        <a:t> в 2018/19 уч. году специальностей СПО из перечня наиболее востребованных и перспективных профессий и специальностей СПО (ТОП-50).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Модернизация учебной и научной лабораторной базы. Создание специализированных институтских (университетских) лабораторий и комплексов, работающих с рациональной загрузкой.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Продолжение формирования электронной образовательной среды ГУАП.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Развитие системы качества образования на уровнях университета, институтов (факультетов) и кафедр. Регулярный мониторинг состояния документации образовательных программ, документации кафедр и деканатов. Повышение уровня планирования и организации работ, подбора и обучения исполнителей, контроля за выполнением поручений.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Обеспечение</a:t>
                      </a:r>
                      <a:r>
                        <a:rPr lang="ru-RU" sz="1100" dirty="0" smtClean="0"/>
                        <a:t> учебной дисциплины и ритмичности работы студентов в семестре, своевременной ликвидации академической задолженности, оказание помощи отстающим студентам. Реализация мер по повышению успеваемости обучающихся.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100" dirty="0" smtClean="0"/>
                        <a:t>Внедрение профессионального стандарта «Педагог профессионального образования». Организация профессиональной переподготовки для приведения квалификации ППС в соответствие требованиям профстандарта.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Повышение</a:t>
                      </a:r>
                      <a:r>
                        <a:rPr lang="ru-RU" sz="1100" dirty="0" smtClean="0"/>
                        <a:t> требований к эффективности работы претендентов на должности ППС при проведении конкурсов на замещение должностей.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Развитие практико-ориентированных образовательных программ для магистров в рамках работы Инженерной школы ГУАП. Командное выполнение проектов полного жизненного цикла.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Вовлечение студентов в выполнение конкретных научных работ, увязка тематики курсовых и выпускных квалификационных работ с их научными исследованиями студентов.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Продолжение работ по созданию в ГУАП регионального центра ответственности Национальной технологической инициативы по СЗФО по направлению «Технологии беспроводной связи и «Интернета вещей».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Развитие компетенций WorldSkills с привлечением новых образовательных и индустриальных партнёров. Участие в создании специализированного центра компетенции WorldSkills по Санкт-Петербургу на базе ГУАП.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Разработка меры по совершенствованию деятельности базовых кафедр в рамках современных нормативных требований, повышению их вклада в работу ГУАП.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Развитие аспирантуры ГУАП, повышение ее результативности, расширение приема на контрактной основе.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Формирование</a:t>
                      </a:r>
                      <a:r>
                        <a:rPr lang="ru-RU" sz="1100" dirty="0" smtClean="0"/>
                        <a:t> целостной системы подготовки и профессионального роста научных и научно-педагогических кадров, обеспечение условий для участия молодых ученых в научных исследованиях, для их карьерного роста.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Разработка</a:t>
                      </a:r>
                      <a:r>
                        <a:rPr lang="ru-RU" sz="1100" dirty="0" smtClean="0"/>
                        <a:t> программ ДПО для взрослых с целью приобретения навыков в области цифровизации производства, экономики.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dirty="0" smtClean="0"/>
                        <a:t>Дальнейшее развитие студенческого самоуправления и воспитательной работы со студентами. Выполнения программы культурно-массовых, спортивных и оздоровительных мероприятий на 2018/19 уч. год. Улучшение условий для учебы, занятий спортом, для проживания и досуга в общежитиях. Содействие трудоустройству выпускников.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Подготовка к приемной </a:t>
                      </a:r>
                      <a:r>
                        <a:rPr lang="ru-RU" sz="1100" dirty="0" smtClean="0"/>
                        <a:t>кампании ГУАП 2019 года. Привлечения в вуз наиболее подготовленных абитуриентов и выпускников-бакалавров других вузов. Увеличение числа иностранных студентов, аспирантов и стажеров.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Повышение</a:t>
                      </a:r>
                      <a:r>
                        <a:rPr lang="ru-RU" sz="1100" dirty="0" smtClean="0"/>
                        <a:t> до 60% у НПР уровня владения иностранными языками (до 2024 года).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8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3681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2.1. Финансирование научной деятельности в </a:t>
            </a:r>
            <a:r>
              <a:rPr lang="ru-RU" dirty="0" smtClean="0"/>
              <a:t>201</a:t>
            </a:r>
            <a:r>
              <a:rPr lang="en-US" dirty="0" smtClean="0"/>
              <a:t>5</a:t>
            </a:r>
            <a:r>
              <a:rPr lang="ru-RU" dirty="0" smtClean="0"/>
              <a:t>–2017 </a:t>
            </a:r>
            <a:r>
              <a:rPr lang="ru-RU" dirty="0"/>
              <a:t>годах,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54109"/>
              </p:ext>
            </p:extLst>
          </p:nvPr>
        </p:nvGraphicFramePr>
        <p:xfrm>
          <a:off x="695325" y="1458913"/>
          <a:ext cx="10801351" cy="4846320"/>
        </p:xfrm>
        <a:graphic>
          <a:graphicData uri="http://schemas.openxmlformats.org/drawingml/2006/table">
            <a:tbl>
              <a:tblPr firstRow="1" firstCol="1" bandRow="1"/>
              <a:tblGrid>
                <a:gridCol w="6827135">
                  <a:extLst>
                    <a:ext uri="{9D8B030D-6E8A-4147-A177-3AD203B41FA5}">
                      <a16:colId xmlns:a16="http://schemas.microsoft.com/office/drawing/2014/main" val="1648160791"/>
                    </a:ext>
                  </a:extLst>
                </a:gridCol>
                <a:gridCol w="1189204">
                  <a:extLst>
                    <a:ext uri="{9D8B030D-6E8A-4147-A177-3AD203B41FA5}">
                      <a16:colId xmlns:a16="http://schemas.microsoft.com/office/drawing/2014/main" val="3833741381"/>
                    </a:ext>
                  </a:extLst>
                </a:gridCol>
                <a:gridCol w="1392506">
                  <a:extLst>
                    <a:ext uri="{9D8B030D-6E8A-4147-A177-3AD203B41FA5}">
                      <a16:colId xmlns:a16="http://schemas.microsoft.com/office/drawing/2014/main" val="1642608034"/>
                    </a:ext>
                  </a:extLst>
                </a:gridCol>
                <a:gridCol w="1392506">
                  <a:extLst>
                    <a:ext uri="{9D8B030D-6E8A-4147-A177-3AD203B41FA5}">
                      <a16:colId xmlns:a16="http://schemas.microsoft.com/office/drawing/2014/main" val="1894629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Источники финансирования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98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НИОКР: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216,8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194,96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255,92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492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Бюджеты: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63,93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91,85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081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Минобрнауки, в том числе: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38,5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39,78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70,47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80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  Госзадание на НИР (базовая и проектная части)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18,8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20,11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33,85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509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  Федеральные целевые программы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19,7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22,07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36,62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727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  РФФИ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19,5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21,65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21,1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028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Бюджет Санкт-Петербурга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0,28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37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Хозяйственные договоры: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131,03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164,07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36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с российскими заказчиками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124,8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103,99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142,21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151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с зарубежными заказчиками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27,6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17,52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4,69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877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из собственных средств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6,1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9,52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17,17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574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Прочая деятельность: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715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Научные мероприятия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431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 Контрактная аспирантура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9,8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9,7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9,6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321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231,6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209,66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270,52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82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557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2.2. Распределение объемов НИР (без НИР из собственных средств ГУАП),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754686"/>
              </p:ext>
            </p:extLst>
          </p:nvPr>
        </p:nvGraphicFramePr>
        <p:xfrm>
          <a:off x="974874" y="1446587"/>
          <a:ext cx="10242252" cy="4831618"/>
        </p:xfrm>
        <a:graphic>
          <a:graphicData uri="http://schemas.openxmlformats.org/drawingml/2006/table">
            <a:tbl>
              <a:tblPr firstRow="1" firstCol="1" bandRow="1"/>
              <a:tblGrid>
                <a:gridCol w="2540635">
                  <a:extLst>
                    <a:ext uri="{9D8B030D-6E8A-4147-A177-3AD203B41FA5}">
                      <a16:colId xmlns:a16="http://schemas.microsoft.com/office/drawing/2014/main" val="803029993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856806462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456671097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1607850341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89445032"/>
                    </a:ext>
                  </a:extLst>
                </a:gridCol>
                <a:gridCol w="1063008">
                  <a:extLst>
                    <a:ext uri="{9D8B030D-6E8A-4147-A177-3AD203B41FA5}">
                      <a16:colId xmlns:a16="http://schemas.microsoft.com/office/drawing/2014/main" val="2191073862"/>
                    </a:ext>
                  </a:extLst>
                </a:gridCol>
                <a:gridCol w="957898">
                  <a:extLst>
                    <a:ext uri="{9D8B030D-6E8A-4147-A177-3AD203B41FA5}">
                      <a16:colId xmlns:a16="http://schemas.microsoft.com/office/drawing/2014/main" val="161341169"/>
                    </a:ext>
                  </a:extLst>
                </a:gridCol>
                <a:gridCol w="1215073">
                  <a:extLst>
                    <a:ext uri="{9D8B030D-6E8A-4147-A177-3AD203B41FA5}">
                      <a16:colId xmlns:a16="http://schemas.microsoft.com/office/drawing/2014/main" val="3669199134"/>
                    </a:ext>
                  </a:extLst>
                </a:gridCol>
              </a:tblGrid>
              <a:tr h="3465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Кафедры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889325"/>
                  </a:ext>
                </a:extLst>
              </a:tr>
              <a:tr h="346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834675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11,6906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1,8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59,1282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72,5888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750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0,27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7,755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3,445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ОКБ РЭС</a:t>
                      </a: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94,86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107,65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299323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0,3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160715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10,85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1,316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4,3324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16,4984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724065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4,85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8,85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20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НОЦ ПФРК</a:t>
                      </a: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2,875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2,875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337324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ИБМП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0,315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0,4228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12,45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13,1878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047502"/>
                  </a:ext>
                </a:extLst>
              </a:tr>
              <a:tr h="415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Департамент НИД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12,5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780433"/>
                  </a:ext>
                </a:extLst>
              </a:tr>
              <a:tr h="485164">
                <a:tc gridSpan="7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Итого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238,75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82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18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2.3. Распределение объемов НИР из бюджетных средств ФЦП, ГЗ </a:t>
            </a:r>
            <a:r>
              <a:rPr lang="ru-RU" dirty="0" smtClean="0"/>
              <a:t>МОН,</a:t>
            </a:r>
            <a:br>
              <a:rPr lang="ru-RU" dirty="0" smtClean="0"/>
            </a:br>
            <a:r>
              <a:rPr lang="ru-RU" dirty="0" smtClean="0"/>
              <a:t>грантов </a:t>
            </a:r>
            <a:r>
              <a:rPr lang="ru-RU" dirty="0"/>
              <a:t>РФФИ, РГНФ, Президента РФ,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82835"/>
              </p:ext>
            </p:extLst>
          </p:nvPr>
        </p:nvGraphicFramePr>
        <p:xfrm>
          <a:off x="865020" y="1449380"/>
          <a:ext cx="10461961" cy="4828992"/>
        </p:xfrm>
        <a:graphic>
          <a:graphicData uri="http://schemas.openxmlformats.org/drawingml/2006/table">
            <a:tbl>
              <a:tblPr firstRow="1" firstCol="1" bandRow="1"/>
              <a:tblGrid>
                <a:gridCol w="2540635">
                  <a:extLst>
                    <a:ext uri="{9D8B030D-6E8A-4147-A177-3AD203B41FA5}">
                      <a16:colId xmlns:a16="http://schemas.microsoft.com/office/drawing/2014/main" val="639615445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1617723846"/>
                    </a:ext>
                  </a:extLst>
                </a:gridCol>
                <a:gridCol w="1055445">
                  <a:extLst>
                    <a:ext uri="{9D8B030D-6E8A-4147-A177-3AD203B41FA5}">
                      <a16:colId xmlns:a16="http://schemas.microsoft.com/office/drawing/2014/main" val="3062026453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29923617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675593450"/>
                    </a:ext>
                  </a:extLst>
                </a:gridCol>
                <a:gridCol w="1054043">
                  <a:extLst>
                    <a:ext uri="{9D8B030D-6E8A-4147-A177-3AD203B41FA5}">
                      <a16:colId xmlns:a16="http://schemas.microsoft.com/office/drawing/2014/main" val="2859169619"/>
                    </a:ext>
                  </a:extLst>
                </a:gridCol>
                <a:gridCol w="957898">
                  <a:extLst>
                    <a:ext uri="{9D8B030D-6E8A-4147-A177-3AD203B41FA5}">
                      <a16:colId xmlns:a16="http://schemas.microsoft.com/office/drawing/2014/main" val="1149286885"/>
                    </a:ext>
                  </a:extLst>
                </a:gridCol>
                <a:gridCol w="1396047">
                  <a:extLst>
                    <a:ext uri="{9D8B030D-6E8A-4147-A177-3AD203B41FA5}">
                      <a16:colId xmlns:a16="http://schemas.microsoft.com/office/drawing/2014/main" val="1490890123"/>
                    </a:ext>
                  </a:extLst>
                </a:gridCol>
              </a:tblGrid>
              <a:tr h="3462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Кафедры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40280"/>
                  </a:ext>
                </a:extLst>
              </a:tr>
              <a:tr h="346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75148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10,6276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31,0312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41,6588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886775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0,27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5,755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2,445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9,79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12154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0,7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907520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0,45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1,316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4,3324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6,0984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807366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0,54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4,54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229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НОЦ ПФРК</a:t>
                      </a: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2,875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2,875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543099"/>
                  </a:ext>
                </a:extLst>
              </a:tr>
              <a:tr h="415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ИБМП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0,315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0,4228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12,45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13,1878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524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Департамент НИД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НИО БП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10,0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249500"/>
                  </a:ext>
                </a:extLst>
              </a:tr>
              <a:tr h="484816">
                <a:tc gridSpan="7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90,4916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042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837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2.4. Распределение объемов хоздоговорных НИР с российскими и зарубежными предприятиями,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867769"/>
              </p:ext>
            </p:extLst>
          </p:nvPr>
        </p:nvGraphicFramePr>
        <p:xfrm>
          <a:off x="1543116" y="1465079"/>
          <a:ext cx="9105769" cy="4746285"/>
        </p:xfrm>
        <a:graphic>
          <a:graphicData uri="http://schemas.openxmlformats.org/drawingml/2006/table">
            <a:tbl>
              <a:tblPr firstRow="1" firstCol="1" bandRow="1"/>
              <a:tblGrid>
                <a:gridCol w="2540635">
                  <a:extLst>
                    <a:ext uri="{9D8B030D-6E8A-4147-A177-3AD203B41FA5}">
                      <a16:colId xmlns:a16="http://schemas.microsoft.com/office/drawing/2014/main" val="1017121904"/>
                    </a:ext>
                  </a:extLst>
                </a:gridCol>
                <a:gridCol w="895985">
                  <a:extLst>
                    <a:ext uri="{9D8B030D-6E8A-4147-A177-3AD203B41FA5}">
                      <a16:colId xmlns:a16="http://schemas.microsoft.com/office/drawing/2014/main" val="4054257059"/>
                    </a:ext>
                  </a:extLst>
                </a:gridCol>
                <a:gridCol w="968973">
                  <a:extLst>
                    <a:ext uri="{9D8B030D-6E8A-4147-A177-3AD203B41FA5}">
                      <a16:colId xmlns:a16="http://schemas.microsoft.com/office/drawing/2014/main" val="2685250151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1814323737"/>
                    </a:ext>
                  </a:extLst>
                </a:gridCol>
                <a:gridCol w="1049973">
                  <a:extLst>
                    <a:ext uri="{9D8B030D-6E8A-4147-A177-3AD203B41FA5}">
                      <a16:colId xmlns:a16="http://schemas.microsoft.com/office/drawing/2014/main" val="1069222301"/>
                    </a:ext>
                  </a:extLst>
                </a:gridCol>
                <a:gridCol w="841580">
                  <a:extLst>
                    <a:ext uri="{9D8B030D-6E8A-4147-A177-3AD203B41FA5}">
                      <a16:colId xmlns:a16="http://schemas.microsoft.com/office/drawing/2014/main" val="491616024"/>
                    </a:ext>
                  </a:extLst>
                </a:gridCol>
                <a:gridCol w="895985">
                  <a:extLst>
                    <a:ext uri="{9D8B030D-6E8A-4147-A177-3AD203B41FA5}">
                      <a16:colId xmlns:a16="http://schemas.microsoft.com/office/drawing/2014/main" val="959628166"/>
                    </a:ext>
                  </a:extLst>
                </a:gridCol>
                <a:gridCol w="1034097">
                  <a:extLst>
                    <a:ext uri="{9D8B030D-6E8A-4147-A177-3AD203B41FA5}">
                      <a16:colId xmlns:a16="http://schemas.microsoft.com/office/drawing/2014/main" val="2018438278"/>
                    </a:ext>
                  </a:extLst>
                </a:gridCol>
              </a:tblGrid>
              <a:tr h="43756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Кафедры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36482"/>
                  </a:ext>
                </a:extLst>
              </a:tr>
              <a:tr h="437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997535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1,033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1,8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28,097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30,93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12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ОКБ РЭС</a:t>
                      </a: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94,86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97,86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8118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0,3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0,6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939943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10,4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647892"/>
                  </a:ext>
                </a:extLst>
              </a:tr>
              <a:tr h="525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4,31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4,31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360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Департамент НИД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НИО БП</a:t>
                      </a: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4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2,5</a:t>
                      </a:r>
                      <a:endParaRPr lang="ru-RU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995623"/>
                  </a:ext>
                </a:extLst>
              </a:tr>
              <a:tr h="612593">
                <a:tc gridSpan="7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146,9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807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0007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2.5. Стоимость дополнительных показателей из числа </a:t>
            </a:r>
            <a:r>
              <a:rPr lang="ru-RU" dirty="0" smtClean="0"/>
              <a:t>критериев</a:t>
            </a:r>
            <a:br>
              <a:rPr lang="ru-RU" dirty="0" smtClean="0"/>
            </a:br>
            <a:r>
              <a:rPr lang="ru-RU" dirty="0" smtClean="0"/>
              <a:t>эффективности </a:t>
            </a:r>
            <a:r>
              <a:rPr lang="ru-RU" dirty="0"/>
              <a:t>НПР, тыс.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52931"/>
              </p:ext>
            </p:extLst>
          </p:nvPr>
        </p:nvGraphicFramePr>
        <p:xfrm>
          <a:off x="2207839" y="1628775"/>
          <a:ext cx="7776322" cy="1767840"/>
        </p:xfrm>
        <a:graphic>
          <a:graphicData uri="http://schemas.openxmlformats.org/drawingml/2006/table">
            <a:tbl>
              <a:tblPr firstRow="1" firstCol="1" bandRow="1"/>
              <a:tblGrid>
                <a:gridCol w="4997562">
                  <a:extLst>
                    <a:ext uri="{9D8B030D-6E8A-4147-A177-3AD203B41FA5}">
                      <a16:colId xmlns:a16="http://schemas.microsoft.com/office/drawing/2014/main" val="3522795569"/>
                    </a:ext>
                  </a:extLst>
                </a:gridCol>
                <a:gridCol w="1384946">
                  <a:extLst>
                    <a:ext uri="{9D8B030D-6E8A-4147-A177-3AD203B41FA5}">
                      <a16:colId xmlns:a16="http://schemas.microsoft.com/office/drawing/2014/main" val="4011326834"/>
                    </a:ext>
                  </a:extLst>
                </a:gridCol>
                <a:gridCol w="1393814">
                  <a:extLst>
                    <a:ext uri="{9D8B030D-6E8A-4147-A177-3AD203B41FA5}">
                      <a16:colId xmlns:a16="http://schemas.microsoft.com/office/drawing/2014/main" val="150856918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конкурсах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455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Заявка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Победа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24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ФЦП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210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Постановление Правительства РФ № 218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867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Проектная часть госзадания ГУАП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521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(РНФ, РФФИ и др.)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48332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72234" y="4053529"/>
            <a:ext cx="8561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привлечении внешнего финансирования из внебюджетных источников по </a:t>
            </a:r>
            <a:r>
              <a:rPr lang="ru-RU" dirty="0" smtClean="0"/>
              <a:t>НИР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ОКР на основе договоров с юридическими лицами выплачивается вознаграждение из собственных средств </a:t>
            </a:r>
            <a:r>
              <a:rPr lang="ru-RU" dirty="0" smtClean="0"/>
              <a:t>ГУАП в </a:t>
            </a:r>
            <a:r>
              <a:rPr lang="ru-RU" dirty="0"/>
              <a:t>размере </a:t>
            </a:r>
            <a:r>
              <a:rPr lang="ru-RU" b="1" dirty="0">
                <a:latin typeface="+mj-lt"/>
              </a:rPr>
              <a:t>1% от поступивших </a:t>
            </a:r>
            <a:r>
              <a:rPr lang="ru-RU" b="1" dirty="0" smtClean="0">
                <a:latin typeface="+mj-lt"/>
              </a:rPr>
              <a:t>средств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98654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2.6. ФЦП «Исследования и разработки по приоритетным направлениям </a:t>
            </a:r>
            <a:r>
              <a:rPr lang="ru-RU" dirty="0" smtClean="0"/>
              <a:t>развития</a:t>
            </a:r>
            <a:br>
              <a:rPr lang="ru-RU" dirty="0" smtClean="0"/>
            </a:br>
            <a:r>
              <a:rPr lang="ru-RU" dirty="0" smtClean="0"/>
              <a:t>научно-технологического </a:t>
            </a:r>
            <a:r>
              <a:rPr lang="ru-RU" dirty="0"/>
              <a:t>комплекса России на 2014–2020 годы»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925"/>
              </p:ext>
            </p:extLst>
          </p:nvPr>
        </p:nvGraphicFramePr>
        <p:xfrm>
          <a:off x="695325" y="1458913"/>
          <a:ext cx="10801350" cy="3799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675">
                  <a:extLst>
                    <a:ext uri="{9D8B030D-6E8A-4147-A177-3AD203B41FA5}">
                      <a16:colId xmlns:a16="http://schemas.microsoft.com/office/drawing/2014/main" val="1594033349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94766529"/>
                    </a:ext>
                  </a:extLst>
                </a:gridCol>
              </a:tblGrid>
              <a:tr h="208771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Конкурс проектов на 2017–2019 годы</a:t>
                      </a: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endParaRPr lang="ru-RU" sz="2400" dirty="0" smtClean="0"/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i="1" dirty="0" smtClean="0"/>
                        <a:t>Разработка экспериментального образца устройства для обеспечения беспроводной подзарядки аккумуляторов имплантатов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Руководитель: Рабин А. В. (ЦКНИ, НИО БП)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Объем: 40 млн. руб. (в 2017 г. — 10,0 млн. руб.)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Конкурс проектов на 2016–2018 годы</a:t>
                      </a: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endParaRPr lang="ru-RU" sz="2400" dirty="0" smtClean="0"/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i="1" dirty="0" smtClean="0"/>
                        <a:t>Методы и инструменты автоматизированного проектирования и моделирования бортовых вычислительных сетей космических аппаратов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Руководитель: Шейнин Ю. Е. (институт ВКиСТ)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Объем: 30,0 млн. руб. (в 2017 г. — 14,52 млн. руб.)</a:t>
                      </a: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endParaRPr lang="ru-RU" sz="1800" dirty="0" smtClean="0"/>
                    </a:p>
                    <a:p>
                      <a:pPr>
                        <a:lnSpc>
                          <a:spcPts val="2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i="1" dirty="0" smtClean="0"/>
                        <a:t>Разработка технологии очистки нефтесодержащих вод фильтрами до 100 кубометров в час на основе графенового сорбента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Руководитель: Жильникова Н. А. (каф. 5, институт ИБМП)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/>
                        <a:t>Объем: 25,0 млн. руб. (в 2017 г. — 12,1 млн. руб.)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79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6815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итоги 2017/18 уч.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Основные итоги 2017/18 уч. года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5250"/>
              </p:ext>
            </p:extLst>
          </p:nvPr>
        </p:nvGraphicFramePr>
        <p:xfrm>
          <a:off x="334965" y="1226338"/>
          <a:ext cx="11522073" cy="365760"/>
        </p:xfrm>
        <a:graphic>
          <a:graphicData uri="http://schemas.openxmlformats.org/drawingml/2006/table">
            <a:tbl>
              <a:tblPr firstRow="1" bandRow="1"/>
              <a:tblGrid>
                <a:gridCol w="3840691">
                  <a:extLst>
                    <a:ext uri="{9D8B030D-6E8A-4147-A177-3AD203B41FA5}">
                      <a16:colId xmlns:a16="http://schemas.microsoft.com/office/drawing/2014/main" val="2799227445"/>
                    </a:ext>
                  </a:extLst>
                </a:gridCol>
                <a:gridCol w="3840691">
                  <a:extLst>
                    <a:ext uri="{9D8B030D-6E8A-4147-A177-3AD203B41FA5}">
                      <a16:colId xmlns:a16="http://schemas.microsoft.com/office/drawing/2014/main" val="1874328542"/>
                    </a:ext>
                  </a:extLst>
                </a:gridCol>
                <a:gridCol w="3840691">
                  <a:extLst>
                    <a:ext uri="{9D8B030D-6E8A-4147-A177-3AD203B41FA5}">
                      <a16:colId xmlns:a16="http://schemas.microsoft.com/office/drawing/2014/main" val="3453246792"/>
                    </a:ext>
                  </a:extLst>
                </a:gridCol>
              </a:tblGrid>
              <a:tr h="30428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Образование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Исследования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Инновации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2696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493622"/>
              </p:ext>
            </p:extLst>
          </p:nvPr>
        </p:nvGraphicFramePr>
        <p:xfrm>
          <a:off x="334963" y="1684795"/>
          <a:ext cx="11522075" cy="4692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37846">
                  <a:extLst>
                    <a:ext uri="{9D8B030D-6E8A-4147-A177-3AD203B41FA5}">
                      <a16:colId xmlns:a16="http://schemas.microsoft.com/office/drawing/2014/main" val="4175482290"/>
                    </a:ext>
                  </a:extLst>
                </a:gridCol>
                <a:gridCol w="5784229">
                  <a:extLst>
                    <a:ext uri="{9D8B030D-6E8A-4147-A177-3AD203B41FA5}">
                      <a16:colId xmlns:a16="http://schemas.microsoft.com/office/drawing/2014/main" val="1277852272"/>
                    </a:ext>
                  </a:extLst>
                </a:gridCol>
              </a:tblGrid>
              <a:tr h="1220678">
                <a:tc>
                  <a:txBody>
                    <a:bodyPr/>
                    <a:lstStyle/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В апреле 2018 года ГУАП и Ивангородский филиал успешно прошли государственную аккредитацию образовательной деятельности по всем заявленным образовательным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программам на срок 6 лет.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Выполнен большой объем работ по разработке и актуализации документов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образовательных программ.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На конкурсной основе достигнуто увеличение контрольных цифр приема бакалавриата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в ГУАП на 2019 год.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ГУАП получил </a:t>
                      </a:r>
                      <a:r>
                        <a:rPr lang="ru-RU" sz="1050" dirty="0" smtClean="0"/>
                        <a:t>лицензию на три новые специальности среднего профессионального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образования из списка ТОП-50.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Объем НИОКР в 2017 году увеличен до 256 млн. руб. (в 2016 — 195 млн. руб.).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ГУАП в основном </a:t>
                      </a:r>
                      <a:r>
                        <a:rPr lang="ru-RU" sz="1050" dirty="0" smtClean="0"/>
                        <a:t>успешно прошел шесть внешних проверок по различным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направлениям деятельности.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Утверждено положение о конкурсе магистерских программ с финансированием программ-победителей из средств ГУАП совместно с Фондом «Центр стратегических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разработок «Северо-Запад».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ГУАП активно участвовал в движении WorldSkills Russia. На базе Инженерной школы ГУАП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прошло несколько открытых отборочных чемпионатов WorldSkills Russia. Разработаны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компетенции трех профессий будущего.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На базе Инженерной школы создан акселератор «Инженерный гараж ГУАП».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Успешно</a:t>
                      </a:r>
                      <a:r>
                        <a:rPr lang="ru-RU" sz="1050" dirty="0" smtClean="0"/>
                        <a:t> работала система повышения квалификации и переподготовки ГУАП,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в которой обучилось 2104 слушателей.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Получила развитие </a:t>
                      </a:r>
                      <a:r>
                        <a:rPr lang="ru-RU" sz="1050" dirty="0" smtClean="0"/>
                        <a:t>АИС ГУАП. Велось освоение и наполнение материалами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Электронной образовательной среды ГУАП.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Пополнена и обновлена материально-техническая база учебного процесса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и научных исследований.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В ГУАП, совместно с группой компаний InfoWatch Н. Касперской, открыта научная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лаборатория кибербезопасности.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Подписан меморандум о сотрудничестве между ГУАП и Санкт-Петербургским региональным отделением Союза машиностроителей России.</a:t>
                      </a:r>
                      <a:endParaRPr lang="en-US" sz="1050" dirty="0" smtClean="0"/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ru-RU" sz="1050" dirty="0" smtClean="0"/>
                        <a:t>ГУАП и Сколковский институт науки и технологий подписали договор о создании Центра Компетенций Национальной технологической инициативы по направлению «Технологии беспроводной связи и Интернета вещей» в Северо-Западном Федеральном округе.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16"/>
                        <a:tabLst/>
                        <a:defRPr/>
                      </a:pPr>
                      <a:r>
                        <a:rPr lang="ru-RU" sz="1050" dirty="0" smtClean="0"/>
                        <a:t>ГУАП стал академическим членом Международного союза электросвязи (МСЭ)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и получил статус Академии МСЭ, что дает право на участие в деятельности МСЭ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и на доступ к стандартам, продуктам и услугам в области телекоммуникаций.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Научный журнал ГУАП «Информационно-управляющие системы», выпускаемый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институтом вычислительных систем и программирования, включен в список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Russian Science Citation Index (RSCI) на платформе Web of Science.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ГУАП вошел в ТОП-100 первого рейтинга вузов России по версии журнала Forbes.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Методика рейтинга учитывала качество образования, данные о трудоустройстве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выпускников, их востребованности в регионах и долю предпринимателей среди них.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Выполнялась программа социальных, культурных и физкультурно-оздоровительных мероприятий. Повышен размер стипендий студентам. Совершенствовались формы воспитательной работы с обучающимися. Развивалось студенческое самоуправление. Студентами и аспирантами получено большое число наград по итогам различных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конкурсов в учебно-научной, спортивной и творческой деятельности.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Обеспечен рост зарплаты работников, главным образом ППС. С 1.09.2017 действует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новое Положение об оплате труда и материальном стимулировании работников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ГУАП с показателями эффективности деятельности ППС и научных работников.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В марте вступил в силу новый порядок расчета авторских вознаграждений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за полученные патенты и свидетельства на объекты интеллектуальной собственности.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В апреле–июне выплачены премии за объекты, созданные с 2015 года.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Проведены ремонтные работы в зданиях ГУАП, улучшены условия труда и учебы,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условия проживания в общежитиях. Завершено строительство стадиона на Московском</a:t>
                      </a:r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ru-RU" sz="1050" dirty="0" smtClean="0"/>
                        <a:t>проспекте у дома 149в и благоустройство прилегающей территории.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Получено разрешение на реконструкцию общежития на ул. Гастелло, д. 16</a:t>
                      </a:r>
                      <a:br>
                        <a:rPr lang="ru-RU" sz="1050" dirty="0" smtClean="0"/>
                      </a:br>
                      <a:r>
                        <a:rPr lang="ru-RU" sz="1050" dirty="0" smtClean="0"/>
                        <a:t>за счет средств госбюджета, утверждено задание на проектирование общежития.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dirty="0" smtClean="0"/>
                        <a:t>ГУАП активно участвовал в большом числе городских и всероссийских массовых</a:t>
                      </a:r>
                      <a:br>
                        <a:rPr lang="ru-RU" sz="1050" dirty="0" smtClean="0"/>
                      </a:br>
                      <a:r>
                        <a:rPr lang="ru-RU" sz="1050" dirty="0" smtClean="0"/>
                        <a:t>молодежных мероприятий.</a:t>
                      </a:r>
                    </a:p>
                    <a:p>
                      <a:pPr marL="228600" indent="-22860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+mj-lt"/>
                        <a:buAutoNum type="arabicPeriod" startAt="16"/>
                      </a:pPr>
                      <a:r>
                        <a:rPr lang="ru-RU" sz="105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Колонна</a:t>
                      </a:r>
                      <a:r>
                        <a:rPr lang="ru-RU" sz="1050" dirty="0" smtClean="0"/>
                        <a:t> Учебного военного центра ГУАП участвовала в параде на Дворцовой площади</a:t>
                      </a:r>
                      <a:br>
                        <a:rPr lang="ru-RU" sz="1050" dirty="0" smtClean="0"/>
                      </a:br>
                      <a:r>
                        <a:rPr lang="ru-RU" sz="1050" dirty="0" smtClean="0"/>
                        <a:t>в День Победы 9 Мая.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8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680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2.7. Государственное задание в сфере научной </a:t>
            </a:r>
            <a:r>
              <a:rPr lang="ru-RU" dirty="0" smtClean="0"/>
              <a:t>деятельности</a:t>
            </a:r>
            <a:br>
              <a:rPr lang="ru-RU" dirty="0" smtClean="0"/>
            </a:br>
            <a:r>
              <a:rPr lang="ru-RU" dirty="0" smtClean="0"/>
              <a:t>(базовая </a:t>
            </a:r>
            <a:r>
              <a:rPr lang="ru-RU" dirty="0"/>
              <a:t>и проектная части)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629589"/>
              </p:ext>
            </p:extLst>
          </p:nvPr>
        </p:nvGraphicFramePr>
        <p:xfrm>
          <a:off x="334963" y="1435848"/>
          <a:ext cx="11522076" cy="5040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1038">
                  <a:extLst>
                    <a:ext uri="{9D8B030D-6E8A-4147-A177-3AD203B41FA5}">
                      <a16:colId xmlns:a16="http://schemas.microsoft.com/office/drawing/2014/main" val="1594033349"/>
                    </a:ext>
                  </a:extLst>
                </a:gridCol>
                <a:gridCol w="5761038">
                  <a:extLst>
                    <a:ext uri="{9D8B030D-6E8A-4147-A177-3AD203B41FA5}">
                      <a16:colId xmlns:a16="http://schemas.microsoft.com/office/drawing/2014/main" val="294766529"/>
                    </a:ext>
                  </a:extLst>
                </a:gridCol>
              </a:tblGrid>
              <a:tr h="504031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E72B7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Базовая часть ГЗ на 2017–2019 годы</a:t>
                      </a: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6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проектов общим объемом 11,33 млн. руб.: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Шехунова Н. А. (каф. 14, институт 1)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1,59 млн. руб.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Москалец О. Д. (каф. 23, институт 2)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1,0 млн. руб.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Солёный С. В. (каф. 32, институт 3)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3,0 млн. руб.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Тюрликов А. М. (каф. 52, институт 5)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4,0 млн. руб.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Котликов Е. Н. (каф. 3, институт ИБМП)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0,42 млн. руб.</a:t>
                      </a:r>
                    </a:p>
                    <a:p>
                      <a:pPr marL="285750" lvl="0" indent="-200025">
                        <a:lnSpc>
                          <a:spcPts val="18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Чичкова Е. Ф. (КосмоИнформ-Центр)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1,32 млн. руб.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E72B7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Проектная часть ГЗ на 2017–2019 годы</a:t>
                      </a: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600"/>
                        </a:spcAft>
                      </a:pPr>
                      <a:endParaRPr lang="ru-RU" sz="2400" b="1" i="1" kern="1200" dirty="0" smtClean="0">
                        <a:solidFill>
                          <a:srgbClr val="E72B7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Развитие систем относительной навигации и управления конфигурацией группы малых спутников для решения содержательных задач мониторинга и связи  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Руководитель: Небылов А. В. (кафедра 11, институт 1)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в 2017 г. — 5,71 млн. руб.</a:t>
                      </a:r>
                    </a:p>
                    <a:p>
                      <a:pPr marL="0" indent="0">
                        <a:lnSpc>
                          <a:spcPts val="14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Архитектура и методы построения распределенных вычислительно-информационных систем для интегрированной модульной авионики нового поколения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Руководитель: Шейнин Ю. Е. (институт ВКиСТ)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в 2017 г.— 12,9 млн. руб.</a:t>
                      </a:r>
                    </a:p>
                    <a:p>
                      <a:pPr marL="85725" indent="0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Поиск и исследование экстремальных квазиортогональных матриц для задач обработки информации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Руководитель: Сергеев М. Б. (кафедра 44, институт 4)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— 10,9 млн. руб. (в 2017 г. — 3,6 млн. руб.)</a:t>
                      </a:r>
                    </a:p>
                    <a:p>
                      <a:pPr marL="85725" indent="0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Многофункциональная система навигации, посадки и наблюдения для пилотируемых и беспилотных летательных аппаратов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Руководитель: Бестугин А. Р. (кафедра 23, институт 2)</a:t>
                      </a:r>
                    </a:p>
                    <a:p>
                      <a:pPr marL="285750" indent="-200025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— 18,07 млн. руб. (в 2018 г. — 18,07 млн. руб.)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79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59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2.8. Малые инновационные предприятия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2397"/>
              </p:ext>
            </p:extLst>
          </p:nvPr>
        </p:nvGraphicFramePr>
        <p:xfrm>
          <a:off x="1703439" y="1268413"/>
          <a:ext cx="8785122" cy="5280660"/>
        </p:xfrm>
        <a:graphic>
          <a:graphicData uri="http://schemas.openxmlformats.org/drawingml/2006/table">
            <a:tbl>
              <a:tblPr firstRow="1" firstCol="1" bandRow="1"/>
              <a:tblGrid>
                <a:gridCol w="374927">
                  <a:extLst>
                    <a:ext uri="{9D8B030D-6E8A-4147-A177-3AD203B41FA5}">
                      <a16:colId xmlns:a16="http://schemas.microsoft.com/office/drawing/2014/main" val="3500621345"/>
                    </a:ext>
                  </a:extLst>
                </a:gridCol>
                <a:gridCol w="5392259">
                  <a:extLst>
                    <a:ext uri="{9D8B030D-6E8A-4147-A177-3AD203B41FA5}">
                      <a16:colId xmlns:a16="http://schemas.microsoft.com/office/drawing/2014/main" val="2092868800"/>
                    </a:ext>
                  </a:extLst>
                </a:gridCol>
                <a:gridCol w="3017936">
                  <a:extLst>
                    <a:ext uri="{9D8B030D-6E8A-4147-A177-3AD203B41FA5}">
                      <a16:colId xmlns:a16="http://schemas.microsoft.com/office/drawing/2014/main" val="3350666581"/>
                    </a:ext>
                  </a:extLst>
                </a:gridCol>
              </a:tblGrid>
              <a:tr h="12924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Предприятие / Руководитель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Участие ГУАП в УК / Инициатор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206062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«Фантом»</a:t>
                      </a:r>
                      <a:b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Абрамов А. П.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Патент на полезную модель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25, Кулаков С. В.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733426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 «МИПАКТ – Миллениум Холдинг»</a:t>
                      </a:r>
                      <a:b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Небылов В. А.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Патент на полезную модель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11, Небылов А. В.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63420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«Научно-инновационный центр “АэроКос”»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Небылов В. А.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Патент на полезную модель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11, Небылов А. В.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250842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«Программные и технологические инновации»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Сметанин Н. М.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Зарегистрированное ноу-хау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14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304404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«Специализированный центр Илизаровских технологий»</a:t>
                      </a:r>
                      <a:b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Овчинников Е. Н.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Зарегистрированное ноу-хау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44, Игнатьев М. Б.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614469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«Телеком технологии»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Овчинников А. А.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Зарегистрированное ноу-хау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434251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</a:t>
                      </a:r>
                      <a:r>
                        <a:rPr lang="ru-RU" sz="1200" b="1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Аэромед</a:t>
                      </a: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</a:t>
                      </a:r>
                      <a:r>
                        <a:rPr lang="ru-RU" sz="1200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Костецкий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В. В.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Зарегистрированное ноу-хау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Медицинский центр ГУАП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517846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«Петроглиф»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Жиданов К. А.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</a:t>
                      </a:r>
                      <a:b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34, Беззатеев С. В.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23520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«Педант»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Жаринов Р. Ф.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641815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«ГУАП-Промо»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Трифонова Ю. В.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491198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</a:t>
                      </a:r>
                      <a:r>
                        <a:rPr lang="ru-RU" sz="1200" b="1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Питераэрокосмос</a:t>
                      </a: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Миллер А. О.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51, Оводенко А. А., Шейнин Ю. Е.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544459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</a:t>
                      </a:r>
                      <a:r>
                        <a:rPr lang="ru-RU" sz="1200" b="1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Амбер</a:t>
                      </a: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</a:t>
                      </a:r>
                      <a:r>
                        <a:rPr lang="ru-RU" sz="1200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Башун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В. В.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925304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«ВК-Софт»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Антонова Т. К.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51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34806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05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ООО «Центр интеллектуальных технологий «</a:t>
                      </a:r>
                      <a:r>
                        <a:rPr lang="ru-RU" sz="1200" b="1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Петроинт</a:t>
                      </a:r>
                      <a:r>
                        <a:rPr lang="ru-RU" sz="12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»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</a:t>
                      </a:r>
                      <a:r>
                        <a:rPr lang="ru-RU" sz="1200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Коромысличенко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В. Н.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Неисключительное право на программу </a:t>
                      </a:r>
                      <a:b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Кафедра 43, Охтилев М. Ю.</a:t>
                      </a:r>
                      <a:endParaRPr lang="ru-RU" sz="105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68" marR="48468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074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557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2.9. Научно-технические программы международного сотрудничества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8813" y="1271773"/>
            <a:ext cx="10801350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Международный </a:t>
            </a:r>
            <a:r>
              <a:rPr lang="ru-RU" b="1" dirty="0"/>
              <a:t>институт передовых аэрокосмических технологий (МИПАКТ</a:t>
            </a:r>
            <a:r>
              <a:rPr lang="ru-RU" b="1" dirty="0" smtClean="0"/>
              <a:t>);</a:t>
            </a:r>
            <a:br>
              <a:rPr lang="ru-RU" b="1" dirty="0" smtClean="0"/>
            </a:br>
            <a:r>
              <a:rPr lang="ru-RU" b="1" dirty="0" smtClean="0"/>
              <a:t>работы </a:t>
            </a:r>
            <a:r>
              <a:rPr lang="ru-RU" b="1" dirty="0"/>
              <a:t>с </a:t>
            </a:r>
            <a:r>
              <a:rPr lang="ru-RU" b="1" dirty="0" err="1"/>
              <a:t>Renault</a:t>
            </a:r>
            <a:r>
              <a:rPr lang="ru-RU" b="1" dirty="0"/>
              <a:t>, с 1998; </a:t>
            </a:r>
            <a:r>
              <a:rPr lang="ru-RU" b="1" dirty="0" err="1"/>
              <a:t>Shanghai</a:t>
            </a:r>
            <a:r>
              <a:rPr lang="ru-RU" b="1" dirty="0"/>
              <a:t> </a:t>
            </a:r>
            <a:r>
              <a:rPr lang="ru-RU" b="1" dirty="0" err="1"/>
              <a:t>Institute</a:t>
            </a:r>
            <a:r>
              <a:rPr lang="ru-RU" b="1" dirty="0"/>
              <a:t> of </a:t>
            </a:r>
            <a:r>
              <a:rPr lang="ru-RU" b="1" dirty="0" err="1"/>
              <a:t>Spaceflight</a:t>
            </a:r>
            <a:r>
              <a:rPr lang="ru-RU" b="1" dirty="0"/>
              <a:t> </a:t>
            </a:r>
            <a:r>
              <a:rPr lang="ru-RU" b="1" dirty="0" err="1" smtClean="0"/>
              <a:t>Control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i="1" dirty="0" smtClean="0"/>
              <a:t>— </a:t>
            </a:r>
            <a:r>
              <a:rPr lang="ru-RU" sz="1600" i="1" dirty="0"/>
              <a:t>Небылов А. В. (институт </a:t>
            </a:r>
            <a:r>
              <a:rPr lang="ru-RU" sz="1600" i="1" dirty="0" smtClean="0"/>
              <a:t>1)</a:t>
            </a:r>
          </a:p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ГУАП </a:t>
            </a:r>
            <a:r>
              <a:rPr lang="ru-RU" b="1" dirty="0"/>
              <a:t>— партнер Европейского центра космических технологий (ESTEC) </a:t>
            </a:r>
            <a:r>
              <a:rPr lang="ru-RU" b="1" dirty="0" smtClean="0"/>
              <a:t>Европейского космического</a:t>
            </a:r>
            <a:br>
              <a:rPr lang="ru-RU" b="1" dirty="0" smtClean="0"/>
            </a:br>
            <a:r>
              <a:rPr lang="ru-RU" b="1" dirty="0" smtClean="0"/>
              <a:t>агентства </a:t>
            </a:r>
            <a:r>
              <a:rPr lang="ru-RU" b="1" dirty="0"/>
              <a:t>(ESA) с 2003 г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sz="1600" i="1" dirty="0" smtClean="0"/>
              <a:t>— </a:t>
            </a:r>
            <a:r>
              <a:rPr lang="ru-RU" sz="1600" i="1" dirty="0"/>
              <a:t>Шейнин Ю. Е. (институт </a:t>
            </a:r>
            <a:r>
              <a:rPr lang="ru-RU" sz="1600" i="1" dirty="0" smtClean="0"/>
              <a:t>ВКиСТ)</a:t>
            </a:r>
          </a:p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Программа </a:t>
            </a:r>
            <a:r>
              <a:rPr lang="ru-RU" b="1" dirty="0"/>
              <a:t>FRUCT Российско-финского межуниверситетского </a:t>
            </a:r>
            <a:r>
              <a:rPr lang="ru-RU" b="1" dirty="0" smtClean="0"/>
              <a:t>сотрудничества  в </a:t>
            </a:r>
            <a:r>
              <a:rPr lang="ru-RU" b="1" dirty="0"/>
              <a:t>области </a:t>
            </a:r>
            <a:r>
              <a:rPr lang="ru-RU" b="1" dirty="0" smtClean="0"/>
              <a:t>телекоммуникаций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i="1" dirty="0" smtClean="0"/>
              <a:t>— </a:t>
            </a:r>
            <a:r>
              <a:rPr lang="ru-RU" sz="1600" i="1" dirty="0"/>
              <a:t>Шейнин Ю. Е. (институт 1), Беззатеев С. В. (институт </a:t>
            </a:r>
            <a:r>
              <a:rPr lang="ru-RU" sz="1600" i="1" dirty="0" smtClean="0"/>
              <a:t>3)</a:t>
            </a:r>
          </a:p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ГУАП </a:t>
            </a:r>
            <a:r>
              <a:rPr lang="ru-RU" b="1" dirty="0"/>
              <a:t>— участник ARTEMIS — Европейской технологической платформы по </a:t>
            </a:r>
            <a:r>
              <a:rPr lang="ru-RU" b="1" dirty="0" smtClean="0"/>
              <a:t>встроенным системам,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c </a:t>
            </a:r>
            <a:r>
              <a:rPr lang="ru-RU" b="1" dirty="0"/>
              <a:t>2009 </a:t>
            </a:r>
            <a:r>
              <a:rPr lang="ru-RU" b="1" dirty="0" smtClean="0"/>
              <a:t>г.</a:t>
            </a:r>
            <a:r>
              <a:rPr lang="en-US" b="1" dirty="0" smtClean="0"/>
              <a:t> </a:t>
            </a:r>
            <a:r>
              <a:rPr lang="ru-RU" b="1" dirty="0" smtClean="0"/>
              <a:t>проект </a:t>
            </a:r>
            <a:r>
              <a:rPr lang="ru-RU" b="1" dirty="0" err="1"/>
              <a:t>Portable</a:t>
            </a:r>
            <a:r>
              <a:rPr lang="ru-RU" b="1" dirty="0"/>
              <a:t> </a:t>
            </a:r>
            <a:r>
              <a:rPr lang="ru-RU" b="1" dirty="0" err="1"/>
              <a:t>and</a:t>
            </a:r>
            <a:r>
              <a:rPr lang="ru-RU" b="1" dirty="0"/>
              <a:t> </a:t>
            </a:r>
            <a:r>
              <a:rPr lang="ru-RU" b="1" dirty="0" err="1"/>
              <a:t>Predictable</a:t>
            </a:r>
            <a:r>
              <a:rPr lang="ru-RU" b="1" dirty="0"/>
              <a:t> </a:t>
            </a:r>
            <a:r>
              <a:rPr lang="ru-RU" b="1" dirty="0" err="1"/>
              <a:t>Performance</a:t>
            </a:r>
            <a:r>
              <a:rPr lang="ru-RU" b="1" dirty="0"/>
              <a:t> </a:t>
            </a:r>
            <a:r>
              <a:rPr lang="ru-RU" b="1" dirty="0" err="1"/>
              <a:t>on</a:t>
            </a:r>
            <a:r>
              <a:rPr lang="ru-RU" b="1" dirty="0"/>
              <a:t> </a:t>
            </a:r>
            <a:r>
              <a:rPr lang="ru-RU" b="1" dirty="0" err="1" smtClean="0"/>
              <a:t>Heterogeneous</a:t>
            </a:r>
            <a:r>
              <a:rPr lang="ru-RU" b="1" dirty="0" smtClean="0"/>
              <a:t> </a:t>
            </a:r>
            <a:r>
              <a:rPr lang="ru-RU" b="1" dirty="0" err="1" smtClean="0"/>
              <a:t>Embedded</a:t>
            </a:r>
            <a:r>
              <a:rPr lang="ru-RU" b="1" dirty="0" smtClean="0"/>
              <a:t> Manycores</a:t>
            </a:r>
            <a:br>
              <a:rPr lang="ru-RU" b="1" dirty="0" smtClean="0"/>
            </a:br>
            <a:r>
              <a:rPr lang="ru-RU" sz="1600" i="1" dirty="0" smtClean="0"/>
              <a:t>— </a:t>
            </a:r>
            <a:r>
              <a:rPr lang="ru-RU" sz="1600" i="1" dirty="0"/>
              <a:t>Шейнин Ю. Е. (институт </a:t>
            </a:r>
            <a:r>
              <a:rPr lang="ru-RU" sz="1600" i="1" dirty="0" smtClean="0"/>
              <a:t>ВКиСТ)</a:t>
            </a:r>
          </a:p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Сотрудничество </a:t>
            </a:r>
            <a:r>
              <a:rPr lang="ru-RU" b="1" dirty="0"/>
              <a:t>с консультационным комитетом космических агентств по </a:t>
            </a:r>
            <a:r>
              <a:rPr lang="ru-RU" b="1" dirty="0" smtClean="0"/>
              <a:t>космическим системам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обработки </a:t>
            </a:r>
            <a:r>
              <a:rPr lang="ru-RU" b="1" dirty="0"/>
              <a:t>данных (</a:t>
            </a:r>
            <a:r>
              <a:rPr lang="ru-RU" b="1" dirty="0" err="1"/>
              <a:t>Consultative</a:t>
            </a:r>
            <a:r>
              <a:rPr lang="ru-RU" b="1" dirty="0"/>
              <a:t> </a:t>
            </a:r>
            <a:r>
              <a:rPr lang="ru-RU" b="1" dirty="0" err="1"/>
              <a:t>Committee</a:t>
            </a:r>
            <a:r>
              <a:rPr lang="ru-RU" b="1" dirty="0"/>
              <a:t> for </a:t>
            </a:r>
            <a:r>
              <a:rPr lang="ru-RU" b="1" dirty="0" err="1"/>
              <a:t>Space</a:t>
            </a:r>
            <a:r>
              <a:rPr lang="ru-RU" b="1" dirty="0"/>
              <a:t> </a:t>
            </a:r>
            <a:r>
              <a:rPr lang="ru-RU" b="1" dirty="0" err="1"/>
              <a:t>Data</a:t>
            </a:r>
            <a:r>
              <a:rPr lang="ru-RU" b="1" dirty="0"/>
              <a:t> </a:t>
            </a:r>
            <a:r>
              <a:rPr lang="ru-RU" b="1" dirty="0" err="1"/>
              <a:t>Systems</a:t>
            </a:r>
            <a:r>
              <a:rPr lang="ru-RU" b="1" dirty="0"/>
              <a:t>, CCSDS</a:t>
            </a:r>
            <a:r>
              <a:rPr lang="ru-RU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i="1" dirty="0" smtClean="0"/>
              <a:t>—</a:t>
            </a:r>
            <a:r>
              <a:rPr lang="ru-RU" sz="1600" i="1" dirty="0"/>
              <a:t>Шейнин Ю. Е. (институт ВКиСТ), Беззатеев С. В. (кафедра </a:t>
            </a:r>
            <a:r>
              <a:rPr lang="ru-RU" sz="1600" i="1" dirty="0" smtClean="0"/>
              <a:t>54)</a:t>
            </a:r>
          </a:p>
          <a:p>
            <a:pPr marL="268288" indent="-252413">
              <a:lnSpc>
                <a:spcPts val="18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 smtClean="0"/>
              <a:t>ГУАП </a:t>
            </a:r>
            <a:r>
              <a:rPr lang="ru-RU" b="1" dirty="0"/>
              <a:t>— участник проекта Europractice 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/>
              <a:t>Only</a:t>
            </a:r>
            <a:r>
              <a:rPr lang="ru-RU" b="1" dirty="0"/>
              <a:t> </a:t>
            </a:r>
            <a:r>
              <a:rPr lang="ru-RU" b="1" dirty="0" err="1"/>
              <a:t>Membership</a:t>
            </a:r>
            <a:r>
              <a:rPr lang="ru-RU" b="1" dirty="0"/>
              <a:t>, с 2004 г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sz="1600" i="1" dirty="0" smtClean="0"/>
              <a:t>— </a:t>
            </a:r>
            <a:r>
              <a:rPr lang="ru-RU" sz="1600" i="1" dirty="0"/>
              <a:t>Шейнин Ю. Е. (институт ВКиСТ)</a:t>
            </a:r>
          </a:p>
        </p:txBody>
      </p:sp>
    </p:spTree>
    <p:extLst>
      <p:ext uri="{BB962C8B-B14F-4D97-AF65-F5344CB8AC3E}">
        <p14:creationId xmlns:p14="http://schemas.microsoft.com/office/powerpoint/2010/main" val="14182442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2.10. Публикационная активность. РИНЦ и Scopus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746264"/>
              </p:ext>
            </p:extLst>
          </p:nvPr>
        </p:nvGraphicFramePr>
        <p:xfrm>
          <a:off x="1755299" y="1402351"/>
          <a:ext cx="8681403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6525260">
                  <a:extLst>
                    <a:ext uri="{9D8B030D-6E8A-4147-A177-3AD203B41FA5}">
                      <a16:colId xmlns:a16="http://schemas.microsoft.com/office/drawing/2014/main" val="1554960324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1204127925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2555212894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440382188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Публикации по видам и годам. РИНЦ</a:t>
                      </a:r>
                      <a:endParaRPr lang="ru-RU" sz="14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37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44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Общее число публикаций за год</a:t>
                      </a:r>
                      <a:endParaRPr lang="ru-RU" sz="14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981</a:t>
                      </a:r>
                      <a:endParaRPr lang="ru-RU" sz="14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1037</a:t>
                      </a:r>
                      <a:endParaRPr lang="ru-RU" sz="14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997</a:t>
                      </a:r>
                      <a:endParaRPr lang="ru-RU" sz="14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481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в том числе: статьи в журналах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468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352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в том числе: статьи в журналах, входящих в перечень ВАК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274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36468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18933"/>
              </p:ext>
            </p:extLst>
          </p:nvPr>
        </p:nvGraphicFramePr>
        <p:xfrm>
          <a:off x="695325" y="2925445"/>
          <a:ext cx="6017388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3873310">
                  <a:extLst>
                    <a:ext uri="{9D8B030D-6E8A-4147-A177-3AD203B41FA5}">
                      <a16:colId xmlns:a16="http://schemas.microsoft.com/office/drawing/2014/main" val="3753258081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1562763385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321288344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3339416828"/>
                    </a:ext>
                  </a:extLst>
                </a:gridCol>
                <a:gridCol w="532448">
                  <a:extLst>
                    <a:ext uri="{9D8B030D-6E8A-4147-A177-3AD203B41FA5}">
                      <a16:colId xmlns:a16="http://schemas.microsoft.com/office/drawing/2014/main" val="340809790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Публикации по видам и годам. Scopus</a:t>
                      </a:r>
                      <a:endParaRPr lang="ru-RU" sz="14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019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Вид публикации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977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Статья (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article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58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55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Доклад на конференции (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conference paper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68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49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71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Обзор (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review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Глава в книге (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book chapter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629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Статья в прессе (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article in press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89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Редакционная статья (</a:t>
                      </a:r>
                      <a:r>
                        <a:rPr lang="en-US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editorial</a:t>
                      </a: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288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Книга (</a:t>
                      </a:r>
                      <a:r>
                        <a:rPr lang="en-US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book</a:t>
                      </a: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112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23750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11273"/>
              </p:ext>
            </p:extLst>
          </p:nvPr>
        </p:nvGraphicFramePr>
        <p:xfrm>
          <a:off x="7334569" y="2925445"/>
          <a:ext cx="4162106" cy="3108960"/>
        </p:xfrm>
        <a:graphic>
          <a:graphicData uri="http://schemas.openxmlformats.org/drawingml/2006/table">
            <a:tbl>
              <a:tblPr firstRow="1" firstCol="1" bandRow="1"/>
              <a:tblGrid>
                <a:gridCol w="1735773">
                  <a:extLst>
                    <a:ext uri="{9D8B030D-6E8A-4147-A177-3AD203B41FA5}">
                      <a16:colId xmlns:a16="http://schemas.microsoft.com/office/drawing/2014/main" val="3754963003"/>
                    </a:ext>
                  </a:extLst>
                </a:gridCol>
                <a:gridCol w="389572">
                  <a:extLst>
                    <a:ext uri="{9D8B030D-6E8A-4147-A177-3AD203B41FA5}">
                      <a16:colId xmlns:a16="http://schemas.microsoft.com/office/drawing/2014/main" val="875333693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103876722"/>
                    </a:ext>
                  </a:extLst>
                </a:gridCol>
                <a:gridCol w="389572">
                  <a:extLst>
                    <a:ext uri="{9D8B030D-6E8A-4147-A177-3AD203B41FA5}">
                      <a16:colId xmlns:a16="http://schemas.microsoft.com/office/drawing/2014/main" val="2517298556"/>
                    </a:ext>
                  </a:extLst>
                </a:gridCol>
                <a:gridCol w="389572">
                  <a:extLst>
                    <a:ext uri="{9D8B030D-6E8A-4147-A177-3AD203B41FA5}">
                      <a16:colId xmlns:a16="http://schemas.microsoft.com/office/drawing/2014/main" val="1499252097"/>
                    </a:ext>
                  </a:extLst>
                </a:gridCol>
                <a:gridCol w="389572">
                  <a:extLst>
                    <a:ext uri="{9D8B030D-6E8A-4147-A177-3AD203B41FA5}">
                      <a16:colId xmlns:a16="http://schemas.microsoft.com/office/drawing/2014/main" val="1742871417"/>
                    </a:ext>
                  </a:extLst>
                </a:gridCol>
                <a:gridCol w="581660">
                  <a:extLst>
                    <a:ext uri="{9D8B030D-6E8A-4147-A177-3AD203B41FA5}">
                      <a16:colId xmlns:a16="http://schemas.microsoft.com/office/drawing/2014/main" val="4214714662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Количество публикаций Scopus в 2017 </a:t>
                      </a:r>
                      <a:r>
                        <a:rPr lang="ru-RU" sz="16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год</a:t>
                      </a:r>
                      <a:r>
                        <a:rPr lang="en-US" sz="16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y</a:t>
                      </a:r>
                      <a:endParaRPr lang="ru-RU" sz="14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4399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Кафедры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060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7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031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330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335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560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958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ИБМП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482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6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0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8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839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Департамент НИД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792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2B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09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195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2.11. Лицензирование научно-технической и инновационной деятельности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472906"/>
            <a:ext cx="5010980" cy="20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ru-RU" sz="2400" b="1" dirty="0">
                <a:latin typeface="+mj-lt"/>
              </a:rPr>
              <a:t>ГУАП имеет бессрочные лицензии:</a:t>
            </a:r>
          </a:p>
          <a:p>
            <a:pPr marL="285750" indent="-1968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/>
              <a:t>на </a:t>
            </a:r>
            <a:r>
              <a:rPr lang="ru-RU" sz="2400" i="1" dirty="0"/>
              <a:t>космическую деятельность </a:t>
            </a:r>
          </a:p>
          <a:p>
            <a:pPr marL="285750" indent="-1968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/>
              <a:t>на </a:t>
            </a:r>
            <a:r>
              <a:rPr lang="ru-RU" sz="2400" i="1" dirty="0"/>
              <a:t>авиационную деятельность</a:t>
            </a:r>
          </a:p>
          <a:p>
            <a:pPr marL="285750" indent="-1968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/>
              <a:t>на </a:t>
            </a:r>
            <a:r>
              <a:rPr lang="ru-RU" sz="2400" i="1" dirty="0"/>
              <a:t>разработку </a:t>
            </a:r>
            <a:r>
              <a:rPr lang="ru-RU" sz="2400" i="1" dirty="0" smtClean="0"/>
              <a:t>вооружения</a:t>
            </a:r>
            <a:br>
              <a:rPr lang="ru-RU" sz="2400" i="1" dirty="0" smtClean="0"/>
            </a:br>
            <a:r>
              <a:rPr lang="ru-RU" sz="2400" i="1" dirty="0" smtClean="0"/>
              <a:t>и </a:t>
            </a:r>
            <a:r>
              <a:rPr lang="ru-RU" sz="2400" i="1" dirty="0"/>
              <a:t>военной </a:t>
            </a:r>
            <a:r>
              <a:rPr lang="ru-RU" sz="2400" i="1" dirty="0" smtClean="0"/>
              <a:t>техники</a:t>
            </a:r>
            <a:endParaRPr lang="ru-RU" sz="2400" i="1" dirty="0"/>
          </a:p>
        </p:txBody>
      </p:sp>
      <p:pic>
        <p:nvPicPr>
          <p:cNvPr id="5" name="Picture 5" descr="D:\17 01 13   Дела\29 05 13   Лиц на осущ космической деят от 03 13 07 нр 800К  err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52" y="3096677"/>
            <a:ext cx="2234565" cy="319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2348" y="5209741"/>
            <a:ext cx="4273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E72B70"/>
                </a:solidFill>
              </a:rPr>
              <a:t>Сертифицирована на 2017–2020 </a:t>
            </a:r>
            <a:r>
              <a:rPr lang="ru-RU" sz="1600" i="1" dirty="0" smtClean="0">
                <a:solidFill>
                  <a:srgbClr val="E72B70"/>
                </a:solidFill>
              </a:rPr>
              <a:t>годы система </a:t>
            </a:r>
            <a:r>
              <a:rPr lang="ru-RU" sz="1600" i="1" dirty="0">
                <a:solidFill>
                  <a:srgbClr val="E72B70"/>
                </a:solidFill>
              </a:rPr>
              <a:t>менеджмента </a:t>
            </a:r>
            <a:r>
              <a:rPr lang="ru-RU" sz="1600" i="1" dirty="0" smtClean="0">
                <a:solidFill>
                  <a:srgbClr val="E72B70"/>
                </a:solidFill>
              </a:rPr>
              <a:t>качества разработки и производства вооружения</a:t>
            </a:r>
            <a:br>
              <a:rPr lang="ru-RU" sz="1600" i="1" dirty="0" smtClean="0">
                <a:solidFill>
                  <a:srgbClr val="E72B70"/>
                </a:solidFill>
              </a:rPr>
            </a:br>
            <a:r>
              <a:rPr lang="ru-RU" sz="1600" i="1" dirty="0" smtClean="0">
                <a:solidFill>
                  <a:srgbClr val="E72B70"/>
                </a:solidFill>
              </a:rPr>
              <a:t>и </a:t>
            </a:r>
            <a:r>
              <a:rPr lang="ru-RU" sz="1600" i="1" dirty="0">
                <a:solidFill>
                  <a:srgbClr val="E72B70"/>
                </a:solidFill>
              </a:rPr>
              <a:t>военной техники (ВВТ)</a:t>
            </a:r>
          </a:p>
        </p:txBody>
      </p:sp>
      <p:pic>
        <p:nvPicPr>
          <p:cNvPr id="7" name="Picture 7" descr="D:\17 01 13   Дела\01 07 11 Дела\13 11 09 Аэролицензия\04 06 12 Лицензия Минпромторга N 11162-АТ\04 06 12 Лицензия 11162-АТ 000   r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61" y="1725839"/>
            <a:ext cx="2300605" cy="322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09" y="3096677"/>
            <a:ext cx="231648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92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2.12. Регистрация объектов патентного и авторского права в </a:t>
            </a:r>
            <a:r>
              <a:rPr lang="ru-RU" dirty="0" smtClean="0"/>
              <a:t>201</a:t>
            </a:r>
            <a:r>
              <a:rPr lang="en-US" dirty="0" smtClean="0"/>
              <a:t>4</a:t>
            </a:r>
            <a:r>
              <a:rPr lang="ru-RU" dirty="0" smtClean="0"/>
              <a:t>–2017 </a:t>
            </a:r>
            <a:r>
              <a:rPr lang="ru-RU" dirty="0"/>
              <a:t>годах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842649"/>
              </p:ext>
            </p:extLst>
          </p:nvPr>
        </p:nvGraphicFramePr>
        <p:xfrm>
          <a:off x="441006" y="1462608"/>
          <a:ext cx="11309988" cy="4816329"/>
        </p:xfrm>
        <a:graphic>
          <a:graphicData uri="http://schemas.openxmlformats.org/drawingml/2006/table">
            <a:tbl>
              <a:tblPr firstRow="1" firstCol="1" bandRow="1"/>
              <a:tblGrid>
                <a:gridCol w="8076248">
                  <a:extLst>
                    <a:ext uri="{9D8B030D-6E8A-4147-A177-3AD203B41FA5}">
                      <a16:colId xmlns:a16="http://schemas.microsoft.com/office/drawing/2014/main" val="4082155031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872577920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259139748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206594098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1978797304"/>
                    </a:ext>
                  </a:extLst>
                </a:gridCol>
                <a:gridCol w="646748">
                  <a:extLst>
                    <a:ext uri="{9D8B030D-6E8A-4147-A177-3AD203B41FA5}">
                      <a16:colId xmlns:a16="http://schemas.microsoft.com/office/drawing/2014/main" val="39751040"/>
                    </a:ext>
                  </a:extLst>
                </a:gridCol>
              </a:tblGrid>
              <a:tr h="689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763847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Подано заявок на патент на изобретение 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533597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Подано заявок на патент на полезную модель 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874259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Подано заявок на регистрацию ПО и БД в Роспатенте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822835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Подано заявок на получение правовой охраны ноу-хау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903925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Получено патентов на изобретение (с учетом заявок предыдущих периодов)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739540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Получено патентов на полезную модель (с учетом заявок предыдущих периодов)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530425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Получено патентов в отчетном году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991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Получено свидетельств о регистрации ПО, БД и товарные знаки в Роспатенте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(с учетом заявок предыдущих периодов)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29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107069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Поддерживается патентов (по состоянию на отчетный период)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932032"/>
                  </a:ext>
                </a:extLst>
              </a:tr>
              <a:tr h="40778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Количество лицензионных договоров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121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770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2.13. Показатели учебно-научно-исследовательской деятельности </a:t>
            </a:r>
            <a:r>
              <a:rPr lang="ru-RU" dirty="0" smtClean="0"/>
              <a:t>студентов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2014–2018 годах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720028"/>
              </p:ext>
            </p:extLst>
          </p:nvPr>
        </p:nvGraphicFramePr>
        <p:xfrm>
          <a:off x="695325" y="1463043"/>
          <a:ext cx="10801350" cy="4803416"/>
        </p:xfrm>
        <a:graphic>
          <a:graphicData uri="http://schemas.openxmlformats.org/drawingml/2006/table">
            <a:tbl>
              <a:tblPr firstRow="1" firstCol="1" bandRow="1"/>
              <a:tblGrid>
                <a:gridCol w="7426536">
                  <a:extLst>
                    <a:ext uri="{9D8B030D-6E8A-4147-A177-3AD203B41FA5}">
                      <a16:colId xmlns:a16="http://schemas.microsoft.com/office/drawing/2014/main" val="4135936368"/>
                    </a:ext>
                  </a:extLst>
                </a:gridCol>
                <a:gridCol w="662283">
                  <a:extLst>
                    <a:ext uri="{9D8B030D-6E8A-4147-A177-3AD203B41FA5}">
                      <a16:colId xmlns:a16="http://schemas.microsoft.com/office/drawing/2014/main" val="31226607"/>
                    </a:ext>
                  </a:extLst>
                </a:gridCol>
                <a:gridCol w="662283">
                  <a:extLst>
                    <a:ext uri="{9D8B030D-6E8A-4147-A177-3AD203B41FA5}">
                      <a16:colId xmlns:a16="http://schemas.microsoft.com/office/drawing/2014/main" val="4199261387"/>
                    </a:ext>
                  </a:extLst>
                </a:gridCol>
                <a:gridCol w="662283">
                  <a:extLst>
                    <a:ext uri="{9D8B030D-6E8A-4147-A177-3AD203B41FA5}">
                      <a16:colId xmlns:a16="http://schemas.microsoft.com/office/drawing/2014/main" val="1504190662"/>
                    </a:ext>
                  </a:extLst>
                </a:gridCol>
                <a:gridCol w="662283">
                  <a:extLst>
                    <a:ext uri="{9D8B030D-6E8A-4147-A177-3AD203B41FA5}">
                      <a16:colId xmlns:a16="http://schemas.microsoft.com/office/drawing/2014/main" val="3481225356"/>
                    </a:ext>
                  </a:extLst>
                </a:gridCol>
                <a:gridCol w="725682">
                  <a:extLst>
                    <a:ext uri="{9D8B030D-6E8A-4147-A177-3AD203B41FA5}">
                      <a16:colId xmlns:a16="http://schemas.microsoft.com/office/drawing/2014/main" val="3420941084"/>
                    </a:ext>
                  </a:extLst>
                </a:gridCol>
              </a:tblGrid>
              <a:tr h="393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Показатели деятельности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06518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Студентов-участников МСНК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780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831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849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868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979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412812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Опубликованных работ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402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664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315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Докладов на международных, всероссийских и региональных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конференциях и семинарах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755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931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995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1099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321134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Медалей международных и республиканских конкурсов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00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Медалей, дипломов, грамот международных, республиканских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городских конкурсов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752751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Участников международных семинаров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482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343239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Победителей конкурса ГУАП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056584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Награжденных почетными дипломами и грамотами 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71134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Участников выставок выпускных квалификационных работ 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416133"/>
                  </a:ext>
                </a:extLst>
              </a:tr>
              <a:tr h="43696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Дипломных проектов по заказу администрации Санкт-Петербурга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645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6892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2.14. Открытие лаборатории ГУАП–</a:t>
            </a:r>
            <a:r>
              <a:rPr lang="en-US" dirty="0"/>
              <a:t>InfoWatch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449388"/>
            <a:ext cx="58649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E72B70"/>
                </a:solidFill>
              </a:rPr>
              <a:t>Ректор ГУАП Антохина Ю. А. и </a:t>
            </a:r>
            <a:r>
              <a:rPr lang="ru-RU" sz="2000" b="1" i="1" dirty="0" smtClean="0">
                <a:solidFill>
                  <a:srgbClr val="E72B70"/>
                </a:solidFill>
              </a:rPr>
              <a:t>президент</a:t>
            </a:r>
            <a:br>
              <a:rPr lang="ru-RU" sz="2000" b="1" i="1" dirty="0" smtClean="0">
                <a:solidFill>
                  <a:srgbClr val="E72B70"/>
                </a:solidFill>
              </a:rPr>
            </a:br>
            <a:r>
              <a:rPr lang="ru-RU" sz="2000" b="1" i="1" dirty="0" smtClean="0">
                <a:solidFill>
                  <a:srgbClr val="E72B70"/>
                </a:solidFill>
              </a:rPr>
              <a:t>ГК </a:t>
            </a:r>
            <a:r>
              <a:rPr lang="ru-RU" sz="2000" b="1" i="1" dirty="0">
                <a:solidFill>
                  <a:srgbClr val="E72B70"/>
                </a:solidFill>
              </a:rPr>
              <a:t>Инфовотч Касперская Н. И. </a:t>
            </a:r>
            <a:r>
              <a:rPr lang="ru-RU" sz="2000" b="1" i="1" dirty="0" smtClean="0">
                <a:solidFill>
                  <a:srgbClr val="E72B70"/>
                </a:solidFill>
              </a:rPr>
              <a:t>открыли</a:t>
            </a:r>
            <a:br>
              <a:rPr lang="ru-RU" sz="2000" b="1" i="1" dirty="0" smtClean="0">
                <a:solidFill>
                  <a:srgbClr val="E72B70"/>
                </a:solidFill>
              </a:rPr>
            </a:br>
            <a:r>
              <a:rPr lang="ru-RU" sz="2000" b="1" i="1" dirty="0" smtClean="0">
                <a:solidFill>
                  <a:srgbClr val="E72B70"/>
                </a:solidFill>
              </a:rPr>
              <a:t>совместную исследовательскую лабораторию кибербезопасности ГУАП-InfoWatch.</a:t>
            </a:r>
            <a:endParaRPr lang="ru-RU" sz="2000" b="1" i="1" dirty="0">
              <a:solidFill>
                <a:srgbClr val="E72B7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629" y="1268413"/>
            <a:ext cx="1524000" cy="124206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16" y="3795823"/>
            <a:ext cx="4545605" cy="2643249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652" y="2941027"/>
            <a:ext cx="2477386" cy="32606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72" y="1495653"/>
            <a:ext cx="3748810" cy="25543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95325" y="3349782"/>
            <a:ext cx="42150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Исследовательская лаборатория кибербезопасности создана развития инновационной и образовательной деятельности, проведения научно-исследовательских и опытно-конструкторских работ в области защиты информации с использованием технологий, решений и </a:t>
            </a:r>
            <a:r>
              <a:rPr lang="ru-RU" i="1" dirty="0" smtClean="0"/>
              <a:t>продуктов</a:t>
            </a:r>
            <a:br>
              <a:rPr lang="ru-RU" i="1" dirty="0" smtClean="0"/>
            </a:br>
            <a:r>
              <a:rPr lang="ru-RU" i="1" dirty="0" smtClean="0"/>
              <a:t>ГК </a:t>
            </a:r>
            <a:r>
              <a:rPr lang="ru-RU" i="1" dirty="0"/>
              <a:t>InfoWatch</a:t>
            </a:r>
          </a:p>
        </p:txBody>
      </p:sp>
    </p:spTree>
    <p:extLst>
      <p:ext uri="{BB962C8B-B14F-4D97-AF65-F5344CB8AC3E}">
        <p14:creationId xmlns:p14="http://schemas.microsoft.com/office/powerpoint/2010/main" val="4084585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2.15. Центр компетенции национальной технологической инициативы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458913"/>
            <a:ext cx="9384340" cy="219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ru-RU" i="1" dirty="0"/>
              <a:t>Центр компетенции (ЦК НТИ) — координатор консорциума технологических, </a:t>
            </a:r>
            <a:r>
              <a:rPr lang="ru-RU" i="1" dirty="0" smtClean="0"/>
              <a:t>научных</a:t>
            </a:r>
            <a:br>
              <a:rPr lang="ru-RU" i="1" dirty="0" smtClean="0"/>
            </a:br>
            <a:r>
              <a:rPr lang="ru-RU" i="1" dirty="0" smtClean="0"/>
              <a:t>и </a:t>
            </a:r>
            <a:r>
              <a:rPr lang="ru-RU" i="1" dirty="0"/>
              <a:t>образовательных организаций на базе Сколтеха, развивающий «сквозные» </a:t>
            </a:r>
            <a:r>
              <a:rPr lang="ru-RU" i="1" dirty="0" smtClean="0"/>
              <a:t>технологии</a:t>
            </a:r>
            <a:br>
              <a:rPr lang="ru-RU" i="1" dirty="0" smtClean="0"/>
            </a:br>
            <a:r>
              <a:rPr lang="ru-RU" i="1" dirty="0" smtClean="0"/>
              <a:t>беспроводной </a:t>
            </a:r>
            <a:r>
              <a:rPr lang="ru-RU" i="1" dirty="0"/>
              <a:t>связи и интернета вещей</a:t>
            </a:r>
            <a:r>
              <a:rPr lang="ru-RU" i="1" dirty="0" smtClean="0"/>
              <a:t>.</a:t>
            </a:r>
            <a:endParaRPr lang="ru-RU" i="1" dirty="0"/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ru-RU" i="1" dirty="0"/>
              <a:t>Меморандум о намерении открыть центр на базе ГУАП подписан с головной </a:t>
            </a:r>
            <a:r>
              <a:rPr lang="ru-RU" i="1" dirty="0" smtClean="0"/>
              <a:t>организацией</a:t>
            </a:r>
            <a:br>
              <a:rPr lang="ru-RU" i="1" dirty="0" smtClean="0"/>
            </a:br>
            <a:r>
              <a:rPr lang="ru-RU" i="1" dirty="0" smtClean="0"/>
              <a:t>консорциума </a:t>
            </a:r>
            <a:r>
              <a:rPr lang="ru-RU" i="1" dirty="0"/>
              <a:t>— Сколковским институтом науки и технологий (Сколтех</a:t>
            </a:r>
            <a:r>
              <a:rPr lang="ru-RU" i="1" dirty="0" smtClean="0"/>
              <a:t>).</a:t>
            </a:r>
            <a:endParaRPr lang="ru-RU" i="1" dirty="0"/>
          </a:p>
          <a:p>
            <a:pPr>
              <a:lnSpc>
                <a:spcPts val="1800"/>
              </a:lnSpc>
              <a:spcAft>
                <a:spcPts val="1000"/>
              </a:spcAft>
            </a:pPr>
            <a:r>
              <a:rPr lang="ru-RU" i="1" dirty="0"/>
              <a:t>Статус ЦК НТИ призван закрепить лидерство ГУАП в регионе в области информационно-телекоммуникационных технологий, стать базой для партнёрства с другими </a:t>
            </a:r>
            <a:r>
              <a:rPr lang="ru-RU" i="1" dirty="0" smtClean="0"/>
              <a:t>вузами</a:t>
            </a:r>
            <a:br>
              <a:rPr lang="ru-RU" i="1" dirty="0" smtClean="0"/>
            </a:br>
            <a:r>
              <a:rPr lang="ru-RU" i="1" dirty="0" smtClean="0"/>
              <a:t>и </a:t>
            </a:r>
            <a:r>
              <a:rPr lang="ru-RU" i="1" dirty="0"/>
              <a:t>индустриальными партнёрами.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18" y="1458913"/>
            <a:ext cx="972820" cy="83312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4333875" cy="3110385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3704203"/>
            <a:ext cx="3852863" cy="2604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6995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2.16. Международные проекты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17893"/>
              </p:ext>
            </p:extLst>
          </p:nvPr>
        </p:nvGraphicFramePr>
        <p:xfrm>
          <a:off x="515779" y="1268413"/>
          <a:ext cx="11160443" cy="3505200"/>
        </p:xfrm>
        <a:graphic>
          <a:graphicData uri="http://schemas.openxmlformats.org/drawingml/2006/table">
            <a:tbl>
              <a:tblPr firstRow="1" firstCol="1" bandRow="1"/>
              <a:tblGrid>
                <a:gridCol w="305435">
                  <a:extLst>
                    <a:ext uri="{9D8B030D-6E8A-4147-A177-3AD203B41FA5}">
                      <a16:colId xmlns:a16="http://schemas.microsoft.com/office/drawing/2014/main" val="1739251740"/>
                    </a:ext>
                  </a:extLst>
                </a:gridCol>
                <a:gridCol w="8474710">
                  <a:extLst>
                    <a:ext uri="{9D8B030D-6E8A-4147-A177-3AD203B41FA5}">
                      <a16:colId xmlns:a16="http://schemas.microsoft.com/office/drawing/2014/main" val="3371288471"/>
                    </a:ext>
                  </a:extLst>
                </a:gridCol>
                <a:gridCol w="2380298">
                  <a:extLst>
                    <a:ext uri="{9D8B030D-6E8A-4147-A177-3AD203B41FA5}">
                      <a16:colId xmlns:a16="http://schemas.microsoft.com/office/drawing/2014/main" val="188650909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Сотрудниками университета проводилась работа по четырем </a:t>
                      </a:r>
                      <a:r>
                        <a:rPr lang="ru-RU" sz="1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контрактам</a:t>
                      </a:r>
                      <a:r>
                        <a:rPr lang="en-US" sz="1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 </a:t>
                      </a: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иностранными организациями</a:t>
                      </a:r>
                      <a:endParaRPr lang="ru-RU" sz="16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83198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Компания / Страна / Проект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/ 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Руководитель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Период действия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сумма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045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Knowledge Inside (Франция)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Разработка программных средств системного анализа</a:t>
                      </a: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Небылов А. В.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.0</a:t>
                      </a: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.201</a:t>
                      </a: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7–15</a:t>
                      </a:r>
                      <a:r>
                        <a:rPr lang="en-US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.0</a:t>
                      </a: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r>
                        <a:rPr lang="en-US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1 033 000 руб.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000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ЕМС International Company (Ирландия)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Анализ первопричин падения производительности</a:t>
                      </a: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Афанасьева А. В.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15.05.2017–15.12.2017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3 400 000 руб.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57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ЕМС International Company (Ирландия)</a:t>
                      </a:r>
                      <a:b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Разработка протокола повышения эффективности энергопотребления</a:t>
                      </a:r>
                      <a:br>
                        <a:rPr lang="ru-RU" sz="18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прототипа системы городского мониторинга</a:t>
                      </a: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 Беззатеев С. В.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17.10.2016–17.01.2017</a:t>
                      </a:r>
                      <a:b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600 000 руб.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18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447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Награды работников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Основные итоги 2017/18 уч. </a:t>
            </a:r>
            <a:r>
              <a:rPr lang="ru-RU" dirty="0" smtClean="0"/>
              <a:t>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963" y="1268413"/>
            <a:ext cx="1152207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Медалью ордена «За заслуги перед Отечеством — II степени»</a:t>
            </a:r>
          </a:p>
          <a:p>
            <a:r>
              <a:rPr lang="ru-RU" sz="1600" i="1" dirty="0"/>
              <a:t>награжден зав. кафедрой 11, д-р </a:t>
            </a:r>
            <a:r>
              <a:rPr lang="ru-RU" sz="1600" i="1" dirty="0" err="1"/>
              <a:t>техн</a:t>
            </a:r>
            <a:r>
              <a:rPr lang="ru-RU" sz="1600" i="1" dirty="0"/>
              <a:t>. наук, проф. Небылов А. В.</a:t>
            </a:r>
          </a:p>
          <a:p>
            <a:endParaRPr lang="ru-RU" sz="1600" dirty="0"/>
          </a:p>
          <a:p>
            <a:r>
              <a:rPr lang="ru-RU" b="1" dirty="0">
                <a:latin typeface="+mj-lt"/>
              </a:rPr>
              <a:t>Почетной грамотой Министерства образования и науки Российской </a:t>
            </a:r>
            <a:r>
              <a:rPr lang="ru-RU" b="1" dirty="0" smtClean="0">
                <a:latin typeface="+mj-lt"/>
              </a:rPr>
              <a:t>Федерации</a:t>
            </a:r>
            <a:br>
              <a:rPr lang="ru-RU" b="1" dirty="0" smtClean="0">
                <a:latin typeface="+mj-lt"/>
              </a:rPr>
            </a:br>
            <a:r>
              <a:rPr lang="ru-RU" sz="1600" i="1" dirty="0" smtClean="0"/>
              <a:t>отмечен </a:t>
            </a:r>
            <a:r>
              <a:rPr lang="ru-RU" sz="1600" i="1" dirty="0"/>
              <a:t>труд пяти работников</a:t>
            </a:r>
            <a:r>
              <a:rPr lang="ru-RU" sz="1600" i="1" dirty="0" smtClean="0"/>
              <a:t>: </a:t>
            </a:r>
            <a:r>
              <a:rPr lang="ru-RU" sz="1600" i="1" dirty="0" err="1" smtClean="0"/>
              <a:t>Ворошина</a:t>
            </a:r>
            <a:r>
              <a:rPr lang="ru-RU" sz="1600" i="1" dirty="0" smtClean="0"/>
              <a:t> </a:t>
            </a:r>
            <a:r>
              <a:rPr lang="ru-RU" sz="1600" i="1" dirty="0"/>
              <a:t>Л. В., Смирнова Т. М., Михайлов В. В., Караваева Н. Н., </a:t>
            </a:r>
            <a:r>
              <a:rPr lang="ru-RU" sz="1600" i="1" dirty="0" err="1"/>
              <a:t>Лачугина</a:t>
            </a:r>
            <a:r>
              <a:rPr lang="ru-RU" sz="1600" i="1" dirty="0"/>
              <a:t> М. М.</a:t>
            </a:r>
          </a:p>
          <a:p>
            <a:endParaRPr lang="ru-RU" sz="1600" dirty="0"/>
          </a:p>
          <a:p>
            <a:r>
              <a:rPr lang="ru-RU" b="1" dirty="0">
                <a:latin typeface="+mj-lt"/>
              </a:rPr>
              <a:t>Получены две Премии Правительства Санкт-Петербурга за выдающиеся </a:t>
            </a:r>
            <a:r>
              <a:rPr lang="ru-RU" b="1" dirty="0" smtClean="0">
                <a:latin typeface="+mj-lt"/>
              </a:rPr>
              <a:t>достижения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в </a:t>
            </a:r>
            <a:r>
              <a:rPr lang="ru-RU" b="1" dirty="0">
                <a:latin typeface="+mj-lt"/>
              </a:rPr>
              <a:t>области </a:t>
            </a:r>
            <a:r>
              <a:rPr lang="ru-RU" b="1" dirty="0" smtClean="0">
                <a:latin typeface="+mj-lt"/>
              </a:rPr>
              <a:t>высшего образования и </a:t>
            </a:r>
            <a:r>
              <a:rPr lang="ru-RU" b="1" dirty="0">
                <a:latin typeface="+mj-lt"/>
              </a:rPr>
              <a:t>среднего профессионального образования в 2018 году:</a:t>
            </a:r>
          </a:p>
          <a:p>
            <a:pPr marL="342900" indent="-254000">
              <a:buFont typeface="+mj-lt"/>
              <a:buAutoNum type="arabicPeriod"/>
            </a:pPr>
            <a:r>
              <a:rPr lang="ru-RU" sz="1600" i="1" dirty="0" smtClean="0"/>
              <a:t>В </a:t>
            </a:r>
            <a:r>
              <a:rPr lang="ru-RU" sz="1600" i="1" dirty="0"/>
              <a:t>номинации «Научные достижения, способствующие повышению качества подготовки специалистов и кадров высшей квалификации</a:t>
            </a:r>
            <a:r>
              <a:rPr lang="ru-RU" sz="1600" i="1" dirty="0" smtClean="0"/>
              <a:t>» — </a:t>
            </a:r>
            <a:r>
              <a:rPr lang="ru-RU" sz="1600" i="1" dirty="0"/>
              <a:t>авторский коллектив, выдвинутый ГУАП, в составе: зав. кафедрой 1, д-р ф.-м. наук, доц. Смирнов А. О</a:t>
            </a:r>
            <a:r>
              <a:rPr lang="ru-RU" sz="1600" i="1" dirty="0" smtClean="0"/>
              <a:t>.;</a:t>
            </a:r>
            <a:br>
              <a:rPr lang="ru-RU" sz="1600" i="1" dirty="0" smtClean="0"/>
            </a:br>
            <a:r>
              <a:rPr lang="ru-RU" sz="1600" i="1" dirty="0" smtClean="0"/>
              <a:t>доц</a:t>
            </a:r>
            <a:r>
              <a:rPr lang="ru-RU" sz="1600" i="1" dirty="0"/>
              <a:t>. кафедры 5, канд. </a:t>
            </a:r>
            <a:r>
              <a:rPr lang="ru-RU" sz="1600" i="1" dirty="0" err="1"/>
              <a:t>техн</a:t>
            </a:r>
            <a:r>
              <a:rPr lang="ru-RU" sz="1600" i="1" dirty="0"/>
              <a:t>. наук Жильникова Н. А.; ст. преп. кафедры 5, канд. </a:t>
            </a:r>
            <a:r>
              <a:rPr lang="ru-RU" sz="1600" i="1" dirty="0" err="1"/>
              <a:t>техн</a:t>
            </a:r>
            <a:r>
              <a:rPr lang="ru-RU" sz="1600" i="1" dirty="0"/>
              <a:t>. наук </a:t>
            </a:r>
            <a:r>
              <a:rPr lang="ru-RU" sz="1600" i="1" dirty="0" err="1"/>
              <a:t>Мателенок</a:t>
            </a:r>
            <a:r>
              <a:rPr lang="ru-RU" sz="1600" i="1" dirty="0"/>
              <a:t> И. </a:t>
            </a:r>
            <a:r>
              <a:rPr lang="ru-RU" sz="1600" i="1" dirty="0" smtClean="0"/>
              <a:t>В.</a:t>
            </a:r>
          </a:p>
          <a:p>
            <a:pPr marL="342900" indent="-254000">
              <a:buFont typeface="+mj-lt"/>
              <a:buAutoNum type="arabicPeriod"/>
            </a:pPr>
            <a:r>
              <a:rPr lang="ru-RU" sz="1600" i="1" dirty="0" smtClean="0"/>
              <a:t>В </a:t>
            </a:r>
            <a:r>
              <a:rPr lang="ru-RU" sz="1600" i="1" dirty="0"/>
              <a:t>номинации «Организационные решения по повышению качества подготовки специалистов</a:t>
            </a:r>
            <a:r>
              <a:rPr lang="ru-RU" sz="1600" i="1" dirty="0" smtClean="0"/>
              <a:t>» — </a:t>
            </a:r>
            <a:r>
              <a:rPr lang="ru-RU" sz="1600" i="1" dirty="0"/>
              <a:t>в составе авторского коллектива, выдвинутого </a:t>
            </a:r>
            <a:r>
              <a:rPr lang="ru-RU" sz="1600" i="1" dirty="0" err="1"/>
              <a:t>СПбПУ</a:t>
            </a:r>
            <a:r>
              <a:rPr lang="ru-RU" sz="1600" i="1" dirty="0"/>
              <a:t> Петра Великого: зам. директора института 2, канд. </a:t>
            </a:r>
            <a:r>
              <a:rPr lang="ru-RU" sz="1600" i="1" dirty="0" err="1"/>
              <a:t>техн</a:t>
            </a:r>
            <a:r>
              <a:rPr lang="ru-RU" sz="1600" i="1" dirty="0"/>
              <a:t>. наук, доц. Киршина И. А.</a:t>
            </a:r>
          </a:p>
          <a:p>
            <a:endParaRPr lang="ru-RU" sz="1600" dirty="0"/>
          </a:p>
          <a:p>
            <a:r>
              <a:rPr lang="ru-RU" b="1" dirty="0">
                <a:latin typeface="+mj-lt"/>
              </a:rPr>
              <a:t>Одним из победителей конкурса «Лучший инновационный проект в сфере </a:t>
            </a:r>
            <a:r>
              <a:rPr lang="ru-RU" b="1" dirty="0" smtClean="0">
                <a:latin typeface="+mj-lt"/>
              </a:rPr>
              <a:t>науки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и </a:t>
            </a:r>
            <a:r>
              <a:rPr lang="ru-RU" b="1" dirty="0">
                <a:latin typeface="+mj-lt"/>
              </a:rPr>
              <a:t>высшего </a:t>
            </a:r>
            <a:r>
              <a:rPr lang="ru-RU" b="1" dirty="0" smtClean="0">
                <a:latin typeface="+mj-lt"/>
              </a:rPr>
              <a:t>образования Санкт-Петербурга </a:t>
            </a:r>
            <a:r>
              <a:rPr lang="ru-RU" b="1" dirty="0">
                <a:latin typeface="+mj-lt"/>
              </a:rPr>
              <a:t>2017 года», проведенного Комитетом по </a:t>
            </a:r>
            <a:r>
              <a:rPr lang="ru-RU" b="1" dirty="0" smtClean="0">
                <a:latin typeface="+mj-lt"/>
              </a:rPr>
              <a:t>науке</a:t>
            </a:r>
            <a:br>
              <a:rPr lang="ru-RU" b="1" dirty="0" smtClean="0">
                <a:latin typeface="+mj-lt"/>
              </a:rPr>
            </a:br>
            <a:r>
              <a:rPr lang="ru-RU" b="1" dirty="0" smtClean="0">
                <a:latin typeface="+mj-lt"/>
              </a:rPr>
              <a:t>и </a:t>
            </a:r>
            <a:r>
              <a:rPr lang="ru-RU" b="1" dirty="0">
                <a:latin typeface="+mj-lt"/>
              </a:rPr>
              <a:t>высшей школе Правительства </a:t>
            </a:r>
            <a:r>
              <a:rPr lang="ru-RU" b="1" dirty="0" smtClean="0">
                <a:latin typeface="+mj-lt"/>
              </a:rPr>
              <a:t>Санкт-Петербурга,</a:t>
            </a:r>
            <a:br>
              <a:rPr lang="ru-RU" b="1" dirty="0" smtClean="0">
                <a:latin typeface="+mj-lt"/>
              </a:rPr>
            </a:br>
            <a:r>
              <a:rPr lang="ru-RU" sz="1600" i="1" dirty="0" smtClean="0"/>
              <a:t>стал </a:t>
            </a:r>
            <a:r>
              <a:rPr lang="ru-RU" sz="1600" i="1" dirty="0"/>
              <a:t>авторский коллектив под руководством зав. кафедрой 11, профессора </a:t>
            </a:r>
            <a:r>
              <a:rPr lang="ru-RU" sz="1600" i="1" dirty="0" err="1"/>
              <a:t>Небылова</a:t>
            </a:r>
            <a:r>
              <a:rPr lang="ru-RU" sz="1600" i="1" dirty="0"/>
              <a:t> А. В. за проект «Амфибийная </a:t>
            </a:r>
            <a:r>
              <a:rPr lang="ru-RU" sz="1600" i="1" dirty="0" err="1"/>
              <a:t>аэролодка</a:t>
            </a:r>
            <a:r>
              <a:rPr lang="ru-RU" sz="1600" i="1" dirty="0"/>
              <a:t> нового поколения с гибридным двигателем» (номинация — Лучший инновационный продукт).</a:t>
            </a:r>
          </a:p>
        </p:txBody>
      </p:sp>
    </p:spTree>
    <p:extLst>
      <p:ext uri="{BB962C8B-B14F-4D97-AF65-F5344CB8AC3E}">
        <p14:creationId xmlns:p14="http://schemas.microsoft.com/office/powerpoint/2010/main" val="3850470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2.17. Основные перспективные задачи в </a:t>
            </a:r>
            <a:r>
              <a:rPr lang="ru-RU" dirty="0" smtClean="0"/>
              <a:t>исследовательской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инновационной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458913"/>
            <a:ext cx="10764838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Реализация </a:t>
            </a:r>
            <a:r>
              <a:rPr lang="ru-RU" sz="2000" dirty="0"/>
              <a:t>программы развития ГУАП до 2022 года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Участие </a:t>
            </a:r>
            <a:r>
              <a:rPr lang="ru-RU" sz="2000" dirty="0"/>
              <a:t>в создании центров опережающего развития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Утверждение </a:t>
            </a:r>
            <a:r>
              <a:rPr lang="ru-RU" sz="2000" dirty="0"/>
              <a:t>списка приоритетных научно-технических направлений ГУАП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</a:t>
            </a:r>
            <a:r>
              <a:rPr lang="ru-RU" sz="2000" dirty="0"/>
              <a:t>по увеличению объема хоздоговорного </a:t>
            </a:r>
            <a:r>
              <a:rPr lang="ru-RU" sz="2000" dirty="0" smtClean="0"/>
              <a:t>финансирования и формированию</a:t>
            </a:r>
            <a:br>
              <a:rPr lang="ru-RU" sz="2000" dirty="0" smtClean="0"/>
            </a:br>
            <a:r>
              <a:rPr lang="ru-RU" sz="2000" dirty="0" smtClean="0"/>
              <a:t>системы индустриального партнерства (Ростех</a:t>
            </a:r>
            <a:r>
              <a:rPr lang="ru-RU" sz="2000" dirty="0"/>
              <a:t>, Роскосмос, </a:t>
            </a:r>
            <a:r>
              <a:rPr lang="ru-RU" sz="2000" dirty="0" smtClean="0"/>
              <a:t>Минпромторг,</a:t>
            </a:r>
            <a:br>
              <a:rPr lang="ru-RU" sz="2000" dirty="0" smtClean="0"/>
            </a:br>
            <a:r>
              <a:rPr lang="ru-RU" sz="2000" dirty="0" smtClean="0"/>
              <a:t>организации </a:t>
            </a:r>
            <a:r>
              <a:rPr lang="ru-RU" sz="2000" dirty="0"/>
              <a:t>ОПК</a:t>
            </a:r>
            <a:r>
              <a:rPr lang="ru-RU" sz="2000" dirty="0" smtClean="0"/>
              <a:t>).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Развитие </a:t>
            </a:r>
            <a:r>
              <a:rPr lang="ru-RU" sz="2000" dirty="0"/>
              <a:t>Инженерной школы ГУАП с применением партнерских </a:t>
            </a:r>
            <a:r>
              <a:rPr lang="ru-RU" sz="2000" dirty="0" smtClean="0"/>
              <a:t>магистерских программ</a:t>
            </a:r>
            <a:br>
              <a:rPr lang="ru-RU" sz="2000" dirty="0" smtClean="0"/>
            </a:br>
            <a:r>
              <a:rPr lang="ru-RU" sz="2000" dirty="0" smtClean="0"/>
              <a:t>новой </a:t>
            </a:r>
            <a:r>
              <a:rPr lang="ru-RU" sz="2000" dirty="0"/>
              <a:t>модели магистратуры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Создание </a:t>
            </a:r>
            <a:r>
              <a:rPr lang="ru-RU" sz="2000" dirty="0"/>
              <a:t>центра технологического превосходства, центра </a:t>
            </a:r>
            <a:r>
              <a:rPr lang="ru-RU" sz="2000" dirty="0" smtClean="0"/>
              <a:t>компетенций для </a:t>
            </a:r>
            <a:r>
              <a:rPr lang="ru-RU" sz="2000" dirty="0"/>
              <a:t>предприятий региона, центральной структуры ГУАП по продаже </a:t>
            </a:r>
            <a:r>
              <a:rPr lang="ru-RU" sz="2000" dirty="0" smtClean="0"/>
              <a:t>услуг и </a:t>
            </a:r>
            <a:r>
              <a:rPr lang="ru-RU" sz="2000" dirty="0"/>
              <a:t>продуктов, </a:t>
            </a:r>
            <a:r>
              <a:rPr lang="ru-RU" sz="2000" dirty="0" smtClean="0"/>
              <a:t>генерируемых</a:t>
            </a:r>
            <a:br>
              <a:rPr lang="ru-RU" sz="2000" dirty="0" smtClean="0"/>
            </a:br>
            <a:r>
              <a:rPr lang="ru-RU" sz="2000" dirty="0" smtClean="0"/>
              <a:t>вузом</a:t>
            </a:r>
            <a:r>
              <a:rPr lang="ru-RU" sz="2000" dirty="0"/>
              <a:t>, и продолжение работы по </a:t>
            </a:r>
            <a:r>
              <a:rPr lang="ru-RU" sz="2000" dirty="0" smtClean="0"/>
              <a:t>созданию инжинирингового </a:t>
            </a:r>
            <a:r>
              <a:rPr lang="ru-RU" sz="2000" dirty="0"/>
              <a:t>центра ГУАП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Повышение </a:t>
            </a:r>
            <a:r>
              <a:rPr lang="ru-RU" sz="2000" dirty="0"/>
              <a:t>эффективности деятельности МИП ГУАП</a:t>
            </a:r>
            <a:r>
              <a:rPr lang="ru-RU" sz="2000" dirty="0" smtClean="0"/>
              <a:t>.</a:t>
            </a:r>
          </a:p>
          <a:p>
            <a:pPr marL="179388" indent="-179388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Продолжение </a:t>
            </a:r>
            <a:r>
              <a:rPr lang="ru-RU" sz="2000" dirty="0"/>
              <a:t>работы по созданию диссертационных советов и развитию аспирантуры.</a:t>
            </a:r>
          </a:p>
        </p:txBody>
      </p:sp>
    </p:spTree>
    <p:extLst>
      <p:ext uri="{BB962C8B-B14F-4D97-AF65-F5344CB8AC3E}">
        <p14:creationId xmlns:p14="http://schemas.microsoft.com/office/powerpoint/2010/main" val="4163539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2.18. Основные задачи в исследовательской и инновационной </a:t>
            </a:r>
            <a:r>
              <a:rPr lang="ru-RU" dirty="0" smtClean="0"/>
              <a:t>деятельности</a:t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2017/18 уч.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2. Исследовательская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365705"/>
            <a:ext cx="10801350" cy="494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Развитие </a:t>
            </a:r>
            <a:r>
              <a:rPr lang="ru-RU" dirty="0"/>
              <a:t>сотрудничества в научной и инновационной деятельности с ведущими промышленными предприятиями и научными учреждениями города, с зарубежными центрами образования и науки</a:t>
            </a:r>
            <a:r>
              <a:rPr lang="ru-RU" dirty="0" smtClean="0"/>
              <a:t>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Увеличение </a:t>
            </a:r>
            <a:r>
              <a:rPr lang="ru-RU" dirty="0"/>
              <a:t>объема НИОКР. Активная подача качественных заявок на гранты, участие в федеральных целевых программах по реализации стратегии научно-технического развития</a:t>
            </a:r>
            <a:r>
              <a:rPr lang="ru-RU" dirty="0" smtClean="0"/>
              <a:t>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Повышение </a:t>
            </a:r>
            <a:r>
              <a:rPr lang="ru-RU" b="1" dirty="0">
                <a:solidFill>
                  <a:srgbClr val="E72B70"/>
                </a:solidFill>
                <a:latin typeface="+mj-lt"/>
              </a:rPr>
              <a:t>качества </a:t>
            </a:r>
            <a:r>
              <a:rPr lang="ru-RU" dirty="0"/>
              <a:t>научно-технической продукции университета. Реализация </a:t>
            </a:r>
            <a:r>
              <a:rPr lang="ru-RU" dirty="0" smtClean="0"/>
              <a:t>мер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внедрению результатов НИОКР в реальный сектор </a:t>
            </a:r>
            <a:r>
              <a:rPr lang="ru-RU" dirty="0" smtClean="0"/>
              <a:t>экономики.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</a:t>
            </a:r>
            <a:r>
              <a:rPr lang="ru-RU" dirty="0"/>
              <a:t>исследовательской повестки, исходя из потребностей города и </a:t>
            </a:r>
            <a:r>
              <a:rPr lang="ru-RU" dirty="0" smtClean="0"/>
              <a:t>региона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учетом его стратегической тематики.  Развитие совместных проектов с кластерами </a:t>
            </a:r>
            <a:r>
              <a:rPr lang="ru-RU" dirty="0" smtClean="0"/>
              <a:t>СПб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секторами НТИ, заключение соглашений с </a:t>
            </a:r>
            <a:r>
              <a:rPr lang="ru-RU" dirty="0" smtClean="0"/>
              <a:t>бизнес-инкубаторами.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Повышение </a:t>
            </a:r>
            <a:r>
              <a:rPr lang="ru-RU" b="1" dirty="0">
                <a:solidFill>
                  <a:srgbClr val="E72B70"/>
                </a:solidFill>
                <a:latin typeface="+mj-lt"/>
              </a:rPr>
              <a:t>уровня коммерциализации </a:t>
            </a:r>
            <a:r>
              <a:rPr lang="ru-RU" dirty="0"/>
              <a:t>интеллектуальной собственности ГУАП и </a:t>
            </a:r>
            <a:r>
              <a:rPr lang="ru-RU" dirty="0" smtClean="0"/>
              <a:t>эффективности</a:t>
            </a:r>
            <a:br>
              <a:rPr lang="ru-RU" dirty="0" smtClean="0"/>
            </a:br>
            <a:r>
              <a:rPr lang="ru-RU" dirty="0" smtClean="0"/>
              <a:t>работы </a:t>
            </a:r>
            <a:r>
              <a:rPr lang="ru-RU" dirty="0"/>
              <a:t>малых инновационных предприятий при </a:t>
            </a:r>
            <a:r>
              <a:rPr lang="ru-RU" dirty="0" smtClean="0"/>
              <a:t>ГУАП.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Модернизация </a:t>
            </a:r>
            <a:r>
              <a:rPr lang="ru-RU" dirty="0"/>
              <a:t>комплексного материально-технического и лабораторного обеспечения университета</a:t>
            </a:r>
            <a:r>
              <a:rPr lang="ru-RU" dirty="0" smtClean="0"/>
              <a:t>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Проведение</a:t>
            </a:r>
            <a:r>
              <a:rPr lang="ru-RU" dirty="0" smtClean="0"/>
              <a:t> </a:t>
            </a:r>
            <a:r>
              <a:rPr lang="ru-RU" dirty="0"/>
              <a:t>сессий стратегического планирования, научных сессий, </a:t>
            </a:r>
            <a:r>
              <a:rPr lang="ru-RU" dirty="0" smtClean="0"/>
              <a:t>форсайтов.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Увеличение</a:t>
            </a:r>
            <a:r>
              <a:rPr lang="ru-RU" dirty="0" smtClean="0"/>
              <a:t> </a:t>
            </a:r>
            <a:r>
              <a:rPr lang="ru-RU" dirty="0"/>
              <a:t>объема высокоцитируемых публикаций (в два раза к 2024 году</a:t>
            </a:r>
            <a:r>
              <a:rPr lang="ru-RU" dirty="0" smtClean="0"/>
              <a:t>).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Повышение</a:t>
            </a:r>
            <a:r>
              <a:rPr lang="ru-RU" dirty="0" smtClean="0"/>
              <a:t> </a:t>
            </a:r>
            <a:r>
              <a:rPr lang="ru-RU" dirty="0"/>
              <a:t>критериев деятельности диссертационных советов </a:t>
            </a:r>
            <a:r>
              <a:rPr lang="ru-RU" dirty="0" smtClean="0"/>
              <a:t>ГУАП.</a:t>
            </a:r>
          </a:p>
          <a:p>
            <a:pPr marL="179388" indent="-179388">
              <a:lnSpc>
                <a:spcPts val="1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E72B70"/>
                </a:solidFill>
                <a:latin typeface="+mj-lt"/>
              </a:rPr>
              <a:t>Проведение</a:t>
            </a:r>
            <a:r>
              <a:rPr lang="ru-RU" dirty="0" smtClean="0"/>
              <a:t> </a:t>
            </a:r>
            <a:r>
              <a:rPr lang="ru-RU" dirty="0"/>
              <a:t>конкурса образовательных программ магистратуры. Развитие и </a:t>
            </a:r>
            <a:r>
              <a:rPr lang="ru-RU" dirty="0" smtClean="0"/>
              <a:t>регламентация</a:t>
            </a:r>
            <a:br>
              <a:rPr lang="ru-RU" dirty="0" smtClean="0"/>
            </a:br>
            <a:r>
              <a:rPr lang="ru-RU" dirty="0" smtClean="0"/>
              <a:t>научно-исследовательской </a:t>
            </a:r>
            <a:r>
              <a:rPr lang="ru-RU" dirty="0"/>
              <a:t>деятельности в рамках программ магистратуры.</a:t>
            </a:r>
          </a:p>
        </p:txBody>
      </p:sp>
    </p:spTree>
    <p:extLst>
      <p:ext uri="{BB962C8B-B14F-4D97-AF65-F5344CB8AC3E}">
        <p14:creationId xmlns:p14="http://schemas.microsoft.com/office/powerpoint/2010/main" val="3727555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3.1. Консолидированный бюджет ГУАП за 2017 год,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06798"/>
              </p:ext>
            </p:extLst>
          </p:nvPr>
        </p:nvGraphicFramePr>
        <p:xfrm>
          <a:off x="683895" y="1292413"/>
          <a:ext cx="10824211" cy="4849811"/>
        </p:xfrm>
        <a:graphic>
          <a:graphicData uri="http://schemas.openxmlformats.org/drawingml/2006/table">
            <a:tbl>
              <a:tblPr firstRow="1" firstCol="1" bandRow="1"/>
              <a:tblGrid>
                <a:gridCol w="6028055">
                  <a:extLst>
                    <a:ext uri="{9D8B030D-6E8A-4147-A177-3AD203B41FA5}">
                      <a16:colId xmlns:a16="http://schemas.microsoft.com/office/drawing/2014/main" val="2844317822"/>
                    </a:ext>
                  </a:extLst>
                </a:gridCol>
                <a:gridCol w="1503998">
                  <a:extLst>
                    <a:ext uri="{9D8B030D-6E8A-4147-A177-3AD203B41FA5}">
                      <a16:colId xmlns:a16="http://schemas.microsoft.com/office/drawing/2014/main" val="3859346667"/>
                    </a:ext>
                  </a:extLst>
                </a:gridCol>
                <a:gridCol w="2083435">
                  <a:extLst>
                    <a:ext uri="{9D8B030D-6E8A-4147-A177-3AD203B41FA5}">
                      <a16:colId xmlns:a16="http://schemas.microsoft.com/office/drawing/2014/main" val="1063336516"/>
                    </a:ext>
                  </a:extLst>
                </a:gridCol>
                <a:gridCol w="1208723">
                  <a:extLst>
                    <a:ext uri="{9D8B030D-6E8A-4147-A177-3AD203B41FA5}">
                      <a16:colId xmlns:a16="http://schemas.microsoft.com/office/drawing/2014/main" val="3097375492"/>
                    </a:ext>
                  </a:extLst>
                </a:gridCol>
              </a:tblGrid>
              <a:tr h="621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Федеральный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Иная приносящая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доход деятельность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930169"/>
                  </a:ext>
                </a:extLst>
              </a:tr>
              <a:tr h="414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Доходы</a:t>
                      </a:r>
                      <a:endParaRPr lang="ru-RU" sz="18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1018,67</a:t>
                      </a:r>
                      <a:endParaRPr lang="ru-RU" sz="180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881,41</a:t>
                      </a:r>
                      <a:endParaRPr lang="ru-RU" sz="180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1900,08</a:t>
                      </a:r>
                      <a:endParaRPr lang="ru-RU" sz="180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181957"/>
                  </a:ext>
                </a:extLst>
              </a:tr>
              <a:tr h="414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Расходы</a:t>
                      </a:r>
                      <a:endParaRPr lang="ru-RU" sz="18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1022,90</a:t>
                      </a:r>
                      <a:endParaRPr lang="ru-RU" sz="18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785,31</a:t>
                      </a:r>
                      <a:endParaRPr lang="ru-RU" sz="18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2B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1808,21</a:t>
                      </a:r>
                      <a:endParaRPr lang="ru-RU" sz="1800" dirty="0">
                        <a:solidFill>
                          <a:srgbClr val="E72B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067770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оплата труда с начислениями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672,47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531,54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1204,01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632785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коммунальные услуги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31,53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28,48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60,01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134618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услуги, работы по содержанию имущества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30,41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35,37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65,78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668674"/>
                  </a:ext>
                </a:extLst>
              </a:tr>
              <a:tr h="637174">
                <a:tc>
                  <a:txBody>
                    <a:bodyPr/>
                    <a:lstStyle/>
                    <a:p>
                      <a:pPr marL="179388" indent="-179388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</a:t>
                      </a:r>
                      <a:r>
                        <a:rPr lang="ru-RU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приобретение основных средств (литература, оборудование, мебель, вычислительная, бытовая и оргтехника) и пополнение материальных запасов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51,02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31,01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82,03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84351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услуги связи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1,75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4,02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5,77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551636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транспортные услуги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6,69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7,19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45553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прочие работы, услуги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53,31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139,84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193,2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178834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прочие расходы (стипендии, штрафы и т. п.)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181,91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5,31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187,22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612934"/>
                  </a:ext>
                </a:extLst>
              </a:tr>
              <a:tr h="3452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пособия по социальной помощи населению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405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3187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3.2. Динамика основных показателей бюджета ГУАП в </a:t>
            </a:r>
            <a:r>
              <a:rPr lang="ru-RU" dirty="0" smtClean="0"/>
              <a:t>201</a:t>
            </a:r>
            <a:r>
              <a:rPr lang="en-US" dirty="0" smtClean="0"/>
              <a:t>5</a:t>
            </a:r>
            <a:r>
              <a:rPr lang="ru-RU" dirty="0" smtClean="0"/>
              <a:t>–2017 </a:t>
            </a:r>
            <a:r>
              <a:rPr lang="ru-RU" dirty="0"/>
              <a:t>годах, млн.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356"/>
              </p:ext>
            </p:extLst>
          </p:nvPr>
        </p:nvGraphicFramePr>
        <p:xfrm>
          <a:off x="1936693" y="1268413"/>
          <a:ext cx="8318614" cy="5455920"/>
        </p:xfrm>
        <a:graphic>
          <a:graphicData uri="http://schemas.openxmlformats.org/drawingml/2006/table">
            <a:tbl>
              <a:tblPr firstRow="1" firstCol="1" bandRow="1"/>
              <a:tblGrid>
                <a:gridCol w="4328365">
                  <a:extLst>
                    <a:ext uri="{9D8B030D-6E8A-4147-A177-3AD203B41FA5}">
                      <a16:colId xmlns:a16="http://schemas.microsoft.com/office/drawing/2014/main" val="1121255521"/>
                    </a:ext>
                  </a:extLst>
                </a:gridCol>
                <a:gridCol w="1104480">
                  <a:extLst>
                    <a:ext uri="{9D8B030D-6E8A-4147-A177-3AD203B41FA5}">
                      <a16:colId xmlns:a16="http://schemas.microsoft.com/office/drawing/2014/main" val="954855277"/>
                    </a:ext>
                  </a:extLst>
                </a:gridCol>
                <a:gridCol w="961923">
                  <a:extLst>
                    <a:ext uri="{9D8B030D-6E8A-4147-A177-3AD203B41FA5}">
                      <a16:colId xmlns:a16="http://schemas.microsoft.com/office/drawing/2014/main" val="72213196"/>
                    </a:ext>
                  </a:extLst>
                </a:gridCol>
                <a:gridCol w="961923">
                  <a:extLst>
                    <a:ext uri="{9D8B030D-6E8A-4147-A177-3AD203B41FA5}">
                      <a16:colId xmlns:a16="http://schemas.microsoft.com/office/drawing/2014/main" val="2180383419"/>
                    </a:ext>
                  </a:extLst>
                </a:gridCol>
                <a:gridCol w="961923">
                  <a:extLst>
                    <a:ext uri="{9D8B030D-6E8A-4147-A177-3AD203B41FA5}">
                      <a16:colId xmlns:a16="http://schemas.microsoft.com/office/drawing/2014/main" val="1041941260"/>
                    </a:ext>
                  </a:extLst>
                </a:gridCol>
              </a:tblGrid>
              <a:tr h="12432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Источник</a:t>
                      </a:r>
                      <a:b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финансирования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Суммы по годам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742704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400215"/>
                  </a:ext>
                </a:extLst>
              </a:tr>
              <a:tr h="1450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Доходы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бюджетное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751,3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889,6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1 018,7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62534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внебюджетное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776,8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795,8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881,4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419994"/>
                  </a:ext>
                </a:extLst>
              </a:tr>
              <a:tr h="165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1 528,1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1 685,4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1 900,1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26566"/>
                  </a:ext>
                </a:extLst>
              </a:tr>
              <a:tr h="1450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Расходы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бюджетное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759,8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890,8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1 022,9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350073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внебюджетное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767,3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820,6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785,3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40681"/>
                  </a:ext>
                </a:extLst>
              </a:tr>
              <a:tr h="165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1 527,1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1 711,4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1 808,2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70005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зарплата с начислениями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475,4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539,6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672,5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657493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520,0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532,4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531,5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843748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995,4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1 072,0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1 204,0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6046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коммунальные услуги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12.3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23,0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270071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32,1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30,6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251727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029047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услуги, работы по содержанию имущества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15,0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40,0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30,4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382382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51,9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50,1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35,4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872768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66,9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928330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 marL="88900" indent="-889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приобретение основных средств (литература, </a:t>
                      </a: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оборудование,</a:t>
                      </a:r>
                      <a: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мебель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, вычислительная, </a:t>
                      </a: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бытовая</a:t>
                      </a:r>
                      <a: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оргтехника)</a:t>
                      </a:r>
                      <a: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пополнение</a:t>
                      </a:r>
                      <a:r>
                        <a:rPr lang="en-US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материальных </a:t>
                      </a: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запасов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57,7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51,0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731408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43,9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31,0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2877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986885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услуги связи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1,2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1,2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1,8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534078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3,8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4,0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693400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901263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транспортные услуги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2,0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096827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6,5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6,7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515784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191943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прочие работы, услуги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51,2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199708"/>
                  </a:ext>
                </a:extLst>
              </a:tr>
              <a:tr h="12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87,3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118,5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139,8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580102"/>
                  </a:ext>
                </a:extLst>
              </a:tr>
              <a:tr h="14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182,8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672702"/>
                  </a:ext>
                </a:extLst>
              </a:tr>
              <a:tr h="124324"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– прочие расходы (стипендии, штрафы и т.п.)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155,2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163,6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181,9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0545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25,6</a:t>
                      </a:r>
                      <a:endParaRPr lang="ru-RU" sz="11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36,1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5,3</a:t>
                      </a:r>
                      <a:endParaRPr lang="ru-RU" sz="11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504444"/>
                  </a:ext>
                </a:extLst>
              </a:tr>
              <a:tr h="323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199,7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621" marR="46621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016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953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3.3. Средняя зарплата в ГУАП по категориям работников в 2017 </a:t>
            </a:r>
            <a:r>
              <a:rPr lang="ru-RU" dirty="0" smtClean="0"/>
              <a:t>году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1 полугодии 2018 года,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99369"/>
              </p:ext>
            </p:extLst>
          </p:nvPr>
        </p:nvGraphicFramePr>
        <p:xfrm>
          <a:off x="304484" y="1628775"/>
          <a:ext cx="11583033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1878648">
                  <a:extLst>
                    <a:ext uri="{9D8B030D-6E8A-4147-A177-3AD203B41FA5}">
                      <a16:colId xmlns:a16="http://schemas.microsoft.com/office/drawing/2014/main" val="752020479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144618268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287617228"/>
                    </a:ext>
                  </a:extLst>
                </a:gridCol>
                <a:gridCol w="821372">
                  <a:extLst>
                    <a:ext uri="{9D8B030D-6E8A-4147-A177-3AD203B41FA5}">
                      <a16:colId xmlns:a16="http://schemas.microsoft.com/office/drawing/2014/main" val="2805649446"/>
                    </a:ext>
                  </a:extLst>
                </a:gridCol>
                <a:gridCol w="821372">
                  <a:extLst>
                    <a:ext uri="{9D8B030D-6E8A-4147-A177-3AD203B41FA5}">
                      <a16:colId xmlns:a16="http://schemas.microsoft.com/office/drawing/2014/main" val="3684261979"/>
                    </a:ext>
                  </a:extLst>
                </a:gridCol>
                <a:gridCol w="1183322">
                  <a:extLst>
                    <a:ext uri="{9D8B030D-6E8A-4147-A177-3AD203B41FA5}">
                      <a16:colId xmlns:a16="http://schemas.microsoft.com/office/drawing/2014/main" val="3881904980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126531055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8474579"/>
                    </a:ext>
                  </a:extLst>
                </a:gridCol>
                <a:gridCol w="821372">
                  <a:extLst>
                    <a:ext uri="{9D8B030D-6E8A-4147-A177-3AD203B41FA5}">
                      <a16:colId xmlns:a16="http://schemas.microsoft.com/office/drawing/2014/main" val="1355245447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137807905"/>
                    </a:ext>
                  </a:extLst>
                </a:gridCol>
                <a:gridCol w="1183322">
                  <a:extLst>
                    <a:ext uri="{9D8B030D-6E8A-4147-A177-3AD203B41FA5}">
                      <a16:colId xmlns:a16="http://schemas.microsoft.com/office/drawing/2014/main" val="1122888966"/>
                    </a:ext>
                  </a:extLst>
                </a:gridCol>
              </a:tblGrid>
              <a:tr h="444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Категория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работников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полугодие 2018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134012"/>
                  </a:ext>
                </a:extLst>
              </a:tr>
              <a:tr h="104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Средне-</a:t>
                      </a:r>
                      <a:b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списочная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числен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Источник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финансирования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Итого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указу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Президента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Средне-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списочная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числен</a:t>
                      </a: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Источник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финансирования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Итого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указу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Президента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295914"/>
                  </a:ext>
                </a:extLst>
              </a:tr>
              <a:tr h="119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внеб.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68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ППС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45 349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38 611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83 960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83 729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59 736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44 572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104 308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98 682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683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НР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22 674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62 826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85 500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83 729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83 465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35 770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119 235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98 682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33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Препод. СПО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42 400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9 271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51 671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44 190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45 713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11 291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57 004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49 346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914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УВП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23 966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12 058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36 024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24 516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12 323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36 839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249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38 080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19 176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57 256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258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46 635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18 770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65 405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6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Прочий персонал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14 479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10 351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24 830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17 636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8 396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26 032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908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 категории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1 186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1 166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28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860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3.4. Динамика средней зарплаты в ГУАП по категориям в </a:t>
            </a:r>
            <a:r>
              <a:rPr lang="ru-RU" dirty="0" smtClean="0"/>
              <a:t>201</a:t>
            </a:r>
            <a:r>
              <a:rPr lang="en-US" dirty="0" smtClean="0"/>
              <a:t>5</a:t>
            </a:r>
            <a:r>
              <a:rPr lang="ru-RU" dirty="0" smtClean="0"/>
              <a:t>–2018 </a:t>
            </a:r>
            <a:r>
              <a:rPr lang="ru-RU" dirty="0"/>
              <a:t>годах, тыс.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57356"/>
              </p:ext>
            </p:extLst>
          </p:nvPr>
        </p:nvGraphicFramePr>
        <p:xfrm>
          <a:off x="1613615" y="1458913"/>
          <a:ext cx="8964771" cy="4754880"/>
        </p:xfrm>
        <a:graphic>
          <a:graphicData uri="http://schemas.openxmlformats.org/drawingml/2006/table">
            <a:tbl>
              <a:tblPr firstRow="1" firstCol="1" bandRow="1"/>
              <a:tblGrid>
                <a:gridCol w="2069711">
                  <a:extLst>
                    <a:ext uri="{9D8B030D-6E8A-4147-A177-3AD203B41FA5}">
                      <a16:colId xmlns:a16="http://schemas.microsoft.com/office/drawing/2014/main" val="753951587"/>
                    </a:ext>
                  </a:extLst>
                </a:gridCol>
                <a:gridCol w="1812615">
                  <a:extLst>
                    <a:ext uri="{9D8B030D-6E8A-4147-A177-3AD203B41FA5}">
                      <a16:colId xmlns:a16="http://schemas.microsoft.com/office/drawing/2014/main" val="4111831895"/>
                    </a:ext>
                  </a:extLst>
                </a:gridCol>
                <a:gridCol w="1451023">
                  <a:extLst>
                    <a:ext uri="{9D8B030D-6E8A-4147-A177-3AD203B41FA5}">
                      <a16:colId xmlns:a16="http://schemas.microsoft.com/office/drawing/2014/main" val="654438132"/>
                    </a:ext>
                  </a:extLst>
                </a:gridCol>
                <a:gridCol w="1204925">
                  <a:extLst>
                    <a:ext uri="{9D8B030D-6E8A-4147-A177-3AD203B41FA5}">
                      <a16:colId xmlns:a16="http://schemas.microsoft.com/office/drawing/2014/main" val="3292883815"/>
                    </a:ext>
                  </a:extLst>
                </a:gridCol>
                <a:gridCol w="1175296">
                  <a:extLst>
                    <a:ext uri="{9D8B030D-6E8A-4147-A177-3AD203B41FA5}">
                      <a16:colId xmlns:a16="http://schemas.microsoft.com/office/drawing/2014/main" val="1490735094"/>
                    </a:ext>
                  </a:extLst>
                </a:gridCol>
                <a:gridCol w="1251201">
                  <a:extLst>
                    <a:ext uri="{9D8B030D-6E8A-4147-A177-3AD203B41FA5}">
                      <a16:colId xmlns:a16="http://schemas.microsoft.com/office/drawing/2014/main" val="406075706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Категория</a:t>
                      </a:r>
                      <a:b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работников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Источник</a:t>
                      </a:r>
                      <a:b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финансирования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Средняя заработная плата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9738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пол. 2018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65541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НПР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29,4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34,1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45,3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59,7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9341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27,8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38,2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38,6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44,6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2229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53671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Препод. СПО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26,8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30,2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42,4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45,7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2603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13,9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9,3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11,3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76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65003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УВП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13,4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17,5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24,0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24,5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7019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12,7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12,3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41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38475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АУП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23,6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32,8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38,1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46,6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8686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23,6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17,0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19,2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18,8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0594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95609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Прочий персонал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бюджетное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8,5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14,5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17,6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8234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внебюджетное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12,2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11,4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10,3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8,4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0023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848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424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3.5. Динамика средней численности работников ГУАП (по </a:t>
            </a:r>
            <a:r>
              <a:rPr lang="ru-RU" dirty="0" smtClean="0"/>
              <a:t>категориям)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smtClean="0"/>
              <a:t>201</a:t>
            </a:r>
            <a:r>
              <a:rPr lang="en-US" dirty="0" smtClean="0"/>
              <a:t>5</a:t>
            </a:r>
            <a:r>
              <a:rPr lang="ru-RU" dirty="0" smtClean="0"/>
              <a:t>–2018 </a:t>
            </a:r>
            <a:r>
              <a:rPr lang="ru-RU" dirty="0"/>
              <a:t>годах, чел.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062250"/>
              </p:ext>
            </p:extLst>
          </p:nvPr>
        </p:nvGraphicFramePr>
        <p:xfrm>
          <a:off x="2236045" y="1628775"/>
          <a:ext cx="7719911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2409835">
                  <a:extLst>
                    <a:ext uri="{9D8B030D-6E8A-4147-A177-3AD203B41FA5}">
                      <a16:colId xmlns:a16="http://schemas.microsoft.com/office/drawing/2014/main" val="1565668488"/>
                    </a:ext>
                  </a:extLst>
                </a:gridCol>
                <a:gridCol w="1338160">
                  <a:extLst>
                    <a:ext uri="{9D8B030D-6E8A-4147-A177-3AD203B41FA5}">
                      <a16:colId xmlns:a16="http://schemas.microsoft.com/office/drawing/2014/main" val="1585746554"/>
                    </a:ext>
                  </a:extLst>
                </a:gridCol>
                <a:gridCol w="1307060">
                  <a:extLst>
                    <a:ext uri="{9D8B030D-6E8A-4147-A177-3AD203B41FA5}">
                      <a16:colId xmlns:a16="http://schemas.microsoft.com/office/drawing/2014/main" val="1113654159"/>
                    </a:ext>
                  </a:extLst>
                </a:gridCol>
                <a:gridCol w="1192038">
                  <a:extLst>
                    <a:ext uri="{9D8B030D-6E8A-4147-A177-3AD203B41FA5}">
                      <a16:colId xmlns:a16="http://schemas.microsoft.com/office/drawing/2014/main" val="1590958598"/>
                    </a:ext>
                  </a:extLst>
                </a:gridCol>
                <a:gridCol w="1472818">
                  <a:extLst>
                    <a:ext uri="{9D8B030D-6E8A-4147-A177-3AD203B41FA5}">
                      <a16:colId xmlns:a16="http://schemas.microsoft.com/office/drawing/2014/main" val="378451862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Категория</a:t>
                      </a:r>
                      <a:b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работников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Средняя численность работников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815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пол. 2018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813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ППС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414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443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Препод. СПО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316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УВП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295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703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АУП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258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725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Прочий персонал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85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 категории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506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129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3.6. Основные показатели и критерии оценки эффективности деятельности ППС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70441"/>
              </p:ext>
            </p:extLst>
          </p:nvPr>
        </p:nvGraphicFramePr>
        <p:xfrm>
          <a:off x="334961" y="1263968"/>
          <a:ext cx="11522076" cy="534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1038">
                  <a:extLst>
                    <a:ext uri="{9D8B030D-6E8A-4147-A177-3AD203B41FA5}">
                      <a16:colId xmlns:a16="http://schemas.microsoft.com/office/drawing/2014/main" val="1096167756"/>
                    </a:ext>
                  </a:extLst>
                </a:gridCol>
                <a:gridCol w="5761038">
                  <a:extLst>
                    <a:ext uri="{9D8B030D-6E8A-4147-A177-3AD203B41FA5}">
                      <a16:colId xmlns:a16="http://schemas.microsoft.com/office/drawing/2014/main" val="3192575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Наличие полного комплекта документов образовательных программ института, рабочих программ дисциплин, института, их размещение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в АИС; наличие в деканате документации (для директора института/декана факультета) —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Наличие полного комплекта документов образовательных программ кафедры, рабочих программ дисциплин кафедры, их размещение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в АИС; наличие на кафедре обязательной документации; заполнение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и актуализации личных кабинетов преподавателей кафедры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(для заведующего кафедрой) —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Наличие документов преподаваемых дисциплин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(практик, ГИА) —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Надлежащее заполнение и своевременная актуализация личного кабинета преподавателя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Внедрение</a:t>
                      </a:r>
                      <a:r>
                        <a:rPr lang="ru-RU" sz="1400" dirty="0" smtClean="0"/>
                        <a:t> в учебный процесс нового учебно-исследовательского комплекса, лабораторного или программно-аппаратного стенда, подтвержденное актом о внедрении (за одну ед.) –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28600" indent="-2286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Опубликование </a:t>
                      </a: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учебника</a:t>
                      </a:r>
                      <a:r>
                        <a:rPr lang="ru-RU" sz="1400" dirty="0" smtClean="0"/>
                        <a:t>, созданного в рамках трудовых обязанностей или задания ГУАП как работодателя (за один п. л.):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с грифом министерства — </a:t>
                      </a:r>
                      <a:r>
                        <a:rPr lang="ru-RU" sz="1400" b="1" dirty="0" smtClean="0"/>
                        <a:t>9 баллов</a:t>
                      </a:r>
                      <a:r>
                        <a:rPr lang="ru-RU" sz="1400" dirty="0" smtClean="0"/>
                        <a:t>; с грифом федерального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УМО — </a:t>
                      </a:r>
                      <a:r>
                        <a:rPr lang="ru-RU" sz="1400" b="1" dirty="0" smtClean="0"/>
                        <a:t>6 баллов</a:t>
                      </a:r>
                      <a:r>
                        <a:rPr lang="ru-RU" sz="1400" dirty="0" smtClean="0"/>
                        <a:t>; иных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AutoNum type="arabicPeriod" startAt="7"/>
                        <a:tabLst>
                          <a:tab pos="180975" algn="l"/>
                        </a:tabLst>
                        <a:defRPr/>
                      </a:pPr>
                      <a:r>
                        <a:rPr lang="ru-RU" sz="1400" dirty="0" smtClean="0"/>
                        <a:t>Опубликование </a:t>
                      </a: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учебного пособия</a:t>
                      </a:r>
                      <a:r>
                        <a:rPr lang="ru-RU" sz="1400" dirty="0" smtClean="0"/>
                        <a:t>, созданного в рамках трудовых обязанностей или задания ГУАП как работодателя (за один п. л.):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с грифом министерства — </a:t>
                      </a:r>
                      <a:r>
                        <a:rPr lang="ru-RU" sz="1400" b="1" dirty="0" smtClean="0"/>
                        <a:t>8 баллов</a:t>
                      </a:r>
                      <a:r>
                        <a:rPr lang="ru-RU" sz="1400" dirty="0" smtClean="0"/>
                        <a:t>; с грифом федерального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УМО —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; иных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66700" indent="-2667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ru-RU" sz="1400" dirty="0" smtClean="0"/>
                        <a:t>Опубликование </a:t>
                      </a: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учебно-методического пособия</a:t>
                      </a:r>
                      <a:r>
                        <a:rPr lang="ru-RU" sz="1400" dirty="0" smtClean="0"/>
                        <a:t>, учебного наглядного пособия, практикума, задачника в рамках трудовых обязанностей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или задания ГУАП (за один п. л.): с грифом министерства — </a:t>
                      </a:r>
                      <a:r>
                        <a:rPr lang="ru-RU" sz="1400" b="1" dirty="0" smtClean="0"/>
                        <a:t>7 баллов</a:t>
                      </a:r>
                      <a:r>
                        <a:rPr lang="ru-RU" sz="1400" dirty="0" smtClean="0"/>
                        <a:t>;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с грифом федерального УМО — </a:t>
                      </a:r>
                      <a:r>
                        <a:rPr lang="ru-RU" sz="1400" b="1" dirty="0" smtClean="0"/>
                        <a:t>4 балла</a:t>
                      </a:r>
                      <a:r>
                        <a:rPr lang="ru-RU" sz="1400" dirty="0" smtClean="0"/>
                        <a:t>; иных — </a:t>
                      </a:r>
                      <a:r>
                        <a:rPr lang="ru-RU" sz="1400" b="1" dirty="0" smtClean="0"/>
                        <a:t>2 балла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66700" indent="-2667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ru-RU" sz="1400" dirty="0" smtClean="0"/>
                        <a:t>Опубликование </a:t>
                      </a: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монографии</a:t>
                      </a:r>
                      <a:r>
                        <a:rPr lang="ru-RU" sz="1400" dirty="0" smtClean="0"/>
                        <a:t>, созданной в связи с выполнением трудовых обязанностей или конкретного задания ГУАП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как работодателя (за один п. л.)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66700" indent="-2667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Опубликование</a:t>
                      </a:r>
                      <a:r>
                        <a:rPr lang="ru-RU" sz="1400" dirty="0" smtClean="0"/>
                        <a:t> научной статьи с указанием принадлежности автора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к ГУАП (кроме публикаций в изданиях, входящих в международные реферативные базы Scopus, Web of Science, European Reference Index for the Humanities): в журналах из перечня ВАК — </a:t>
                      </a:r>
                      <a:r>
                        <a:rPr lang="ru-RU" sz="1400" b="1" dirty="0" smtClean="0"/>
                        <a:t>4 балла</a:t>
                      </a:r>
                      <a:r>
                        <a:rPr lang="ru-RU" sz="1400" dirty="0" smtClean="0"/>
                        <a:t>; в изданиях, входящих в РИНЦ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; в иных изданиях — </a:t>
                      </a:r>
                      <a:r>
                        <a:rPr lang="ru-RU" sz="1400" b="1" dirty="0" smtClean="0"/>
                        <a:t>2 балла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66700" indent="-2667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Опубликование</a:t>
                      </a:r>
                      <a:r>
                        <a:rPr lang="ru-RU" sz="1400" dirty="0" smtClean="0"/>
                        <a:t> доклада (тезисов) на конференциях с указанием принадлежности к ГУАП (объем не менее 0,2 п. л.): международные конференции — </a:t>
                      </a:r>
                      <a:r>
                        <a:rPr lang="ru-RU" sz="1400" b="1" dirty="0" smtClean="0"/>
                        <a:t>3 балла</a:t>
                      </a:r>
                      <a:r>
                        <a:rPr lang="ru-RU" sz="1400" dirty="0" smtClean="0"/>
                        <a:t>; всероссийские конференции — </a:t>
                      </a:r>
                      <a:r>
                        <a:rPr lang="ru-RU" sz="1400" b="1" dirty="0" smtClean="0"/>
                        <a:t>2 балла</a:t>
                      </a:r>
                      <a:r>
                        <a:rPr lang="ru-RU" sz="1400" dirty="0" smtClean="0"/>
                        <a:t>; иные конференции — </a:t>
                      </a:r>
                      <a:r>
                        <a:rPr lang="ru-RU" sz="1400" b="1" dirty="0" smtClean="0"/>
                        <a:t>1 балл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marL="266700" indent="-266700">
                        <a:lnSpc>
                          <a:spcPts val="1400"/>
                        </a:lnSpc>
                        <a:spcAft>
                          <a:spcPts val="1000"/>
                        </a:spcAft>
                        <a:buFont typeface="+mj-lt"/>
                        <a:buAutoNum type="arabicPeriod" startAt="7"/>
                      </a:pPr>
                      <a:r>
                        <a:rPr lang="ru-RU" sz="1400" b="1" dirty="0" smtClean="0">
                          <a:solidFill>
                            <a:srgbClr val="E72B70"/>
                          </a:solidFill>
                          <a:latin typeface="+mj-lt"/>
                        </a:rPr>
                        <a:t>Подготовка</a:t>
                      </a:r>
                      <a:r>
                        <a:rPr lang="ru-RU" sz="1400" dirty="0" smtClean="0"/>
                        <a:t> студентов-участников, призеров и победителей выставок, конкурсов, предметных олимпиад, спортивных соревнований регионального, всероссийского и международного уровня,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занявших: первое место (победитель) — </a:t>
                      </a:r>
                      <a:r>
                        <a:rPr lang="ru-RU" sz="1400" b="1" dirty="0" smtClean="0"/>
                        <a:t>15 баллов</a:t>
                      </a:r>
                      <a:r>
                        <a:rPr lang="ru-RU" sz="1400" dirty="0" smtClean="0"/>
                        <a:t>;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второе место — </a:t>
                      </a:r>
                      <a:r>
                        <a:rPr lang="ru-RU" sz="1400" b="1" dirty="0" smtClean="0"/>
                        <a:t>10 баллов</a:t>
                      </a:r>
                      <a:r>
                        <a:rPr lang="ru-RU" sz="1400" dirty="0" smtClean="0"/>
                        <a:t>; третье место — </a:t>
                      </a:r>
                      <a:r>
                        <a:rPr lang="ru-RU" sz="1400" b="1" dirty="0" smtClean="0"/>
                        <a:t>5 баллов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1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35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3.7. </a:t>
            </a:r>
            <a:r>
              <a:rPr lang="ru-RU" dirty="0" smtClean="0"/>
              <a:t>Новые добавленные показатели </a:t>
            </a:r>
            <a:r>
              <a:rPr lang="ru-RU" dirty="0"/>
              <a:t>и критерии оценки </a:t>
            </a:r>
            <a:r>
              <a:rPr lang="ru-RU" dirty="0" smtClean="0"/>
              <a:t>эффективности</a:t>
            </a:r>
            <a:br>
              <a:rPr lang="ru-RU" dirty="0" smtClean="0"/>
            </a:br>
            <a:r>
              <a:rPr lang="ru-RU" dirty="0" smtClean="0"/>
              <a:t>деятельности </a:t>
            </a:r>
            <a:r>
              <a:rPr lang="ru-RU" dirty="0"/>
              <a:t>ППС и НР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5325" y="1628775"/>
            <a:ext cx="10801350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ривлечение </a:t>
            </a:r>
            <a:r>
              <a:rPr lang="ru-RU" sz="2000" dirty="0"/>
              <a:t>внешнего финансирования из внебюджетных </a:t>
            </a:r>
            <a:r>
              <a:rPr lang="ru-RU" sz="2000" dirty="0" smtClean="0"/>
              <a:t>источников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выполнение научно-исследовательских и опытно-конструкторских </a:t>
            </a:r>
            <a:r>
              <a:rPr lang="ru-RU" sz="2000" dirty="0" smtClean="0"/>
              <a:t>работ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основе договоров с юридическими </a:t>
            </a:r>
            <a:r>
              <a:rPr lang="ru-RU" sz="2000" dirty="0" smtClean="0"/>
              <a:t>лицами</a:t>
            </a:r>
            <a:r>
              <a:rPr lang="ru-RU" sz="2000" dirty="0"/>
              <a:t> — </a:t>
            </a:r>
            <a:r>
              <a:rPr lang="ru-RU" sz="2000" b="1" dirty="0" smtClean="0">
                <a:latin typeface="+mj-lt"/>
              </a:rPr>
              <a:t>1%</a:t>
            </a:r>
            <a:endParaRPr lang="ru-RU" sz="2000" b="1" dirty="0">
              <a:latin typeface="+mj-lt"/>
            </a:endParaRP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Создание </a:t>
            </a:r>
            <a:r>
              <a:rPr lang="ru-RU" sz="2000" dirty="0"/>
              <a:t>нового лабораторного или программно-аппаратного </a:t>
            </a:r>
            <a:r>
              <a:rPr lang="ru-RU" sz="2000" dirty="0" smtClean="0"/>
              <a:t>стенда,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поставленного </a:t>
            </a:r>
            <a:r>
              <a:rPr lang="ru-RU" sz="2000" dirty="0"/>
              <a:t>на баланс </a:t>
            </a:r>
            <a:r>
              <a:rPr lang="ru-RU" sz="2000" dirty="0" smtClean="0"/>
              <a:t>ГУАП — </a:t>
            </a:r>
            <a:r>
              <a:rPr lang="ru-RU" sz="2000" b="1" dirty="0" smtClean="0">
                <a:latin typeface="+mj-lt"/>
              </a:rPr>
              <a:t>10 тыс. руб.</a:t>
            </a:r>
            <a:endParaRPr lang="ru-RU" sz="2000" b="1" dirty="0">
              <a:latin typeface="+mj-lt"/>
            </a:endParaRP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Разработка </a:t>
            </a:r>
            <a:r>
              <a:rPr lang="ru-RU" sz="2000" dirty="0"/>
              <a:t>и внедрение в учебный процесс комплекта материалов </a:t>
            </a:r>
            <a:r>
              <a:rPr lang="ru-RU" sz="2000" dirty="0" smtClean="0"/>
              <a:t>дисциплины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для </a:t>
            </a:r>
            <a:r>
              <a:rPr lang="ru-RU" sz="2000" dirty="0"/>
              <a:t>реализации образовательных программ высшего </a:t>
            </a:r>
            <a:r>
              <a:rPr lang="ru-RU" sz="2000" dirty="0" smtClean="0"/>
              <a:t>образования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применением дистанционных образовательных </a:t>
            </a:r>
            <a:r>
              <a:rPr lang="ru-RU" sz="2000" dirty="0" smtClean="0"/>
              <a:t>технологий — </a:t>
            </a:r>
            <a:r>
              <a:rPr lang="ru-RU" sz="2000" b="1" dirty="0" smtClean="0">
                <a:latin typeface="+mj-lt"/>
              </a:rPr>
              <a:t>20 тыс. руб.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783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3.8. Стипендии ГУАП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703906"/>
              </p:ext>
            </p:extLst>
          </p:nvPr>
        </p:nvGraphicFramePr>
        <p:xfrm>
          <a:off x="1149985" y="1268413"/>
          <a:ext cx="9892031" cy="5001665"/>
        </p:xfrm>
        <a:graphic>
          <a:graphicData uri="http://schemas.openxmlformats.org/drawingml/2006/table">
            <a:tbl>
              <a:tblPr firstRow="1" firstCol="1" bandRow="1"/>
              <a:tblGrid>
                <a:gridCol w="6787198">
                  <a:extLst>
                    <a:ext uri="{9D8B030D-6E8A-4147-A177-3AD203B41FA5}">
                      <a16:colId xmlns:a16="http://schemas.microsoft.com/office/drawing/2014/main" val="3335438069"/>
                    </a:ext>
                  </a:extLst>
                </a:gridCol>
                <a:gridCol w="1511935">
                  <a:extLst>
                    <a:ext uri="{9D8B030D-6E8A-4147-A177-3AD203B41FA5}">
                      <a16:colId xmlns:a16="http://schemas.microsoft.com/office/drawing/2014/main" val="2618098854"/>
                    </a:ext>
                  </a:extLst>
                </a:gridCol>
                <a:gridCol w="1592898">
                  <a:extLst>
                    <a:ext uri="{9D8B030D-6E8A-4147-A177-3AD203B41FA5}">
                      <a16:colId xmlns:a16="http://schemas.microsoft.com/office/drawing/2014/main" val="1830919922"/>
                    </a:ext>
                  </a:extLst>
                </a:gridCol>
              </a:tblGrid>
              <a:tr h="28689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Уровень образования / Название стипендий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Размер стипендий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709586"/>
                  </a:ext>
                </a:extLst>
              </a:tr>
              <a:tr h="573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Норматив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Минобрнауки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Установлен</a:t>
                      </a:r>
                      <a:b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621959"/>
                  </a:ext>
                </a:extLst>
              </a:tr>
              <a:tr h="38252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Высшее образование: бакалавриат, специалитет, магистратура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402813"/>
                  </a:ext>
                </a:extLst>
              </a:tr>
              <a:tr h="31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академическая стипендия студентам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1 635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1 650–17 000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461888"/>
                  </a:ext>
                </a:extLst>
              </a:tr>
              <a:tr h="31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академическая стипендия за достижения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9 500–11 500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144858"/>
                  </a:ext>
                </a:extLst>
              </a:tr>
              <a:tr h="31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социальная стипендия студентам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2 452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2 500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368582"/>
                  </a:ext>
                </a:extLst>
              </a:tr>
              <a:tr h="38252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Высшее образование: аспирантура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09459"/>
                  </a:ext>
                </a:extLst>
              </a:tr>
              <a:tr h="210547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стипендии аспирантам, подготавливающим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диссертации по специальностям технических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 естественных (физ.-мат.) отраслей наук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7 723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7 750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34468"/>
                  </a:ext>
                </a:extLst>
              </a:tr>
              <a:tr h="63754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Гос. стипендии аспирантам, подготавливающим диссертации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специальностям, не указанным в п. 2.1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3 217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274208"/>
                  </a:ext>
                </a:extLst>
              </a:tr>
              <a:tr h="38252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Среднее профессиональное образование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503901"/>
                  </a:ext>
                </a:extLst>
              </a:tr>
              <a:tr h="31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академическая стипендия студентам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595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900–1 800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245312"/>
                  </a:ext>
                </a:extLst>
              </a:tr>
              <a:tr h="318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Государственная социальная стипендия студентам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890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1 000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23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794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1.1. Конкурс заявлений на прием в государственные </a:t>
            </a:r>
            <a:r>
              <a:rPr lang="ru-RU" dirty="0" smtClean="0"/>
              <a:t>вузы</a:t>
            </a:r>
            <a:br>
              <a:rPr lang="ru-RU" dirty="0" smtClean="0"/>
            </a:br>
            <a:r>
              <a:rPr lang="ru-RU" dirty="0" smtClean="0"/>
              <a:t>Санкт-Петербурга </a:t>
            </a:r>
            <a:r>
              <a:rPr lang="ru-RU" dirty="0"/>
              <a:t>в 2018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450" y="1268413"/>
            <a:ext cx="11522075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Средний конкурс в государственные вузы Санкт-Петербурга в 2018 </a:t>
            </a:r>
            <a:r>
              <a:rPr lang="ru-RU" sz="2400" b="1" dirty="0" smtClean="0"/>
              <a:t>году</a:t>
            </a:r>
            <a:br>
              <a:rPr lang="ru-RU" sz="2400" b="1" dirty="0" smtClean="0"/>
            </a:br>
            <a:r>
              <a:rPr lang="ru-RU" sz="2400" b="1" dirty="0" smtClean="0"/>
              <a:t>составил </a:t>
            </a:r>
            <a:r>
              <a:rPr lang="ru-RU" sz="2800" b="1" dirty="0">
                <a:solidFill>
                  <a:srgbClr val="E72B70"/>
                </a:solidFill>
                <a:latin typeface="+mj-lt"/>
              </a:rPr>
              <a:t>13,18</a:t>
            </a:r>
            <a:r>
              <a:rPr lang="ru-RU" sz="2400" b="1" dirty="0"/>
              <a:t> заявлений на место (в 2017 году — </a:t>
            </a:r>
            <a:r>
              <a:rPr lang="ru-RU" sz="2400" b="1" dirty="0">
                <a:latin typeface="+mj-lt"/>
              </a:rPr>
              <a:t>12,03</a:t>
            </a:r>
            <a:r>
              <a:rPr lang="ru-RU" sz="2400" b="1" dirty="0"/>
              <a:t>).</a:t>
            </a:r>
          </a:p>
          <a:p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Наибольший конкурс в 2018 году:</a:t>
            </a: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среди </a:t>
            </a:r>
            <a:r>
              <a:rPr lang="ru-RU" dirty="0"/>
              <a:t>вузов гуманитарного и экономического </a:t>
            </a:r>
            <a:r>
              <a:rPr lang="ru-RU" dirty="0" smtClean="0"/>
              <a:t>профиля</a:t>
            </a:r>
            <a:br>
              <a:rPr lang="ru-RU" dirty="0" smtClean="0"/>
            </a:br>
            <a:r>
              <a:rPr lang="ru-RU" b="1" dirty="0" smtClean="0"/>
              <a:t>Северо-Западный </a:t>
            </a:r>
            <a:r>
              <a:rPr lang="ru-RU" b="1" dirty="0"/>
              <a:t>институт российской академии народного хозяйства и государственной </a:t>
            </a:r>
            <a:r>
              <a:rPr lang="ru-RU" b="1" dirty="0" smtClean="0"/>
              <a:t>службы</a:t>
            </a:r>
            <a:br>
              <a:rPr lang="ru-RU" b="1" dirty="0" smtClean="0"/>
            </a:br>
            <a:r>
              <a:rPr lang="ru-RU" b="1" dirty="0" smtClean="0"/>
              <a:t>при </a:t>
            </a:r>
            <a:r>
              <a:rPr lang="ru-RU" b="1" dirty="0"/>
              <a:t>президенте Российской </a:t>
            </a:r>
            <a:r>
              <a:rPr lang="ru-RU" b="1" dirty="0" smtClean="0"/>
              <a:t>Федерации</a:t>
            </a:r>
            <a:br>
              <a:rPr lang="ru-RU" b="1" dirty="0" smtClean="0"/>
            </a:br>
            <a:r>
              <a:rPr lang="ru-RU" sz="2000" dirty="0" smtClean="0"/>
              <a:t>— </a:t>
            </a:r>
            <a:r>
              <a:rPr lang="ru-RU" sz="2000" dirty="0"/>
              <a:t>50,18 </a:t>
            </a:r>
            <a:r>
              <a:rPr lang="ru-RU" sz="2000" dirty="0" smtClean="0"/>
              <a:t>з/м</a:t>
            </a: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среди </a:t>
            </a:r>
            <a:r>
              <a:rPr lang="ru-RU" dirty="0"/>
              <a:t>вузов медицинского </a:t>
            </a:r>
            <a:r>
              <a:rPr lang="ru-RU" dirty="0" smtClean="0"/>
              <a:t>профиля</a:t>
            </a:r>
            <a:br>
              <a:rPr lang="ru-RU" dirty="0" smtClean="0"/>
            </a:br>
            <a:r>
              <a:rPr lang="ru-RU" b="1" dirty="0" smtClean="0"/>
              <a:t>Санкт-Петербургский </a:t>
            </a:r>
            <a:r>
              <a:rPr lang="ru-RU" b="1" dirty="0"/>
              <a:t>государственный химико-фармацевтический </a:t>
            </a:r>
            <a:r>
              <a:rPr lang="ru-RU" b="1" dirty="0" smtClean="0"/>
              <a:t>университет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— </a:t>
            </a:r>
            <a:r>
              <a:rPr lang="ru-RU" sz="2000" dirty="0"/>
              <a:t>15,02 </a:t>
            </a:r>
            <a:r>
              <a:rPr lang="ru-RU" sz="2000" dirty="0" smtClean="0"/>
              <a:t>з/м</a:t>
            </a:r>
          </a:p>
          <a:p>
            <a:pPr marL="285750" indent="-1968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среди </a:t>
            </a:r>
            <a:r>
              <a:rPr lang="ru-RU" dirty="0"/>
              <a:t>вузов инженерно-технического и технологического </a:t>
            </a:r>
            <a:r>
              <a:rPr lang="ru-RU" dirty="0" smtClean="0"/>
              <a:t>профиля</a:t>
            </a:r>
            <a:br>
              <a:rPr lang="ru-RU" dirty="0" smtClean="0"/>
            </a:br>
            <a:r>
              <a:rPr lang="ru-RU" b="1" dirty="0" smtClean="0">
                <a:solidFill>
                  <a:srgbClr val="E72B70"/>
                </a:solidFill>
                <a:latin typeface="+mj-lt"/>
              </a:rPr>
              <a:t>Санкт-Петербургский </a:t>
            </a:r>
            <a:r>
              <a:rPr lang="ru-RU" b="1" dirty="0">
                <a:solidFill>
                  <a:srgbClr val="E72B70"/>
                </a:solidFill>
                <a:latin typeface="+mj-lt"/>
              </a:rPr>
              <a:t>государственный университет аэрокосмического </a:t>
            </a:r>
            <a:r>
              <a:rPr lang="ru-RU" b="1" dirty="0" smtClean="0">
                <a:solidFill>
                  <a:srgbClr val="E72B70"/>
                </a:solidFill>
                <a:latin typeface="+mj-lt"/>
              </a:rPr>
              <a:t>приборостроения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— </a:t>
            </a:r>
            <a:r>
              <a:rPr lang="ru-RU" sz="2000" dirty="0"/>
              <a:t>16,36 з/м</a:t>
            </a:r>
          </a:p>
        </p:txBody>
      </p:sp>
    </p:spTree>
    <p:extLst>
      <p:ext uri="{BB962C8B-B14F-4D97-AF65-F5344CB8AC3E}">
        <p14:creationId xmlns:p14="http://schemas.microsoft.com/office/powerpoint/2010/main" val="1156041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3.9. Места в общежитиях в 2018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057913"/>
              </p:ext>
            </p:extLst>
          </p:nvPr>
        </p:nvGraphicFramePr>
        <p:xfrm>
          <a:off x="334963" y="1473948"/>
          <a:ext cx="546227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4339273">
                  <a:extLst>
                    <a:ext uri="{9D8B030D-6E8A-4147-A177-3AD203B41FA5}">
                      <a16:colId xmlns:a16="http://schemas.microsoft.com/office/drawing/2014/main" val="2010233741"/>
                    </a:ext>
                  </a:extLst>
                </a:gridCol>
                <a:gridCol w="1122998">
                  <a:extLst>
                    <a:ext uri="{9D8B030D-6E8A-4147-A177-3AD203B41FA5}">
                      <a16:colId xmlns:a16="http://schemas.microsoft.com/office/drawing/2014/main" val="3116268047"/>
                    </a:ext>
                  </a:extLst>
                </a:gridCol>
              </a:tblGrid>
              <a:tr h="1047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мест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55728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Общежития ГУАП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993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 1 (Жукова 24)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465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056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 2 (Передовиков 13)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1001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275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 3 (Варшавская 8)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916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в общежитиях ГУАП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1681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52339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Места ГУАП в общежитиях города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21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МСГ (Новоизмайловский 16/3, 16/9, 16/11)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81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 АТЭК (Кузнецовская 9)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75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857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Доходный дом (Обводный канал 76)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419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в арендуемых общежитиях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699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27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мест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05351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53471"/>
              </p:ext>
            </p:extLst>
          </p:nvPr>
        </p:nvGraphicFramePr>
        <p:xfrm>
          <a:off x="6239828" y="4418965"/>
          <a:ext cx="5617210" cy="1889760"/>
        </p:xfrm>
        <a:graphic>
          <a:graphicData uri="http://schemas.openxmlformats.org/drawingml/2006/table">
            <a:tbl>
              <a:tblPr firstRow="1" firstCol="1" bandRow="1"/>
              <a:tblGrid>
                <a:gridCol w="4241165">
                  <a:extLst>
                    <a:ext uri="{9D8B030D-6E8A-4147-A177-3AD203B41FA5}">
                      <a16:colId xmlns:a16="http://schemas.microsoft.com/office/drawing/2014/main" val="529765865"/>
                    </a:ext>
                  </a:extLst>
                </a:gridCol>
                <a:gridCol w="1376045">
                  <a:extLst>
                    <a:ext uri="{9D8B030D-6E8A-4147-A177-3AD203B41FA5}">
                      <a16:colId xmlns:a16="http://schemas.microsoft.com/office/drawing/2014/main" val="13882126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Места для расселение принятых на обучение в 2018 году</a:t>
                      </a:r>
                      <a:endParaRPr lang="ru-RU" sz="16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041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Общежитие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мест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6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Общежития ГУАП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275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86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МСГ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150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22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Доходный дом</a:t>
                      </a:r>
                      <a:endParaRPr lang="ru-RU" sz="16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</a:t>
                      </a:r>
                      <a:endParaRPr lang="ru-RU" sz="16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757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мест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10891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заявлений от нуждающихся — </a:t>
                      </a:r>
                      <a:r>
                        <a:rPr lang="ru-RU" sz="16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801</a:t>
                      </a:r>
                      <a:r>
                        <a:rPr lang="ru-RU" sz="16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(на 24.08.2018)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09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546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3.10. Управление имущественным комплексом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4" y="1449388"/>
            <a:ext cx="111617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Приказом Минобрнауки России № 694 от 25.06.2017 утвержден перечень </a:t>
            </a:r>
            <a:r>
              <a:rPr lang="ru-RU" sz="1400" b="1" dirty="0">
                <a:latin typeface="+mj-lt"/>
              </a:rPr>
              <a:t>недвижимого имущества из 13 объектов</a:t>
            </a:r>
            <a:r>
              <a:rPr lang="ru-RU" sz="1400" dirty="0"/>
              <a:t>, </a:t>
            </a:r>
            <a:r>
              <a:rPr lang="ru-RU" sz="1400" dirty="0" smtClean="0"/>
              <a:t>закрепленных</a:t>
            </a:r>
            <a:br>
              <a:rPr lang="ru-RU" sz="1400" dirty="0" smtClean="0"/>
            </a:br>
            <a:r>
              <a:rPr lang="ru-RU" sz="1400" dirty="0" smtClean="0"/>
              <a:t>за </a:t>
            </a:r>
            <a:r>
              <a:rPr lang="ru-RU" sz="1400" dirty="0"/>
              <a:t>ГУАП на праве оперативного управления, общей площадью 98370,1 кв. м.</a:t>
            </a:r>
          </a:p>
          <a:p>
            <a:endParaRPr lang="ru-RU" sz="1400" dirty="0"/>
          </a:p>
          <a:p>
            <a:r>
              <a:rPr lang="ru-RU" sz="1400" dirty="0"/>
              <a:t>ГУАП владеет на праве постоянного (бессрочного) пользования </a:t>
            </a:r>
            <a:r>
              <a:rPr lang="ru-RU" sz="1400" b="1" dirty="0">
                <a:latin typeface="+mj-lt"/>
              </a:rPr>
              <a:t>11 земельными участками</a:t>
            </a:r>
            <a:r>
              <a:rPr lang="ru-RU" sz="1400" dirty="0"/>
              <a:t>, площадью 93473 кв. м.</a:t>
            </a:r>
          </a:p>
          <a:p>
            <a:endParaRPr lang="ru-RU" sz="1400" dirty="0"/>
          </a:p>
          <a:p>
            <a:r>
              <a:rPr lang="ru-RU" sz="1400" b="1" dirty="0">
                <a:latin typeface="+mj-lt"/>
              </a:rPr>
              <a:t>Реконструкция общежития по Гастелло 16:</a:t>
            </a:r>
          </a:p>
          <a:p>
            <a:r>
              <a:rPr lang="ru-RU" sz="1400" i="1" dirty="0" smtClean="0"/>
              <a:t>• задание </a:t>
            </a:r>
            <a:r>
              <a:rPr lang="ru-RU" sz="1400" i="1" dirty="0"/>
              <a:t>на проектирование общежития утверждено заместителем Министра образования и науки Российской Федерации 24.04.2018 г.;</a:t>
            </a:r>
          </a:p>
          <a:p>
            <a:r>
              <a:rPr lang="ru-RU" sz="1400" i="1" dirty="0" smtClean="0"/>
              <a:t>• разрешение </a:t>
            </a:r>
            <a:r>
              <a:rPr lang="ru-RU" sz="1400" i="1" dirty="0"/>
              <a:t>на реконструкцию общежития МТУ Росимущества в Санкт-Петербурге и Ленинградской области продлено до 31.12.2022 г.</a:t>
            </a:r>
          </a:p>
          <a:p>
            <a:endParaRPr lang="ru-RU" sz="1400" dirty="0"/>
          </a:p>
          <a:p>
            <a:r>
              <a:rPr lang="ru-RU" sz="1400" b="1" dirty="0">
                <a:latin typeface="+mj-lt"/>
              </a:rPr>
              <a:t>Проведена регистрация права собственности </a:t>
            </a:r>
            <a:r>
              <a:rPr lang="ru-RU" sz="1400" dirty="0"/>
              <a:t>Российской Федерации в отношении объекта недвижимого </a:t>
            </a:r>
            <a:r>
              <a:rPr lang="ru-RU" sz="1400" dirty="0" smtClean="0"/>
              <a:t>имущества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— </a:t>
            </a:r>
            <a:r>
              <a:rPr lang="ru-RU" sz="1400" b="1" dirty="0">
                <a:latin typeface="+mj-lt"/>
              </a:rPr>
              <a:t>трансформаторной подстанции </a:t>
            </a:r>
            <a:r>
              <a:rPr lang="ru-RU" sz="1400" dirty="0"/>
              <a:t>№ 5467 на Б. Морская 67 (лит. М).</a:t>
            </a:r>
          </a:p>
          <a:p>
            <a:endParaRPr lang="ru-RU" sz="1400" dirty="0"/>
          </a:p>
          <a:p>
            <a:r>
              <a:rPr lang="ru-RU" sz="1400" b="1" dirty="0">
                <a:latin typeface="+mj-lt"/>
              </a:rPr>
              <a:t>Передано в безвозмездное пользование спортивной школе олимпийского резерва города Пятигорска нежилое </a:t>
            </a:r>
            <a:r>
              <a:rPr lang="ru-RU" sz="1400" b="1" dirty="0" smtClean="0">
                <a:latin typeface="+mj-lt"/>
              </a:rPr>
              <a:t>помещение</a:t>
            </a:r>
            <a:br>
              <a:rPr lang="ru-RU" sz="1400" b="1" dirty="0" smtClean="0">
                <a:latin typeface="+mj-lt"/>
              </a:rPr>
            </a:br>
            <a:r>
              <a:rPr lang="ru-RU" sz="1400" b="1" dirty="0" smtClean="0">
                <a:latin typeface="+mj-lt"/>
              </a:rPr>
              <a:t>площадью </a:t>
            </a:r>
            <a:r>
              <a:rPr lang="ru-RU" sz="1400" b="1" dirty="0">
                <a:latin typeface="+mj-lt"/>
              </a:rPr>
              <a:t>18,2 кв. м., по адресу: Пятигорск, ул. 1-я Бульварная, д. 10 (пом. 63), что является одним их этапов процедуры </a:t>
            </a:r>
            <a:r>
              <a:rPr lang="ru-RU" sz="1400" b="1" dirty="0" smtClean="0">
                <a:latin typeface="+mj-lt"/>
              </a:rPr>
              <a:t>передачи</a:t>
            </a:r>
            <a:br>
              <a:rPr lang="ru-RU" sz="1400" b="1" dirty="0" smtClean="0">
                <a:latin typeface="+mj-lt"/>
              </a:rPr>
            </a:br>
            <a:r>
              <a:rPr lang="ru-RU" sz="1400" b="1" dirty="0" smtClean="0">
                <a:latin typeface="+mj-lt"/>
              </a:rPr>
              <a:t>помещения </a:t>
            </a:r>
            <a:r>
              <a:rPr lang="ru-RU" sz="1400" b="1" dirty="0">
                <a:latin typeface="+mj-lt"/>
              </a:rPr>
              <a:t>в муниципальную собственность.</a:t>
            </a:r>
          </a:p>
          <a:p>
            <a:endParaRPr lang="ru-RU" sz="1400" dirty="0"/>
          </a:p>
          <a:p>
            <a:r>
              <a:rPr lang="ru-RU" sz="1400" dirty="0"/>
              <a:t>В Министерство направлено </a:t>
            </a:r>
            <a:r>
              <a:rPr lang="ru-RU" sz="1400" b="1" dirty="0">
                <a:latin typeface="+mj-lt"/>
              </a:rPr>
              <a:t>18 комплектов документов </a:t>
            </a:r>
            <a:r>
              <a:rPr lang="ru-RU" sz="1400" dirty="0"/>
              <a:t>для согласования аренды помещений, из них согласовано 6.</a:t>
            </a:r>
          </a:p>
          <a:p>
            <a:endParaRPr lang="ru-RU" sz="1400" dirty="0"/>
          </a:p>
          <a:p>
            <a:r>
              <a:rPr lang="ru-RU" sz="1400" dirty="0"/>
              <a:t>На 30.08.2018 действуют </a:t>
            </a:r>
            <a:r>
              <a:rPr lang="ru-RU" sz="1400" b="1" dirty="0">
                <a:latin typeface="+mj-lt"/>
              </a:rPr>
              <a:t>11 договоров аренды с 8 арендаторами</a:t>
            </a:r>
            <a:r>
              <a:rPr lang="ru-RU" sz="1400" dirty="0"/>
              <a:t>. В аренду передано </a:t>
            </a:r>
            <a:r>
              <a:rPr lang="ru-RU" sz="1400" b="1" dirty="0">
                <a:latin typeface="+mj-lt"/>
              </a:rPr>
              <a:t>1386,5 кв. м., что составляет 1,4% </a:t>
            </a:r>
            <a:r>
              <a:rPr lang="ru-RU" sz="1400" dirty="0"/>
              <a:t>от </a:t>
            </a:r>
            <a:r>
              <a:rPr lang="ru-RU" sz="1400" dirty="0" smtClean="0"/>
              <a:t>общей</a:t>
            </a:r>
            <a:br>
              <a:rPr lang="ru-RU" sz="1400" dirty="0" smtClean="0"/>
            </a:br>
            <a:r>
              <a:rPr lang="ru-RU" sz="1400" dirty="0" smtClean="0"/>
              <a:t>площади </a:t>
            </a:r>
            <a:r>
              <a:rPr lang="ru-RU" sz="1400" dirty="0"/>
              <a:t>зданий, находящихся в оперативном управлении у университета.</a:t>
            </a:r>
          </a:p>
          <a:p>
            <a:endParaRPr lang="ru-RU" sz="1400" dirty="0"/>
          </a:p>
          <a:p>
            <a:r>
              <a:rPr lang="ru-RU" sz="1400" dirty="0"/>
              <a:t>За 2017 год в доход университета поступило </a:t>
            </a:r>
            <a:r>
              <a:rPr lang="ru-RU" sz="1400" b="1" dirty="0">
                <a:latin typeface="+mj-lt"/>
              </a:rPr>
              <a:t>8 млн. руб. </a:t>
            </a:r>
            <a:r>
              <a:rPr lang="ru-RU" sz="1400" dirty="0"/>
              <a:t>арендной платы за аренду помещений и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6182215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3.11. Основные городские и всероссийские молодежные мероприятия в 2017/18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4" y="1449388"/>
            <a:ext cx="10801350" cy="506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В сентябре</a:t>
            </a:r>
            <a:r>
              <a:rPr lang="en-US" sz="1400" b="1" dirty="0" smtClean="0">
                <a:solidFill>
                  <a:srgbClr val="E72B70"/>
                </a:solidFill>
                <a:latin typeface="+mj-lt"/>
              </a:rPr>
              <a:t> 2017 </a:t>
            </a: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года</a:t>
            </a:r>
            <a:r>
              <a:rPr lang="ru-RU" sz="1400" dirty="0" smtClean="0"/>
              <a:t> </a:t>
            </a:r>
            <a:r>
              <a:rPr lang="ru-RU" sz="1400" dirty="0"/>
              <a:t>в Санкт-Петербурге впервые состоялась масштабная акция «Парад российского студенчества», в которой </a:t>
            </a:r>
            <a:r>
              <a:rPr lang="ru-RU" sz="1400" dirty="0" smtClean="0"/>
              <a:t>приняли</a:t>
            </a:r>
            <a:br>
              <a:rPr lang="ru-RU" sz="1400" dirty="0" smtClean="0"/>
            </a:br>
            <a:r>
              <a:rPr lang="ru-RU" sz="1400" dirty="0" smtClean="0"/>
              <a:t>участие </a:t>
            </a:r>
            <a:r>
              <a:rPr lang="ru-RU" sz="1400" dirty="0"/>
              <a:t>более 5000 студентов из 32 вузов города. ГУАП выступил одним из главных организаторов мероприятия.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сентябре</a:t>
            </a:r>
            <a:r>
              <a:rPr lang="en-US" sz="1400" dirty="0"/>
              <a:t> 2017 </a:t>
            </a:r>
            <a:r>
              <a:rPr lang="ru-RU" sz="1400" dirty="0"/>
              <a:t>года ГУАП показал разработки своих студентов на X Санкт-Петербургском международном инновационном форуме.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октябре </a:t>
            </a:r>
            <a:r>
              <a:rPr lang="en-US" sz="1400" dirty="0"/>
              <a:t>2017 </a:t>
            </a:r>
            <a:r>
              <a:rPr lang="ru-RU" sz="1400" dirty="0"/>
              <a:t>года на Всемирном фестивале молодежи и студентов в Сочи ГУАП представила большая делегация студентов и сотрудников, которые активно участвовали в различных мероприятиях этого грандиозного форума.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В октябре</a:t>
            </a:r>
            <a:r>
              <a:rPr lang="en-US" sz="1400" b="1" dirty="0">
                <a:solidFill>
                  <a:srgbClr val="E72B70"/>
                </a:solidFill>
                <a:latin typeface="+mj-lt"/>
              </a:rPr>
              <a:t> 2017 </a:t>
            </a:r>
            <a:r>
              <a:rPr lang="ru-RU" sz="1400" b="1" dirty="0">
                <a:solidFill>
                  <a:srgbClr val="E72B70"/>
                </a:solidFill>
                <a:latin typeface="+mj-lt"/>
              </a:rPr>
              <a:t>года </a:t>
            </a:r>
            <a:r>
              <a:rPr lang="ru-RU" sz="1400" dirty="0"/>
              <a:t>в ГУАП состоялся первый межвузовский чемпионат по стандартам WorldSkills. В течение 3 дней команды </a:t>
            </a:r>
            <a:r>
              <a:rPr lang="ru-RU" sz="1400" dirty="0" smtClean="0"/>
              <a:t>соревновались по </a:t>
            </a:r>
            <a:r>
              <a:rPr lang="ru-RU" sz="1400" dirty="0"/>
              <a:t>5 компетенциям, победители получили право на участие в национальном первенстве в Москве.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В ноябре</a:t>
            </a:r>
            <a:r>
              <a:rPr lang="en-US" sz="1400" b="1" dirty="0">
                <a:solidFill>
                  <a:srgbClr val="E72B70"/>
                </a:solidFill>
                <a:latin typeface="+mj-lt"/>
              </a:rPr>
              <a:t> 2017 </a:t>
            </a:r>
            <a:r>
              <a:rPr lang="ru-RU" sz="1400" b="1" dirty="0">
                <a:solidFill>
                  <a:srgbClr val="E72B70"/>
                </a:solidFill>
                <a:latin typeface="+mj-lt"/>
              </a:rPr>
              <a:t>года </a:t>
            </a:r>
            <a:r>
              <a:rPr lang="ru-RU" sz="1400" dirty="0"/>
              <a:t>ГУАП организовал второй Всероссийский патриотический форум космонавтики и авиации «КосмоСтарт» с насыщенной двухдневной программой: множеством мероприятий, дискуссионных площадок, конференций и лекций. Открытие </a:t>
            </a:r>
            <a:r>
              <a:rPr lang="ru-RU" sz="1400" dirty="0" smtClean="0"/>
              <a:t>состоялось в </a:t>
            </a:r>
            <a:r>
              <a:rPr lang="ru-RU" sz="1400" dirty="0"/>
              <a:t>Президентской библиотеке, где прошла видеоконференция с МКС. Форум собрал более 500 человек.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декабрь</a:t>
            </a:r>
            <a:r>
              <a:rPr lang="en-US" sz="1400" dirty="0"/>
              <a:t> 2017 </a:t>
            </a:r>
            <a:r>
              <a:rPr lang="ru-RU" sz="1400" dirty="0"/>
              <a:t>года ГУАП завоевал золотую и бронзовую медаль в двух компетенциях в финале I Национального </a:t>
            </a:r>
            <a:r>
              <a:rPr lang="ru-RU" sz="1400" dirty="0" smtClean="0"/>
              <a:t>межвузовского</a:t>
            </a:r>
            <a:br>
              <a:rPr lang="ru-RU" sz="1400" dirty="0" smtClean="0"/>
            </a:br>
            <a:r>
              <a:rPr lang="ru-RU" sz="1400" dirty="0" smtClean="0"/>
              <a:t>чемпионата </a:t>
            </a:r>
            <a:r>
              <a:rPr lang="ru-RU" sz="1400" dirty="0"/>
              <a:t>«Молодые профессионалы» (WorldSkills Russia).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феврале</a:t>
            </a:r>
            <a:r>
              <a:rPr lang="en-US" sz="1400" dirty="0"/>
              <a:t> 201</a:t>
            </a:r>
            <a:r>
              <a:rPr lang="ru-RU" sz="1400" dirty="0"/>
              <a:t>8</a:t>
            </a:r>
            <a:r>
              <a:rPr lang="en-US" sz="1400" dirty="0"/>
              <a:t> </a:t>
            </a:r>
            <a:r>
              <a:rPr lang="ru-RU" sz="1400" dirty="0"/>
              <a:t>года студенты ГУАП участвовали в работе Всероссийской школы студенческого самоуправления «Лидер 21 века</a:t>
            </a:r>
            <a:r>
              <a:rPr lang="ru-RU" sz="1400" dirty="0" smtClean="0"/>
              <a:t>».</a:t>
            </a:r>
            <a:br>
              <a:rPr lang="ru-RU" sz="1400" dirty="0" smtClean="0"/>
            </a:br>
            <a:r>
              <a:rPr lang="ru-RU" sz="1400" dirty="0" smtClean="0"/>
              <a:t>Два </a:t>
            </a:r>
            <a:r>
              <a:rPr lang="ru-RU" sz="1400" dirty="0"/>
              <a:t>проекта ГУАП прошли в финал конкурса на лучшую организацию студенческого самоуправления.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феврале</a:t>
            </a:r>
            <a:r>
              <a:rPr lang="en-US" sz="1400" dirty="0"/>
              <a:t> 201</a:t>
            </a:r>
            <a:r>
              <a:rPr lang="ru-RU" sz="1400" dirty="0"/>
              <a:t>8</a:t>
            </a:r>
            <a:r>
              <a:rPr lang="en-US" sz="1400" dirty="0"/>
              <a:t> </a:t>
            </a:r>
            <a:r>
              <a:rPr lang="ru-RU" sz="1400" dirty="0"/>
              <a:t>года ГУАП участвовал в Форуме студенческих трудовых отрядов. ГУАП был представлен 4 отрядами.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/>
              <a:t>В марте</a:t>
            </a:r>
            <a:r>
              <a:rPr lang="en-US" sz="1400" dirty="0"/>
              <a:t> 201</a:t>
            </a:r>
            <a:r>
              <a:rPr lang="ru-RU" sz="1400" dirty="0"/>
              <a:t>8</a:t>
            </a:r>
            <a:r>
              <a:rPr lang="en-US" sz="1400" dirty="0"/>
              <a:t> </a:t>
            </a:r>
            <a:r>
              <a:rPr lang="ru-RU" sz="1400" dirty="0"/>
              <a:t>года на базе ГУАП прошел второй этап чемпионата WorldSkills Санкт-Петербурга по компетенции «Интернет вещей</a:t>
            </a:r>
            <a:r>
              <a:rPr lang="ru-RU" sz="1400" dirty="0" smtClean="0"/>
              <a:t>».</a:t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чемпионате приняли участие 7 команд города. Победители представят Санкт-Петербург на национальных соревнованиях.</a:t>
            </a:r>
          </a:p>
          <a:p>
            <a:pPr marL="268288" indent="-268288">
              <a:lnSpc>
                <a:spcPts val="1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В июле</a:t>
            </a:r>
            <a:r>
              <a:rPr lang="en-US" sz="1400" b="1" dirty="0">
                <a:solidFill>
                  <a:srgbClr val="E72B70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E72B70"/>
                </a:solidFill>
                <a:latin typeface="+mj-lt"/>
              </a:rPr>
              <a:t>201</a:t>
            </a:r>
            <a:r>
              <a:rPr lang="ru-RU" sz="1400" b="1" dirty="0" smtClean="0">
                <a:solidFill>
                  <a:srgbClr val="E72B70"/>
                </a:solidFill>
                <a:latin typeface="+mj-lt"/>
              </a:rPr>
              <a:t>8</a:t>
            </a:r>
            <a:r>
              <a:rPr lang="en-US" sz="1400" b="1" dirty="0" smtClean="0">
                <a:solidFill>
                  <a:srgbClr val="E72B70"/>
                </a:solidFill>
                <a:latin typeface="+mj-lt"/>
              </a:rPr>
              <a:t> </a:t>
            </a:r>
            <a:r>
              <a:rPr lang="ru-RU" sz="1400" b="1" dirty="0">
                <a:solidFill>
                  <a:srgbClr val="E72B70"/>
                </a:solidFill>
                <a:latin typeface="+mj-lt"/>
              </a:rPr>
              <a:t>года </a:t>
            </a:r>
            <a:r>
              <a:rPr lang="ru-RU" sz="1400" dirty="0"/>
              <a:t>ГУАП показал студенческие разработки на фестивале VK FEST. Основой экспозиции ГУАП стали разработки, созданные студентами на занятиях в Инженерном гараже ГУАП, открытом в 2017 году.</a:t>
            </a:r>
          </a:p>
        </p:txBody>
      </p:sp>
    </p:spTree>
    <p:extLst>
      <p:ext uri="{BB962C8B-B14F-4D97-AF65-F5344CB8AC3E}">
        <p14:creationId xmlns:p14="http://schemas.microsoft.com/office/powerpoint/2010/main" val="1115256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3.12. Перечень ремонтных работ в 2017/18 уч. году и расходы на ремонт, тыс.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49027"/>
              </p:ext>
            </p:extLst>
          </p:nvPr>
        </p:nvGraphicFramePr>
        <p:xfrm>
          <a:off x="1238398" y="1268413"/>
          <a:ext cx="9715205" cy="5056847"/>
        </p:xfrm>
        <a:graphic>
          <a:graphicData uri="http://schemas.openxmlformats.org/drawingml/2006/table">
            <a:tbl>
              <a:tblPr firstRow="1" firstCol="1" bandRow="1"/>
              <a:tblGrid>
                <a:gridCol w="7900035">
                  <a:extLst>
                    <a:ext uri="{9D8B030D-6E8A-4147-A177-3AD203B41FA5}">
                      <a16:colId xmlns:a16="http://schemas.microsoft.com/office/drawing/2014/main" val="3619259618"/>
                    </a:ext>
                  </a:extLst>
                </a:gridCol>
                <a:gridCol w="1815170">
                  <a:extLst>
                    <a:ext uri="{9D8B030D-6E8A-4147-A177-3AD203B41FA5}">
                      <a16:colId xmlns:a16="http://schemas.microsoft.com/office/drawing/2014/main" val="797454461"/>
                    </a:ext>
                  </a:extLst>
                </a:gridCol>
              </a:tblGrid>
              <a:tr h="346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Перечень основных ремонтных работ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Стоимость работ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876475"/>
                  </a:ext>
                </a:extLst>
              </a:tr>
              <a:tr h="38494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помещений № 116 на 1 этаже под «Инженерный гараж» в здании по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адресу: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Московский 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пр. дом 149в, лит. А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2 999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572579"/>
                  </a:ext>
                </a:extLst>
              </a:tr>
              <a:tr h="76394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Окончание работ по благоустройству земельного участка по адресу: Московский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пр.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дом 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149в, лит. А, в части устройства стадиона широкого профиля с прозрачным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ограждением,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искусственным 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покрытием и размещением тренировочных зон для занятий.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вспомогательных 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помещений, душевых, раздевалок, санитарных комнат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23 394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495332"/>
                  </a:ext>
                </a:extLst>
              </a:tr>
              <a:tr h="38494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санитарных комнат по программе «Доступная среда» в зданиях по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адресам: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ул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. Большая Морская, д. 67, лит. А (пом. 51-06/09); ул. Ленсовета, д. 14, лит. А (пом. 31-11)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2 171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001508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Монтаж системы приточно-вытяжной вентиляции в спортзале по адресу: ул. Б. Морская, д. 67, лит. А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4 988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627228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помещения 53-01 (Б. Морская 67, круглый зал)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3 835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290992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15 квартир в общежитии по адресу: ул. Передовиков, д. 13, лит. А 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11 198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1089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комнат, мест общего пользования, душевых в общежитии на пр. Маршала Жукова, д. 24, лит. А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4 494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65542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Работы по предписаниям контролирующих организаций по всем адресам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1 438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642926"/>
                  </a:ext>
                </a:extLst>
              </a:tr>
              <a:tr h="38494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Техническое обслуживание и планово-предупредительный ремонт </a:t>
                      </a: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инженерных</a:t>
                      </a:r>
                      <a: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коммуникаций </a:t>
                      </a: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во всех зданиях университета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10 048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304798"/>
                  </a:ext>
                </a:extLst>
              </a:tr>
              <a:tr h="38537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Ремонт учебных аудиторий, лабораторий, коридоров учебных зданий и прочие работы</a:t>
                      </a:r>
                      <a:endParaRPr lang="ru-RU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12 322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753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76 887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6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290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Акселератор ГУАП «Инженерный гараж»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Московский,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149в)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1628776"/>
            <a:ext cx="7019925" cy="46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2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Акселератор ГУАП «Инженерный гараж» (Московский, 149в)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633604"/>
            <a:ext cx="8305800" cy="46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Акселератор ГУАП «Инженерный гараж» (Московский, 149в)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1641476"/>
            <a:ext cx="7000875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Акселератор ГУАП «Инженерный гараж» (Московский, 149в)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28243"/>
            <a:ext cx="8315325" cy="46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Акселератор ГУАП «Инженерный гараж» (Московский, 149в)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807704"/>
            <a:ext cx="7753350" cy="4364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48" y="1815473"/>
            <a:ext cx="2447728" cy="43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Раздевалки, душевые, санитарные комнаты стадиона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Московский,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149в)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28244"/>
            <a:ext cx="8315325" cy="46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1.2. Прием в ГУАП в </a:t>
            </a:r>
            <a:r>
              <a:rPr lang="ru-RU" dirty="0" smtClean="0"/>
              <a:t>201</a:t>
            </a:r>
            <a:r>
              <a:rPr lang="en-US" dirty="0" smtClean="0"/>
              <a:t>6</a:t>
            </a:r>
            <a:r>
              <a:rPr lang="ru-RU" dirty="0" smtClean="0"/>
              <a:t>–2018 </a:t>
            </a:r>
            <a:r>
              <a:rPr lang="ru-RU" dirty="0"/>
              <a:t>годах (бюджет КЦП)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09268"/>
              </p:ext>
            </p:extLst>
          </p:nvPr>
        </p:nvGraphicFramePr>
        <p:xfrm>
          <a:off x="695325" y="1628775"/>
          <a:ext cx="4954590" cy="2164080"/>
        </p:xfrm>
        <a:graphic>
          <a:graphicData uri="http://schemas.openxmlformats.org/drawingml/2006/table">
            <a:tbl>
              <a:tblPr firstRow="1" firstCol="1" bandRow="1"/>
              <a:tblGrid>
                <a:gridCol w="1669098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2685206951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1038068563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 форма обучения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909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919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980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1039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217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561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255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1841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1927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0493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476446"/>
              </p:ext>
            </p:extLst>
          </p:nvPr>
        </p:nvGraphicFramePr>
        <p:xfrm>
          <a:off x="6095999" y="1628775"/>
          <a:ext cx="4948518" cy="883920"/>
        </p:xfrm>
        <a:graphic>
          <a:graphicData uri="http://schemas.openxmlformats.org/drawingml/2006/table">
            <a:tbl>
              <a:tblPr firstRow="1" firstCol="1" bandRow="1"/>
              <a:tblGrid>
                <a:gridCol w="1838566">
                  <a:extLst>
                    <a:ext uri="{9D8B030D-6E8A-4147-A177-3AD203B41FA5}">
                      <a16:colId xmlns:a16="http://schemas.microsoft.com/office/drawing/2014/main" val="3003034371"/>
                    </a:ext>
                  </a:extLst>
                </a:gridCol>
                <a:gridCol w="777488">
                  <a:extLst>
                    <a:ext uri="{9D8B030D-6E8A-4147-A177-3AD203B41FA5}">
                      <a16:colId xmlns:a16="http://schemas.microsoft.com/office/drawing/2014/main" val="2706146282"/>
                    </a:ext>
                  </a:extLst>
                </a:gridCol>
                <a:gridCol w="777488">
                  <a:extLst>
                    <a:ext uri="{9D8B030D-6E8A-4147-A177-3AD203B41FA5}">
                      <a16:colId xmlns:a16="http://schemas.microsoft.com/office/drawing/2014/main" val="815572160"/>
                    </a:ext>
                  </a:extLst>
                </a:gridCol>
                <a:gridCol w="777488">
                  <a:extLst>
                    <a:ext uri="{9D8B030D-6E8A-4147-A177-3AD203B41FA5}">
                      <a16:colId xmlns:a16="http://schemas.microsoft.com/office/drawing/2014/main" val="3769375615"/>
                    </a:ext>
                  </a:extLst>
                </a:gridCol>
                <a:gridCol w="777488">
                  <a:extLst>
                    <a:ext uri="{9D8B030D-6E8A-4147-A177-3AD203B41FA5}">
                      <a16:colId xmlns:a16="http://schemas.microsoft.com/office/drawing/2014/main" val="2895127587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Очно-заочная форма обучения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448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787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393399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84436"/>
              </p:ext>
            </p:extLst>
          </p:nvPr>
        </p:nvGraphicFramePr>
        <p:xfrm>
          <a:off x="6096000" y="3015932"/>
          <a:ext cx="4948517" cy="1554480"/>
        </p:xfrm>
        <a:graphic>
          <a:graphicData uri="http://schemas.openxmlformats.org/drawingml/2006/table">
            <a:tbl>
              <a:tblPr firstRow="1" firstCol="1" bandRow="1"/>
              <a:tblGrid>
                <a:gridCol w="1912117">
                  <a:extLst>
                    <a:ext uri="{9D8B030D-6E8A-4147-A177-3AD203B41FA5}">
                      <a16:colId xmlns:a16="http://schemas.microsoft.com/office/drawing/2014/main" val="369359794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3405693851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572412252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1757463102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val="3389109175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 форма обучения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285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277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495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8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892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985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Раздевалки, душевые, санитарные комнаты стадиона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Московский,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149в)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100263" y="1628775"/>
            <a:ext cx="7991475" cy="4679950"/>
            <a:chOff x="695325" y="1628775"/>
            <a:chExt cx="7991475" cy="46799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1628775"/>
              <a:ext cx="2628900" cy="467049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8" y="1641055"/>
              <a:ext cx="2627312" cy="4667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5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санитарных комнат по программе «Доступная среда»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Ленсовета,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14)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1622004"/>
            <a:ext cx="8334375" cy="46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санитарных комнат по программе «Доступная среда»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Ленсовета,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14)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31356"/>
            <a:ext cx="8315325" cy="46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Монтаж системы приточно-вытяжной вентиляции в спортивном зале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1628776"/>
            <a:ext cx="7019925" cy="46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Монтаж системы приточно-вытяжной вентиляции в спортивном зале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1628776"/>
            <a:ext cx="7019925" cy="46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Монтаж системы приточно-вытяжной вентиляции в спортивном зале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1628776"/>
            <a:ext cx="7019925" cy="46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квартир в общежитии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Передовиков,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13)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57351" y="1624543"/>
            <a:ext cx="8877299" cy="4684182"/>
            <a:chOff x="695325" y="1624543"/>
            <a:chExt cx="8877299" cy="468418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1635126"/>
              <a:ext cx="3505200" cy="467359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7" y="1624543"/>
              <a:ext cx="3513137" cy="4684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1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квартир в общежитии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Передовиков,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13)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62113" y="1635126"/>
            <a:ext cx="8867775" cy="4673599"/>
            <a:chOff x="695325" y="1635126"/>
            <a:chExt cx="8867775" cy="467359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1635126"/>
              <a:ext cx="3505200" cy="467359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8" y="1637243"/>
              <a:ext cx="3503612" cy="467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04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санитарных комнат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Гастелло,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15)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28244"/>
            <a:ext cx="8315325" cy="46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санитарных комнат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Гастелло,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15)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28244"/>
            <a:ext cx="8315325" cy="46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1.3. Средний балл ЕГЭ, зачисленных на первый курс в 2018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147684"/>
              </p:ext>
            </p:extLst>
          </p:nvPr>
        </p:nvGraphicFramePr>
        <p:xfrm>
          <a:off x="1669957" y="1628775"/>
          <a:ext cx="8852087" cy="4236720"/>
        </p:xfrm>
        <a:graphic>
          <a:graphicData uri="http://schemas.openxmlformats.org/drawingml/2006/table">
            <a:tbl>
              <a:tblPr firstRow="1" firstCol="1" bandRow="1"/>
              <a:tblGrid>
                <a:gridCol w="3025028">
                  <a:extLst>
                    <a:ext uri="{9D8B030D-6E8A-4147-A177-3AD203B41FA5}">
                      <a16:colId xmlns:a16="http://schemas.microsoft.com/office/drawing/2014/main" val="3658555603"/>
                    </a:ext>
                  </a:extLst>
                </a:gridCol>
                <a:gridCol w="1519872">
                  <a:extLst>
                    <a:ext uri="{9D8B030D-6E8A-4147-A177-3AD203B41FA5}">
                      <a16:colId xmlns:a16="http://schemas.microsoft.com/office/drawing/2014/main" val="3631639787"/>
                    </a:ext>
                  </a:extLst>
                </a:gridCol>
                <a:gridCol w="1501234">
                  <a:extLst>
                    <a:ext uri="{9D8B030D-6E8A-4147-A177-3AD203B41FA5}">
                      <a16:colId xmlns:a16="http://schemas.microsoft.com/office/drawing/2014/main" val="3101493146"/>
                    </a:ext>
                  </a:extLst>
                </a:gridCol>
                <a:gridCol w="1380565">
                  <a:extLst>
                    <a:ext uri="{9D8B030D-6E8A-4147-A177-3AD203B41FA5}">
                      <a16:colId xmlns:a16="http://schemas.microsoft.com/office/drawing/2014/main" val="1074411007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4175953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Бюджет (КЦП)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Целевой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Контракт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207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79,91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68,32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75,75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79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72,64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60,00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55,2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67,61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422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75,76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65,46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57,5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72,74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873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76,29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66,80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68,4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72,78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40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77,91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64,16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71,43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74,01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510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ИБМП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73,81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67,33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61,33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71,34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868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ВО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61,92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61,92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263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6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89,2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78,33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76,02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79,86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143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Институт 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72,9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63,08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71,32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70,54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362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Факультет 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66,07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54,59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72,11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67,25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33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 среднем по ГУАП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76,41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64,47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71,01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71,91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29561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предыдущем году — </a:t>
                      </a:r>
                      <a:r>
                        <a:rPr lang="ru-RU" sz="18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71,2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18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учета целевого </a:t>
                      </a:r>
                      <a:r>
                        <a:rPr lang="ru-RU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набора</a:t>
                      </a:r>
                      <a:r>
                        <a:rPr lang="en-US" sz="1800" i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i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84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581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коридоров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1618190"/>
            <a:ext cx="2638426" cy="46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коридоров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Гастелло,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15)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100263" y="1636197"/>
            <a:ext cx="7991475" cy="4673599"/>
            <a:chOff x="695325" y="1636197"/>
            <a:chExt cx="7991475" cy="467359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1636197"/>
              <a:ext cx="2628900" cy="467359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8" y="1637948"/>
              <a:ext cx="2627312" cy="4670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7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аудиторий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635125"/>
            <a:ext cx="26289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 аудиторий (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Гастелло,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15)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635126"/>
            <a:ext cx="2628900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3.13. Фотографии объектов ремонта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4142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E72B70"/>
                </a:solidFill>
                <a:latin typeface="+mj-lt"/>
              </a:rPr>
              <a:t>Ремонтные работы в пом. 53-01 (Б. </a:t>
            </a:r>
            <a:r>
              <a:rPr lang="ru-RU" b="1" i="1" dirty="0" smtClean="0">
                <a:solidFill>
                  <a:srgbClr val="E72B70"/>
                </a:solidFill>
                <a:latin typeface="+mj-lt"/>
              </a:rPr>
              <a:t>Морская, </a:t>
            </a:r>
            <a:r>
              <a:rPr lang="ru-RU" b="1" i="1" dirty="0">
                <a:solidFill>
                  <a:srgbClr val="E72B70"/>
                </a:solidFill>
                <a:latin typeface="+mj-lt"/>
              </a:rPr>
              <a:t>67)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1628244"/>
            <a:ext cx="8315325" cy="46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3.14. Задачи на 2018/19 уч.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3. Инновационная деятельность (предпринимательская, культурная)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720840"/>
            <a:ext cx="1080135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Активная </a:t>
            </a:r>
            <a:r>
              <a:rPr lang="ru-RU" sz="2000" dirty="0"/>
              <a:t>рекламная кампания образовательной и научной деятельности ГУАП.</a:t>
            </a:r>
          </a:p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Улучшение </a:t>
            </a:r>
            <a:r>
              <a:rPr lang="ru-RU" sz="2000" dirty="0"/>
              <a:t>показателей критериев финансовой устойчивости </a:t>
            </a:r>
            <a:r>
              <a:rPr lang="ru-RU" sz="2000" dirty="0" smtClean="0"/>
              <a:t>университета.</a:t>
            </a:r>
            <a:br>
              <a:rPr lang="ru-RU" sz="2000" dirty="0" smtClean="0"/>
            </a:br>
            <a:r>
              <a:rPr lang="ru-RU" sz="2000" dirty="0" smtClean="0"/>
              <a:t>Финансовый </a:t>
            </a:r>
            <a:r>
              <a:rPr lang="ru-RU" sz="2000" dirty="0"/>
              <a:t>контроль.</a:t>
            </a:r>
          </a:p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Утверждение </a:t>
            </a:r>
            <a:r>
              <a:rPr lang="ru-RU" sz="2000" dirty="0"/>
              <a:t>и реализация программ, проводимых в </a:t>
            </a:r>
            <a:r>
              <a:rPr lang="ru-RU" sz="2000" dirty="0" smtClean="0"/>
              <a:t>научном</a:t>
            </a:r>
            <a:br>
              <a:rPr lang="ru-RU" sz="2000" dirty="0" smtClean="0"/>
            </a:br>
            <a:r>
              <a:rPr lang="ru-RU" sz="2000" dirty="0" smtClean="0"/>
              <a:t>акселераторе </a:t>
            </a:r>
            <a:r>
              <a:rPr lang="ru-RU" sz="2000" dirty="0"/>
              <a:t>«Инженерный гараж ГУАП».</a:t>
            </a:r>
          </a:p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Утверждение </a:t>
            </a:r>
            <a:r>
              <a:rPr lang="ru-RU" sz="2000" dirty="0"/>
              <a:t>и реализация программы подготовки кадрового резерва ГУАП.</a:t>
            </a:r>
          </a:p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Создание </a:t>
            </a:r>
            <a:r>
              <a:rPr lang="ru-RU" sz="2000" dirty="0"/>
              <a:t>центра дополнительного образования по </a:t>
            </a:r>
            <a:r>
              <a:rPr lang="ru-RU" sz="2000" dirty="0" smtClean="0"/>
              <a:t>адресу</a:t>
            </a:r>
            <a:br>
              <a:rPr lang="ru-RU" sz="2000" dirty="0" smtClean="0"/>
            </a:br>
            <a:r>
              <a:rPr lang="ru-RU" sz="2000" dirty="0" smtClean="0"/>
              <a:t>пр</a:t>
            </a:r>
            <a:r>
              <a:rPr lang="ru-RU" sz="2000" dirty="0"/>
              <a:t>. Передовиков д. 13 корп. 2 (хозблок).</a:t>
            </a:r>
          </a:p>
          <a:p>
            <a:pPr marL="179388" indent="-179388">
              <a:lnSpc>
                <a:spcPts val="2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Разработка </a:t>
            </a:r>
            <a:r>
              <a:rPr lang="ru-RU" sz="2000" dirty="0"/>
              <a:t>программ наставничества и волонтерства.</a:t>
            </a:r>
          </a:p>
        </p:txBody>
      </p:sp>
    </p:spTree>
    <p:extLst>
      <p:ext uri="{BB962C8B-B14F-4D97-AF65-F5344CB8AC3E}">
        <p14:creationId xmlns:p14="http://schemas.microsoft.com/office/powerpoint/2010/main" val="2321513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" y="8"/>
            <a:ext cx="12204000" cy="6840000"/>
          </a:xfrm>
          <a:prstGeom prst="rect">
            <a:avLst/>
          </a:prstGeom>
          <a:gradFill flip="none" rotWithShape="1">
            <a:gsLst>
              <a:gs pos="85000">
                <a:srgbClr val="005AAA"/>
              </a:gs>
              <a:gs pos="0">
                <a:srgbClr val="E72B70"/>
              </a:gs>
              <a:gs pos="100000">
                <a:srgbClr val="005AAA"/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0" y="2809082"/>
            <a:ext cx="12204002" cy="12398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54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1.4. Прием в ГУАП в </a:t>
            </a:r>
            <a:r>
              <a:rPr lang="ru-RU" dirty="0" smtClean="0"/>
              <a:t>201</a:t>
            </a:r>
            <a:r>
              <a:rPr lang="en-US" dirty="0" smtClean="0"/>
              <a:t>5</a:t>
            </a:r>
            <a:r>
              <a:rPr lang="ru-RU" dirty="0" smtClean="0"/>
              <a:t>–2018 </a:t>
            </a:r>
            <a:r>
              <a:rPr lang="ru-RU" dirty="0"/>
              <a:t>годах (контракт)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33144"/>
              </p:ext>
            </p:extLst>
          </p:nvPr>
        </p:nvGraphicFramePr>
        <p:xfrm>
          <a:off x="695325" y="1458913"/>
          <a:ext cx="4857434" cy="3078480"/>
        </p:xfrm>
        <a:graphic>
          <a:graphicData uri="http://schemas.openxmlformats.org/drawingml/2006/table">
            <a:tbl>
              <a:tblPr firstRow="1" firstCol="1" bandRow="1"/>
              <a:tblGrid>
                <a:gridCol w="1725930">
                  <a:extLst>
                    <a:ext uri="{9D8B030D-6E8A-4147-A177-3AD203B41FA5}">
                      <a16:colId xmlns:a16="http://schemas.microsoft.com/office/drawing/2014/main" val="2331572720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1262908303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3985653969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1880107690"/>
                    </a:ext>
                  </a:extLst>
                </a:gridCol>
                <a:gridCol w="821373">
                  <a:extLst>
                    <a:ext uri="{9D8B030D-6E8A-4147-A177-3AD203B41FA5}">
                      <a16:colId xmlns:a16="http://schemas.microsoft.com/office/drawing/2014/main" val="2325678413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Очная форма обучения (без иностранцев)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458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99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632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475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r>
                        <a:rPr lang="en-US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343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222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456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59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946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460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141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174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258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83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ГУАП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1098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477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522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467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2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1642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1297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1135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67663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44517"/>
              </p:ext>
            </p:extLst>
          </p:nvPr>
        </p:nvGraphicFramePr>
        <p:xfrm>
          <a:off x="6064530" y="1449388"/>
          <a:ext cx="4857435" cy="3078480"/>
        </p:xfrm>
        <a:graphic>
          <a:graphicData uri="http://schemas.openxmlformats.org/drawingml/2006/table">
            <a:tbl>
              <a:tblPr firstRow="1" firstCol="1" bandRow="1"/>
              <a:tblGrid>
                <a:gridCol w="1842767">
                  <a:extLst>
                    <a:ext uri="{9D8B030D-6E8A-4147-A177-3AD203B41FA5}">
                      <a16:colId xmlns:a16="http://schemas.microsoft.com/office/drawing/2014/main" val="2347358570"/>
                    </a:ext>
                  </a:extLst>
                </a:gridCol>
                <a:gridCol w="712564">
                  <a:extLst>
                    <a:ext uri="{9D8B030D-6E8A-4147-A177-3AD203B41FA5}">
                      <a16:colId xmlns:a16="http://schemas.microsoft.com/office/drawing/2014/main" val="1281113497"/>
                    </a:ext>
                  </a:extLst>
                </a:gridCol>
                <a:gridCol w="712564">
                  <a:extLst>
                    <a:ext uri="{9D8B030D-6E8A-4147-A177-3AD203B41FA5}">
                      <a16:colId xmlns:a16="http://schemas.microsoft.com/office/drawing/2014/main" val="474252726"/>
                    </a:ext>
                  </a:extLst>
                </a:gridCol>
                <a:gridCol w="876976">
                  <a:extLst>
                    <a:ext uri="{9D8B030D-6E8A-4147-A177-3AD203B41FA5}">
                      <a16:colId xmlns:a16="http://schemas.microsoft.com/office/drawing/2014/main" val="1826554048"/>
                    </a:ext>
                  </a:extLst>
                </a:gridCol>
                <a:gridCol w="712564">
                  <a:extLst>
                    <a:ext uri="{9D8B030D-6E8A-4147-A177-3AD203B41FA5}">
                      <a16:colId xmlns:a16="http://schemas.microsoft.com/office/drawing/2014/main" val="1746267980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Заочная форма обучения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25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013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404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654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124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67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48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748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192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169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567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 по 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446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12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54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по ГУАП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81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23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46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9286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9858"/>
              </p:ext>
            </p:extLst>
          </p:nvPr>
        </p:nvGraphicFramePr>
        <p:xfrm>
          <a:off x="6064527" y="5048474"/>
          <a:ext cx="4857437" cy="883920"/>
        </p:xfrm>
        <a:graphic>
          <a:graphicData uri="http://schemas.openxmlformats.org/drawingml/2006/table">
            <a:tbl>
              <a:tblPr firstRow="1" firstCol="1" bandRow="1"/>
              <a:tblGrid>
                <a:gridCol w="1804725">
                  <a:extLst>
                    <a:ext uri="{9D8B030D-6E8A-4147-A177-3AD203B41FA5}">
                      <a16:colId xmlns:a16="http://schemas.microsoft.com/office/drawing/2014/main" val="3100751236"/>
                    </a:ext>
                  </a:extLst>
                </a:gridCol>
                <a:gridCol w="763178">
                  <a:extLst>
                    <a:ext uri="{9D8B030D-6E8A-4147-A177-3AD203B41FA5}">
                      <a16:colId xmlns:a16="http://schemas.microsoft.com/office/drawing/2014/main" val="2837529693"/>
                    </a:ext>
                  </a:extLst>
                </a:gridCol>
                <a:gridCol w="763178">
                  <a:extLst>
                    <a:ext uri="{9D8B030D-6E8A-4147-A177-3AD203B41FA5}">
                      <a16:colId xmlns:a16="http://schemas.microsoft.com/office/drawing/2014/main" val="1370013757"/>
                    </a:ext>
                  </a:extLst>
                </a:gridCol>
                <a:gridCol w="763178">
                  <a:extLst>
                    <a:ext uri="{9D8B030D-6E8A-4147-A177-3AD203B41FA5}">
                      <a16:colId xmlns:a16="http://schemas.microsoft.com/office/drawing/2014/main" val="1591507144"/>
                    </a:ext>
                  </a:extLst>
                </a:gridCol>
                <a:gridCol w="763178">
                  <a:extLst>
                    <a:ext uri="{9D8B030D-6E8A-4147-A177-3AD203B41FA5}">
                      <a16:colId xmlns:a16="http://schemas.microsoft.com/office/drawing/2014/main" val="2366256376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Очно-заочная форма обучения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529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460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72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436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1.5. Прием иностранных граждан в 2018 уч.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Раздел 1. Образовательная деятельность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853678"/>
              </p:ext>
            </p:extLst>
          </p:nvPr>
        </p:nvGraphicFramePr>
        <p:xfrm>
          <a:off x="1082769" y="1628772"/>
          <a:ext cx="10026463" cy="2497193"/>
        </p:xfrm>
        <a:graphic>
          <a:graphicData uri="http://schemas.openxmlformats.org/drawingml/2006/table">
            <a:tbl>
              <a:tblPr firstRow="1" firstCol="1" bandRow="1"/>
              <a:tblGrid>
                <a:gridCol w="4464685">
                  <a:extLst>
                    <a:ext uri="{9D8B030D-6E8A-4147-A177-3AD203B41FA5}">
                      <a16:colId xmlns:a16="http://schemas.microsoft.com/office/drawing/2014/main" val="576528155"/>
                    </a:ext>
                  </a:extLst>
                </a:gridCol>
                <a:gridCol w="1375410">
                  <a:extLst>
                    <a:ext uri="{9D8B030D-6E8A-4147-A177-3AD203B41FA5}">
                      <a16:colId xmlns:a16="http://schemas.microsoft.com/office/drawing/2014/main" val="2710382533"/>
                    </a:ext>
                  </a:extLst>
                </a:gridCol>
                <a:gridCol w="1492885">
                  <a:extLst>
                    <a:ext uri="{9D8B030D-6E8A-4147-A177-3AD203B41FA5}">
                      <a16:colId xmlns:a16="http://schemas.microsoft.com/office/drawing/2014/main" val="1535601169"/>
                    </a:ext>
                  </a:extLst>
                </a:gridCol>
                <a:gridCol w="1268095">
                  <a:extLst>
                    <a:ext uri="{9D8B030D-6E8A-4147-A177-3AD203B41FA5}">
                      <a16:colId xmlns:a16="http://schemas.microsoft.com/office/drawing/2014/main" val="2570949398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2619838606"/>
                    </a:ext>
                  </a:extLst>
                </a:gridCol>
              </a:tblGrid>
              <a:tr h="444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04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Бюджет</a:t>
                      </a: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за счет средств федерального бюджета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24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871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Контракт</a:t>
                      </a: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по договорам об оказании платных</a:t>
                      </a:r>
                      <a:b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образовательных услуг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81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672774"/>
                  </a:ext>
                </a:extLst>
              </a:tr>
              <a:tr h="52891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Всего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E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97759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63479"/>
              </p:ext>
            </p:extLst>
          </p:nvPr>
        </p:nvGraphicFramePr>
        <p:xfrm>
          <a:off x="2478088" y="4824920"/>
          <a:ext cx="7235825" cy="1188720"/>
        </p:xfrm>
        <a:graphic>
          <a:graphicData uri="http://schemas.openxmlformats.org/drawingml/2006/table">
            <a:tbl>
              <a:tblPr firstRow="1" firstCol="1" bandRow="1"/>
              <a:tblGrid>
                <a:gridCol w="3410585">
                  <a:extLst>
                    <a:ext uri="{9D8B030D-6E8A-4147-A177-3AD203B41FA5}">
                      <a16:colId xmlns:a16="http://schemas.microsoft.com/office/drawing/2014/main" val="2064911162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val="4181370997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val="1651388634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val="1427397523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val="293750089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студентов-иностранцев в 2014–2018 годах</a:t>
                      </a: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618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2015/16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2016/17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2017/18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2018/19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286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студентов-иностранцев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820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850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894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961</a:t>
                      </a:r>
                      <a:endParaRPr lang="ru-RU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2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Число стран 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34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33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32</a:t>
                      </a:r>
                      <a:endParaRPr lang="ru-RU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81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0021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УАП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UAP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1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5652</Words>
  <Application>Microsoft Office PowerPoint</Application>
  <PresentationFormat>Широкоэкранный</PresentationFormat>
  <Paragraphs>2198</Paragraphs>
  <Slides>77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Times New Roman</vt:lpstr>
      <vt:lpstr>ГУАП</vt:lpstr>
      <vt:lpstr>Презентация PowerPoint</vt:lpstr>
      <vt:lpstr>Доклад ректора Антохиной Ю. А. на расширенном заседании ученого совета ГУАП</vt:lpstr>
      <vt:lpstr>Основные итоги 2017/18 уч. года</vt:lpstr>
      <vt:lpstr>Награды работников в 2017/18 уч. году</vt:lpstr>
      <vt:lpstr>1.1. Конкурс заявлений на прием в государственные вузы Санкт-Петербурга в 2018 году</vt:lpstr>
      <vt:lpstr>1.2. Прием в ГУАП в 2016–2018 годах (бюджет КЦП)</vt:lpstr>
      <vt:lpstr>1.3. Средний балл ЕГЭ, зачисленных на первый курс в 2018 году</vt:lpstr>
      <vt:lpstr>1.4. Прием в ГУАП в 2015–2018 годах (контракт)</vt:lpstr>
      <vt:lpstr>1.5. Прием иностранных граждан в 2018 уч. году</vt:lpstr>
      <vt:lpstr>1.6. Направления подготовки иностранных граждан в 2018/19 уч. году</vt:lpstr>
      <vt:lpstr>1.7. Выпуск специалистов ГУАП (граждан РФ) в 2017/18 уч. году</vt:lpstr>
      <vt:lpstr>1.8. Выпуск студентов-иностранцев в 2018 годах</vt:lpstr>
      <vt:lpstr>1.9. Число УГНС и число ОП, получивших аккредитацию в 2018 году</vt:lpstr>
      <vt:lpstr>1.10. Число направлений и специальностей подготовки в ГУАП и ИФ ГУАП согласно гос. аккредитации 2018 года</vt:lpstr>
      <vt:lpstr>1.11. Число реализуемых в 2018/19 уч. году образовательных программ ГУАП и ИФ ГУАП</vt:lpstr>
      <vt:lpstr>1.12. Академическая задолженность обучающихся очной формы по программам ВО</vt:lpstr>
      <vt:lpstr>1.13. Подготовка научно-педагогических кадров в 2017/18 уч. году</vt:lpstr>
      <vt:lpstr>1.14. Диссертационные советы на базе ГУАП</vt:lpstr>
      <vt:lpstr>1.15. Программы дополнительного профессионального образования ГУАП</vt:lpstr>
      <vt:lpstr>1.16. Интегрированная среда обучения (ИСО)</vt:lpstr>
      <vt:lpstr>1.17. Совершенствование информационных систем ГУАП в 2018 году</vt:lpstr>
      <vt:lpstr>1.18. Сотрудничество с WorldSkills Russia</vt:lpstr>
      <vt:lpstr>1.19. Основные задачи в образовательной деятельности на 2018/19 уч. год</vt:lpstr>
      <vt:lpstr>2.1. Финансирование научной деятельности в 2015–2017 годах, млн. руб.</vt:lpstr>
      <vt:lpstr>2.2. Распределение объемов НИР (без НИР из собственных средств ГУАП), млн. руб.</vt:lpstr>
      <vt:lpstr>2.3. Распределение объемов НИР из бюджетных средств ФЦП, ГЗ МОН, грантов РФФИ, РГНФ, Президента РФ, млн. руб.</vt:lpstr>
      <vt:lpstr>2.4. Распределение объемов хоздоговорных НИР с российскими и зарубежными предприятиями, млн. руб.</vt:lpstr>
      <vt:lpstr>2.5. Стоимость дополнительных показателей из числа критериев эффективности НПР, тыс. руб.</vt:lpstr>
      <vt:lpstr>2.6. ФЦП «Исследования и разработки по приоритетным направлениям развития научно-технологического комплекса России на 2014–2020 годы»</vt:lpstr>
      <vt:lpstr>2.7. Государственное задание в сфере научной деятельности (базовая и проектная части)</vt:lpstr>
      <vt:lpstr>2.8. Малые инновационные предприятия</vt:lpstr>
      <vt:lpstr>2.9. Научно-технические программы международного сотрудничества</vt:lpstr>
      <vt:lpstr>2.10. Публикационная активность. РИНЦ и Scopus</vt:lpstr>
      <vt:lpstr>2.11. Лицензирование научно-технической и инновационной деятельности ГУАП</vt:lpstr>
      <vt:lpstr>2.12. Регистрация объектов патентного и авторского права в 2014–2017 годах</vt:lpstr>
      <vt:lpstr>2.13. Показатели учебно-научно-исследовательской деятельности студентов в 2014–2018 годах</vt:lpstr>
      <vt:lpstr>2.14. Открытие лаборатории ГУАП–InfoWatch</vt:lpstr>
      <vt:lpstr>2.15. Центр компетенции национальной технологической инициативы</vt:lpstr>
      <vt:lpstr>2.16. Международные проекты в 2017/18 уч. году</vt:lpstr>
      <vt:lpstr>2.17. Основные перспективные задачи в исследовательской и инновационной деятельности</vt:lpstr>
      <vt:lpstr>2.18. Основные задачи в исследовательской и инновационной деятельности на 2017/18 уч. год</vt:lpstr>
      <vt:lpstr>3.1. Консолидированный бюджет ГУАП за 2017 год, млн. руб.</vt:lpstr>
      <vt:lpstr>3.2. Динамика основных показателей бюджета ГУАП в 2015–2017 годах, млн. руб.</vt:lpstr>
      <vt:lpstr>3.3. Средняя зарплата в ГУАП по категориям работников в 2017 году и 1 полугодии 2018 года, руб.</vt:lpstr>
      <vt:lpstr>3.4. Динамика средней зарплаты в ГУАП по категориям в 2015–2018 годах, тыс. руб.</vt:lpstr>
      <vt:lpstr>3.5. Динамика средней численности работников ГУАП (по категориям) в 2015–2018 годах, чел.</vt:lpstr>
      <vt:lpstr>3.6. Основные показатели и критерии оценки эффективности деятельности ППС</vt:lpstr>
      <vt:lpstr>3.7. Новые добавленные показатели и критерии оценки эффективности деятельности ППС и НР</vt:lpstr>
      <vt:lpstr>3.8. Стипендии ГУАП</vt:lpstr>
      <vt:lpstr>3.9. Места в общежитиях в 2018 году</vt:lpstr>
      <vt:lpstr>3.10. Управление имущественным комплексом в 2017/18 уч. году</vt:lpstr>
      <vt:lpstr>3.11. Основные городские и всероссийские молодежные мероприятия в 2017/18 уч. году</vt:lpstr>
      <vt:lpstr>3.12. Перечень ремонтных работ в 2017/18 уч. году и расходы на ремонт, тыс. руб.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3.13. Фотографии объектов ремонта</vt:lpstr>
      <vt:lpstr>3.14. Задачи на 2018/19 уч. год</vt:lpstr>
      <vt:lpstr>Спасибо за внимание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dyj</dc:title>
  <dc:creator>Пользователь Windows</dc:creator>
  <cp:lastModifiedBy>Пользователь Windows</cp:lastModifiedBy>
  <cp:revision>703</cp:revision>
  <cp:lastPrinted>2018-08-30T09:11:37Z</cp:lastPrinted>
  <dcterms:created xsi:type="dcterms:W3CDTF">2017-08-29T13:34:55Z</dcterms:created>
  <dcterms:modified xsi:type="dcterms:W3CDTF">2018-08-31T11:49:10Z</dcterms:modified>
</cp:coreProperties>
</file>