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ags/tag14.xml" ContentType="application/vnd.openxmlformats-officedocument.presentationml.tags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rts/chart17.xml" ContentType="application/vnd.openxmlformats-officedocument.drawingml.chart+xml"/>
  <Override PartName="/ppt/tags/tag17.xml" ContentType="application/vnd.openxmlformats-officedocument.presentationml.tag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charts/chart20.xml" ContentType="application/vnd.openxmlformats-officedocument.drawingml.chart+xml"/>
  <Override PartName="/ppt/drawings/drawing1.xml" ContentType="application/vnd.openxmlformats-officedocument.drawingml.chartshapes+xml"/>
  <Override PartName="/ppt/charts/chart21.xml" ContentType="application/vnd.openxmlformats-officedocument.drawingml.chart+xml"/>
  <Override PartName="/ppt/drawings/drawing2.xml" ContentType="application/vnd.openxmlformats-officedocument.drawingml.chartshape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2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tags/tag24.xml" ContentType="application/vnd.openxmlformats-officedocument.presentationml.tag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3.xml" ContentType="application/vnd.openxmlformats-officedocument.drawingml.chartshapes+xml"/>
  <Override PartName="/ppt/charts/chart28.xml" ContentType="application/vnd.openxmlformats-officedocument.drawingml.chart+xml"/>
  <Override PartName="/ppt/theme/themeOverride2.xml" ContentType="application/vnd.openxmlformats-officedocument.themeOverride+xml"/>
  <Override PartName="/ppt/tags/tag25.xml" ContentType="application/vnd.openxmlformats-officedocument.presentationml.tags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70" r:id="rId3"/>
    <p:sldId id="261" r:id="rId4"/>
    <p:sldId id="372" r:id="rId5"/>
    <p:sldId id="377" r:id="rId6"/>
    <p:sldId id="374" r:id="rId7"/>
    <p:sldId id="384" r:id="rId8"/>
    <p:sldId id="385" r:id="rId9"/>
    <p:sldId id="259" r:id="rId10"/>
    <p:sldId id="386" r:id="rId11"/>
    <p:sldId id="375" r:id="rId12"/>
    <p:sldId id="376" r:id="rId13"/>
    <p:sldId id="365" r:id="rId14"/>
    <p:sldId id="379" r:id="rId15"/>
    <p:sldId id="367" r:id="rId16"/>
    <p:sldId id="369" r:id="rId17"/>
    <p:sldId id="378" r:id="rId18"/>
    <p:sldId id="382" r:id="rId19"/>
    <p:sldId id="381" r:id="rId20"/>
    <p:sldId id="373" r:id="rId21"/>
    <p:sldId id="260" r:id="rId22"/>
    <p:sldId id="371" r:id="rId23"/>
  </p:sldIdLst>
  <p:sldSz cx="24384000" cy="13716000"/>
  <p:notesSz cx="6797675" cy="98742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 snapToGrid="0">
      <p:cViewPr varScale="1">
        <p:scale>
          <a:sx n="17" d="100"/>
          <a:sy n="17" d="100"/>
        </p:scale>
        <p:origin x="72" y="81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&#1057;&#1090;&#1088;&#1072;&#1085;&#1099;%20&#1042;&#1042;&#1055;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ir\Downloads\&#1040;&#1074;&#1090;&#1086;&#1084;&#1086;&#1073;&#1080;&#1083;&#1080;%20&#1080;%20&#1090;&#1086;&#1074;&#1072;&#1088;&#1099;%20&#1076;&#1083;&#1080;&#1090;&#1077;&#1083;&#1100;&#1085;&#1086;&#1075;&#1086;%20&#1087;&#1086;&#1083;&#1100;&#1079;&#1086;&#1074;&#1072;&#1085;&#1080;&#1103;_2019-03-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ir\Downloads\&#1040;&#1074;&#1090;&#1086;&#1084;&#1086;&#1073;&#1080;&#1083;&#1080;%20&#1080;%20&#1090;&#1086;&#1074;&#1072;&#1088;&#1099;%20&#1076;&#1083;&#1080;&#1090;&#1077;&#1083;&#1100;&#1085;&#1086;&#1075;&#1086;%20&#1087;&#1086;&#1083;&#1100;&#1079;&#1086;&#1074;&#1072;&#1085;&#1080;&#1103;_2019-03-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Gusev\Google%20Drive\FLASH\&#1048;&#1053;&#1055;%20II\&#1069;&#1082;&#1086;&#1085;&#1086;&#1084;&#1080;&#1095;&#1077;&#1089;&#1082;&#1072;&#1103;%20&#1087;&#1086;&#1083;&#1080;&#1090;&#1080;&#1082;&#1072;\&#1055;&#1086;&#1090;&#1077;&#1085;&#1094;&#1080;&#1072;&#1083;&#1100;&#1085;&#1099;&#1080;&#774;%20&#1074;&#1099;&#1087;&#1091;&#1089;&#1082;\&#1044;&#1080;&#1085;&#1072;&#1084;&#1080;&#1082;&#1072;%20&#1092;&#1086;&#1085;&#1076;&#1086;&#1074;%20&#1080;%20&#1042;&#1042;&#1055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Gusev\Google%20Drive\FLASH\&#1048;&#1053;&#1055;%20II\&#1069;&#1082;&#1086;&#1085;&#1086;&#1084;&#1080;&#1095;&#1077;&#1089;&#1082;&#1072;&#1103;%20&#1087;&#1086;&#1083;&#1080;&#1090;&#1080;&#1082;&#1072;\&#1055;&#1086;&#1090;&#1077;&#1085;&#1094;&#1080;&#1072;&#1083;&#1100;&#1085;&#1099;&#1080;&#774;%20&#1074;&#1099;&#1087;&#1091;&#1089;&#1082;\&#1044;&#1080;&#1085;&#1072;&#1084;&#1080;&#1082;&#1072;%20&#1092;&#1086;&#1085;&#1076;&#1086;&#1074;%20&#1080;%20&#1042;&#1042;&#1055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&#1048;&#1085;&#1074;&#1077;&#1089;&#1090;&#1080;&#1094;&#1080;&#1080;_&#1040;&#1084;&#1086;&#1088;&#1090;&#1080;&#1079;&#1072;&#1094;&#1080;&#1103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r\Downloads\&#1050;&#1072;&#1087;&#1077;&#1082;&#1089;&#1099;%20&#1075;&#1086;&#1089;&#1086;&#1074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40;&#1064;&#1040;\Downloads\&#1076;&#1080;&#1074;&#1080;&#1076;&#1077;&#1085;&#1076;&#1099;%20(1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r\Downloads\&#1052;&#1072;&#1090;&#1088;&#1080;&#1094;&#1099;%20&#1043;&#1055;-&#1053;&#1055;_2019-2021%20(2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40;&#1064;&#1040;\Downloads\&#1043;&#1088;&#1072;&#1092;&#1080;&#1082;%20&#1087;&#1086;%20&#1088;&#1086;&#1089;&#1090;&#1091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40;&#1064;&#1040;\Downloads\&#1043;&#1088;&#1072;&#1092;&#1080;&#1082;%20&#1087;&#1086;%20&#1088;&#1086;&#1089;&#1090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&#1057;&#1090;&#1088;&#1072;&#1085;&#1099;%20&#1042;&#1042;&#1055;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hir\Downloads\&#1052;&#1072;&#1090;&#1088;&#1080;&#1094;&#1099;%20&#1043;&#1055;-&#1053;&#1055;_2019-2021%20(2)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chir\Downloads\&#1052;&#1072;&#1090;&#1088;&#1080;&#1094;&#1099;%20&#1043;&#1055;-&#1053;&#1055;_2019-2021%20(2)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R&amp;D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schir\Downloads\&#1043;&#1088;&#1072;&#1092;&#1080;&#1082;_&#1044;&#1080;&#1089;&#1089;-2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Book4" TargetMode="External"/><Relationship Id="rId1" Type="http://schemas.openxmlformats.org/officeDocument/2006/relationships/themeOverride" Target="../theme/themeOverride2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r\Downloads\debt_cur-mat_new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f21\labs\lab12\maks2018\&#1084;&#1086;&#1097;&#1085;&#1086;&#1089;&#1090;&#1080;%202001-20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r\Downloads\tab33b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r\Downloads\&#1055;&#1086;&#1082;&#1072;&#1079;&#1072;&#1090;&#1077;&#1083;&#1080;%20&#1088;&#1099;&#1085;&#1082;&#1072;%20&#1090;&#1088;&#1091;&#1076;&#1072;_2018-12-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B\&#1042;&#1042;&#1055;_&#1080;&#1085;&#1077;&#1088;&#1094;&#1080;&#1103;_&#1062;&#1057;&#105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141940238682771E-2"/>
          <c:y val="3.4541171144665934E-2"/>
          <c:w val="0.8666768889801989"/>
          <c:h val="0.66233977643059994"/>
        </c:manualLayout>
      </c:layout>
      <c:lineChart>
        <c:grouping val="standard"/>
        <c:varyColors val="0"/>
        <c:ser>
          <c:idx val="0"/>
          <c:order val="0"/>
          <c:tx>
            <c:strRef>
              <c:f>Расчет!$A$63</c:f>
              <c:strCache>
                <c:ptCount val="1"/>
                <c:pt idx="0">
                  <c:v>ВВП на душу населения, номинальные долл. США</c:v>
                </c:pt>
              </c:strCache>
            </c:strRef>
          </c:tx>
          <c:spPr>
            <a:ln w="53975"/>
          </c:spPr>
          <c:marker>
            <c:symbol val="none"/>
          </c:marker>
          <c:dLbls>
            <c:dLbl>
              <c:idx val="0"/>
              <c:layout>
                <c:manualLayout>
                  <c:x val="-4.7222222222222249E-2"/>
                  <c:y val="6.4814814814814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777777777777779E-2"/>
                  <c:y val="6.9444444444444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33333333333334E-2"/>
                  <c:y val="6.4814814814814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666666666666677E-2"/>
                  <c:y val="5.555555555555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3333333333333367E-3"/>
                  <c:y val="-6.9444444444444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B11-4E71-803C-8C953E72109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 i="0" u="none" strike="noStrike" baseline="0">
                    <a:solidFill>
                      <a:srgbClr val="003366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Расчет!$B$62:$G$62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Расчет!$B$63:$G$63</c:f>
              <c:numCache>
                <c:formatCode>General</c:formatCode>
                <c:ptCount val="6"/>
                <c:pt idx="0">
                  <c:v>15.5</c:v>
                </c:pt>
                <c:pt idx="1">
                  <c:v>14.1</c:v>
                </c:pt>
                <c:pt idx="2">
                  <c:v>9.3000000000000007</c:v>
                </c:pt>
                <c:pt idx="3">
                  <c:v>8.7000000000000011</c:v>
                </c:pt>
                <c:pt idx="4">
                  <c:v>10.3</c:v>
                </c:pt>
                <c:pt idx="5" formatCode="0.0">
                  <c:v>11.126964944056484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B11-4E71-803C-8C953E721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409760"/>
        <c:axId val="1319421184"/>
      </c:lineChart>
      <c:lineChart>
        <c:grouping val="standard"/>
        <c:varyColors val="0"/>
        <c:ser>
          <c:idx val="1"/>
          <c:order val="1"/>
          <c:tx>
            <c:strRef>
              <c:f>Расчет!$A$64</c:f>
              <c:strCache>
                <c:ptCount val="1"/>
                <c:pt idx="0">
                  <c:v>Реальные располагаемые доходы населения, 2013 г.=1 (правая шкала)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4.1666666666666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E-2"/>
                  <c:y val="-5.555555555555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3333333333333367E-3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333333333333367E-3"/>
                  <c:y val="-6.4814814814814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B11-4E71-803C-8C953E72109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666666666666677E-2"/>
                  <c:y val="6.9444444444444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B11-4E71-803C-8C953E72109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 i="0" u="none" strike="noStrike" baseline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Расчет!$B$62:$G$62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Расчет!$B$64:$G$64</c:f>
              <c:numCache>
                <c:formatCode>0.00</c:formatCode>
                <c:ptCount val="6"/>
                <c:pt idx="0" formatCode="General">
                  <c:v>1</c:v>
                </c:pt>
                <c:pt idx="1">
                  <c:v>0.99</c:v>
                </c:pt>
                <c:pt idx="2">
                  <c:v>0.96000000000000008</c:v>
                </c:pt>
                <c:pt idx="3">
                  <c:v>0.9</c:v>
                </c:pt>
                <c:pt idx="4">
                  <c:v>0.88470000000000004</c:v>
                </c:pt>
                <c:pt idx="5">
                  <c:v>0.88293060000000001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6B11-4E71-803C-8C953E721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422272"/>
        <c:axId val="1319413024"/>
      </c:lineChart>
      <c:catAx>
        <c:axId val="131940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19421184"/>
        <c:crosses val="autoZero"/>
        <c:auto val="1"/>
        <c:lblAlgn val="ctr"/>
        <c:lblOffset val="100"/>
        <c:noMultiLvlLbl val="0"/>
      </c:catAx>
      <c:valAx>
        <c:axId val="1319421184"/>
        <c:scaling>
          <c:orientation val="minMax"/>
          <c:min val="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19409760"/>
        <c:crosses val="autoZero"/>
        <c:crossBetween val="between"/>
      </c:valAx>
      <c:catAx>
        <c:axId val="1319422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9413024"/>
        <c:crosses val="autoZero"/>
        <c:auto val="1"/>
        <c:lblAlgn val="ctr"/>
        <c:lblOffset val="100"/>
        <c:noMultiLvlLbl val="0"/>
      </c:catAx>
      <c:valAx>
        <c:axId val="13194130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1942227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5.1744632711273768E-2"/>
          <c:y val="0.74903176745651201"/>
          <c:w val="0.90548452441245686"/>
          <c:h val="0.23230153415002411"/>
        </c:manualLayout>
      </c:layout>
      <c:overlay val="0"/>
      <c:txPr>
        <a:bodyPr/>
        <a:lstStyle/>
        <a:p>
          <a:pPr>
            <a:defRPr sz="3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'Первичные данные'!$C$47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'Первичные данные'!$B$48:$B$52</c:f>
              <c:strCache>
                <c:ptCount val="5"/>
                <c:pt idx="0">
                  <c:v>Приемники телевизионные</c:v>
                </c:pt>
                <c:pt idx="1">
                  <c:v>Холодильники и морозильники бытовые</c:v>
                </c:pt>
                <c:pt idx="2">
                  <c:v>Машины стиральные бытовые </c:v>
                </c:pt>
                <c:pt idx="3">
                  <c:v>Печи микроволновые</c:v>
                </c:pt>
                <c:pt idx="4">
                  <c:v>Автомобили легковые</c:v>
                </c:pt>
              </c:strCache>
            </c:strRef>
          </c:cat>
          <c:val>
            <c:numRef>
              <c:f>'Первичные данные'!$C$48:$C$52</c:f>
              <c:numCache>
                <c:formatCode>0</c:formatCode>
                <c:ptCount val="5"/>
                <c:pt idx="0">
                  <c:v>33634.9804</c:v>
                </c:pt>
                <c:pt idx="1">
                  <c:v>5286.2260000000015</c:v>
                </c:pt>
                <c:pt idx="2">
                  <c:v>4254.527</c:v>
                </c:pt>
                <c:pt idx="3">
                  <c:v>3731.1859999999997</c:v>
                </c:pt>
                <c:pt idx="4">
                  <c:v>2238.5170000000007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F6-446C-AF98-FDB0AF31A584}"/>
            </c:ext>
          </c:extLst>
        </c:ser>
        <c:ser>
          <c:idx val="1"/>
          <c:order val="1"/>
          <c:tx>
            <c:strRef>
              <c:f>'Первичные данные'!$D$47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'Первичные данные'!$B$48:$B$52</c:f>
              <c:strCache>
                <c:ptCount val="5"/>
                <c:pt idx="0">
                  <c:v>Приемники телевизионные</c:v>
                </c:pt>
                <c:pt idx="1">
                  <c:v>Холодильники и морозильники бытовые</c:v>
                </c:pt>
                <c:pt idx="2">
                  <c:v>Машины стиральные бытовые </c:v>
                </c:pt>
                <c:pt idx="3">
                  <c:v>Печи микроволновые</c:v>
                </c:pt>
                <c:pt idx="4">
                  <c:v>Автомобили легковые</c:v>
                </c:pt>
              </c:strCache>
            </c:strRef>
          </c:cat>
          <c:val>
            <c:numRef>
              <c:f>'Первичные данные'!$D$48:$D$52</c:f>
              <c:numCache>
                <c:formatCode>0</c:formatCode>
                <c:ptCount val="5"/>
                <c:pt idx="0">
                  <c:v>21090.643</c:v>
                </c:pt>
                <c:pt idx="1">
                  <c:v>4676.6560000000018</c:v>
                </c:pt>
                <c:pt idx="2">
                  <c:v>4043.6230000000005</c:v>
                </c:pt>
                <c:pt idx="3">
                  <c:v>3144.2559999999999</c:v>
                </c:pt>
                <c:pt idx="4">
                  <c:v>1757.3119999999999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F6-446C-AF98-FDB0AF31A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51166272"/>
        <c:axId val="1351171168"/>
      </c:barChart>
      <c:catAx>
        <c:axId val="1351166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71168"/>
        <c:crosses val="autoZero"/>
        <c:auto val="1"/>
        <c:lblAlgn val="ctr"/>
        <c:lblOffset val="100"/>
        <c:noMultiLvlLbl val="0"/>
      </c:catAx>
      <c:valAx>
        <c:axId val="135117116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77777777777786"/>
          <c:y val="2.3148148148148147E-2"/>
          <c:w val="0.55218066491688544"/>
          <c:h val="0.745696631671041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'Первичные данные'!$C$82</c:f>
              <c:strCache>
                <c:ptCount val="1"/>
                <c:pt idx="0">
                  <c:v>отложенный спрос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'Первичные данные'!$B$83:$B$86</c:f>
              <c:strCache>
                <c:ptCount val="4"/>
                <c:pt idx="0">
                  <c:v>Холодильники и морозильники бытовые</c:v>
                </c:pt>
                <c:pt idx="1">
                  <c:v>Машины стиральные </c:v>
                </c:pt>
                <c:pt idx="2">
                  <c:v>Печи микроволновые</c:v>
                </c:pt>
                <c:pt idx="3">
                  <c:v>Автомобили легковые</c:v>
                </c:pt>
              </c:strCache>
            </c:strRef>
          </c:cat>
          <c:val>
            <c:numRef>
              <c:f>'Первичные данные'!$C$83:$C$86</c:f>
              <c:numCache>
                <c:formatCode>0.0</c:formatCode>
                <c:ptCount val="4"/>
                <c:pt idx="0">
                  <c:v>4.9263960000000049</c:v>
                </c:pt>
                <c:pt idx="1">
                  <c:v>3.8531520000000015</c:v>
                </c:pt>
                <c:pt idx="2">
                  <c:v>4.4913050000000014</c:v>
                </c:pt>
                <c:pt idx="3">
                  <c:v>4.3338240000000008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66-4CA0-B3D1-01016F043B78}"/>
            </c:ext>
          </c:extLst>
        </c:ser>
        <c:ser>
          <c:idx val="1"/>
          <c:order val="1"/>
          <c:tx>
            <c:strRef>
              <c:f>'Первичные данные'!$D$82</c:f>
              <c:strCache>
                <c:ptCount val="1"/>
                <c:pt idx="0">
                  <c:v>годовой выпуск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'Первичные данные'!$B$83:$B$86</c:f>
              <c:strCache>
                <c:ptCount val="4"/>
                <c:pt idx="0">
                  <c:v>Холодильники и морозильники бытовые</c:v>
                </c:pt>
                <c:pt idx="1">
                  <c:v>Машины стиральные </c:v>
                </c:pt>
                <c:pt idx="2">
                  <c:v>Печи микроволновые</c:v>
                </c:pt>
                <c:pt idx="3">
                  <c:v>Автомобили легковые</c:v>
                </c:pt>
              </c:strCache>
            </c:strRef>
          </c:cat>
          <c:val>
            <c:numRef>
              <c:f>'Первичные данные'!$D$83:$D$86</c:f>
              <c:numCache>
                <c:formatCode>0.00</c:formatCode>
                <c:ptCount val="4"/>
                <c:pt idx="0">
                  <c:v>4.0557834999999995</c:v>
                </c:pt>
                <c:pt idx="1">
                  <c:v>3.1807405000000002</c:v>
                </c:pt>
                <c:pt idx="2">
                  <c:v>1.14802775</c:v>
                </c:pt>
                <c:pt idx="3">
                  <c:v>1.83091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66-4CA0-B3D1-01016F043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51171712"/>
        <c:axId val="1351166816"/>
      </c:barChart>
      <c:catAx>
        <c:axId val="1351171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6816"/>
        <c:crosses val="autoZero"/>
        <c:auto val="1"/>
        <c:lblAlgn val="ctr"/>
        <c:lblOffset val="100"/>
        <c:noMultiLvlLbl val="0"/>
      </c:catAx>
      <c:valAx>
        <c:axId val="135116681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7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Лист1!$H$26</c:f>
              <c:strCache>
                <c:ptCount val="1"/>
                <c:pt idx="0">
                  <c:v>Основные фонды</c:v>
                </c:pt>
              </c:strCache>
            </c:strRef>
          </c:tx>
          <c:spPr>
            <a:ln w="539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Лист1!$G$27:$G$36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Лист1!$H$27:$H$36</c:f>
              <c:numCache>
                <c:formatCode>0</c:formatCode>
                <c:ptCount val="10"/>
                <c:pt idx="0">
                  <c:v>100</c:v>
                </c:pt>
                <c:pt idx="1">
                  <c:v>103.2</c:v>
                </c:pt>
                <c:pt idx="2">
                  <c:v>106.29600000000002</c:v>
                </c:pt>
                <c:pt idx="3">
                  <c:v>110.54784000000002</c:v>
                </c:pt>
                <c:pt idx="4">
                  <c:v>115.30139711999976</c:v>
                </c:pt>
                <c:pt idx="5">
                  <c:v>120.02875440192</c:v>
                </c:pt>
                <c:pt idx="6">
                  <c:v>124.4698183147909</c:v>
                </c:pt>
                <c:pt idx="7">
                  <c:v>128.45285250086437</c:v>
                </c:pt>
                <c:pt idx="8">
                  <c:v>133.4625137483981</c:v>
                </c:pt>
                <c:pt idx="9">
                  <c:v>138.53408927083692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F6-9A46-8036-0D297A67C228}"/>
            </c:ext>
          </c:extLst>
        </c:ser>
        <c:ser>
          <c:idx val="1"/>
          <c:order val="1"/>
          <c:tx>
            <c:strRef>
              <c:f>Лист1!$I$26</c:f>
              <c:strCache>
                <c:ptCount val="1"/>
                <c:pt idx="0">
                  <c:v>ВВП</c:v>
                </c:pt>
              </c:strCache>
            </c:strRef>
          </c:tx>
          <c:spPr>
            <a:ln w="508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Лист1!$G$27:$G$36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Лист1!$I$27:$I$36</c:f>
              <c:numCache>
                <c:formatCode>0</c:formatCode>
                <c:ptCount val="10"/>
                <c:pt idx="0">
                  <c:v>100</c:v>
                </c:pt>
                <c:pt idx="1">
                  <c:v>92.1791149731595</c:v>
                </c:pt>
                <c:pt idx="2">
                  <c:v>96.330609395652203</c:v>
                </c:pt>
                <c:pt idx="3">
                  <c:v>100.43831666641861</c:v>
                </c:pt>
                <c:pt idx="4">
                  <c:v>104.11024266538519</c:v>
                </c:pt>
                <c:pt idx="5">
                  <c:v>105.9689795687204</c:v>
                </c:pt>
                <c:pt idx="6">
                  <c:v>106.7516672712743</c:v>
                </c:pt>
                <c:pt idx="7">
                  <c:v>104.04197177452947</c:v>
                </c:pt>
                <c:pt idx="8">
                  <c:v>103.8623565023366</c:v>
                </c:pt>
                <c:pt idx="9">
                  <c:v>105.46768448105313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F6-9A46-8036-0D297A67C2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1172256"/>
        <c:axId val="1351168448"/>
      </c:lineChart>
      <c:catAx>
        <c:axId val="135117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8448"/>
        <c:crosses val="autoZero"/>
        <c:auto val="1"/>
        <c:lblAlgn val="ctr"/>
        <c:lblOffset val="100"/>
        <c:noMultiLvlLbl val="0"/>
      </c:catAx>
      <c:valAx>
        <c:axId val="1351168448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7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Лист1!$G$27:$G$42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Лист1!$K$27:$K$42</c:f>
              <c:numCache>
                <c:formatCode>0.0</c:formatCode>
                <c:ptCount val="16"/>
                <c:pt idx="0" formatCode="General">
                  <c:v>100</c:v>
                </c:pt>
                <c:pt idx="1">
                  <c:v>89.320847842208707</c:v>
                </c:pt>
                <c:pt idx="2">
                  <c:v>90.624867723763856</c:v>
                </c:pt>
                <c:pt idx="3">
                  <c:v>90.855069322402358</c:v>
                </c:pt>
                <c:pt idx="4">
                  <c:v>90.293999262673495</c:v>
                </c:pt>
                <c:pt idx="5">
                  <c:v>88.286327802652764</c:v>
                </c:pt>
                <c:pt idx="6">
                  <c:v>85.765102509664729</c:v>
                </c:pt>
                <c:pt idx="7">
                  <c:v>80.996233052768915</c:v>
                </c:pt>
                <c:pt idx="8">
                  <c:v>77.821369900267896</c:v>
                </c:pt>
                <c:pt idx="9">
                  <c:v>76.131214371981173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C2-7D4D-ABA2-38E01B4C62CA}"/>
            </c:ext>
          </c:extLst>
        </c:ser>
        <c:ser>
          <c:idx val="1"/>
          <c:order val="1"/>
          <c:spPr>
            <a:ln w="50800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Лист1!$G$27:$G$42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Лист1!$L$27:$L$42</c:f>
              <c:numCache>
                <c:formatCode>General</c:formatCode>
                <c:ptCount val="16"/>
                <c:pt idx="9" formatCode="0.0">
                  <c:v>76.131214371981173</c:v>
                </c:pt>
                <c:pt idx="10" formatCode="0.0">
                  <c:v>77.653838659420515</c:v>
                </c:pt>
                <c:pt idx="11" formatCode="0.0">
                  <c:v>81.536530592391685</c:v>
                </c:pt>
                <c:pt idx="12" formatCode="0.0">
                  <c:v>85.613357122011209</c:v>
                </c:pt>
                <c:pt idx="13" formatCode="0.0">
                  <c:v>89.894024978112299</c:v>
                </c:pt>
                <c:pt idx="14" formatCode="0.0">
                  <c:v>94.388726227017628</c:v>
                </c:pt>
                <c:pt idx="15" formatCode="0.0">
                  <c:v>99.108162538368489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6C2-7D4D-ABA2-38E01B4C6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1173888"/>
        <c:axId val="1351165728"/>
      </c:lineChart>
      <c:catAx>
        <c:axId val="135117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5728"/>
        <c:crosses val="autoZero"/>
        <c:auto val="1"/>
        <c:lblAlgn val="ctr"/>
        <c:lblOffset val="100"/>
        <c:noMultiLvlLbl val="0"/>
      </c:catAx>
      <c:valAx>
        <c:axId val="1351165728"/>
        <c:scaling>
          <c:orientation val="minMax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7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09011823541839"/>
          <c:y val="3.1898640414641251E-2"/>
          <c:w val="0.46260062673303126"/>
          <c:h val="0.8983979210397906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Данные!$H$5:$H$17</c:f>
              <c:strCache>
                <c:ptCount val="13"/>
                <c:pt idx="0">
                  <c:v>Химическое производство</c:v>
                </c:pt>
                <c:pt idx="1">
                  <c:v>Производство кожи, изделий из кожи и  производство обуви</c:v>
                </c:pt>
                <c:pt idx="2">
                  <c:v>Обработка древесины и производство изделий  из дерева</c:v>
                </c:pt>
                <c:pt idx="3">
                  <c:v>Производство электрооборудования,  электронного и оптического оборудования</c:v>
                </c:pt>
                <c:pt idx="4">
                  <c:v>Производство транспортных средств и  оборудования</c:v>
                </c:pt>
                <c:pt idx="5">
                  <c:v>Целлюлозно-бумажное производство;  издательская и полиграфическая деятельность</c:v>
                </c:pt>
                <c:pt idx="6">
                  <c:v>Производство резиновых и пластмассовых  изделий</c:v>
                </c:pt>
                <c:pt idx="7">
                  <c:v>Производство и распределение электроэнергии, газа и воды</c:v>
                </c:pt>
                <c:pt idx="8">
                  <c:v>Производство пищевых продуктов, включая  напитки, и табака</c:v>
                </c:pt>
                <c:pt idx="9">
                  <c:v>Металлургическое производство и  производство готовых металлических изделий</c:v>
                </c:pt>
                <c:pt idx="10">
                  <c:v>Текстильное и швейное производство</c:v>
                </c:pt>
                <c:pt idx="11">
                  <c:v>Производство прочих неметаллических  минеральных продуктов</c:v>
                </c:pt>
                <c:pt idx="12">
                  <c:v>Прочие производства</c:v>
                </c:pt>
              </c:strCache>
            </c:strRef>
          </c:cat>
          <c:val>
            <c:numRef>
              <c:f>Данные!$I$5:$I$17</c:f>
              <c:numCache>
                <c:formatCode>0.0</c:formatCode>
                <c:ptCount val="13"/>
                <c:pt idx="0">
                  <c:v>34.589977870064878</c:v>
                </c:pt>
                <c:pt idx="1">
                  <c:v>47.485080015097175</c:v>
                </c:pt>
                <c:pt idx="2">
                  <c:v>49.717675702755436</c:v>
                </c:pt>
                <c:pt idx="3">
                  <c:v>50.046155678492575</c:v>
                </c:pt>
                <c:pt idx="4">
                  <c:v>50.469931265201524</c:v>
                </c:pt>
                <c:pt idx="5">
                  <c:v>57.472029473981543</c:v>
                </c:pt>
                <c:pt idx="6">
                  <c:v>60.552137861175353</c:v>
                </c:pt>
                <c:pt idx="7">
                  <c:v>67.496664640124507</c:v>
                </c:pt>
                <c:pt idx="8">
                  <c:v>67.605325567971619</c:v>
                </c:pt>
                <c:pt idx="9">
                  <c:v>71.414248973402607</c:v>
                </c:pt>
                <c:pt idx="10">
                  <c:v>77.403119048690272</c:v>
                </c:pt>
                <c:pt idx="11">
                  <c:v>80.935848881800311</c:v>
                </c:pt>
                <c:pt idx="12">
                  <c:v>94.025100011820285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AF-45DE-8CE9-6845FCAD5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174432"/>
        <c:axId val="1351175520"/>
      </c:barChart>
      <c:catAx>
        <c:axId val="1351174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 rot="0" vert="horz" anchor="ctr" anchorCtr="0"/>
          <a:lstStyle/>
          <a:p>
            <a:pPr>
              <a:defRPr sz="2400"/>
            </a:pPr>
            <a:endParaRPr lang="ru-RU"/>
          </a:p>
        </c:txPr>
        <c:crossAx val="1351175520"/>
        <c:crosses val="autoZero"/>
        <c:auto val="1"/>
        <c:lblAlgn val="ctr"/>
        <c:lblOffset val="1000"/>
        <c:noMultiLvlLbl val="0"/>
      </c:catAx>
      <c:valAx>
        <c:axId val="1351175520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135117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Лист1!$L$36</c:f>
              <c:strCache>
                <c:ptCount val="1"/>
                <c:pt idx="0">
                  <c:v>ВВП</c:v>
                </c:pt>
              </c:strCache>
            </c:strRef>
          </c:tx>
          <c:spPr>
            <a:ln w="57150"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Лист1!$M$35:$T$35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Лист1!$M$36:$T$36</c:f>
              <c:numCache>
                <c:formatCode>General</c:formatCode>
                <c:ptCount val="8"/>
                <c:pt idx="0">
                  <c:v>100</c:v>
                </c:pt>
                <c:pt idx="1">
                  <c:v>104.3</c:v>
                </c:pt>
                <c:pt idx="2">
                  <c:v>108.1591</c:v>
                </c:pt>
                <c:pt idx="3">
                  <c:v>110.1059638</c:v>
                </c:pt>
                <c:pt idx="4">
                  <c:v>110.87670554659972</c:v>
                </c:pt>
                <c:pt idx="5">
                  <c:v>108.10478790793501</c:v>
                </c:pt>
                <c:pt idx="6">
                  <c:v>107.88857833211887</c:v>
                </c:pt>
                <c:pt idx="7">
                  <c:v>109.50690700710091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C0-4C64-869A-B049FB80A329}"/>
            </c:ext>
          </c:extLst>
        </c:ser>
        <c:ser>
          <c:idx val="1"/>
          <c:order val="1"/>
          <c:tx>
            <c:strRef>
              <c:f>Лист1!$L$37</c:f>
              <c:strCache>
                <c:ptCount val="1"/>
                <c:pt idx="0">
                  <c:v>Инвестиции</c:v>
                </c:pt>
              </c:strCache>
            </c:strRef>
          </c:tx>
          <c:spPr>
            <a:ln w="5715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Лист1!$M$35:$T$35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Лист1!$M$37:$T$37</c:f>
              <c:numCache>
                <c:formatCode>General</c:formatCode>
                <c:ptCount val="8"/>
                <c:pt idx="0">
                  <c:v>100</c:v>
                </c:pt>
                <c:pt idx="1">
                  <c:v>109.1</c:v>
                </c:pt>
                <c:pt idx="2">
                  <c:v>114.55499999999999</c:v>
                </c:pt>
                <c:pt idx="3">
                  <c:v>116.04421500000021</c:v>
                </c:pt>
                <c:pt idx="4">
                  <c:v>113.95541912999998</c:v>
                </c:pt>
                <c:pt idx="5">
                  <c:v>101.19241218743973</c:v>
                </c:pt>
                <c:pt idx="6">
                  <c:v>102.00195148493962</c:v>
                </c:pt>
                <c:pt idx="7">
                  <c:v>106.38803539879164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5C0-4C64-869A-B049FB80A329}"/>
            </c:ext>
          </c:extLst>
        </c:ser>
        <c:ser>
          <c:idx val="2"/>
          <c:order val="2"/>
          <c:tx>
            <c:strRef>
              <c:f>Лист1!$L$38</c:f>
              <c:strCache>
                <c:ptCount val="1"/>
                <c:pt idx="0">
                  <c:v>Инвестиции публичных компаний с гос. участием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Лист1!$M$35:$T$35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Лист1!$M$38:$T$38</c:f>
              <c:numCache>
                <c:formatCode>General</c:formatCode>
                <c:ptCount val="8"/>
                <c:pt idx="0">
                  <c:v>100</c:v>
                </c:pt>
                <c:pt idx="1">
                  <c:v>121</c:v>
                </c:pt>
                <c:pt idx="2">
                  <c:v>108.30163347505032</c:v>
                </c:pt>
                <c:pt idx="3">
                  <c:v>110.72504965620485</c:v>
                </c:pt>
                <c:pt idx="4">
                  <c:v>96.680342721997818</c:v>
                </c:pt>
                <c:pt idx="5">
                  <c:v>97.596397046849958</c:v>
                </c:pt>
                <c:pt idx="6">
                  <c:v>86.296711602346434</c:v>
                </c:pt>
                <c:pt idx="7">
                  <c:v>89.730055855170193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5C0-4C64-869A-B049FB80A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1177152"/>
        <c:axId val="1351161920"/>
      </c:lineChart>
      <c:catAx>
        <c:axId val="135117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351161920"/>
        <c:crosses val="autoZero"/>
        <c:auto val="1"/>
        <c:lblAlgn val="ctr"/>
        <c:lblOffset val="100"/>
        <c:noMultiLvlLbl val="0"/>
      </c:catAx>
      <c:valAx>
        <c:axId val="1351161920"/>
        <c:scaling>
          <c:orientation val="minMax"/>
          <c:max val="140"/>
          <c:min val="8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3511771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'[дивиденды (1).xlsx]9'!$A$15</c:f>
              <c:strCache>
                <c:ptCount val="1"/>
                <c:pt idx="0">
                  <c:v>ГОСЫ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'[дивиденды (1).xlsx]9'!$B$1:$O$1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'[дивиденды (1).xlsx]9'!$B$15:$O$15</c:f>
              <c:numCache>
                <c:formatCode>0.0</c:formatCode>
                <c:ptCount val="14"/>
                <c:pt idx="0">
                  <c:v>8.4003751602090979</c:v>
                </c:pt>
                <c:pt idx="1">
                  <c:v>7.0500738748295175</c:v>
                </c:pt>
                <c:pt idx="2">
                  <c:v>6.8780559852613123</c:v>
                </c:pt>
                <c:pt idx="3">
                  <c:v>9.1998032106266265</c:v>
                </c:pt>
                <c:pt idx="4">
                  <c:v>6.3122121540565459</c:v>
                </c:pt>
                <c:pt idx="5">
                  <c:v>2.8213200136901362</c:v>
                </c:pt>
                <c:pt idx="6">
                  <c:v>6.5323999630693717</c:v>
                </c:pt>
                <c:pt idx="7">
                  <c:v>6.0512074791183634</c:v>
                </c:pt>
                <c:pt idx="8">
                  <c:v>12.228913483935411</c:v>
                </c:pt>
                <c:pt idx="9">
                  <c:v>10.355504389262677</c:v>
                </c:pt>
                <c:pt idx="10">
                  <c:v>14.571680531599657</c:v>
                </c:pt>
                <c:pt idx="11">
                  <c:v>9.5965551767238821</c:v>
                </c:pt>
                <c:pt idx="12">
                  <c:v>13.28755068433723</c:v>
                </c:pt>
                <c:pt idx="13">
                  <c:v>15.699131149410148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70-4D15-8290-B7A95D3D6F85}"/>
            </c:ext>
          </c:extLst>
        </c:ser>
        <c:ser>
          <c:idx val="1"/>
          <c:order val="1"/>
          <c:tx>
            <c:strRef>
              <c:f>'[дивиденды (1).xlsx]9'!$A$16</c:f>
              <c:strCache>
                <c:ptCount val="1"/>
                <c:pt idx="0">
                  <c:v>Частные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'[дивиденды (1).xlsx]9'!$B$1:$O$1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'[дивиденды (1).xlsx]9'!$B$16:$O$16</c:f>
              <c:numCache>
                <c:formatCode>0.0</c:formatCode>
                <c:ptCount val="14"/>
                <c:pt idx="0">
                  <c:v>25.184329361854115</c:v>
                </c:pt>
                <c:pt idx="1">
                  <c:v>25.351715866824847</c:v>
                </c:pt>
                <c:pt idx="2">
                  <c:v>32.16614990935453</c:v>
                </c:pt>
                <c:pt idx="3">
                  <c:v>22.956614632183502</c:v>
                </c:pt>
                <c:pt idx="4">
                  <c:v>22.883420759019913</c:v>
                </c:pt>
                <c:pt idx="5">
                  <c:v>13.812078381741467</c:v>
                </c:pt>
                <c:pt idx="6">
                  <c:v>17.423428583835861</c:v>
                </c:pt>
                <c:pt idx="7">
                  <c:v>27.949368827278715</c:v>
                </c:pt>
                <c:pt idx="8">
                  <c:v>35.248078604024407</c:v>
                </c:pt>
                <c:pt idx="9">
                  <c:v>31.338753538318176</c:v>
                </c:pt>
                <c:pt idx="10">
                  <c:v>39.058569095643577</c:v>
                </c:pt>
                <c:pt idx="11">
                  <c:v>42.998954784319459</c:v>
                </c:pt>
                <c:pt idx="12">
                  <c:v>50.050514691161993</c:v>
                </c:pt>
                <c:pt idx="13">
                  <c:v>62.592323685474838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70-4D15-8290-B7A95D3D6F85}"/>
            </c:ext>
          </c:extLst>
        </c:ser>
        <c:ser>
          <c:idx val="2"/>
          <c:order val="2"/>
          <c:tx>
            <c:strRef>
              <c:f>'[дивиденды (1).xlsx]9'!$A$17</c:f>
              <c:strCache>
                <c:ptCount val="1"/>
                <c:pt idx="0">
                  <c:v>ВСЕ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'[дивиденды (1).xlsx]9'!$B$1:$O$1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'[дивиденды (1).xlsx]9'!$B$17:$O$17</c:f>
              <c:numCache>
                <c:formatCode>0.0</c:formatCode>
                <c:ptCount val="14"/>
                <c:pt idx="0">
                  <c:v>16.896928367946391</c:v>
                </c:pt>
                <c:pt idx="1">
                  <c:v>15.80005560876147</c:v>
                </c:pt>
                <c:pt idx="2">
                  <c:v>16.688961752100308</c:v>
                </c:pt>
                <c:pt idx="3">
                  <c:v>14.891773572163844</c:v>
                </c:pt>
                <c:pt idx="4">
                  <c:v>13.382423247721729</c:v>
                </c:pt>
                <c:pt idx="5">
                  <c:v>6.8296513873334881</c:v>
                </c:pt>
                <c:pt idx="6">
                  <c:v>10.240123733171101</c:v>
                </c:pt>
                <c:pt idx="7">
                  <c:v>12.558731604059306</c:v>
                </c:pt>
                <c:pt idx="8">
                  <c:v>20.16784990701613</c:v>
                </c:pt>
                <c:pt idx="9">
                  <c:v>17.408979763981289</c:v>
                </c:pt>
                <c:pt idx="10">
                  <c:v>23.181690325271457</c:v>
                </c:pt>
                <c:pt idx="11">
                  <c:v>21.34448373227249</c:v>
                </c:pt>
                <c:pt idx="12">
                  <c:v>25.801054753692782</c:v>
                </c:pt>
                <c:pt idx="13">
                  <c:v>31.144273148281531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70-4D15-8290-B7A95D3D6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1162464"/>
        <c:axId val="1351167360"/>
      </c:barChart>
      <c:catAx>
        <c:axId val="135116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7360"/>
        <c:crosses val="autoZero"/>
        <c:auto val="1"/>
        <c:lblAlgn val="ctr"/>
        <c:lblOffset val="100"/>
        <c:noMultiLvlLbl val="0"/>
      </c:catAx>
      <c:valAx>
        <c:axId val="135116736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770778652668426E-2"/>
          <c:y val="0.20164605799161547"/>
          <c:w val="0.58923622047244073"/>
          <c:h val="0.66575493585098899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'2019'!$B$137:$B$140</c:f>
              <c:strCache>
                <c:ptCount val="4"/>
                <c:pt idx="0">
                  <c:v>Федеральный бюджет</c:v>
                </c:pt>
                <c:pt idx="1">
                  <c:v>Внебюджетные источники</c:v>
                </c:pt>
                <c:pt idx="2">
                  <c:v>Бюджеты субьектов Федерации</c:v>
                </c:pt>
                <c:pt idx="3">
                  <c:v>Государственные внебюджетные фонды</c:v>
                </c:pt>
              </c:strCache>
            </c:strRef>
          </c:cat>
          <c:val>
            <c:numRef>
              <c:f>'2019'!$C$137:$C$140</c:f>
              <c:numCache>
                <c:formatCode>General</c:formatCode>
                <c:ptCount val="4"/>
                <c:pt idx="0">
                  <c:v>13158</c:v>
                </c:pt>
                <c:pt idx="1">
                  <c:v>7515</c:v>
                </c:pt>
                <c:pt idx="2">
                  <c:v>4904</c:v>
                </c:pt>
                <c:pt idx="3">
                  <c:v>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6D-4D87-80E8-D0931ACEB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12981189851295"/>
          <c:y val="9.2344624363279448E-2"/>
          <c:w val="0.33287018810148744"/>
          <c:h val="0.8153107512734411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78740129112063E-2"/>
          <c:y val="4.6454448204620372E-2"/>
          <c:w val="0.82824251974177598"/>
          <c:h val="0.589856062259585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'[График по росту.xlsx]Лист1'!$B$22</c:f>
              <c:strCache>
                <c:ptCount val="1"/>
                <c:pt idx="0">
                  <c:v>Потребление домашних хозяйств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росту.xlsx]Лист1'!$C$22:$H$22</c:f>
              <c:numCache>
                <c:formatCode>General</c:formatCode>
                <c:ptCount val="6"/>
                <c:pt idx="0">
                  <c:v>6.59</c:v>
                </c:pt>
                <c:pt idx="1">
                  <c:v>7.42</c:v>
                </c:pt>
                <c:pt idx="2">
                  <c:v>8.2200000000000024</c:v>
                </c:pt>
                <c:pt idx="3">
                  <c:v>8.59</c:v>
                </c:pt>
                <c:pt idx="4">
                  <c:v>9.01</c:v>
                </c:pt>
                <c:pt idx="5">
                  <c:v>8.94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1-4ECE-B584-9F4CC95306CD}"/>
            </c:ext>
          </c:extLst>
        </c:ser>
        <c:ser>
          <c:idx val="1"/>
          <c:order val="1"/>
          <c:tx>
            <c:strRef>
              <c:f>'[График по росту.xlsx]Лист1'!$B$23</c:f>
              <c:strCache>
                <c:ptCount val="1"/>
                <c:pt idx="0">
                  <c:v>Инвестиции в инфраструктуру науки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росту.xlsx]Лист1'!$C$23:$H$23</c:f>
              <c:numCache>
                <c:formatCode>General</c:formatCode>
                <c:ptCount val="6"/>
                <c:pt idx="0">
                  <c:v>16.3</c:v>
                </c:pt>
                <c:pt idx="1">
                  <c:v>26.82</c:v>
                </c:pt>
                <c:pt idx="2">
                  <c:v>39.42</c:v>
                </c:pt>
                <c:pt idx="3">
                  <c:v>57.290000000000013</c:v>
                </c:pt>
                <c:pt idx="4">
                  <c:v>55.660000000000011</c:v>
                </c:pt>
                <c:pt idx="5">
                  <c:v>57.82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D1-4ECE-B584-9F4CC95306CD}"/>
            </c:ext>
          </c:extLst>
        </c:ser>
        <c:ser>
          <c:idx val="2"/>
          <c:order val="2"/>
          <c:tx>
            <c:strRef>
              <c:f>'[График по росту.xlsx]Лист1'!$B$24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росту.xlsx]Лист1'!$C$24:$H$24</c:f>
              <c:numCache>
                <c:formatCode>General</c:formatCode>
                <c:ptCount val="6"/>
                <c:pt idx="0">
                  <c:v>6.09</c:v>
                </c:pt>
                <c:pt idx="1">
                  <c:v>19.37</c:v>
                </c:pt>
                <c:pt idx="2">
                  <c:v>17.809999999999999</c:v>
                </c:pt>
                <c:pt idx="3">
                  <c:v>25.439999999999987</c:v>
                </c:pt>
                <c:pt idx="4">
                  <c:v>44.07</c:v>
                </c:pt>
                <c:pt idx="5">
                  <c:v>93.76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D1-4ECE-B584-9F4CC95306CD}"/>
            </c:ext>
          </c:extLst>
        </c:ser>
        <c:ser>
          <c:idx val="3"/>
          <c:order val="3"/>
          <c:tx>
            <c:strRef>
              <c:f>'[График по росту.xlsx]Лист1'!$B$25</c:f>
              <c:strCache>
                <c:ptCount val="1"/>
                <c:pt idx="0">
                  <c:v>Судостроение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росту.xlsx]Лист1'!$C$25:$H$25</c:f>
              <c:numCache>
                <c:formatCode>General</c:formatCode>
                <c:ptCount val="6"/>
                <c:pt idx="0">
                  <c:v>2.2799999999999998</c:v>
                </c:pt>
                <c:pt idx="1">
                  <c:v>3.7600000000000002</c:v>
                </c:pt>
                <c:pt idx="2">
                  <c:v>5.52</c:v>
                </c:pt>
                <c:pt idx="3">
                  <c:v>8.0300000000000011</c:v>
                </c:pt>
                <c:pt idx="4">
                  <c:v>7.8</c:v>
                </c:pt>
                <c:pt idx="5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0D1-4ECE-B584-9F4CC9530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1163008"/>
        <c:axId val="1351164640"/>
      </c:barChart>
      <c:lineChart>
        <c:grouping val="standard"/>
        <c:varyColors val="0"/>
        <c:ser>
          <c:idx val="4"/>
          <c:order val="4"/>
          <c:tx>
            <c:strRef>
              <c:f>'[График по росту.xlsx]Лист1'!$B$20</c:f>
              <c:strCache>
                <c:ptCount val="1"/>
                <c:pt idx="0">
                  <c:v>Совокупные расходы (правая шкала)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росту.xlsx]Лист1'!$C$20:$H$20</c:f>
              <c:numCache>
                <c:formatCode>General</c:formatCode>
                <c:ptCount val="6"/>
                <c:pt idx="0">
                  <c:v>38.290000000000013</c:v>
                </c:pt>
                <c:pt idx="1">
                  <c:v>66.349999999999994</c:v>
                </c:pt>
                <c:pt idx="2">
                  <c:v>84.16</c:v>
                </c:pt>
                <c:pt idx="3">
                  <c:v>117.05</c:v>
                </c:pt>
                <c:pt idx="4">
                  <c:v>131.91</c:v>
                </c:pt>
                <c:pt idx="5">
                  <c:v>179.10999999999999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0D1-4ECE-B584-9F4CC9530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168992"/>
        <c:axId val="1351165184"/>
      </c:lineChart>
      <c:catAx>
        <c:axId val="135116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4640"/>
        <c:crosses val="autoZero"/>
        <c:auto val="1"/>
        <c:lblAlgn val="ctr"/>
        <c:lblOffset val="100"/>
        <c:noMultiLvlLbl val="0"/>
      </c:catAx>
      <c:valAx>
        <c:axId val="1351164640"/>
        <c:scaling>
          <c:orientation val="minMax"/>
          <c:max val="2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3008"/>
        <c:crosses val="autoZero"/>
        <c:crossBetween val="between"/>
      </c:valAx>
      <c:valAx>
        <c:axId val="1351165184"/>
        <c:scaling>
          <c:orientation val="minMax"/>
          <c:max val="18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1168992"/>
        <c:crosses val="max"/>
        <c:crossBetween val="between"/>
      </c:valAx>
      <c:catAx>
        <c:axId val="1351168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51165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124890638670172E-2"/>
          <c:y val="0.67917232865588606"/>
          <c:w val="0.9270833333333337"/>
          <c:h val="0.293049697988126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1528745393176E-2"/>
          <c:y val="5.2225642778201846E-2"/>
          <c:w val="0.83453694250921406"/>
          <c:h val="0.558110198152020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'[График по росту.xlsx]Лист1'!$B$70</c:f>
              <c:strCache>
                <c:ptCount val="1"/>
                <c:pt idx="0">
                  <c:v>Потребление домашних хозяйств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росту.xlsx]Лист1'!$C$70:$H$70</c:f>
              <c:numCache>
                <c:formatCode>General</c:formatCode>
                <c:ptCount val="6"/>
                <c:pt idx="0">
                  <c:v>8.4500000000000028</c:v>
                </c:pt>
                <c:pt idx="1">
                  <c:v>6.67</c:v>
                </c:pt>
                <c:pt idx="2">
                  <c:v>6.6599999999999975</c:v>
                </c:pt>
                <c:pt idx="3">
                  <c:v>6.6599999999999975</c:v>
                </c:pt>
                <c:pt idx="4">
                  <c:v>6.6599999999999975</c:v>
                </c:pt>
                <c:pt idx="5">
                  <c:v>6.67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8C-4BA2-BF38-44823AB394EB}"/>
            </c:ext>
          </c:extLst>
        </c:ser>
        <c:ser>
          <c:idx val="1"/>
          <c:order val="1"/>
          <c:tx>
            <c:strRef>
              <c:f>'[График по росту.xlsx]Лист1'!$B$71</c:f>
              <c:strCache>
                <c:ptCount val="1"/>
                <c:pt idx="0">
                  <c:v>Инвестиции в инфраструктуру образования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росту.xlsx]Лист1'!$C$71:$H$71</c:f>
              <c:numCache>
                <c:formatCode>General</c:formatCode>
                <c:ptCount val="6"/>
                <c:pt idx="0">
                  <c:v>61.2</c:v>
                </c:pt>
                <c:pt idx="1">
                  <c:v>64.679999999999978</c:v>
                </c:pt>
                <c:pt idx="2">
                  <c:v>70.25</c:v>
                </c:pt>
                <c:pt idx="3">
                  <c:v>54.1</c:v>
                </c:pt>
                <c:pt idx="4">
                  <c:v>53.74</c:v>
                </c:pt>
                <c:pt idx="5">
                  <c:v>54.37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8C-4BA2-BF38-44823AB394EB}"/>
            </c:ext>
          </c:extLst>
        </c:ser>
        <c:ser>
          <c:idx val="2"/>
          <c:order val="2"/>
          <c:tx>
            <c:strRef>
              <c:f>'[График по росту.xlsx]Лист1'!$B$72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росту.xlsx]Лист1'!$C$72:$H$72</c:f>
              <c:numCache>
                <c:formatCode>General</c:formatCode>
                <c:ptCount val="6"/>
                <c:pt idx="0">
                  <c:v>15.06</c:v>
                </c:pt>
                <c:pt idx="1">
                  <c:v>17.55</c:v>
                </c:pt>
                <c:pt idx="2">
                  <c:v>20.43</c:v>
                </c:pt>
                <c:pt idx="3">
                  <c:v>19.14</c:v>
                </c:pt>
                <c:pt idx="4">
                  <c:v>19.14</c:v>
                </c:pt>
                <c:pt idx="5">
                  <c:v>21.8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8C-4BA2-BF38-44823AB394EB}"/>
            </c:ext>
          </c:extLst>
        </c:ser>
        <c:ser>
          <c:idx val="3"/>
          <c:order val="3"/>
          <c:tx>
            <c:strRef>
              <c:f>'[График по росту.xlsx]Лист1'!$B$73</c:f>
              <c:strCache>
                <c:ptCount val="1"/>
                <c:pt idx="0">
                  <c:v>IT технологии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росту.xlsx]Лист1'!$C$73:$H$73</c:f>
              <c:numCache>
                <c:formatCode>General</c:formatCode>
                <c:ptCount val="6"/>
                <c:pt idx="0">
                  <c:v>2.11</c:v>
                </c:pt>
                <c:pt idx="1">
                  <c:v>10.94</c:v>
                </c:pt>
                <c:pt idx="2">
                  <c:v>10.94</c:v>
                </c:pt>
                <c:pt idx="3">
                  <c:v>8.83</c:v>
                </c:pt>
                <c:pt idx="4">
                  <c:v>8.83</c:v>
                </c:pt>
                <c:pt idx="5">
                  <c:v>9.48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8C-4BA2-BF38-44823AB39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8467088"/>
        <c:axId val="1398464368"/>
      </c:barChart>
      <c:lineChart>
        <c:grouping val="standard"/>
        <c:varyColors val="0"/>
        <c:ser>
          <c:idx val="4"/>
          <c:order val="4"/>
          <c:tx>
            <c:strRef>
              <c:f>'[График по росту.xlsx]Лист1'!$B$20</c:f>
              <c:strCache>
                <c:ptCount val="1"/>
                <c:pt idx="0">
                  <c:v>Совокупные расходы (правая шкала)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'[График по росту.xlsx]Лист1'!$C$16:$H$16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'[График по росту.xlsx]Лист1'!$C$68:$H$68</c:f>
              <c:numCache>
                <c:formatCode>General</c:formatCode>
                <c:ptCount val="6"/>
                <c:pt idx="0">
                  <c:v>114.34</c:v>
                </c:pt>
                <c:pt idx="1">
                  <c:v>132.72</c:v>
                </c:pt>
                <c:pt idx="2">
                  <c:v>143.12</c:v>
                </c:pt>
                <c:pt idx="3">
                  <c:v>116.27</c:v>
                </c:pt>
                <c:pt idx="4">
                  <c:v>115.76</c:v>
                </c:pt>
                <c:pt idx="5">
                  <c:v>120.16999999999999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58C-4BA2-BF38-44823AB39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8464912"/>
        <c:axId val="1398475792"/>
      </c:lineChart>
      <c:catAx>
        <c:axId val="139846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4368"/>
        <c:crosses val="autoZero"/>
        <c:auto val="1"/>
        <c:lblAlgn val="ctr"/>
        <c:lblOffset val="100"/>
        <c:noMultiLvlLbl val="0"/>
      </c:catAx>
      <c:valAx>
        <c:axId val="1398464368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7088"/>
        <c:crosses val="autoZero"/>
        <c:crossBetween val="between"/>
      </c:valAx>
      <c:valAx>
        <c:axId val="1398475792"/>
        <c:scaling>
          <c:orientation val="minMax"/>
          <c:max val="16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4912"/>
        <c:crosses val="max"/>
        <c:crossBetween val="between"/>
      </c:valAx>
      <c:catAx>
        <c:axId val="1398464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98475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124890638670172E-2"/>
          <c:y val="0.68924440316504065"/>
          <c:w val="0.9270833333333337"/>
          <c:h val="0.310322774456860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311718476092866E-2"/>
          <c:y val="3.5154782316447884E-2"/>
          <c:w val="0.86413178061334261"/>
          <c:h val="0.76097380856273589"/>
        </c:manualLayout>
      </c:layout>
      <c:lineChart>
        <c:grouping val="standard"/>
        <c:varyColors val="0"/>
        <c:ser>
          <c:idx val="0"/>
          <c:order val="0"/>
          <c:tx>
            <c:strRef>
              <c:f>Расчет!$S$17</c:f>
              <c:strCache>
                <c:ptCount val="1"/>
                <c:pt idx="0">
                  <c:v>Мир </c:v>
                </c:pt>
              </c:strCache>
            </c:strRef>
          </c:tx>
          <c:marker>
            <c:symbol val="none"/>
          </c:marker>
          <c:dLbls>
            <c:dLbl>
              <c:idx val="10"/>
              <c:layout>
                <c:manualLayout>
                  <c:x val="-1.6666666666666677E-2"/>
                  <c:y val="-6.4814814814814853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1.29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D9-4C15-AB96-1628C003A6C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6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Расчет!$T$4:$AD$4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Расчет!$T$17:$AD$17</c:f>
              <c:numCache>
                <c:formatCode>0.00</c:formatCode>
                <c:ptCount val="11"/>
                <c:pt idx="0">
                  <c:v>1</c:v>
                </c:pt>
                <c:pt idx="1">
                  <c:v>0.98264545944064263</c:v>
                </c:pt>
                <c:pt idx="2">
                  <c:v>1.0251618140476715</c:v>
                </c:pt>
                <c:pt idx="3">
                  <c:v>1.0575180380898421</c:v>
                </c:pt>
                <c:pt idx="4">
                  <c:v>1.0833112600003618</c:v>
                </c:pt>
                <c:pt idx="5">
                  <c:v>1.1114855163800448</c:v>
                </c:pt>
                <c:pt idx="6">
                  <c:v>1.1429493043556191</c:v>
                </c:pt>
                <c:pt idx="7">
                  <c:v>1.1742003431697101</c:v>
                </c:pt>
                <c:pt idx="8">
                  <c:v>1.202824838989375</c:v>
                </c:pt>
                <c:pt idx="9">
                  <c:v>1.2461265331929925</c:v>
                </c:pt>
                <c:pt idx="10">
                  <c:v>1.2922332149211333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0D9-4C15-AB96-1628C003A6C3}"/>
            </c:ext>
          </c:extLst>
        </c:ser>
        <c:ser>
          <c:idx val="1"/>
          <c:order val="1"/>
          <c:tx>
            <c:strRef>
              <c:f>Расчет!$S$18</c:f>
              <c:strCache>
                <c:ptCount val="1"/>
                <c:pt idx="0">
                  <c:v>Россия 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0"/>
                  <c:y val="3.7037037037037056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C00000"/>
                        </a:solidFill>
                      </a:rPr>
                      <a:t>1.09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0D9-4C15-AB96-1628C003A6C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Расчет!$T$4:$AD$4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Расчет!$T$18:$AD$18</c:f>
              <c:numCache>
                <c:formatCode>0.00</c:formatCode>
                <c:ptCount val="11"/>
                <c:pt idx="0">
                  <c:v>1</c:v>
                </c:pt>
                <c:pt idx="1">
                  <c:v>0.92179114973062737</c:v>
                </c:pt>
                <c:pt idx="2">
                  <c:v>0.96330609395714906</c:v>
                </c:pt>
                <c:pt idx="3">
                  <c:v>1.0043831666632372</c:v>
                </c:pt>
                <c:pt idx="4">
                  <c:v>1.0415453438297764</c:v>
                </c:pt>
                <c:pt idx="5">
                  <c:v>1.0602931600187127</c:v>
                </c:pt>
                <c:pt idx="6">
                  <c:v>1.0677152121388436</c:v>
                </c:pt>
                <c:pt idx="7">
                  <c:v>1.0410223318353724</c:v>
                </c:pt>
                <c:pt idx="8">
                  <c:v>1.0441453988308784</c:v>
                </c:pt>
                <c:pt idx="9">
                  <c:v>1.0608517252121723</c:v>
                </c:pt>
                <c:pt idx="10">
                  <c:v>1.0852513148920524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0D9-4C15-AB96-1628C003A6C3}"/>
            </c:ext>
          </c:extLst>
        </c:ser>
        <c:ser>
          <c:idx val="2"/>
          <c:order val="2"/>
          <c:tx>
            <c:strRef>
              <c:f>Расчет!$S$19</c:f>
              <c:strCache>
                <c:ptCount val="1"/>
                <c:pt idx="0">
                  <c:v>Китай </c:v>
                </c:pt>
              </c:strCache>
            </c:strRef>
          </c:tx>
          <c:spPr>
            <a:ln w="47625"/>
          </c:spPr>
          <c:marker>
            <c:symbol val="none"/>
          </c:marker>
          <c:dLbls>
            <c:dLbl>
              <c:idx val="10"/>
              <c:layout>
                <c:manualLayout>
                  <c:x val="-1.38888888888889E-2"/>
                  <c:y val="-6.481481481481486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2.15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0D9-4C15-AB96-1628C003A6C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Расчет!$T$4:$AD$4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Расчет!$T$19:$AD$19</c:f>
              <c:numCache>
                <c:formatCode>0.00</c:formatCode>
                <c:ptCount val="11"/>
                <c:pt idx="0">
                  <c:v>1</c:v>
                </c:pt>
                <c:pt idx="1">
                  <c:v>1.0939981317136764</c:v>
                </c:pt>
                <c:pt idx="2">
                  <c:v>1.2103573096669176</c:v>
                </c:pt>
                <c:pt idx="3">
                  <c:v>1.3257823446986001</c:v>
                </c:pt>
                <c:pt idx="4">
                  <c:v>1.4299392807087654</c:v>
                </c:pt>
                <c:pt idx="5">
                  <c:v>1.5408687529185439</c:v>
                </c:pt>
                <c:pt idx="6">
                  <c:v>1.653316207379151</c:v>
                </c:pt>
                <c:pt idx="7">
                  <c:v>1.7673984120689699</c:v>
                </c:pt>
                <c:pt idx="8">
                  <c:v>1.8858141055558728</c:v>
                </c:pt>
                <c:pt idx="9">
                  <c:v>2.014049464733672</c:v>
                </c:pt>
                <c:pt idx="10">
                  <c:v>2.1469767294060951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0D9-4C15-AB96-1628C003A6C3}"/>
            </c:ext>
          </c:extLst>
        </c:ser>
        <c:ser>
          <c:idx val="3"/>
          <c:order val="3"/>
          <c:tx>
            <c:strRef>
              <c:f>Расчет!$S$20</c:f>
              <c:strCache>
                <c:ptCount val="1"/>
                <c:pt idx="0">
                  <c:v>США</c:v>
                </c:pt>
              </c:strCache>
            </c:strRef>
          </c:tx>
          <c:spPr>
            <a:ln w="47625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0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rgbClr val="7030A0"/>
                        </a:solidFill>
                      </a:rPr>
                      <a:t>1.17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0D9-4C15-AB96-1628C003A6C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Расчет!$T$4:$AD$4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Расчет!$T$20:$AD$20</c:f>
              <c:numCache>
                <c:formatCode>0.00</c:formatCode>
                <c:ptCount val="11"/>
                <c:pt idx="0">
                  <c:v>1</c:v>
                </c:pt>
                <c:pt idx="1">
                  <c:v>0.97224470425831933</c:v>
                </c:pt>
                <c:pt idx="2">
                  <c:v>0.99686116836498984</c:v>
                </c:pt>
                <c:pt idx="3">
                  <c:v>1.0128254481238239</c:v>
                </c:pt>
                <c:pt idx="4">
                  <c:v>1.0353509985858147</c:v>
                </c:pt>
                <c:pt idx="5">
                  <c:v>1.052717267330483</c:v>
                </c:pt>
                <c:pt idx="6">
                  <c:v>1.0797636119276617</c:v>
                </c:pt>
                <c:pt idx="7">
                  <c:v>1.1106619873501962</c:v>
                </c:pt>
                <c:pt idx="8">
                  <c:v>1.1271584187549957</c:v>
                </c:pt>
                <c:pt idx="9">
                  <c:v>1.1519559039676057</c:v>
                </c:pt>
                <c:pt idx="10">
                  <c:v>1.1726911102390223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0D9-4C15-AB96-1628C003A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9408672"/>
        <c:axId val="1319422816"/>
      </c:lineChart>
      <c:catAx>
        <c:axId val="131940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19422816"/>
        <c:crosses val="autoZero"/>
        <c:auto val="1"/>
        <c:lblAlgn val="ctr"/>
        <c:lblOffset val="100"/>
        <c:noMultiLvlLbl val="0"/>
      </c:catAx>
      <c:valAx>
        <c:axId val="1319422816"/>
        <c:scaling>
          <c:orientation val="minMax"/>
          <c:min val="0.8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19408672"/>
        <c:crossesAt val="1"/>
        <c:crossBetween val="midCat"/>
      </c:valAx>
    </c:plotArea>
    <c:legend>
      <c:legendPos val="b"/>
      <c:overlay val="0"/>
      <c:txPr>
        <a:bodyPr/>
        <a:lstStyle/>
        <a:p>
          <a:pPr>
            <a:defRPr sz="4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687910181821734E-2"/>
          <c:y val="6.7166586175966631E-2"/>
          <c:w val="0.9019617757196815"/>
          <c:h val="0.7363971761172438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65E-4177-B8F6-5A610918F84F}"/>
              </c:ext>
            </c:extLst>
          </c:dPt>
          <c:dLbls>
            <c:dLbl>
              <c:idx val="0"/>
              <c:layout>
                <c:manualLayout>
                  <c:x val="-1.0480429954665461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4000" b="1"/>
                    </a:pPr>
                    <a:r>
                      <a:rPr lang="en-US" sz="4000" b="1" dirty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760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65E-4177-B8F6-5A610918F84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4400" b="1">
                        <a:solidFill>
                          <a:schemeClr val="accent3">
                            <a:lumMod val="50000"/>
                          </a:schemeClr>
                        </a:solidFill>
                      </a:defRPr>
                    </a:pPr>
                    <a:r>
                      <a:rPr lang="en-US" sz="4400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25.7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65E-4177-B8F6-5A610918F84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'2019'!$B$158:$B$159</c:f>
              <c:strCache>
                <c:ptCount val="2"/>
                <c:pt idx="0">
                  <c:v>ВВП</c:v>
                </c:pt>
                <c:pt idx="1">
                  <c:v>Финансирование в рамках нацпроектов</c:v>
                </c:pt>
              </c:strCache>
            </c:strRef>
          </c:cat>
          <c:val>
            <c:numRef>
              <c:f>'2019'!$C$158:$C$159</c:f>
              <c:numCache>
                <c:formatCode>General</c:formatCode>
                <c:ptCount val="2"/>
                <c:pt idx="0">
                  <c:v>760</c:v>
                </c:pt>
                <c:pt idx="1">
                  <c:v>25.7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5E-4177-B8F6-5A610918F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8473616"/>
        <c:axId val="1398474704"/>
      </c:barChart>
      <c:catAx>
        <c:axId val="139847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1398474704"/>
        <c:crosses val="autoZero"/>
        <c:auto val="1"/>
        <c:lblAlgn val="ctr"/>
        <c:lblOffset val="100"/>
        <c:noMultiLvlLbl val="0"/>
      </c:catAx>
      <c:valAx>
        <c:axId val="1398474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98473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'2019'!$B$165</c:f>
              <c:strCache>
                <c:ptCount val="1"/>
                <c:pt idx="0">
                  <c:v>Экономическая инерция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'2019'!$C$165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5A-44D7-997C-0C7BD8A95ADA}"/>
            </c:ext>
          </c:extLst>
        </c:ser>
        <c:ser>
          <c:idx val="1"/>
          <c:order val="1"/>
          <c:tx>
            <c:strRef>
              <c:f>'2019'!$B$166</c:f>
              <c:strCache>
                <c:ptCount val="1"/>
                <c:pt idx="0">
                  <c:v>Эффект государственных инвестиций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'2019'!$C$166</c:f>
              <c:numCache>
                <c:formatCode>General</c:formatCode>
                <c:ptCount val="1"/>
                <c:pt idx="0">
                  <c:v>0.60000000000000009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5A-44D7-997C-0C7BD8A95ADA}"/>
            </c:ext>
          </c:extLst>
        </c:ser>
        <c:ser>
          <c:idx val="2"/>
          <c:order val="2"/>
          <c:tx>
            <c:strRef>
              <c:f>'2019'!$B$167</c:f>
              <c:strCache>
                <c:ptCount val="1"/>
                <c:pt idx="0">
                  <c:v>Требования к росту инвестиций за счет собственных средств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'2019'!$C$167</c:f>
              <c:numCache>
                <c:formatCode>General</c:formatCode>
                <c:ptCount val="1"/>
                <c:pt idx="0">
                  <c:v>0.60000000000000009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5A-44D7-997C-0C7BD8A95ADA}"/>
            </c:ext>
          </c:extLst>
        </c:ser>
        <c:ser>
          <c:idx val="3"/>
          <c:order val="3"/>
          <c:tx>
            <c:strRef>
              <c:f>'2019'!$B$168</c:f>
              <c:strCache>
                <c:ptCount val="1"/>
                <c:pt idx="0">
                  <c:v>Требования к росту инвестиций за счет заемных средств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'2019'!$C$168</c:f>
              <c:numCache>
                <c:formatCode>General</c:formatCode>
                <c:ptCount val="1"/>
                <c:pt idx="0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5A-44D7-997C-0C7BD8A95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8460560"/>
        <c:axId val="1398474160"/>
      </c:barChart>
      <c:catAx>
        <c:axId val="1398460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98474160"/>
        <c:crosses val="autoZero"/>
        <c:auto val="1"/>
        <c:lblAlgn val="ctr"/>
        <c:lblOffset val="100"/>
        <c:noMultiLvlLbl val="0"/>
      </c:catAx>
      <c:valAx>
        <c:axId val="1398474160"/>
        <c:scaling>
          <c:orientation val="minMax"/>
          <c:max val="1.1000000000000001"/>
        </c:scaling>
        <c:delete val="0"/>
        <c:axPos val="l"/>
        <c:numFmt formatCode="0%" sourceLinked="1"/>
        <c:majorTickMark val="out"/>
        <c:minorTickMark val="none"/>
        <c:tickLblPos val="nextTo"/>
        <c:crossAx val="1398460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ВВП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Лист1!$B$4:$D$4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0.8</c:v>
                </c:pt>
                <c:pt idx="1">
                  <c:v>1.9000000000000001</c:v>
                </c:pt>
                <c:pt idx="2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0B-4998-8C4D-EAC0CD4B9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461648"/>
        <c:axId val="1398470896"/>
      </c:barChart>
      <c:catAx>
        <c:axId val="139846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70896"/>
        <c:crosses val="autoZero"/>
        <c:auto val="1"/>
        <c:lblAlgn val="ctr"/>
        <c:lblOffset val="100"/>
        <c:noMultiLvlLbl val="0"/>
      </c:catAx>
      <c:valAx>
        <c:axId val="1398470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Потребление домашних хозяйств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Лист1!$B$4:$D$4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6F-42EC-B2A9-AF907329F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475248"/>
        <c:axId val="1398461104"/>
      </c:barChart>
      <c:catAx>
        <c:axId val="139847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1104"/>
        <c:crosses val="autoZero"/>
        <c:auto val="1"/>
        <c:lblAlgn val="ctr"/>
        <c:lblOffset val="100"/>
        <c:noMultiLvlLbl val="0"/>
      </c:catAx>
      <c:valAx>
        <c:axId val="1398461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75248"/>
        <c:crosses val="autoZero"/>
        <c:crossBetween val="between"/>
      </c:valAx>
    </c:plotArea>
    <c:plotVisOnly val="1"/>
    <c:dispBlanksAs val="gap"/>
    <c:showDLblsOverMax val="0"/>
    <c:extLst xmlns:c16r2="http://schemas.microsoft.com/office/drawing/2015/06/chart"/>
  </c:chart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Инвестиции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Лист1!$B$4:$D$4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3.5</c:v>
                </c:pt>
                <c:pt idx="1">
                  <c:v>2.1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B5-418E-BD6F-BC9AD7A83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466544"/>
        <c:axId val="1398463280"/>
      </c:barChart>
      <c:catAx>
        <c:axId val="139846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3280"/>
        <c:crosses val="autoZero"/>
        <c:auto val="1"/>
        <c:lblAlgn val="ctr"/>
        <c:lblOffset val="100"/>
        <c:noMultiLvlLbl val="0"/>
      </c:catAx>
      <c:valAx>
        <c:axId val="1398463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6544"/>
        <c:crosses val="autoZero"/>
        <c:crossBetween val="between"/>
      </c:valAx>
    </c:plotArea>
    <c:plotVisOnly val="1"/>
    <c:dispBlanksAs val="gap"/>
    <c:showDLblsOverMax val="0"/>
    <c:extLst xmlns:c16r2="http://schemas.microsoft.com/office/drawing/2015/06/chart"/>
  </c:chart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955822032862783E-2"/>
          <c:y val="1.643823196148872E-2"/>
          <c:w val="0.95631471852632044"/>
          <c:h val="0.79852849773497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Экспорт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47167075658640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379-4D5C-8524-32958FF6FE0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Лист1!$B$4:$D$4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Лист1!$B$8:$D$8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4.2</c:v>
                </c:pt>
                <c:pt idx="2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79-4D5C-8524-32958FF6F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8463824"/>
        <c:axId val="1398467632"/>
      </c:barChart>
      <c:catAx>
        <c:axId val="139846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7632"/>
        <c:crosses val="autoZero"/>
        <c:auto val="1"/>
        <c:lblAlgn val="ctr"/>
        <c:lblOffset val="100"/>
        <c:noMultiLvlLbl val="0"/>
      </c:catAx>
      <c:valAx>
        <c:axId val="139846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3824"/>
        <c:crosses val="autoZero"/>
        <c:crossBetween val="between"/>
      </c:valAx>
    </c:plotArea>
    <c:plotVisOnly val="1"/>
    <c:dispBlanksAs val="gap"/>
    <c:showDLblsOverMax val="0"/>
    <c:extLst xmlns:c16r2="http://schemas.microsoft.com/office/drawing/2015/06/chart"/>
  </c:chart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Импортируемые затраты на исследования и разработки в структуре ВВП, в %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Sheet1!$A$4:$A$12</c:f>
              <c:strCache>
                <c:ptCount val="9"/>
                <c:pt idx="0">
                  <c:v>Корея </c:v>
                </c:pt>
                <c:pt idx="1">
                  <c:v>Чехия </c:v>
                </c:pt>
                <c:pt idx="2">
                  <c:v>Польша </c:v>
                </c:pt>
                <c:pt idx="3">
                  <c:v>Япония </c:v>
                </c:pt>
                <c:pt idx="4">
                  <c:v>США </c:v>
                </c:pt>
                <c:pt idx="5">
                  <c:v>Китай </c:v>
                </c:pt>
                <c:pt idx="6">
                  <c:v>Россия </c:v>
                </c:pt>
                <c:pt idx="7">
                  <c:v>Бразилия </c:v>
                </c:pt>
                <c:pt idx="8">
                  <c:v>Индия </c:v>
                </c:pt>
              </c:strCache>
            </c:strRef>
          </c:cat>
          <c:val>
            <c:numRef>
              <c:f>Sheet1!$B$4:$B$12</c:f>
              <c:numCache>
                <c:formatCode>General</c:formatCode>
                <c:ptCount val="9"/>
                <c:pt idx="0">
                  <c:v>2.2999999999999998</c:v>
                </c:pt>
                <c:pt idx="1">
                  <c:v>4.8</c:v>
                </c:pt>
                <c:pt idx="2">
                  <c:v>3.6</c:v>
                </c:pt>
                <c:pt idx="3">
                  <c:v>0.9</c:v>
                </c:pt>
                <c:pt idx="4">
                  <c:v>1.4</c:v>
                </c:pt>
                <c:pt idx="5">
                  <c:v>1.6</c:v>
                </c:pt>
                <c:pt idx="6">
                  <c:v>1.4</c:v>
                </c:pt>
                <c:pt idx="7">
                  <c:v>1.1000000000000001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79-4F07-9095-277FA3279712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Прямые затраты на исследования и разработки в структуре ВВП, в %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Sheet1!$A$4:$A$12</c:f>
              <c:strCache>
                <c:ptCount val="9"/>
                <c:pt idx="0">
                  <c:v>Корея </c:v>
                </c:pt>
                <c:pt idx="1">
                  <c:v>Чехия </c:v>
                </c:pt>
                <c:pt idx="2">
                  <c:v>Польша </c:v>
                </c:pt>
                <c:pt idx="3">
                  <c:v>Япония </c:v>
                </c:pt>
                <c:pt idx="4">
                  <c:v>США </c:v>
                </c:pt>
                <c:pt idx="5">
                  <c:v>Китай </c:v>
                </c:pt>
                <c:pt idx="6">
                  <c:v>Россия </c:v>
                </c:pt>
                <c:pt idx="7">
                  <c:v>Бразилия </c:v>
                </c:pt>
                <c:pt idx="8">
                  <c:v>Индия </c:v>
                </c:pt>
              </c:strCache>
            </c:strRef>
          </c:cat>
          <c:val>
            <c:numRef>
              <c:f>Sheet1!$C$4:$C$12</c:f>
              <c:numCache>
                <c:formatCode>General</c:formatCode>
                <c:ptCount val="9"/>
                <c:pt idx="0">
                  <c:v>4</c:v>
                </c:pt>
                <c:pt idx="1">
                  <c:v>0.8</c:v>
                </c:pt>
                <c:pt idx="2">
                  <c:v>0.8</c:v>
                </c:pt>
                <c:pt idx="3">
                  <c:v>3.4</c:v>
                </c:pt>
                <c:pt idx="4">
                  <c:v>2.8</c:v>
                </c:pt>
                <c:pt idx="5">
                  <c:v>1.8</c:v>
                </c:pt>
                <c:pt idx="6">
                  <c:v>1.1000000000000001</c:v>
                </c:pt>
                <c:pt idx="7">
                  <c:v>1.2</c:v>
                </c:pt>
                <c:pt idx="8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79-4F07-9095-277FA3279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8469808"/>
        <c:axId val="1398462192"/>
      </c:barChart>
      <c:scatterChart>
        <c:scatterStyle val="lineMarker"/>
        <c:varyColors val="0"/>
        <c:ser>
          <c:idx val="2"/>
          <c:order val="2"/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223833210650414E-2"/>
                  <c:y val="-3.686635944700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335259084115957E-2"/>
                  <c:y val="-3.3794162826420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335407790740072E-2"/>
                  <c:y val="-3.3794162826420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225067475630765E-2"/>
                  <c:y val="-3.9938556067588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224375989828603E-2"/>
                  <c:y val="-3.3794162826420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9225610254808798E-2"/>
                  <c:y val="-3.6866359447004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225067475630765E-2"/>
                  <c:y val="-3.6866601352250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335801863294011E-2"/>
                  <c:y val="-3.3794404731666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079-4F07-9095-277FA327971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225067475630765E-2"/>
                  <c:y val="-3.9938556067588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079-4F07-9095-277FA327971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yVal>
            <c:numRef>
              <c:f>Sheet1!$D$4:$D$12</c:f>
              <c:numCache>
                <c:formatCode>General</c:formatCode>
                <c:ptCount val="9"/>
                <c:pt idx="0">
                  <c:v>6.3</c:v>
                </c:pt>
                <c:pt idx="1">
                  <c:v>5.6</c:v>
                </c:pt>
                <c:pt idx="2">
                  <c:v>4.4000000000000004</c:v>
                </c:pt>
                <c:pt idx="3">
                  <c:v>4.2</c:v>
                </c:pt>
                <c:pt idx="4">
                  <c:v>4.2</c:v>
                </c:pt>
                <c:pt idx="5">
                  <c:v>3.4</c:v>
                </c:pt>
                <c:pt idx="6">
                  <c:v>2.5</c:v>
                </c:pt>
                <c:pt idx="7">
                  <c:v>2.2999999999999998</c:v>
                </c:pt>
                <c:pt idx="8">
                  <c:v>1.8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8079-4F07-9095-277FA3279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8469808"/>
        <c:axId val="1398462192"/>
      </c:scatterChart>
      <c:catAx>
        <c:axId val="139846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98462192"/>
        <c:crosses val="autoZero"/>
        <c:auto val="1"/>
        <c:lblAlgn val="ctr"/>
        <c:lblOffset val="100"/>
        <c:noMultiLvlLbl val="0"/>
      </c:catAx>
      <c:valAx>
        <c:axId val="1398462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1398469808"/>
        <c:crosses val="autoZero"/>
        <c:crossBetween val="between"/>
      </c:valAx>
    </c:plotArea>
    <c:legend>
      <c:legendPos val="b"/>
      <c:legendEntry>
        <c:idx val="2"/>
        <c:delete val="1"/>
      </c:legendEntry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35203945422724E-2"/>
          <c:y val="4.0986373709274396E-2"/>
          <c:w val="0.86238143083912777"/>
          <c:h val="0.88139217627736322"/>
        </c:manualLayout>
      </c:layout>
      <c:scatterChart>
        <c:scatterStyle val="lineMarker"/>
        <c:varyColors val="0"/>
        <c:ser>
          <c:idx val="0"/>
          <c:order val="0"/>
          <c:tx>
            <c:strRef>
              <c:f>СВОД!$B$183:$B$192</c:f>
              <c:strCache>
                <c:ptCount val="1"/>
                <c:pt idx="0">
                  <c:v>Китай Польша Индия США Япония Россия Корея Чехия Россия 2025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8"/>
            <c:marker>
              <c:symbol val="circle"/>
              <c:size val="8"/>
              <c:spPr>
                <a:solidFill>
                  <a:srgbClr val="C0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222-473E-BD6D-6D797D18BDC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uk-UA" sz="3200"/>
                      <a:t>К</a:t>
                    </a:r>
                    <a:r>
                      <a:rPr lang="uk-UA"/>
                      <a:t>итай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3.6763215941920148E-2"/>
                </c:manualLayout>
              </c:layout>
              <c:tx>
                <c:rich>
                  <a:bodyPr/>
                  <a:lstStyle/>
                  <a:p>
                    <a:r>
                      <a:rPr lang="ru-RU" sz="3200"/>
                      <a:t>П</a:t>
                    </a:r>
                    <a:r>
                      <a:rPr lang="ru-RU"/>
                      <a:t>ольша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3200"/>
                      <a:t>И</a:t>
                    </a:r>
                    <a:r>
                      <a:rPr lang="ru-RU"/>
                      <a:t>ндия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3200"/>
                      <a:t>С</a:t>
                    </a:r>
                    <a:r>
                      <a:rPr lang="ru-RU"/>
                      <a:t>ША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666666666666725E-2"/>
                  <c:y val="3.6763215941920148E-2"/>
                </c:manualLayout>
              </c:layout>
              <c:tx>
                <c:rich>
                  <a:bodyPr/>
                  <a:lstStyle/>
                  <a:p>
                    <a:r>
                      <a:rPr lang="ru-RU" sz="3200"/>
                      <a:t>Я</a:t>
                    </a:r>
                    <a:r>
                      <a:rPr lang="ru-RU"/>
                      <a:t>пония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367954110595387E-2"/>
                  <c:y val="7.7218685558510997E-2"/>
                </c:manualLayout>
              </c:layout>
              <c:tx>
                <c:rich>
                  <a:bodyPr/>
                  <a:lstStyle/>
                  <a:p>
                    <a:r>
                      <a: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Р</a:t>
                    </a:r>
                    <a:r>
                      <a: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оссия 2018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z="3200"/>
                      <a:t>К</a:t>
                    </a:r>
                    <a:r>
                      <a:rPr lang="ru-RU"/>
                      <a:t>орея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3200"/>
                      <a:t>Ч</a:t>
                    </a:r>
                    <a:r>
                      <a:rPr lang="ru-RU"/>
                      <a:t>ехия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222-473E-BD6D-6D797D18BDC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5229133163817299"/>
                  <c:y val="-6.01951011947894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b="1" dirty="0">
                        <a:solidFill>
                          <a:srgbClr val="FF0000"/>
                        </a:solidFill>
                      </a:rPr>
                      <a:t>Россия 2025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222-473E-BD6D-6D797D18BDC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chemeClr val="tx2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СВОД!$C$183:$C$191</c:f>
              <c:numCache>
                <c:formatCode>_-* #,##0.00_р_._-;\-* #,##0.00_р_._-;_-* "-"??_р_._-;_-@_-</c:formatCode>
                <c:ptCount val="9"/>
                <c:pt idx="0">
                  <c:v>1.1201671895730945</c:v>
                </c:pt>
                <c:pt idx="1">
                  <c:v>2.3419092514094522</c:v>
                </c:pt>
                <c:pt idx="2">
                  <c:v>0.52149095543404345</c:v>
                </c:pt>
                <c:pt idx="3">
                  <c:v>3.3914702246127901</c:v>
                </c:pt>
                <c:pt idx="4">
                  <c:v>2.4239349015828648</c:v>
                </c:pt>
                <c:pt idx="5">
                  <c:v>1.2851413311647308</c:v>
                </c:pt>
                <c:pt idx="6">
                  <c:v>3.3164124106101256</c:v>
                </c:pt>
                <c:pt idx="7">
                  <c:v>3.0163363137648234</c:v>
                </c:pt>
                <c:pt idx="8" formatCode="General">
                  <c:v>2.1</c:v>
                </c:pt>
              </c:numCache>
            </c:numRef>
          </c:xVal>
          <c:yVal>
            <c:numRef>
              <c:f>СВОД!$D$183:$D$191</c:f>
              <c:numCache>
                <c:formatCode>_-* #,##0.00_р_._-;\-* #,##0.00_р_._-;_-* "-"??_р_._-;_-@_-</c:formatCode>
                <c:ptCount val="9"/>
                <c:pt idx="0">
                  <c:v>3.4361699999999988</c:v>
                </c:pt>
                <c:pt idx="1">
                  <c:v>4.3647699999999974</c:v>
                </c:pt>
                <c:pt idx="2">
                  <c:v>1.80602</c:v>
                </c:pt>
                <c:pt idx="3">
                  <c:v>4.162639999999997</c:v>
                </c:pt>
                <c:pt idx="4">
                  <c:v>4.2480700000000002</c:v>
                </c:pt>
                <c:pt idx="5">
                  <c:v>2.49396</c:v>
                </c:pt>
                <c:pt idx="6">
                  <c:v>6.3391899999999985</c:v>
                </c:pt>
                <c:pt idx="7">
                  <c:v>5.5647699999999976</c:v>
                </c:pt>
                <c:pt idx="8" formatCode="_-* #,##0.00\ _R_U_B_-;\-* #,##0.00\ _R_U_B_-;_-* &quot;-&quot;??\ _R_U_B_-;_-@_-">
                  <c:v>3.9592699999999983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6222-473E-BD6D-6D797D18B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8473072"/>
        <c:axId val="1398471440"/>
      </c:scatterChart>
      <c:valAx>
        <c:axId val="1398473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р_._-;\-* #,##0.00_р_._-;_-* &quot;-&quot;??_р_.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71440"/>
        <c:crosses val="autoZero"/>
        <c:crossBetween val="midCat"/>
      </c:valAx>
      <c:valAx>
        <c:axId val="139847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р_._-;\-* #,##0.00_р_._-;_-* &quot;-&quot;??_р_.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73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Мультипликатор ВВП (на 1 руб. прироста производства)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Sheet1!$B$28:$B$47</c:f>
              <c:strCache>
                <c:ptCount val="20"/>
                <c:pt idx="0">
                  <c:v>Офисное оборудование и вычислительная техника</c:v>
                </c:pt>
                <c:pt idx="1">
                  <c:v>Автотранспортные средства, прицепы и полуприцепы</c:v>
                </c:pt>
                <c:pt idx="2">
                  <c:v>Текстильное и швейное производство</c:v>
                </c:pt>
                <c:pt idx="3">
                  <c:v>Компоненты электронные; аппаратура для радио, телевидения и связи</c:v>
                </c:pt>
                <c:pt idx="4">
                  <c:v>Добыча нефти и газа</c:v>
                </c:pt>
                <c:pt idx="5">
                  <c:v>Сельское хозяйство, охота, рыболовство</c:v>
                </c:pt>
                <c:pt idx="6">
                  <c:v>Работы строительные</c:v>
                </c:pt>
                <c:pt idx="7">
                  <c:v>Изделия резиновые и полимерные</c:v>
                </c:pt>
                <c:pt idx="8">
                  <c:v>Торговля</c:v>
                </c:pt>
                <c:pt idx="9">
                  <c:v>Гостиницы и рестораны</c:v>
                </c:pt>
                <c:pt idx="10">
                  <c:v>Машины и оборудование</c:v>
                </c:pt>
                <c:pt idx="11">
                  <c:v>Электрические машины и электрооборудование</c:v>
                </c:pt>
                <c:pt idx="12">
                  <c:v>Прочие транспортные средства и оборудование</c:v>
                </c:pt>
                <c:pt idx="13">
                  <c:v>Транспортировка и хранение</c:v>
                </c:pt>
                <c:pt idx="14">
                  <c:v>Продукты химические, кроме веществ взрывчатых</c:v>
                </c:pt>
                <c:pt idx="15">
                  <c:v>Металлы</c:v>
                </c:pt>
                <c:pt idx="16">
                  <c:v>Пищевое производство</c:v>
                </c:pt>
                <c:pt idx="17">
                  <c:v>Прочие минеральные неметаллические продукты</c:v>
                </c:pt>
                <c:pt idx="18">
                  <c:v>Нефтепродукты и кокс</c:v>
                </c:pt>
                <c:pt idx="19">
                  <c:v>Производство и распределение электроэнергии, газа и воды</c:v>
                </c:pt>
              </c:strCache>
            </c:strRef>
          </c:cat>
          <c:val>
            <c:numRef>
              <c:f>Sheet1!$C$28:$C$47</c:f>
              <c:numCache>
                <c:formatCode>General</c:formatCode>
                <c:ptCount val="20"/>
                <c:pt idx="0">
                  <c:v>0.70000000000000062</c:v>
                </c:pt>
                <c:pt idx="1">
                  <c:v>0.72000000000000064</c:v>
                </c:pt>
                <c:pt idx="2">
                  <c:v>0.74000000000000121</c:v>
                </c:pt>
                <c:pt idx="3">
                  <c:v>0.78</c:v>
                </c:pt>
                <c:pt idx="4">
                  <c:v>0.83000000000000063</c:v>
                </c:pt>
                <c:pt idx="5">
                  <c:v>0.84000000000000064</c:v>
                </c:pt>
                <c:pt idx="6">
                  <c:v>0.86000000000000065</c:v>
                </c:pt>
                <c:pt idx="7">
                  <c:v>0.87000000000000122</c:v>
                </c:pt>
                <c:pt idx="8">
                  <c:v>0.87000000000000122</c:v>
                </c:pt>
                <c:pt idx="9">
                  <c:v>0.91</c:v>
                </c:pt>
                <c:pt idx="10">
                  <c:v>0.92</c:v>
                </c:pt>
                <c:pt idx="11">
                  <c:v>0.92</c:v>
                </c:pt>
                <c:pt idx="12">
                  <c:v>0.95000000000000062</c:v>
                </c:pt>
                <c:pt idx="13">
                  <c:v>0.96000000000000063</c:v>
                </c:pt>
                <c:pt idx="14">
                  <c:v>0.97000000000000064</c:v>
                </c:pt>
                <c:pt idx="15">
                  <c:v>0.99</c:v>
                </c:pt>
                <c:pt idx="16" formatCode="0.00">
                  <c:v>1</c:v>
                </c:pt>
                <c:pt idx="17">
                  <c:v>1.04</c:v>
                </c:pt>
                <c:pt idx="18">
                  <c:v>1.1100000000000001</c:v>
                </c:pt>
                <c:pt idx="19">
                  <c:v>1.1900000000000024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93-49AF-9C2F-808CACE5F8AB}"/>
            </c:ext>
          </c:extLst>
        </c:ser>
        <c:ser>
          <c:idx val="1"/>
          <c:order val="1"/>
          <c:tx>
            <c:v>Мультипликатор ВВП без учета импорта</c:v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Sheet1!$B$28:$B$47</c:f>
              <c:strCache>
                <c:ptCount val="20"/>
                <c:pt idx="0">
                  <c:v>Офисное оборудование и вычислительная техника</c:v>
                </c:pt>
                <c:pt idx="1">
                  <c:v>Автотранспортные средства, прицепы и полуприцепы</c:v>
                </c:pt>
                <c:pt idx="2">
                  <c:v>Текстильное и швейное производство</c:v>
                </c:pt>
                <c:pt idx="3">
                  <c:v>Компоненты электронные; аппаратура для радио, телевидения и связи</c:v>
                </c:pt>
                <c:pt idx="4">
                  <c:v>Добыча нефти и газа</c:v>
                </c:pt>
                <c:pt idx="5">
                  <c:v>Сельское хозяйство, охота, рыболовство</c:v>
                </c:pt>
                <c:pt idx="6">
                  <c:v>Работы строительные</c:v>
                </c:pt>
                <c:pt idx="7">
                  <c:v>Изделия резиновые и полимерные</c:v>
                </c:pt>
                <c:pt idx="8">
                  <c:v>Торговля</c:v>
                </c:pt>
                <c:pt idx="9">
                  <c:v>Гостиницы и рестораны</c:v>
                </c:pt>
                <c:pt idx="10">
                  <c:v>Машины и оборудование</c:v>
                </c:pt>
                <c:pt idx="11">
                  <c:v>Электрические машины и электрооборудование</c:v>
                </c:pt>
                <c:pt idx="12">
                  <c:v>Прочие транспортные средства и оборудование</c:v>
                </c:pt>
                <c:pt idx="13">
                  <c:v>Транспортировка и хранение</c:v>
                </c:pt>
                <c:pt idx="14">
                  <c:v>Продукты химические, кроме веществ взрывчатых</c:v>
                </c:pt>
                <c:pt idx="15">
                  <c:v>Металлы</c:v>
                </c:pt>
                <c:pt idx="16">
                  <c:v>Пищевое производство</c:v>
                </c:pt>
                <c:pt idx="17">
                  <c:v>Прочие минеральные неметаллические продукты</c:v>
                </c:pt>
                <c:pt idx="18">
                  <c:v>Нефтепродукты и кокс</c:v>
                </c:pt>
                <c:pt idx="19">
                  <c:v>Производство и распределение электроэнергии, газа и воды</c:v>
                </c:pt>
              </c:strCache>
            </c:strRef>
          </c:cat>
          <c:val>
            <c:numRef>
              <c:f>Sheet1!$D$28:$D$47</c:f>
              <c:numCache>
                <c:formatCode>General</c:formatCode>
                <c:ptCount val="20"/>
                <c:pt idx="0">
                  <c:v>1.46</c:v>
                </c:pt>
                <c:pt idx="1">
                  <c:v>1.6500000000000001</c:v>
                </c:pt>
                <c:pt idx="2">
                  <c:v>1.43</c:v>
                </c:pt>
                <c:pt idx="3">
                  <c:v>1.37</c:v>
                </c:pt>
                <c:pt idx="4">
                  <c:v>1.04</c:v>
                </c:pt>
                <c:pt idx="5">
                  <c:v>1.23</c:v>
                </c:pt>
                <c:pt idx="6">
                  <c:v>1.27</c:v>
                </c:pt>
                <c:pt idx="7">
                  <c:v>1.56</c:v>
                </c:pt>
                <c:pt idx="8">
                  <c:v>1.1800000000000024</c:v>
                </c:pt>
                <c:pt idx="9">
                  <c:v>1.3</c:v>
                </c:pt>
                <c:pt idx="10">
                  <c:v>1.44</c:v>
                </c:pt>
                <c:pt idx="11">
                  <c:v>1.48</c:v>
                </c:pt>
                <c:pt idx="12">
                  <c:v>1.44</c:v>
                </c:pt>
                <c:pt idx="13">
                  <c:v>1.32</c:v>
                </c:pt>
                <c:pt idx="14">
                  <c:v>1.44</c:v>
                </c:pt>
                <c:pt idx="15">
                  <c:v>1.47</c:v>
                </c:pt>
                <c:pt idx="16">
                  <c:v>1.5</c:v>
                </c:pt>
                <c:pt idx="17">
                  <c:v>1.47</c:v>
                </c:pt>
                <c:pt idx="18">
                  <c:v>1.42</c:v>
                </c:pt>
                <c:pt idx="19">
                  <c:v>1.49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93-49AF-9C2F-808CACE5F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8468176"/>
        <c:axId val="1398462736"/>
      </c:barChart>
      <c:catAx>
        <c:axId val="1398468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1398462736"/>
        <c:crosses val="autoZero"/>
        <c:auto val="1"/>
        <c:lblAlgn val="ctr"/>
        <c:lblOffset val="100"/>
        <c:noMultiLvlLbl val="0"/>
      </c:catAx>
      <c:valAx>
        <c:axId val="139846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84681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'01.10.2018'!$A$56</c:f>
              <c:strCache>
                <c:ptCount val="1"/>
                <c:pt idx="0">
                  <c:v>Внешний долг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'01.10.2018'!$B$55:$H$55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'01.10.2018'!$B$56:$H$56</c:f>
              <c:numCache>
                <c:formatCode>#,##0</c:formatCode>
                <c:ptCount val="7"/>
                <c:pt idx="0">
                  <c:v>636.42099999999994</c:v>
                </c:pt>
                <c:pt idx="1">
                  <c:v>728.86399999999992</c:v>
                </c:pt>
                <c:pt idx="2">
                  <c:v>599.90099999999984</c:v>
                </c:pt>
                <c:pt idx="3">
                  <c:v>518.48900000000003</c:v>
                </c:pt>
                <c:pt idx="4">
                  <c:v>511.75200000000001</c:v>
                </c:pt>
                <c:pt idx="5">
                  <c:v>518.10299999999984</c:v>
                </c:pt>
                <c:pt idx="6">
                  <c:v>450.22599999999994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BA-4C8B-8E16-62DD58BB6743}"/>
            </c:ext>
          </c:extLst>
        </c:ser>
        <c:ser>
          <c:idx val="1"/>
          <c:order val="1"/>
          <c:tx>
            <c:strRef>
              <c:f>'01.10.2018'!$A$57</c:f>
              <c:strCache>
                <c:ptCount val="1"/>
                <c:pt idx="0">
                  <c:v>Международные резервы</c:v>
                </c:pt>
              </c:strCache>
            </c:strRef>
          </c:tx>
          <c:spPr>
            <a:ln w="539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'01.10.2018'!$B$55:$H$55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'01.10.2018'!$B$57:$H$57</c:f>
              <c:numCache>
                <c:formatCode>#,##0</c:formatCode>
                <c:ptCount val="7"/>
                <c:pt idx="0">
                  <c:v>537.6</c:v>
                </c:pt>
                <c:pt idx="1">
                  <c:v>509.6</c:v>
                </c:pt>
                <c:pt idx="2">
                  <c:v>385.5</c:v>
                </c:pt>
                <c:pt idx="3">
                  <c:v>368.4</c:v>
                </c:pt>
                <c:pt idx="4">
                  <c:v>377.7</c:v>
                </c:pt>
                <c:pt idx="5">
                  <c:v>432.7</c:v>
                </c:pt>
                <c:pt idx="6">
                  <c:v>468.5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BA-4C8B-8E16-62DD58BB6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98465456"/>
        <c:axId val="1398466000"/>
      </c:lineChart>
      <c:catAx>
        <c:axId val="139846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6000"/>
        <c:crosses val="autoZero"/>
        <c:auto val="1"/>
        <c:lblAlgn val="ctr"/>
        <c:lblOffset val="100"/>
        <c:noMultiLvlLbl val="0"/>
      </c:catAx>
      <c:valAx>
        <c:axId val="139846600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46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2083488504378458"/>
          <c:y val="5.1766297953767616E-2"/>
          <c:w val="0.54292621601265734"/>
          <c:h val="0.83033994190465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Sheet1!$B$7:$B$12</c:f>
              <c:strCache>
                <c:ptCount val="6"/>
                <c:pt idx="0">
                  <c:v>Курс рубля (номинальный)</c:v>
                </c:pt>
                <c:pt idx="1">
                  <c:v>Реальные располагаемые доходы</c:v>
                </c:pt>
                <c:pt idx="2">
                  <c:v>Оборот торговли (пост. Цены)</c:v>
                </c:pt>
                <c:pt idx="3">
                  <c:v>ВВП</c:v>
                </c:pt>
                <c:pt idx="4">
                  <c:v>Международные резервы</c:v>
                </c:pt>
                <c:pt idx="5">
                  <c:v>Цены на нефть (среднегодовые)</c:v>
                </c:pt>
              </c:strCache>
            </c:strRef>
          </c:cat>
          <c:val>
            <c:numRef>
              <c:f>Sheet1!$C$7:$C$12</c:f>
              <c:numCache>
                <c:formatCode>General</c:formatCode>
                <c:ptCount val="6"/>
                <c:pt idx="0">
                  <c:v>-12.8</c:v>
                </c:pt>
                <c:pt idx="1">
                  <c:v>-1.8</c:v>
                </c:pt>
                <c:pt idx="2">
                  <c:v>3.9</c:v>
                </c:pt>
                <c:pt idx="3">
                  <c:v>3.9</c:v>
                </c:pt>
                <c:pt idx="4">
                  <c:v>24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A3-405C-9503-3868B9BFB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412480"/>
        <c:axId val="1125775504"/>
      </c:barChart>
      <c:catAx>
        <c:axId val="1319412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3600"/>
            </a:pPr>
            <a:endParaRPr lang="ru-RU"/>
          </a:p>
        </c:txPr>
        <c:crossAx val="1125775504"/>
        <c:crosses val="autoZero"/>
        <c:auto val="1"/>
        <c:lblAlgn val="ctr"/>
        <c:lblOffset val="100"/>
        <c:noMultiLvlLbl val="0"/>
      </c:catAx>
      <c:valAx>
        <c:axId val="112577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9412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80B-470E-A941-EEF0CDDC63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Sheet1!$B$6:$B$18</c:f>
              <c:strCache>
                <c:ptCount val="13"/>
                <c:pt idx="0">
                  <c:v>Экономика</c:v>
                </c:pt>
                <c:pt idx="1">
                  <c:v>Сельское хозяйство</c:v>
                </c:pt>
                <c:pt idx="2">
                  <c:v>Электроэнергетика</c:v>
                </c:pt>
                <c:pt idx="3">
                  <c:v>Строительство</c:v>
                </c:pt>
                <c:pt idx="4">
                  <c:v>Торговля</c:v>
                </c:pt>
                <c:pt idx="5">
                  <c:v>Финансы</c:v>
                </c:pt>
                <c:pt idx="6">
                  <c:v>Транспорт</c:v>
                </c:pt>
                <c:pt idx="7">
                  <c:v>Операции с недв. Имуществом</c:v>
                </c:pt>
                <c:pt idx="8">
                  <c:v>Пищевое производство</c:v>
                </c:pt>
                <c:pt idx="9">
                  <c:v>Обработка древесины</c:v>
                </c:pt>
                <c:pt idx="10">
                  <c:v>Нефтепереработка</c:v>
                </c:pt>
                <c:pt idx="11">
                  <c:v>Производство пластмасс. Изделий</c:v>
                </c:pt>
                <c:pt idx="12">
                  <c:v>Производство черных металлов</c:v>
                </c:pt>
              </c:strCache>
            </c:strRef>
          </c:cat>
          <c:val>
            <c:numRef>
              <c:f>Sheet1!$C$6:$C$18</c:f>
              <c:numCache>
                <c:formatCode>0.0</c:formatCode>
                <c:ptCount val="13"/>
                <c:pt idx="0">
                  <c:v>3.3200000000000003</c:v>
                </c:pt>
                <c:pt idx="1">
                  <c:v>2.6399999999999997</c:v>
                </c:pt>
                <c:pt idx="2">
                  <c:v>3.54</c:v>
                </c:pt>
                <c:pt idx="3">
                  <c:v>4.2399999999999993</c:v>
                </c:pt>
                <c:pt idx="4">
                  <c:v>5.82</c:v>
                </c:pt>
                <c:pt idx="5">
                  <c:v>6.6400000000000006</c:v>
                </c:pt>
                <c:pt idx="6">
                  <c:v>2.68</c:v>
                </c:pt>
                <c:pt idx="7">
                  <c:v>1.64</c:v>
                </c:pt>
                <c:pt idx="8">
                  <c:v>4.78</c:v>
                </c:pt>
                <c:pt idx="9">
                  <c:v>6.4</c:v>
                </c:pt>
                <c:pt idx="10">
                  <c:v>8.5</c:v>
                </c:pt>
                <c:pt idx="11">
                  <c:v>4.5</c:v>
                </c:pt>
                <c:pt idx="12">
                  <c:v>2.06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0B-470E-A941-EEF0CDDC6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770608"/>
        <c:axId val="1351173344"/>
      </c:barChart>
      <c:catAx>
        <c:axId val="1125770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351173344"/>
        <c:crosses val="autoZero"/>
        <c:auto val="1"/>
        <c:lblAlgn val="ctr"/>
        <c:lblOffset val="100"/>
        <c:noMultiLvlLbl val="0"/>
      </c:catAx>
      <c:valAx>
        <c:axId val="1351173344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1125770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'вводы 2001-2017'!$A$259:$A$271</c:f>
              <c:strCache>
                <c:ptCount val="13"/>
                <c:pt idx="0">
                  <c:v>Холодильники, тыс. шт. </c:v>
                </c:pt>
                <c:pt idx="1">
                  <c:v>Пылесосы, тыс. шт.</c:v>
                </c:pt>
                <c:pt idx="2">
                  <c:v>Телевизоры, тыс. шт.</c:v>
                </c:pt>
                <c:pt idx="3">
                  <c:v>Автомобили, тыс. шт.</c:v>
                </c:pt>
                <c:pt idx="4">
                  <c:v>Шины</c:v>
                </c:pt>
                <c:pt idx="5">
                  <c:v>Готовый прокат, тыс.т.</c:v>
                </c:pt>
                <c:pt idx="6">
                  <c:v>Трубы стальные, тыс. т.</c:v>
                </c:pt>
                <c:pt idx="7">
                  <c:v>Цемент, тыс.т.</c:v>
                </c:pt>
                <c:pt idx="8">
                  <c:v>Пластмассы в первичных формах, тыс.т.</c:v>
                </c:pt>
                <c:pt idx="9">
                  <c:v>Лакокрасочные материалы, тыс.т.</c:v>
                </c:pt>
                <c:pt idx="10">
                  <c:v>Плиты древесностружечные , тыс. м.3</c:v>
                </c:pt>
                <c:pt idx="11">
                  <c:v>Ткани нетканные, тыс. м. кв.</c:v>
                </c:pt>
                <c:pt idx="12">
                  <c:v>Подшипники, тыс. шт.</c:v>
                </c:pt>
              </c:strCache>
            </c:strRef>
          </c:cat>
          <c:val>
            <c:numRef>
              <c:f>'вводы 2001-2017'!$B$259:$B$271</c:f>
              <c:numCache>
                <c:formatCode>0</c:formatCode>
                <c:ptCount val="13"/>
                <c:pt idx="0">
                  <c:v>1127.8399999999999</c:v>
                </c:pt>
                <c:pt idx="1">
                  <c:v>1398.452</c:v>
                </c:pt>
                <c:pt idx="2">
                  <c:v>6753.3820000000014</c:v>
                </c:pt>
                <c:pt idx="3">
                  <c:v>445.46533999999906</c:v>
                </c:pt>
                <c:pt idx="4">
                  <c:v>26541.109999999957</c:v>
                </c:pt>
                <c:pt idx="5">
                  <c:v>8593.9049999999825</c:v>
                </c:pt>
                <c:pt idx="6">
                  <c:v>3217.96</c:v>
                </c:pt>
                <c:pt idx="7">
                  <c:v>27761.600000000002</c:v>
                </c:pt>
                <c:pt idx="8">
                  <c:v>2531.2252000000003</c:v>
                </c:pt>
                <c:pt idx="9">
                  <c:v>308.35149999999999</c:v>
                </c:pt>
                <c:pt idx="10">
                  <c:v>3965.3750000000041</c:v>
                </c:pt>
                <c:pt idx="11">
                  <c:v>1810.8939999999998</c:v>
                </c:pt>
                <c:pt idx="12" formatCode="General">
                  <c:v>44.04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69-4A37-A6B3-C3FE7D3B7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164096"/>
        <c:axId val="1351167904"/>
      </c:barChart>
      <c:catAx>
        <c:axId val="1351164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1351167904"/>
        <c:crosses val="autoZero"/>
        <c:auto val="1"/>
        <c:lblAlgn val="ctr"/>
        <c:lblOffset val="100"/>
        <c:noMultiLvlLbl val="0"/>
      </c:catAx>
      <c:valAx>
        <c:axId val="13511679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351164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Sheet1!$C$49:$K$49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Sheet1!$C$57:$K$57</c:f>
              <c:numCache>
                <c:formatCode>0.0</c:formatCode>
                <c:ptCount val="9"/>
                <c:pt idx="0">
                  <c:v>12.949182767740099</c:v>
                </c:pt>
                <c:pt idx="1">
                  <c:v>11.93417994182332</c:v>
                </c:pt>
                <c:pt idx="2">
                  <c:v>11.728614759974514</c:v>
                </c:pt>
                <c:pt idx="3">
                  <c:v>10.964666592865724</c:v>
                </c:pt>
                <c:pt idx="4">
                  <c:v>11.196357519292206</c:v>
                </c:pt>
                <c:pt idx="5">
                  <c:v>11.54635959972121</c:v>
                </c:pt>
                <c:pt idx="6">
                  <c:v>11.087877084612968</c:v>
                </c:pt>
                <c:pt idx="7">
                  <c:v>10.542122522858417</c:v>
                </c:pt>
                <c:pt idx="8">
                  <c:v>10.912871739014891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AA-48A0-BBF5-65901D595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172800"/>
        <c:axId val="1351170624"/>
      </c:barChart>
      <c:catAx>
        <c:axId val="135117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51170624"/>
        <c:crosses val="autoZero"/>
        <c:auto val="1"/>
        <c:lblAlgn val="ctr"/>
        <c:lblOffset val="100"/>
        <c:noMultiLvlLbl val="0"/>
      </c:catAx>
      <c:valAx>
        <c:axId val="135117062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35117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'таб33b_абсолютн знач2014-2015'!$B$21</c:f>
              <c:strCache>
                <c:ptCount val="1"/>
                <c:pt idx="0">
                  <c:v>Оплата труда в добавленной стоимости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'таб33b_абсолютн знач2014-2015'!$C$20:$I$20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'таб33b_абсолютн знач2014-2015'!$C$21:$I$21</c:f>
              <c:numCache>
                <c:formatCode>0.0</c:formatCode>
                <c:ptCount val="7"/>
                <c:pt idx="0">
                  <c:v>43.771671144346726</c:v>
                </c:pt>
                <c:pt idx="1">
                  <c:v>44.306691653068867</c:v>
                </c:pt>
                <c:pt idx="2">
                  <c:v>46.206047338690446</c:v>
                </c:pt>
                <c:pt idx="3">
                  <c:v>47.206234337789112</c:v>
                </c:pt>
                <c:pt idx="4">
                  <c:v>46.407362281021555</c:v>
                </c:pt>
                <c:pt idx="5">
                  <c:v>47.524277817631365</c:v>
                </c:pt>
                <c:pt idx="6">
                  <c:v>47.702668051613877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71-42D0-8A3B-482387479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174976"/>
        <c:axId val="1351163552"/>
      </c:barChart>
      <c:catAx>
        <c:axId val="135117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1163552"/>
        <c:crosses val="autoZero"/>
        <c:auto val="1"/>
        <c:lblAlgn val="ctr"/>
        <c:lblOffset val="100"/>
        <c:noMultiLvlLbl val="0"/>
      </c:catAx>
      <c:valAx>
        <c:axId val="135116355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351174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'Неполная занятость'!$C$34:$I$35</c:f>
              <c:multiLvlStrCache>
                <c:ptCount val="7"/>
                <c:lvl>
                  <c:pt idx="0">
                    <c:v>I квартал</c:v>
                  </c:pt>
                  <c:pt idx="1">
                    <c:v>II квартал</c:v>
                  </c:pt>
                  <c:pt idx="2">
                    <c:v>III квартал</c:v>
                  </c:pt>
                  <c:pt idx="3">
                    <c:v>IV квартал</c:v>
                  </c:pt>
                  <c:pt idx="4">
                    <c:v>I квартал</c:v>
                  </c:pt>
                  <c:pt idx="5">
                    <c:v>II квартал</c:v>
                  </c:pt>
                  <c:pt idx="6">
                    <c:v>III квартал</c:v>
                  </c:pt>
                </c:lvl>
                <c:lvl>
                  <c:pt idx="0">
                    <c:v>2017</c:v>
                  </c:pt>
                  <c:pt idx="4">
                    <c:v>2018</c:v>
                  </c:pt>
                </c:lvl>
              </c:multiLvlStrCache>
            </c:multiLvlStrRef>
          </c:cat>
          <c:val>
            <c:numRef>
              <c:f>'Неполная занятость'!$C$36:$I$36</c:f>
              <c:numCache>
                <c:formatCode>0.0</c:formatCode>
                <c:ptCount val="7"/>
                <c:pt idx="0">
                  <c:v>20.645220859060032</c:v>
                </c:pt>
                <c:pt idx="1">
                  <c:v>20.907531233667626</c:v>
                </c:pt>
                <c:pt idx="2">
                  <c:v>21.028286042100014</c:v>
                </c:pt>
                <c:pt idx="3">
                  <c:v>20.74065876161459</c:v>
                </c:pt>
                <c:pt idx="4">
                  <c:v>19.488111547040965</c:v>
                </c:pt>
                <c:pt idx="5">
                  <c:v>21.214971654410611</c:v>
                </c:pt>
                <c:pt idx="6">
                  <c:v>21.85715167535902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D4-4986-9D73-FF58B1E01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169536"/>
        <c:axId val="1351176064"/>
      </c:barChart>
      <c:catAx>
        <c:axId val="135116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351176064"/>
        <c:crosses val="autoZero"/>
        <c:auto val="1"/>
        <c:lblAlgn val="ctr"/>
        <c:lblOffset val="100"/>
        <c:noMultiLvlLbl val="0"/>
      </c:catAx>
      <c:valAx>
        <c:axId val="135117606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351169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E12-418E-9FEB-67788F85C6E8}"/>
              </c:ext>
            </c:extLst>
          </c:dPt>
          <c:dLbls>
            <c:dLbl>
              <c:idx val="13"/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 b="1">
                        <a:solidFill>
                          <a:srgbClr val="FF0000"/>
                        </a:solidFill>
                      </a:rPr>
                      <a:t>5.9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E12-418E-9FEB-67788F85C6E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 1'!$F$96:$F$111</c:f>
              <c:strCache>
                <c:ptCount val="16"/>
                <c:pt idx="0">
                  <c:v>Швеция</c:v>
                </c:pt>
                <c:pt idx="1">
                  <c:v>Финляндия</c:v>
                </c:pt>
                <c:pt idx="2">
                  <c:v>Британия</c:v>
                </c:pt>
                <c:pt idx="3">
                  <c:v>Чехия</c:v>
                </c:pt>
                <c:pt idx="4">
                  <c:v>Германия</c:v>
                </c:pt>
                <c:pt idx="5">
                  <c:v>Австрия</c:v>
                </c:pt>
                <c:pt idx="6">
                  <c:v>Бельгия</c:v>
                </c:pt>
                <c:pt idx="7">
                  <c:v>Нидерланды</c:v>
                </c:pt>
                <c:pt idx="8">
                  <c:v>Франция</c:v>
                </c:pt>
                <c:pt idx="9">
                  <c:v>Польша</c:v>
                </c:pt>
                <c:pt idx="10">
                  <c:v>Италия</c:v>
                </c:pt>
                <c:pt idx="11">
                  <c:v>Румыния</c:v>
                </c:pt>
                <c:pt idx="12">
                  <c:v>Венгрия</c:v>
                </c:pt>
                <c:pt idx="13">
                  <c:v>Россия</c:v>
                </c:pt>
                <c:pt idx="14">
                  <c:v>Болгария</c:v>
                </c:pt>
                <c:pt idx="15">
                  <c:v>Турция</c:v>
                </c:pt>
              </c:strCache>
            </c:strRef>
          </c:cat>
          <c:val>
            <c:numRef>
              <c:f>'лист 1'!$G$96:$G$111</c:f>
              <c:numCache>
                <c:formatCode>General</c:formatCode>
                <c:ptCount val="16"/>
                <c:pt idx="0">
                  <c:v>14.6</c:v>
                </c:pt>
                <c:pt idx="1">
                  <c:v>17.399999999999999</c:v>
                </c:pt>
                <c:pt idx="2">
                  <c:v>18.5</c:v>
                </c:pt>
                <c:pt idx="3">
                  <c:v>18.5</c:v>
                </c:pt>
                <c:pt idx="4">
                  <c:v>18.8</c:v>
                </c:pt>
                <c:pt idx="5">
                  <c:v>19.3</c:v>
                </c:pt>
                <c:pt idx="6">
                  <c:v>19.5</c:v>
                </c:pt>
                <c:pt idx="7">
                  <c:v>19.7</c:v>
                </c:pt>
                <c:pt idx="8">
                  <c:v>19.8</c:v>
                </c:pt>
                <c:pt idx="9">
                  <c:v>20.7</c:v>
                </c:pt>
                <c:pt idx="10">
                  <c:v>22.2</c:v>
                </c:pt>
                <c:pt idx="11">
                  <c:v>23</c:v>
                </c:pt>
                <c:pt idx="12">
                  <c:v>23.1</c:v>
                </c:pt>
                <c:pt idx="13">
                  <c:v>25.9</c:v>
                </c:pt>
                <c:pt idx="14">
                  <c:v>27.6</c:v>
                </c:pt>
                <c:pt idx="15">
                  <c:v>29.3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12-418E-9FEB-67788F85C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170080"/>
        <c:axId val="1351176608"/>
      </c:barChart>
      <c:catAx>
        <c:axId val="1351170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1351176608"/>
        <c:crosses val="autoZero"/>
        <c:auto val="1"/>
        <c:lblAlgn val="ctr"/>
        <c:lblOffset val="100"/>
        <c:noMultiLvlLbl val="0"/>
      </c:catAx>
      <c:valAx>
        <c:axId val="135117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51170080"/>
        <c:crosses val="autoZero"/>
        <c:crossBetween val="between"/>
      </c:valAx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0.63415</cdr:x>
      <cdr:y>0.24408</cdr:y>
    </cdr:from>
    <cdr:to>
      <cdr:x>0.87425</cdr:x>
      <cdr:y>0.43155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3449095" y="973917"/>
          <a:ext cx="1305869" cy="748005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pPr algn="ctr"/>
          <a:r>
            <a:rPr lang="ru-RU" sz="4000" b="1" dirty="0">
              <a:solidFill>
                <a:srgbClr val="FF0000"/>
              </a:solidFill>
            </a:rPr>
            <a:t>3,4%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0.30844</cdr:x>
      <cdr:y>0.01458</cdr:y>
    </cdr:from>
    <cdr:to>
      <cdr:x>0.47433</cdr:x>
      <cdr:y>0.25096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0151" y="564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600" b="1" dirty="0">
              <a:solidFill>
                <a:srgbClr val="FF0000"/>
              </a:solidFill>
            </a:rPr>
            <a:t>3.1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0.37312</cdr:x>
      <cdr:y>0.43213</cdr:y>
    </cdr:from>
    <cdr:to>
      <cdr:x>0.54322</cdr:x>
      <cdr:y>0.60157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5456628" y="3551126"/>
          <a:ext cx="2487628" cy="1392402"/>
        </a:xfrm>
        <a:prstGeom xmlns:a="http://schemas.openxmlformats.org/drawingml/2006/main" prst="straightConnector1">
          <a:avLst/>
        </a:prstGeom>
        <a:ln xmlns:a="http://schemas.openxmlformats.org/drawingml/2006/main" w="5080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906357" y="4690269"/>
            <a:ext cx="4984962" cy="444341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5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90DD009-573B-4366-A380-BD99F98A337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4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90DD009-573B-4366-A380-BD99F98A337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6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Информация о мероприятии"/>
          <p:cNvSpPr txBox="1">
            <a:spLocks noGrp="1"/>
          </p:cNvSpPr>
          <p:nvPr>
            <p:ph type="body" sz="quarter" idx="13"/>
          </p:nvPr>
        </p:nvSpPr>
        <p:spPr>
          <a:xfrm>
            <a:off x="1294680" y="6822771"/>
            <a:ext cx="12700001" cy="461665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l">
              <a:buSzTx/>
              <a:buNone/>
              <a:defRPr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 err="1"/>
              <a:t>Информация</a:t>
            </a:r>
            <a:r>
              <a:rPr dirty="0"/>
              <a:t> о </a:t>
            </a:r>
            <a:r>
              <a:rPr dirty="0" err="1"/>
              <a:t>мероприятии</a:t>
            </a:r>
            <a:endParaRPr dirty="0"/>
          </a:p>
        </p:txBody>
      </p:sp>
      <p:sp>
        <p:nvSpPr>
          <p:cNvPr id="25" name="Имя автора"/>
          <p:cNvSpPr txBox="1">
            <a:spLocks noGrp="1"/>
          </p:cNvSpPr>
          <p:nvPr>
            <p:ph type="body" sz="quarter" idx="14"/>
          </p:nvPr>
        </p:nvSpPr>
        <p:spPr>
          <a:xfrm>
            <a:off x="1280256" y="5876710"/>
            <a:ext cx="12700001" cy="461665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l">
              <a:buSzTx/>
              <a:buNone/>
              <a:defRPr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 err="1"/>
              <a:t>Имя</a:t>
            </a:r>
            <a:r>
              <a:rPr dirty="0"/>
              <a:t> </a:t>
            </a:r>
            <a:r>
              <a:rPr dirty="0" err="1"/>
              <a:t>автора</a:t>
            </a:r>
            <a:endParaRPr dirty="0"/>
          </a:p>
        </p:txBody>
      </p:sp>
      <p:sp>
        <p:nvSpPr>
          <p:cNvPr id="2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95400" y="1054100"/>
            <a:ext cx="15240000" cy="4184750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t>Текст заголовка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80256" y="10766952"/>
            <a:ext cx="8003800" cy="211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3646804" y="2956305"/>
            <a:ext cx="10751988" cy="107792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croeconomic stability…"/>
          <p:cNvSpPr txBox="1">
            <a:spLocks noGrp="1"/>
          </p:cNvSpPr>
          <p:nvPr>
            <p:ph type="body" sz="half" idx="15" hasCustomPrompt="1"/>
          </p:nvPr>
        </p:nvSpPr>
        <p:spPr>
          <a:xfrm>
            <a:off x="1292521" y="3160322"/>
            <a:ext cx="21798958" cy="841371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8255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en-US" sz="3000" b="1" baseline="0" smtClean="0">
                <a:solidFill>
                  <a:srgbClr val="262626"/>
                </a:solidFill>
                <a:sym typeface="Arial"/>
              </a:defRPr>
            </a:lvl1pPr>
            <a:lvl2pPr>
              <a:defRPr/>
            </a:lvl2pPr>
          </a:lstStyle>
          <a:p>
            <a:r>
              <a:rPr lang="ru-RU" dirty="0"/>
              <a:t>Уровень текста 1</a:t>
            </a:r>
          </a:p>
          <a:p>
            <a:pPr marL="635000" marR="0" lvl="1" indent="0" algn="l" defTabSz="8255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lang="ru-RU" dirty="0"/>
          </a:p>
          <a:p>
            <a:pPr marL="635000" marR="0" lvl="1" indent="0" algn="l" defTabSz="8255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Уровень текста 2</a:t>
            </a:r>
          </a:p>
          <a:p>
            <a:endParaRPr lang="ru-RU" dirty="0"/>
          </a:p>
        </p:txBody>
      </p:sp>
      <p:sp>
        <p:nvSpPr>
          <p:cNvPr id="44" name="Прямоугольник"/>
          <p:cNvSpPr/>
          <p:nvPr/>
        </p:nvSpPr>
        <p:spPr>
          <a:xfrm>
            <a:off x="0" y="12464682"/>
            <a:ext cx="24384000" cy="124884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5" name="Source: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3926149" y="12898660"/>
            <a:ext cx="19193608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r">
              <a:buSzTx/>
              <a:buNone/>
              <a:defRPr sz="2400" b="0">
                <a:solidFill>
                  <a:srgbClr val="5E5E5E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lang="ru-RU" dirty="0"/>
              <a:t>Источник</a:t>
            </a:r>
            <a:r>
              <a:rPr dirty="0"/>
              <a:t>: </a:t>
            </a:r>
          </a:p>
        </p:txBody>
      </p:sp>
      <p:sp>
        <p:nvSpPr>
          <p:cNvPr id="46" name="Линия"/>
          <p:cNvSpPr/>
          <p:nvPr/>
        </p:nvSpPr>
        <p:spPr>
          <a:xfrm>
            <a:off x="1292521" y="2267528"/>
            <a:ext cx="21798958" cy="1"/>
          </a:xfrm>
          <a:prstGeom prst="line">
            <a:avLst/>
          </a:prstGeom>
          <a:ln w="38100">
            <a:solidFill>
              <a:srgbClr val="D5D5D5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92521" y="12889780"/>
            <a:ext cx="469680" cy="46166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000">
                <a:solidFill>
                  <a:srgbClr val="5E5E5E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08100" y="578"/>
            <a:ext cx="18415001" cy="2286001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/>
            </a:lvl1pPr>
          </a:lstStyle>
          <a:p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0428770" y="442586"/>
            <a:ext cx="2662710" cy="14019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3200403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946001" y="13081000"/>
            <a:ext cx="479298" cy="471924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4CBFBDC4-4543-4AB5-B4A6-046DBCFA4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1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4260853"/>
            <a:ext cx="20726400" cy="29400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19200" y="12712703"/>
            <a:ext cx="5689600" cy="730250"/>
          </a:xfrm>
          <a:prstGeom prst="rect">
            <a:avLst/>
          </a:prstGeom>
        </p:spPr>
        <p:txBody>
          <a:bodyPr lIns="182880" tIns="91440" rIns="182880" bIns="91440"/>
          <a:lstStyle/>
          <a:p>
            <a:fld id="{B2272567-DB35-40D1-B8A1-AD90E5A3D608}" type="datetime1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331200" y="12712703"/>
            <a:ext cx="7721600" cy="730250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946001" y="13081000"/>
            <a:ext cx="479298" cy="471924"/>
          </a:xfrm>
        </p:spPr>
        <p:txBody>
          <a:bodyPr/>
          <a:lstStyle/>
          <a:p>
            <a:fld id="{1071245E-C47D-4968-98E0-927FD2AD0F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>
            <a:normAutofit/>
          </a:bodyPr>
          <a:lstStyle/>
          <a:p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1</a:t>
            </a:r>
            <a:endParaRPr lang="ru-RU" dirty="0"/>
          </a:p>
          <a:p>
            <a:pPr lvl="1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2</a:t>
            </a:r>
          </a:p>
          <a:p>
            <a:pPr lvl="2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3</a:t>
            </a:r>
          </a:p>
          <a:p>
            <a:pPr lvl="3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4</a:t>
            </a:r>
          </a:p>
          <a:p>
            <a:pPr lvl="4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</p:sldLayoutIdLst>
  <p:transition spd="med"/>
  <p:hf hdr="0" ftr="0" dt="0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8255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1pPr>
      <a:lvl2pPr marL="635000" marR="0" indent="0" algn="l" defTabSz="8255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2pPr>
      <a:lvl3pPr marL="1270000" marR="0" indent="0" algn="l" defTabSz="8255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3pPr>
      <a:lvl4pPr marL="1905000" marR="0" indent="0" algn="l" defTabSz="8255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4pPr>
      <a:lvl5pPr marL="2540000" marR="0" indent="0" algn="l" defTabSz="8255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5pPr>
      <a:lvl6pPr marL="3571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206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841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476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Relationship Id="rId4" Type="http://schemas.openxmlformats.org/officeDocument/2006/relationships/chart" Target="../charts/char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tags" Target="../tags/tag22.xml"/><Relationship Id="rId7" Type="http://schemas.openxmlformats.org/officeDocument/2006/relationships/chart" Target="../charts/chart23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chart" Target="../charts/chart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chart" Target="../charts/char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V session of French-Russian Seminar, Paris 2018"/>
          <p:cNvSpPr txBox="1">
            <a:spLocks noGrp="1"/>
          </p:cNvSpPr>
          <p:nvPr>
            <p:ph type="body" idx="13"/>
          </p:nvPr>
        </p:nvSpPr>
        <p:spPr>
          <a:xfrm>
            <a:off x="1294680" y="6822771"/>
            <a:ext cx="12700001" cy="606897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02 апреля 2019 г.</a:t>
            </a:r>
          </a:p>
        </p:txBody>
      </p:sp>
      <p:sp>
        <p:nvSpPr>
          <p:cNvPr id="66" name="Andrey Kolpakov"/>
          <p:cNvSpPr txBox="1">
            <a:spLocks noGrp="1"/>
          </p:cNvSpPr>
          <p:nvPr>
            <p:ph type="body" idx="14"/>
          </p:nvPr>
        </p:nvSpPr>
        <p:spPr>
          <a:xfrm>
            <a:off x="1280256" y="5876710"/>
            <a:ext cx="12700001" cy="606897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Широв Александр</a:t>
            </a:r>
          </a:p>
        </p:txBody>
      </p:sp>
      <p:sp>
        <p:nvSpPr>
          <p:cNvPr id="67" name="Energy sector impacts on the economic to growth in Russia: Oil case"/>
          <p:cNvSpPr txBox="1">
            <a:spLocks noGrp="1"/>
          </p:cNvSpPr>
          <p:nvPr>
            <p:ph type="title"/>
          </p:nvPr>
        </p:nvSpPr>
        <p:spPr>
          <a:xfrm>
            <a:off x="1295400" y="1054099"/>
            <a:ext cx="15447268" cy="41847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7200" dirty="0"/>
              <a:t>КЛЮЧЕВЫЕ НАПРАВЛЕНИЯ МОДЕРНИЗАЦИИ РОССИЙСКОЙ ЭКОНОМИКИ </a:t>
            </a:r>
            <a:endParaRPr sz="72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3458" y="0"/>
            <a:ext cx="21005800" cy="2286000"/>
          </a:xfrm>
        </p:spPr>
        <p:txBody>
          <a:bodyPr>
            <a:normAutofit/>
          </a:bodyPr>
          <a:lstStyle/>
          <a:p>
            <a:r>
              <a:rPr lang="ru-RU" sz="4000" dirty="0"/>
              <a:t>Потенциал использования мощностей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048593" y="13081000"/>
            <a:ext cx="274113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D60AB782-2D15-C845-8D86-396BB1638049}"/>
              </a:ext>
            </a:extLst>
          </p:cNvPr>
          <p:cNvGraphicFramePr/>
          <p:nvPr/>
        </p:nvGraphicFramePr>
        <p:xfrm>
          <a:off x="564402" y="3144569"/>
          <a:ext cx="10913724" cy="664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AE304BD9-CEE6-3642-9C10-ECD9F05DDE48}"/>
              </a:ext>
            </a:extLst>
          </p:cNvPr>
          <p:cNvGraphicFramePr/>
          <p:nvPr/>
        </p:nvGraphicFramePr>
        <p:xfrm>
          <a:off x="12231585" y="3176337"/>
          <a:ext cx="11305310" cy="675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51575" y="1825325"/>
            <a:ext cx="11020300" cy="1123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Динамика основных фондов и ВВП в сопоставимых ценах (2008 г.=100)</a:t>
            </a:r>
          </a:p>
        </p:txBody>
      </p:sp>
      <p:sp>
        <p:nvSpPr>
          <p:cNvPr id="8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1940430" y="1821678"/>
            <a:ext cx="11546774" cy="1123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Загрузка основных фондов (2008 г. загрузка равна 100%)</a:t>
            </a:r>
          </a:p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endParaRPr lang="ru-RU" sz="3200" dirty="0">
              <a:latin typeface="Calibri" pitchFamily="34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835" y="10792795"/>
            <a:ext cx="22895624" cy="2492990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just"/>
            <a:r>
              <a:rPr lang="ru-RU" dirty="0"/>
              <a:t>Если предположить, что в 2008 г. производственные мощности были полностью загружены, то на 2017 г. в связи с экономическим спадом оценка их реальной загрузка составляет 76%. Таким образом, даже если основные фонды не будут увеличиваться, а экономика начиная с 2019 г. будет расти на 5% ежегодно, то уровень загрузки мощностей характерный для 2008 г. будет достигнут не ранее 2023 г.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962832" y="13081000"/>
            <a:ext cx="445635" cy="471924"/>
          </a:xfrm>
        </p:spPr>
        <p:txBody>
          <a:bodyPr/>
          <a:lstStyle/>
          <a:p>
            <a:fld id="{C095895F-EA2B-446D-B190-DA0AF1BA4C15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Chart 4"/>
          <p:cNvGraphicFramePr/>
          <p:nvPr/>
        </p:nvGraphicFramePr>
        <p:xfrm>
          <a:off x="7652083" y="2574758"/>
          <a:ext cx="16362950" cy="9288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158.37550428.875244.751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892719" y="1844566"/>
            <a:ext cx="16122074" cy="569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2800" dirty="0">
                <a:latin typeface="+mj-lt"/>
                <a:cs typeface="Arial" charset="0"/>
              </a:rPr>
              <a:t>Доля амортизации в финансировании инвестиций, %</a:t>
            </a:r>
          </a:p>
        </p:txBody>
      </p:sp>
      <p:sp>
        <p:nvSpPr>
          <p:cNvPr id="7" name="Left Brace 6"/>
          <p:cNvSpPr/>
          <p:nvPr/>
        </p:nvSpPr>
        <p:spPr>
          <a:xfrm>
            <a:off x="7218953" y="3128210"/>
            <a:ext cx="745958" cy="459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8" name="Left Brace 7"/>
          <p:cNvSpPr/>
          <p:nvPr/>
        </p:nvSpPr>
        <p:spPr>
          <a:xfrm>
            <a:off x="7186865" y="7884697"/>
            <a:ext cx="745958" cy="34731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09075" y="5029207"/>
            <a:ext cx="6720774" cy="646331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Ресурсоизбыточные</a:t>
            </a:r>
            <a:r>
              <a:rPr lang="ru-RU" b="1" dirty="0">
                <a:solidFill>
                  <a:srgbClr val="C00000"/>
                </a:solidFill>
              </a:rPr>
              <a:t> сектора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182" y="8702847"/>
            <a:ext cx="6553200" cy="1107996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Инвестиционно-активные</a:t>
            </a:r>
            <a:r>
              <a:rPr lang="ru-RU" b="1" dirty="0">
                <a:solidFill>
                  <a:srgbClr val="0070C0"/>
                </a:solidFill>
              </a:rPr>
              <a:t> сектора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821" y="11574383"/>
            <a:ext cx="23654086" cy="1107996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r>
              <a:rPr lang="ru-RU" dirty="0"/>
              <a:t>Опасность структурного «провала» инвестиций заставляет задуматься о дополнительных механизмах использования избыточных финансовых средств 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063458" y="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marR="0" lvl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Риски «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проедания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» производственного потенциала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5647" y="0"/>
            <a:ext cx="21005800" cy="2286000"/>
          </a:xfrm>
        </p:spPr>
        <p:txBody>
          <a:bodyPr>
            <a:normAutofit/>
          </a:bodyPr>
          <a:lstStyle/>
          <a:p>
            <a:r>
              <a:rPr lang="ru-RU" sz="4400" dirty="0"/>
              <a:t>Бизнес и государство – Инвестиции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048593" y="13081000"/>
            <a:ext cx="274113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82666109"/>
              </p:ext>
            </p:extLst>
          </p:nvPr>
        </p:nvGraphicFramePr>
        <p:xfrm>
          <a:off x="938784" y="3535680"/>
          <a:ext cx="10302240" cy="772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14"/>
          <p:cNvGraphicFramePr>
            <a:graphicFrameLocks noGrp="1"/>
          </p:cNvGraphicFramePr>
          <p:nvPr/>
        </p:nvGraphicFramePr>
        <p:xfrm>
          <a:off x="445008" y="2383536"/>
          <a:ext cx="10820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i="0" u="none" strike="noStrike" kern="1200" spc="0" baseline="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Динамика ВВП и инвестиций в основной капитал, 2010 г. =100%</a:t>
                      </a:r>
                    </a:p>
                  </a:txBody>
                  <a:tcPr marL="198120" marR="198120" marT="91440" marB="9144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C0880A96-4034-4171-864A-2710D4625CE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536212" y="3535681"/>
          <a:ext cx="10302240" cy="725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14">
            <a:extLst>
              <a:ext uri="{FF2B5EF4-FFF2-40B4-BE49-F238E27FC236}">
                <a16:creationId xmlns:a16="http://schemas.microsoft.com/office/drawing/2014/main" xmlns="" id="{83383A6D-7668-4B77-88FF-9A872C3B21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192000" y="2383536"/>
          <a:ext cx="10820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i="0" u="none" strike="noStrike" kern="1200" spc="0" baseline="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Отношение дивидендов к капитальным затратам, %</a:t>
                      </a:r>
                    </a:p>
                  </a:txBody>
                  <a:tcPr marL="198120" marR="198120" marT="91440" marB="91440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EFD50CE-0128-468F-8554-A56E654342FE}"/>
              </a:ext>
            </a:extLst>
          </p:cNvPr>
          <p:cNvSpPr txBox="1"/>
          <p:nvPr/>
        </p:nvSpPr>
        <p:spPr>
          <a:xfrm>
            <a:off x="883158" y="11359630"/>
            <a:ext cx="23500842" cy="1569660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Публичные компании с государственным участием стали ключевым элементом снижения уровня инвестиционной активности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Резкий рост дивидендных выплат отмечается на фоне снижения вложений в развитие экономики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Компании имеющие инвестиционные ресурсы не имеют мотивации для инвестиций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1320" y="1"/>
            <a:ext cx="19906424" cy="1981198"/>
          </a:xfrm>
        </p:spPr>
        <p:txBody>
          <a:bodyPr/>
          <a:lstStyle/>
          <a:p>
            <a:r>
              <a:rPr lang="ru-RU" sz="4000" b="1" dirty="0"/>
              <a:t>Национальные проекты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962832" y="13081000"/>
            <a:ext cx="445635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996550" y="3614854"/>
          <a:ext cx="13062860" cy="8961120"/>
        </p:xfrm>
        <a:graphic>
          <a:graphicData uri="http://schemas.openxmlformats.org/drawingml/2006/table">
            <a:tbl>
              <a:tblPr/>
              <a:tblGrid>
                <a:gridCol w="76129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2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24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326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2019-2024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A_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D_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Цифровая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E_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F_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Жилье и городская среда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G_</a:t>
                      </a: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Экология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I_Малое и среднее предпринимательство и поддержка индивидуальной предпринимательской инициативы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L_Производительность труда и поддержка занятости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N_</a:t>
                      </a: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P_</a:t>
                      </a:r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Демография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1531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R_Безопасные и качественные автомобильные дороги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S_</a:t>
                      </a: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Наука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T_</a:t>
                      </a:r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Международная кооперация и экспорт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2800" b="1" i="0" u="none" strike="noStrike" kern="1200" baseline="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Комплексный план модернизации и расширения магистральной инфраструктуры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1158.37550428.875244.751">
            <a:extLst>
              <a:ext uri="{FF2B5EF4-FFF2-40B4-BE49-F238E27FC236}">
                <a16:creationId xmlns:a16="http://schemas.microsoft.com/office/drawing/2014/main" xmlns="" id="{A727ACF4-A7D4-4D34-BA90-547E19808F29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1067803" y="2530852"/>
            <a:ext cx="12991606" cy="631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Затраты федерального бюджета в 2019-2021 гг., млрд. руб.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80443349"/>
              </p:ext>
            </p:extLst>
          </p:nvPr>
        </p:nvGraphicFramePr>
        <p:xfrm>
          <a:off x="661060" y="3568536"/>
          <a:ext cx="9809716" cy="8193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1158.37550428.875244.751">
            <a:extLst>
              <a:ext uri="{FF2B5EF4-FFF2-40B4-BE49-F238E27FC236}">
                <a16:creationId xmlns:a16="http://schemas.microsoft.com/office/drawing/2014/main" xmlns="" id="{A727ACF4-A7D4-4D34-BA90-547E19808F29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76050" y="2562834"/>
            <a:ext cx="10501748" cy="631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Финансирование нацпроектов 2019-2021 гг., млрд. руб.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943143" y="355600"/>
            <a:ext cx="21005800" cy="2286000"/>
          </a:xfrm>
        </p:spPr>
        <p:txBody>
          <a:bodyPr>
            <a:normAutofit/>
          </a:bodyPr>
          <a:lstStyle/>
          <a:p>
            <a:r>
              <a:rPr lang="ru-RU" sz="4400" dirty="0"/>
              <a:t>Эффекты отдельных национальных проектов</a:t>
            </a:r>
          </a:p>
        </p:txBody>
      </p:sp>
      <p:sp>
        <p:nvSpPr>
          <p:cNvPr id="18435" name="Номер слайда 3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962832" y="13081000"/>
            <a:ext cx="445635" cy="47192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A11AA41-8C1C-4523-AC1A-175724056B3F}" type="slidenum">
              <a:rPr lang="ru-RU" altLang="ru-RU"/>
              <a:pPr/>
              <a:t>14</a:t>
            </a:fld>
            <a:endParaRPr lang="ru-RU" alt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C2DC0C82-5317-4124-97F3-93294ABA7EBD}"/>
              </a:ext>
            </a:extLst>
          </p:cNvPr>
          <p:cNvGraphicFramePr>
            <a:graphicFrameLocks/>
          </p:cNvGraphicFramePr>
          <p:nvPr/>
        </p:nvGraphicFramePr>
        <p:xfrm>
          <a:off x="354958" y="3249306"/>
          <a:ext cx="11250592" cy="77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D295DE32-967E-404C-8E46-F7D9B1BB5962}"/>
              </a:ext>
            </a:extLst>
          </p:cNvPr>
          <p:cNvGraphicFramePr>
            <a:graphicFrameLocks/>
          </p:cNvGraphicFramePr>
          <p:nvPr/>
        </p:nvGraphicFramePr>
        <p:xfrm>
          <a:off x="11914721" y="3127761"/>
          <a:ext cx="11678578" cy="777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1158.37550428.875244.751">
            <a:extLst>
              <a:ext uri="{FF2B5EF4-FFF2-40B4-BE49-F238E27FC236}">
                <a16:creationId xmlns:a16="http://schemas.microsoft.com/office/drawing/2014/main" xmlns="" id="{B1BB6014-B760-467A-904A-B2A84B5BB765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55602" y="2385251"/>
            <a:ext cx="10816168" cy="6396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lIns="176308" tIns="66116" rIns="176308" bIns="110194" anchor="ctr">
            <a:spAutoFit/>
          </a:bodyPr>
          <a:lstStyle/>
          <a:p>
            <a:pPr defTabSz="2202060">
              <a:buClr>
                <a:schemeClr val="folHlink"/>
              </a:buClr>
              <a:tabLst>
                <a:tab pos="7139394" algn="r"/>
              </a:tabLst>
              <a:defRPr/>
            </a:pPr>
            <a:r>
              <a:rPr lang="ru-RU" sz="2800" dirty="0">
                <a:latin typeface="Calibri" pitchFamily="34" charset="0"/>
                <a:cs typeface="Arial" charset="0"/>
              </a:rPr>
              <a:t>Эффекты на ВВП Национального проекта «Наука», млрд. руб</a:t>
            </a:r>
            <a:r>
              <a:rPr lang="ru-RU" dirty="0"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9" name="1158.37550428.875244.751">
            <a:extLst>
              <a:ext uri="{FF2B5EF4-FFF2-40B4-BE49-F238E27FC236}">
                <a16:creationId xmlns:a16="http://schemas.microsoft.com/office/drawing/2014/main" xmlns="" id="{7D68BF89-B340-4760-8F02-F63FBA4F66B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916837" y="2431122"/>
            <a:ext cx="12111566" cy="6089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lIns="176308" tIns="66116" rIns="176308" bIns="110194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2202060">
              <a:buClr>
                <a:schemeClr val="folHlink"/>
              </a:buClr>
              <a:tabLst>
                <a:tab pos="7139394" algn="r"/>
              </a:tabLst>
              <a:defRPr/>
            </a:pPr>
            <a:r>
              <a:rPr lang="ru-RU" sz="2800" dirty="0">
                <a:latin typeface="Calibri" pitchFamily="34" charset="0"/>
                <a:ea typeface="Helvetica Neue"/>
                <a:cs typeface="Arial" charset="0"/>
              </a:rPr>
              <a:t>Эффекты на ВВП Национального проекта «Образование», млрд. руб.</a:t>
            </a:r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618069" y="10996863"/>
            <a:ext cx="23067434" cy="300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52" tIns="117226" rIns="234452" bIns="117226">
            <a:spAutoFit/>
          </a:bodyPr>
          <a:lstStyle/>
          <a:p>
            <a:r>
              <a:rPr lang="ru-RU" dirty="0"/>
              <a:t>Проект «Наука» обладает чуть большим мультипликатором на ВВП - 0,88 руб. на 1 рубль затрат, при 0,77 на 1 рубль затрат для проекта «Образование»</a:t>
            </a:r>
          </a:p>
          <a:p>
            <a:r>
              <a:rPr lang="ru-RU" dirty="0"/>
              <a:t>Совокупный дополнительный рост ВВП за счет их реализации составит за период 2019-2024 гг. около 1,1 трлн. руб. при общем накопленном ВВП за этот период не менее 750 трлн. руб. это составит чуть более 0,1%.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Соотношение нацпроектов и динамики ВВП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962832" y="13081000"/>
            <a:ext cx="445635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19419964"/>
              </p:ext>
            </p:extLst>
          </p:nvPr>
        </p:nvGraphicFramePr>
        <p:xfrm>
          <a:off x="356261" y="3443845"/>
          <a:ext cx="10877798" cy="798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Bent Arrow 5"/>
          <p:cNvSpPr/>
          <p:nvPr/>
        </p:nvSpPr>
        <p:spPr>
          <a:xfrm flipH="1">
            <a:off x="4916382" y="3277589"/>
            <a:ext cx="3918860" cy="180505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8193973" y="7101442"/>
            <a:ext cx="807522" cy="1567544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/>
          </a:p>
        </p:txBody>
      </p:sp>
      <p:sp>
        <p:nvSpPr>
          <p:cNvPr id="10" name="1158.37550428.875244.751">
            <a:extLst>
              <a:ext uri="{FF2B5EF4-FFF2-40B4-BE49-F238E27FC236}">
                <a16:creationId xmlns:a16="http://schemas.microsoft.com/office/drawing/2014/main" xmlns="" id="{A727ACF4-A7D4-4D34-BA90-547E19808F29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32510" y="2273552"/>
            <a:ext cx="10901544" cy="631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Накопленный ВВП и нацпроекты в 2019-2024 гг., трлн. руб. 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199860473"/>
              </p:ext>
            </p:extLst>
          </p:nvPr>
        </p:nvGraphicFramePr>
        <p:xfrm>
          <a:off x="12037620" y="3141022"/>
          <a:ext cx="11024260" cy="773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1158.37550428.875244.751">
            <a:extLst>
              <a:ext uri="{FF2B5EF4-FFF2-40B4-BE49-F238E27FC236}">
                <a16:creationId xmlns:a16="http://schemas.microsoft.com/office/drawing/2014/main" xmlns="" id="{A727ACF4-A7D4-4D34-BA90-547E19808F29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251378" y="2340846"/>
            <a:ext cx="10901544" cy="631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Накопленный ВВП и нацпроекты в 2019-2024 гг., трлн. руб.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ource:  Ministry of Economic Development of the Russian Federation"/>
          <p:cNvSpPr txBox="1">
            <a:spLocks noGrp="1"/>
          </p:cNvSpPr>
          <p:nvPr>
            <p:ph type="body" idx="14"/>
          </p:nvPr>
        </p:nvSpPr>
        <p:spPr>
          <a:xfrm>
            <a:off x="3926149" y="12898660"/>
            <a:ext cx="19193608" cy="485518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Источник:  ИНП </a:t>
            </a:r>
            <a:r>
              <a:rPr lang="ru-RU" dirty="0" err="1"/>
              <a:t>РАНт</a:t>
            </a:r>
            <a:endParaRPr lang="ru-RU" dirty="0"/>
          </a:p>
        </p:txBody>
      </p:sp>
      <p:sp>
        <p:nvSpPr>
          <p:cNvPr id="7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403669" y="12816824"/>
            <a:ext cx="315792" cy="56425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/>
          <a:lstStyle/>
          <a:p>
            <a:pPr algn="l"/>
            <a:fld id="{86CB4B4D-7CA3-9044-876B-883B54F8677D}" type="slidenum">
              <a:rPr/>
              <a:pPr algn="l"/>
              <a:t>16</a:t>
            </a:fld>
            <a:endParaRPr dirty="0"/>
          </a:p>
        </p:txBody>
      </p:sp>
      <p:sp>
        <p:nvSpPr>
          <p:cNvPr id="80" name="Energy sector impacts on the economy dynamics in Russi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Прогноз 2019-2021 гг.</a:t>
            </a:r>
            <a:endParaRPr dirty="0"/>
          </a:p>
        </p:txBody>
      </p:sp>
      <p:sp>
        <p:nvSpPr>
          <p:cNvPr id="8" name="1158.37550428.875244.751">
            <a:extLst>
              <a:ext uri="{FF2B5EF4-FFF2-40B4-BE49-F238E27FC236}">
                <a16:creationId xmlns:a16="http://schemas.microsoft.com/office/drawing/2014/main" xmlns="" id="{B40C4E80-8BC1-4EE8-A2D8-4C2A057EB7E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873685" y="2538699"/>
            <a:ext cx="10923867" cy="50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 eaLnBrk="0" hangingPunct="0">
              <a:buClr>
                <a:schemeClr val="folHlink"/>
              </a:buClr>
              <a:buFont typeface="Calibri" pitchFamily="34" charset="0"/>
              <a:buNone/>
              <a:tabLst>
                <a:tab pos="2784475" algn="r"/>
              </a:tabLst>
              <a:defRPr/>
            </a:pPr>
            <a:r>
              <a:rPr lang="ru-RU" sz="2800" b="1" dirty="0">
                <a:latin typeface="+mn-lt"/>
                <a:cs typeface="Arial" charset="0"/>
              </a:rPr>
              <a:t>ВВП, % год к году</a:t>
            </a:r>
          </a:p>
        </p:txBody>
      </p:sp>
      <p:sp>
        <p:nvSpPr>
          <p:cNvPr id="9" name="1158.37550428.875244.751">
            <a:extLst>
              <a:ext uri="{FF2B5EF4-FFF2-40B4-BE49-F238E27FC236}">
                <a16:creationId xmlns:a16="http://schemas.microsoft.com/office/drawing/2014/main" xmlns="" id="{D2DDBC5B-287A-4FCA-895F-0096B69F97CE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442144" y="2507324"/>
            <a:ext cx="10677613" cy="50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defTabSz="858838" eaLnBrk="0">
              <a:buClr>
                <a:schemeClr val="folHlink"/>
              </a:buClr>
              <a:tabLst>
                <a:tab pos="2784475" algn="r"/>
              </a:tabLst>
              <a:defRPr/>
            </a:pPr>
            <a:r>
              <a:rPr lang="ru-RU" sz="2800" b="1" dirty="0">
                <a:latin typeface="+mn-lt"/>
                <a:cs typeface="Arial" charset="0"/>
              </a:rPr>
              <a:t>ПДХ</a:t>
            </a:r>
            <a:r>
              <a:rPr lang="ru-RU" sz="2800" dirty="0">
                <a:cs typeface="Arial" charset="0"/>
              </a:rPr>
              <a:t> , % год к году</a:t>
            </a:r>
            <a:r>
              <a:rPr lang="ru-RU" sz="2800" b="1" dirty="0">
                <a:latin typeface="+mn-lt"/>
                <a:cs typeface="Arial" charset="0"/>
              </a:rPr>
              <a:t> 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1B8403FB-D912-4662-A908-2EB1CBCCC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891702"/>
              </p:ext>
            </p:extLst>
          </p:nvPr>
        </p:nvGraphicFramePr>
        <p:xfrm>
          <a:off x="873685" y="3477819"/>
          <a:ext cx="10923868" cy="3998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55F13866-4EE4-4BD1-AD69-F8B1C9328F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82132"/>
              </p:ext>
            </p:extLst>
          </p:nvPr>
        </p:nvGraphicFramePr>
        <p:xfrm>
          <a:off x="12586449" y="3070399"/>
          <a:ext cx="10677612" cy="440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1158.37550428.875244.751">
            <a:extLst>
              <a:ext uri="{FF2B5EF4-FFF2-40B4-BE49-F238E27FC236}">
                <a16:creationId xmlns:a16="http://schemas.microsoft.com/office/drawing/2014/main" xmlns="" id="{28041755-7238-4B69-B050-9AF04CE60AA9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873684" y="7481035"/>
            <a:ext cx="10923868" cy="50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 eaLnBrk="0" hangingPunct="0">
              <a:buClr>
                <a:schemeClr val="folHlink"/>
              </a:buClr>
              <a:buFont typeface="Calibri" pitchFamily="34" charset="0"/>
              <a:buNone/>
              <a:tabLst>
                <a:tab pos="2784475" algn="r"/>
              </a:tabLst>
              <a:defRPr/>
            </a:pPr>
            <a:r>
              <a:rPr lang="ru-RU" sz="2800" dirty="0">
                <a:latin typeface="+mn-lt"/>
                <a:cs typeface="Arial" charset="0"/>
              </a:rPr>
              <a:t>Инвестиции</a:t>
            </a:r>
            <a:r>
              <a:rPr lang="ru-RU" sz="2800" b="1" dirty="0">
                <a:latin typeface="+mn-lt"/>
                <a:cs typeface="Arial" charset="0"/>
              </a:rPr>
              <a:t>, % год к году</a:t>
            </a:r>
          </a:p>
        </p:txBody>
      </p:sp>
      <p:sp>
        <p:nvSpPr>
          <p:cNvPr id="15" name="1158.37550428.875244.751">
            <a:extLst>
              <a:ext uri="{FF2B5EF4-FFF2-40B4-BE49-F238E27FC236}">
                <a16:creationId xmlns:a16="http://schemas.microsoft.com/office/drawing/2014/main" xmlns="" id="{ABBE74C7-DA04-4D32-A2FE-C7942E617102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2832703" y="7463105"/>
            <a:ext cx="10677613" cy="50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 eaLnBrk="0" hangingPunct="0">
              <a:buClr>
                <a:schemeClr val="folHlink"/>
              </a:buClr>
              <a:buFont typeface="Calibri" pitchFamily="34" charset="0"/>
              <a:buNone/>
              <a:tabLst>
                <a:tab pos="2784475" algn="r"/>
              </a:tabLst>
              <a:defRPr/>
            </a:pPr>
            <a:r>
              <a:rPr lang="ru-RU" sz="2800" dirty="0">
                <a:latin typeface="+mn-lt"/>
                <a:cs typeface="Arial" charset="0"/>
              </a:rPr>
              <a:t>Экспорт</a:t>
            </a:r>
            <a:r>
              <a:rPr lang="ru-RU" sz="2800" b="1" dirty="0">
                <a:latin typeface="+mn-lt"/>
                <a:cs typeface="Arial" charset="0"/>
              </a:rPr>
              <a:t>, % год к году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B41F051C-B195-4178-AC89-9EFF8E51F2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172217"/>
              </p:ext>
            </p:extLst>
          </p:nvPr>
        </p:nvGraphicFramePr>
        <p:xfrm>
          <a:off x="708211" y="8313286"/>
          <a:ext cx="11089341" cy="3998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7BFE2E23-D38F-4430-A1B2-0457D2E569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787454"/>
              </p:ext>
            </p:extLst>
          </p:nvPr>
        </p:nvGraphicFramePr>
        <p:xfrm>
          <a:off x="12701246" y="8429741"/>
          <a:ext cx="10974543" cy="388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17796501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0027" y="0"/>
            <a:ext cx="21005800" cy="2286000"/>
          </a:xfrm>
        </p:spPr>
        <p:txBody>
          <a:bodyPr>
            <a:normAutofit/>
          </a:bodyPr>
          <a:lstStyle/>
          <a:p>
            <a:r>
              <a:rPr lang="ru-RU" sz="4400" dirty="0"/>
              <a:t>ПРЯМЫЕ И КОСВЕННЫЕ ЗАТРАТЫ НА НИОКР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962832" y="13081000"/>
            <a:ext cx="445635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5" name="Chart 4"/>
          <p:cNvGraphicFramePr/>
          <p:nvPr/>
        </p:nvGraphicFramePr>
        <p:xfrm>
          <a:off x="385011" y="3792930"/>
          <a:ext cx="15052912" cy="841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38668" y="2340302"/>
            <a:ext cx="14956752" cy="631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Полные вложения в НИОКР по крупнейшим странам мира, в % от ВВП</a:t>
            </a:r>
            <a:endParaRPr lang="ru-RU" b="1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09176" y="2992581"/>
            <a:ext cx="8455232" cy="9541073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dirty="0"/>
              <a:t> Уровень инновационной активности определяется не только прямыми, но и косвенными затратами на НИОКР, содержащимися в импортируемых товарах </a:t>
            </a:r>
          </a:p>
          <a:p>
            <a:pPr algn="just">
              <a:buFont typeface="Arial" pitchFamily="34" charset="0"/>
              <a:buChar char="•"/>
            </a:pPr>
            <a:endParaRPr lang="ru-RU" sz="3200" dirty="0"/>
          </a:p>
          <a:p>
            <a:pPr algn="just">
              <a:buFont typeface="Arial" pitchFamily="34" charset="0"/>
              <a:buChar char="•"/>
            </a:pPr>
            <a:r>
              <a:rPr lang="ru-RU" sz="3200" dirty="0"/>
              <a:t>Существуют разные модели финансирования технологического развития. Однако, если страна хочет контролировать цепочки создания добавленной стоимости, то она должна иметь б</a:t>
            </a:r>
            <a:r>
              <a:rPr lang="ru-RU" sz="3200" i="1" dirty="0"/>
              <a:t>о</a:t>
            </a:r>
            <a:r>
              <a:rPr lang="ru-RU" sz="3200" dirty="0"/>
              <a:t>льшую долю прямых затрат на исследования и разработки</a:t>
            </a:r>
          </a:p>
          <a:p>
            <a:pPr algn="just">
              <a:buFont typeface="Arial" pitchFamily="34" charset="0"/>
              <a:buChar char="•"/>
            </a:pPr>
            <a:endParaRPr lang="ru-RU" sz="3200" dirty="0"/>
          </a:p>
          <a:p>
            <a:pPr algn="just">
              <a:buFont typeface="Arial" pitchFamily="34" charset="0"/>
              <a:buChar char="•"/>
            </a:pPr>
            <a:r>
              <a:rPr lang="ru-RU" sz="3200" dirty="0"/>
              <a:t>Наши оценки показывают, что американские затраты на НИОК менее эффективны, чем европейские, но их объем обеспечивает стране мировое технологическое лидерство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272" y="1"/>
            <a:ext cx="19075152" cy="1981198"/>
          </a:xfrm>
        </p:spPr>
        <p:txBody>
          <a:bodyPr>
            <a:normAutofit/>
          </a:bodyPr>
          <a:lstStyle/>
          <a:p>
            <a:r>
              <a:rPr lang="ru-RU" sz="4400" dirty="0"/>
              <a:t>ТРЕБОВАНИЯ К РОСТУ УРОВНЯ ВЛОЖЕНИЙ В НИОКР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962832" y="13081000"/>
            <a:ext cx="445635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93042284"/>
              </p:ext>
            </p:extLst>
          </p:nvPr>
        </p:nvGraphicFramePr>
        <p:xfrm>
          <a:off x="552287" y="4275117"/>
          <a:ext cx="14624378" cy="8217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43345" y="2253599"/>
            <a:ext cx="14875822" cy="19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82880" tIns="91440" rIns="182880" bIns="91440">
            <a:spAutoFit/>
          </a:bodyPr>
          <a:lstStyle/>
          <a:p>
            <a:pPr algn="ctr"/>
            <a:r>
              <a:rPr lang="ru-RU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Параметры взаимосвязи между совокупными затратами на </a:t>
            </a: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R&amp;D</a:t>
            </a:r>
            <a:r>
              <a:rPr lang="ru-RU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и необходимыми структурными сдвигами в  российской экономике в рамках конструктивного сценария развития, (по оси </a:t>
            </a: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- изменения в отраслевой структуре производства, по оси </a:t>
            </a: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–совокупный объем затрат на </a:t>
            </a: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R&amp;D</a:t>
            </a:r>
            <a:r>
              <a:rPr lang="ru-RU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itchFamily="18" charset="0"/>
                <a:cs typeface="Times New Roman" pitchFamily="18" charset="0"/>
              </a:rPr>
              <a:t> к ВВП в %)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27929" y="2588821"/>
            <a:ext cx="8075218" cy="8032968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/>
              <a:t>Для обеспечения высоких темпов роста необходимы сдвиги в структуре производства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Сдвиги в структуре производства требует роста затрат на НИОКР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Для того, чтобы к 2025 г. иметь темпы роста ВВП на уровне 4% нашей стране требуется нарастить полные вложения в НИОКР до 4% от ВВП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Если рассчитывать на увеличение влияния России в мировой экономике, то не менее, чем 50 прироста затрат на НИОКР должны иметь внутренний характер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68676" y="1684421"/>
          <a:ext cx="21994899" cy="1126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180019" y="575312"/>
            <a:ext cx="8214234" cy="80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7709" tIns="108855" rIns="217709" bIns="108855">
            <a:spAutoFit/>
          </a:bodyPr>
          <a:lstStyle/>
          <a:p>
            <a:r>
              <a:rPr lang="ru-RU" sz="3800" dirty="0">
                <a:solidFill>
                  <a:srgbClr val="262626"/>
                </a:solidFill>
                <a:latin typeface="Calibri" pitchFamily="34" charset="0"/>
              </a:rPr>
              <a:t>ПОТЕНЦИАЛ ИМПОРТОЗАМЕЩЕНИЯ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Требования к темпам экономического роста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048593" y="13081000"/>
            <a:ext cx="274113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599221"/>
              </p:ext>
            </p:extLst>
          </p:nvPr>
        </p:nvGraphicFramePr>
        <p:xfrm>
          <a:off x="11899075" y="3117270"/>
          <a:ext cx="11875326" cy="899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573753"/>
              </p:ext>
            </p:extLst>
          </p:nvPr>
        </p:nvGraphicFramePr>
        <p:xfrm>
          <a:off x="423551" y="3212276"/>
          <a:ext cx="11238018" cy="790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1158.37550428.875244.751">
            <a:extLst>
              <a:ext uri="{FF2B5EF4-FFF2-40B4-BE49-F238E27FC236}">
                <a16:creationId xmlns:a16="http://schemas.microsoft.com/office/drawing/2014/main" xmlns="" id="{06F36E4A-1F3F-4CD0-BBD4-33A1D98D122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03763" y="2292800"/>
            <a:ext cx="11281558" cy="631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Накопленная динамика ВВП, 2018 г. = 1</a:t>
            </a:r>
          </a:p>
        </p:txBody>
      </p:sp>
      <p:sp>
        <p:nvSpPr>
          <p:cNvPr id="8" name="1158.37550428.875244.751">
            <a:extLst>
              <a:ext uri="{FF2B5EF4-FFF2-40B4-BE49-F238E27FC236}">
                <a16:creationId xmlns:a16="http://schemas.microsoft.com/office/drawing/2014/main" xmlns="" id="{06F36E4A-1F3F-4CD0-BBD4-33A1D98D122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1990121" y="2288840"/>
            <a:ext cx="11760530" cy="631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Динамика доходов населения и </a:t>
            </a:r>
            <a:r>
              <a:rPr lang="ru-RU" sz="3200" dirty="0" err="1">
                <a:latin typeface="Calibri" pitchFamily="34" charset="0"/>
                <a:cs typeface="Arial" charset="0"/>
              </a:rPr>
              <a:t>подушевого</a:t>
            </a:r>
            <a:r>
              <a:rPr lang="ru-RU" sz="3200" dirty="0">
                <a:latin typeface="Calibri" pitchFamily="34" charset="0"/>
                <a:cs typeface="Arial" charset="0"/>
              </a:rPr>
              <a:t> ВВП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34EB62-69A9-415D-B270-45A83978A0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9A99F8B-998D-4462-BFC5-CF317395BB0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73CEBA3B-6B9B-4C5E-9478-3F2AF2F0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модернизации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5B21105A-A94F-4F18-A4F1-A843080C5474}"/>
              </a:ext>
            </a:extLst>
          </p:cNvPr>
          <p:cNvSpPr/>
          <p:nvPr/>
        </p:nvSpPr>
        <p:spPr bwMode="auto">
          <a:xfrm>
            <a:off x="1527361" y="3126794"/>
            <a:ext cx="6604118" cy="20888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Экономический рост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FE41408F-293D-4AEB-9D46-B8F7B9F2E9DC}"/>
              </a:ext>
            </a:extLst>
          </p:cNvPr>
          <p:cNvSpPr/>
          <p:nvPr/>
        </p:nvSpPr>
        <p:spPr bwMode="auto">
          <a:xfrm>
            <a:off x="17018245" y="3127439"/>
            <a:ext cx="6301451" cy="20888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Рост требований к качеству продукции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759B9FC0-C731-4C88-B8E4-DCF1D0B21483}"/>
              </a:ext>
            </a:extLst>
          </p:cNvPr>
          <p:cNvSpPr/>
          <p:nvPr/>
        </p:nvSpPr>
        <p:spPr bwMode="auto">
          <a:xfrm>
            <a:off x="17001431" y="9969592"/>
            <a:ext cx="6368710" cy="20888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Рост импорта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0F03365C-44DE-4625-B8A6-B45C0B2D446A}"/>
              </a:ext>
            </a:extLst>
          </p:cNvPr>
          <p:cNvSpPr/>
          <p:nvPr/>
        </p:nvSpPr>
        <p:spPr bwMode="auto">
          <a:xfrm>
            <a:off x="9430445" y="10033147"/>
            <a:ext cx="6368707" cy="20252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Необходимость корректировки платежного баланса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DD1CA7F9-9BA8-4724-AA2E-28F943AD2DAA}"/>
              </a:ext>
            </a:extLst>
          </p:cNvPr>
          <p:cNvSpPr/>
          <p:nvPr/>
        </p:nvSpPr>
        <p:spPr bwMode="auto">
          <a:xfrm>
            <a:off x="1573600" y="10016198"/>
            <a:ext cx="6515840" cy="199564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Девальвация курса, снижение доли импорта</a:t>
            </a:r>
          </a:p>
        </p:txBody>
      </p:sp>
      <p:cxnSp>
        <p:nvCxnSpPr>
          <p:cNvPr id="16" name="Straight Arrow Connector 14">
            <a:extLst>
              <a:ext uri="{FF2B5EF4-FFF2-40B4-BE49-F238E27FC236}">
                <a16:creationId xmlns:a16="http://schemas.microsoft.com/office/drawing/2014/main" xmlns="" id="{AEC2BB78-A9AC-44F3-9E63-CB83A48F4B53}"/>
              </a:ext>
            </a:extLst>
          </p:cNvPr>
          <p:cNvCxnSpPr>
            <a:stCxn id="12" idx="1"/>
            <a:endCxn id="13" idx="3"/>
          </p:cNvCxnSpPr>
          <p:nvPr/>
        </p:nvCxnSpPr>
        <p:spPr bwMode="auto">
          <a:xfrm flipH="1">
            <a:off x="15799154" y="11016136"/>
            <a:ext cx="1202277" cy="2966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35FFFE4A-CC5D-438C-9E18-5DED1393E769}"/>
              </a:ext>
            </a:extLst>
          </p:cNvPr>
          <p:cNvCxnSpPr>
            <a:stCxn id="13" idx="1"/>
          </p:cNvCxnSpPr>
          <p:nvPr/>
        </p:nvCxnSpPr>
        <p:spPr bwMode="auto">
          <a:xfrm flipH="1">
            <a:off x="8118869" y="11045795"/>
            <a:ext cx="1311575" cy="16949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5">
            <a:extLst>
              <a:ext uri="{FF2B5EF4-FFF2-40B4-BE49-F238E27FC236}">
                <a16:creationId xmlns:a16="http://schemas.microsoft.com/office/drawing/2014/main" xmlns="" id="{A3A9C78A-B6EC-4366-BD39-B3D9E59ADC96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8131479" y="4171221"/>
            <a:ext cx="8886766" cy="644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6">
            <a:extLst>
              <a:ext uri="{FF2B5EF4-FFF2-40B4-BE49-F238E27FC236}">
                <a16:creationId xmlns:a16="http://schemas.microsoft.com/office/drawing/2014/main" xmlns="" id="{310F337B-6BCA-4291-99BD-808DE0EFD13E}"/>
              </a:ext>
            </a:extLst>
          </p:cNvPr>
          <p:cNvCxnSpPr>
            <a:stCxn id="14" idx="0"/>
            <a:endCxn id="10" idx="2"/>
          </p:cNvCxnSpPr>
          <p:nvPr/>
        </p:nvCxnSpPr>
        <p:spPr bwMode="auto">
          <a:xfrm flipH="1" flipV="1">
            <a:off x="4831523" y="5215648"/>
            <a:ext cx="0" cy="480055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2">
            <a:extLst>
              <a:ext uri="{FF2B5EF4-FFF2-40B4-BE49-F238E27FC236}">
                <a16:creationId xmlns:a16="http://schemas.microsoft.com/office/drawing/2014/main" xmlns="" id="{E5110652-4344-4BEA-BAE5-ACCB1DD431AF}"/>
              </a:ext>
            </a:extLst>
          </p:cNvPr>
          <p:cNvSpPr/>
          <p:nvPr/>
        </p:nvSpPr>
        <p:spPr>
          <a:xfrm>
            <a:off x="17001432" y="6609289"/>
            <a:ext cx="6368710" cy="23035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Низкий технологический уровень и отсутствие необходимой кооперации </a:t>
            </a:r>
          </a:p>
        </p:txBody>
      </p:sp>
      <p:cxnSp>
        <p:nvCxnSpPr>
          <p:cNvPr id="24" name="Straight Arrow Connector 25">
            <a:extLst>
              <a:ext uri="{FF2B5EF4-FFF2-40B4-BE49-F238E27FC236}">
                <a16:creationId xmlns:a16="http://schemas.microsoft.com/office/drawing/2014/main" xmlns="" id="{CFE0D948-FD7D-4B49-8C7F-E581BAB58716}"/>
              </a:ext>
            </a:extLst>
          </p:cNvPr>
          <p:cNvCxnSpPr>
            <a:cxnSpLocks/>
          </p:cNvCxnSpPr>
          <p:nvPr/>
        </p:nvCxnSpPr>
        <p:spPr bwMode="auto">
          <a:xfrm>
            <a:off x="20168971" y="5215648"/>
            <a:ext cx="0" cy="148736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5">
            <a:extLst>
              <a:ext uri="{FF2B5EF4-FFF2-40B4-BE49-F238E27FC236}">
                <a16:creationId xmlns:a16="http://schemas.microsoft.com/office/drawing/2014/main" xmlns="" id="{320E5C5F-B863-43DA-9297-6D0CB9D714C7}"/>
              </a:ext>
            </a:extLst>
          </p:cNvPr>
          <p:cNvCxnSpPr>
            <a:cxnSpLocks/>
          </p:cNvCxnSpPr>
          <p:nvPr/>
        </p:nvCxnSpPr>
        <p:spPr bwMode="auto">
          <a:xfrm>
            <a:off x="20185786" y="8953880"/>
            <a:ext cx="0" cy="106231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03699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0950235-4A1D-4AD9-93DE-1CB831C0B98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BF705402-9433-4A23-9C10-B4062229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Резервы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888B1698-0173-4F75-8484-8892FFEB85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54755"/>
              </p:ext>
            </p:extLst>
          </p:nvPr>
        </p:nvGraphicFramePr>
        <p:xfrm>
          <a:off x="955040" y="4162566"/>
          <a:ext cx="12720320" cy="756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58.37550428.875244.751">
            <a:extLst>
              <a:ext uri="{FF2B5EF4-FFF2-40B4-BE49-F238E27FC236}">
                <a16:creationId xmlns:a16="http://schemas.microsoft.com/office/drawing/2014/main" xmlns="" id="{CB524C17-532F-4258-9DCD-8788891167C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873685" y="2578301"/>
            <a:ext cx="12557835" cy="50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 eaLnBrk="0" hangingPunct="0">
              <a:buClr>
                <a:schemeClr val="folHlink"/>
              </a:buClr>
              <a:buFont typeface="Calibri" pitchFamily="34" charset="0"/>
              <a:buNone/>
              <a:tabLst>
                <a:tab pos="2784475" algn="r"/>
              </a:tabLst>
              <a:defRPr/>
            </a:pPr>
            <a:r>
              <a:rPr lang="ru-RU" sz="2800" b="1" dirty="0">
                <a:latin typeface="+mn-lt"/>
                <a:cs typeface="Arial" charset="0"/>
              </a:rPr>
              <a:t>Внешний долг и международные резервы, млрд. долл. США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266FD576-CBCB-4E79-8CE1-C5DA9098D2E8}"/>
              </a:ext>
            </a:extLst>
          </p:cNvPr>
          <p:cNvCxnSpPr/>
          <p:nvPr/>
        </p:nvCxnSpPr>
        <p:spPr>
          <a:xfrm>
            <a:off x="1762201" y="9326880"/>
            <a:ext cx="11344199" cy="0"/>
          </a:xfrm>
          <a:prstGeom prst="line">
            <a:avLst/>
          </a:prstGeom>
          <a:noFill/>
          <a:ln w="47625" cap="flat">
            <a:solidFill>
              <a:srgbClr val="FF0000"/>
            </a:solidFill>
            <a:prstDash val="lg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2ED7ABB8-2749-47D9-A85A-C6448EAA37DC}"/>
              </a:ext>
            </a:extLst>
          </p:cNvPr>
          <p:cNvCxnSpPr/>
          <p:nvPr/>
        </p:nvCxnSpPr>
        <p:spPr>
          <a:xfrm>
            <a:off x="1528521" y="7142480"/>
            <a:ext cx="11344199" cy="0"/>
          </a:xfrm>
          <a:prstGeom prst="line">
            <a:avLst/>
          </a:prstGeom>
          <a:noFill/>
          <a:ln w="47625" cap="flat">
            <a:solidFill>
              <a:srgbClr val="FF0000"/>
            </a:solidFill>
            <a:prstDash val="lg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Облачко с текстом: прямоугольное со скругленными углами 15">
            <a:extLst>
              <a:ext uri="{FF2B5EF4-FFF2-40B4-BE49-F238E27FC236}">
                <a16:creationId xmlns:a16="http://schemas.microsoft.com/office/drawing/2014/main" xmlns="" id="{96D0E87B-9C11-4C06-85B7-D4FCEF1EB768}"/>
              </a:ext>
            </a:extLst>
          </p:cNvPr>
          <p:cNvSpPr/>
          <p:nvPr/>
        </p:nvSpPr>
        <p:spPr>
          <a:xfrm>
            <a:off x="14020800" y="4490934"/>
            <a:ext cx="5892800" cy="544830"/>
          </a:xfrm>
          <a:prstGeom prst="wedgeRoundRectCallout">
            <a:avLst>
              <a:gd name="adj1" fmla="val -66695"/>
              <a:gd name="adj2" fmla="val 29288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Максимум 450 млрд. долл</a:t>
            </a: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.</a:t>
            </a:r>
          </a:p>
        </p:txBody>
      </p:sp>
      <p:sp>
        <p:nvSpPr>
          <p:cNvPr id="17" name="Облачко с текстом: прямоугольное со скругленными углами 16">
            <a:extLst>
              <a:ext uri="{FF2B5EF4-FFF2-40B4-BE49-F238E27FC236}">
                <a16:creationId xmlns:a16="http://schemas.microsoft.com/office/drawing/2014/main" xmlns="" id="{6C7097BB-BEEF-4119-995B-A5751F02A825}"/>
              </a:ext>
            </a:extLst>
          </p:cNvPr>
          <p:cNvSpPr/>
          <p:nvPr/>
        </p:nvSpPr>
        <p:spPr>
          <a:xfrm>
            <a:off x="15006320" y="10762885"/>
            <a:ext cx="5892800" cy="544830"/>
          </a:xfrm>
          <a:prstGeom prst="wedgeRoundRectCallout">
            <a:avLst>
              <a:gd name="adj1" fmla="val -81523"/>
              <a:gd name="adj2" fmla="val -31504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Минимум 150 млрд. долл</a:t>
            </a: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.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0F934104-9357-43F7-938C-FBF7C822BA88}"/>
              </a:ext>
            </a:extLst>
          </p:cNvPr>
          <p:cNvSpPr/>
          <p:nvPr/>
        </p:nvSpPr>
        <p:spPr>
          <a:xfrm flipH="1">
            <a:off x="17241520" y="5375559"/>
            <a:ext cx="5344160" cy="4035147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2019 г.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b="0" dirty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+ 30-40 млрд. долл.</a:t>
            </a: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7284297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FBB06B8-6086-4994-A0B0-EC0B39BD16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CE2C7B5-B0B7-408D-98D0-9B017A007DA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22501E25-68E7-46A3-89C0-A37235FC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Среднесрочная политика использования резервов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E1819B6-5846-439D-B512-035723BB9BD1}"/>
              </a:ext>
            </a:extLst>
          </p:cNvPr>
          <p:cNvSpPr/>
          <p:nvPr/>
        </p:nvSpPr>
        <p:spPr>
          <a:xfrm>
            <a:off x="9320081" y="10634711"/>
            <a:ext cx="4511040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Поддержка модернизации реального сектора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1611DB6-EB13-4F5A-8CA1-F40B058BCA9E}"/>
              </a:ext>
            </a:extLst>
          </p:cNvPr>
          <p:cNvSpPr/>
          <p:nvPr/>
        </p:nvSpPr>
        <p:spPr>
          <a:xfrm>
            <a:off x="1389508" y="10739904"/>
            <a:ext cx="451104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b="0" dirty="0">
                <a:solidFill>
                  <a:schemeClr val="accent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Закупки технологического импорта</a:t>
            </a: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xmlns="" id="{0426757D-D0C0-4C84-88CC-FA90661A37A2}"/>
              </a:ext>
            </a:extLst>
          </p:cNvPr>
          <p:cNvSpPr/>
          <p:nvPr/>
        </p:nvSpPr>
        <p:spPr>
          <a:xfrm rot="5400000">
            <a:off x="3152584" y="9755018"/>
            <a:ext cx="984887" cy="984885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7E273DA7-257F-436D-A77B-FD87C1DB7919}"/>
              </a:ext>
            </a:extLst>
          </p:cNvPr>
          <p:cNvGrpSpPr/>
          <p:nvPr/>
        </p:nvGrpSpPr>
        <p:grpSpPr>
          <a:xfrm>
            <a:off x="1527361" y="3820159"/>
            <a:ext cx="12303760" cy="8150850"/>
            <a:chOff x="1762201" y="3764598"/>
            <a:chExt cx="12303760" cy="8771963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E68B7CF0-31D0-42AC-99F7-CA2A5B2DB2C4}"/>
                </a:ext>
              </a:extLst>
            </p:cNvPr>
            <p:cNvSpPr/>
            <p:nvPr/>
          </p:nvSpPr>
          <p:spPr>
            <a:xfrm>
              <a:off x="1762201" y="3764598"/>
              <a:ext cx="4511040" cy="98488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Бюджетное </a:t>
              </a:r>
            </a:p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правило</a:t>
              </a: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030A1901-DF11-4799-81DE-2F75DFDFA61D}"/>
                </a:ext>
              </a:extLst>
            </p:cNvPr>
            <p:cNvSpPr/>
            <p:nvPr/>
          </p:nvSpPr>
          <p:spPr>
            <a:xfrm>
              <a:off x="9554921" y="3764598"/>
              <a:ext cx="4511040" cy="984885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Валютный</a:t>
              </a:r>
            </a:p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 курс</a:t>
              </a:r>
            </a:p>
          </p:txBody>
        </p:sp>
        <p:sp>
          <p:nvSpPr>
            <p:cNvPr id="30" name="Стрелка: вправо 29">
              <a:extLst>
                <a:ext uri="{FF2B5EF4-FFF2-40B4-BE49-F238E27FC236}">
                  <a16:creationId xmlns:a16="http://schemas.microsoft.com/office/drawing/2014/main" xmlns="" id="{412AC1B0-AC8B-4891-B55E-2E9C4A72AE5C}"/>
                </a:ext>
              </a:extLst>
            </p:cNvPr>
            <p:cNvSpPr/>
            <p:nvPr/>
          </p:nvSpPr>
          <p:spPr>
            <a:xfrm>
              <a:off x="7051040" y="11551676"/>
              <a:ext cx="1849120" cy="984885"/>
            </a:xfrm>
            <a:prstGeom prst="rightArrow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1" name="Стрелка: вправо 30">
              <a:extLst>
                <a:ext uri="{FF2B5EF4-FFF2-40B4-BE49-F238E27FC236}">
                  <a16:creationId xmlns:a16="http://schemas.microsoft.com/office/drawing/2014/main" xmlns="" id="{9B602885-5899-4603-9268-8D42B71872BF}"/>
                </a:ext>
              </a:extLst>
            </p:cNvPr>
            <p:cNvSpPr/>
            <p:nvPr/>
          </p:nvSpPr>
          <p:spPr>
            <a:xfrm rot="5400000">
              <a:off x="3433704" y="5302945"/>
              <a:ext cx="984887" cy="984885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EC4EFA8F-5DAC-4531-88E9-2A8D8385B316}"/>
                </a:ext>
              </a:extLst>
            </p:cNvPr>
            <p:cNvSpPr/>
            <p:nvPr/>
          </p:nvSpPr>
          <p:spPr>
            <a:xfrm>
              <a:off x="1762201" y="6520990"/>
              <a:ext cx="4511040" cy="98488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Покупка </a:t>
              </a:r>
            </a:p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валюты</a:t>
              </a: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xmlns="" id="{471C77AF-2C79-49B9-9B73-B46E3FD64D80}"/>
                </a:ext>
              </a:extLst>
            </p:cNvPr>
            <p:cNvSpPr/>
            <p:nvPr/>
          </p:nvSpPr>
          <p:spPr>
            <a:xfrm>
              <a:off x="1762201" y="9001032"/>
              <a:ext cx="4511040" cy="98488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Инвестиционный </a:t>
              </a:r>
            </a:p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spc="0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фонд</a:t>
              </a:r>
            </a:p>
          </p:txBody>
        </p:sp>
        <p:sp>
          <p:nvSpPr>
            <p:cNvPr id="34" name="Стрелка: вправо 33">
              <a:extLst>
                <a:ext uri="{FF2B5EF4-FFF2-40B4-BE49-F238E27FC236}">
                  <a16:creationId xmlns:a16="http://schemas.microsoft.com/office/drawing/2014/main" xmlns="" id="{7AB79327-9979-4EBB-9751-771488CEAA0D}"/>
                </a:ext>
              </a:extLst>
            </p:cNvPr>
            <p:cNvSpPr/>
            <p:nvPr/>
          </p:nvSpPr>
          <p:spPr>
            <a:xfrm rot="5400000">
              <a:off x="3387425" y="7877684"/>
              <a:ext cx="984887" cy="984885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35" name="Стрелка: вправо 34">
            <a:extLst>
              <a:ext uri="{FF2B5EF4-FFF2-40B4-BE49-F238E27FC236}">
                <a16:creationId xmlns:a16="http://schemas.microsoft.com/office/drawing/2014/main" xmlns="" id="{85722045-E757-47B6-8458-C397E7EA8B4E}"/>
              </a:ext>
            </a:extLst>
          </p:cNvPr>
          <p:cNvSpPr/>
          <p:nvPr/>
        </p:nvSpPr>
        <p:spPr>
          <a:xfrm>
            <a:off x="6754681" y="3820159"/>
            <a:ext cx="1849120" cy="915149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6" name="Стрелка: вправо 35">
            <a:extLst>
              <a:ext uri="{FF2B5EF4-FFF2-40B4-BE49-F238E27FC236}">
                <a16:creationId xmlns:a16="http://schemas.microsoft.com/office/drawing/2014/main" xmlns="" id="{8A1A5721-4FD9-47FD-9022-FFDD3A8923C6}"/>
              </a:ext>
            </a:extLst>
          </p:cNvPr>
          <p:cNvSpPr/>
          <p:nvPr/>
        </p:nvSpPr>
        <p:spPr>
          <a:xfrm rot="5400000">
            <a:off x="9666606" y="7283258"/>
            <a:ext cx="3817985" cy="915149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D7665F08-0DD2-41B9-B32A-BE31E7F13EA6}"/>
              </a:ext>
            </a:extLst>
          </p:cNvPr>
          <p:cNvSpPr/>
          <p:nvPr/>
        </p:nvSpPr>
        <p:spPr>
          <a:xfrm>
            <a:off x="17467581" y="3731612"/>
            <a:ext cx="451104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Оптимизация налоговой нагрузки в добывающем секторе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C13BE618-162D-4FF2-9E98-02E3482208A1}"/>
              </a:ext>
            </a:extLst>
          </p:cNvPr>
          <p:cNvSpPr/>
          <p:nvPr/>
        </p:nvSpPr>
        <p:spPr>
          <a:xfrm>
            <a:off x="17467581" y="10449931"/>
            <a:ext cx="451104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Рост спроста на отечественную продукцию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41B25CAD-E5A7-473C-A00E-A8A9C43FD293}"/>
              </a:ext>
            </a:extLst>
          </p:cNvPr>
          <p:cNvSpPr/>
          <p:nvPr/>
        </p:nvSpPr>
        <p:spPr>
          <a:xfrm>
            <a:off x="17467581" y="6833614"/>
            <a:ext cx="4511040" cy="19697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Увеличение инвестиций в добычу и развитие смежных производств </a:t>
            </a:r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xmlns="" id="{46D709BD-4C88-48CF-932B-26DDCA5589DC}"/>
              </a:ext>
            </a:extLst>
          </p:cNvPr>
          <p:cNvSpPr/>
          <p:nvPr/>
        </p:nvSpPr>
        <p:spPr>
          <a:xfrm rot="10800000">
            <a:off x="14724791" y="10915800"/>
            <a:ext cx="1849120" cy="915149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2" name="Стрелка: вправо 41">
            <a:extLst>
              <a:ext uri="{FF2B5EF4-FFF2-40B4-BE49-F238E27FC236}">
                <a16:creationId xmlns:a16="http://schemas.microsoft.com/office/drawing/2014/main" xmlns="" id="{C5A1CD93-D48D-4829-BBFC-607B48C5A620}"/>
              </a:ext>
            </a:extLst>
          </p:cNvPr>
          <p:cNvSpPr/>
          <p:nvPr/>
        </p:nvSpPr>
        <p:spPr>
          <a:xfrm rot="5400000">
            <a:off x="19114659" y="5477027"/>
            <a:ext cx="1216883" cy="91514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xmlns="" id="{F20E39C2-9F0A-4DC5-A08E-5D854874ED90}"/>
              </a:ext>
            </a:extLst>
          </p:cNvPr>
          <p:cNvSpPr/>
          <p:nvPr/>
        </p:nvSpPr>
        <p:spPr>
          <a:xfrm rot="5400000">
            <a:off x="19116366" y="9077958"/>
            <a:ext cx="1213469" cy="91514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4" name="Стрелка: вправо 43">
            <a:extLst>
              <a:ext uri="{FF2B5EF4-FFF2-40B4-BE49-F238E27FC236}">
                <a16:creationId xmlns:a16="http://schemas.microsoft.com/office/drawing/2014/main" xmlns="" id="{C8C3E99F-35D7-4BD1-912D-44A60F9B7FEA}"/>
              </a:ext>
            </a:extLst>
          </p:cNvPr>
          <p:cNvSpPr/>
          <p:nvPr/>
        </p:nvSpPr>
        <p:spPr>
          <a:xfrm>
            <a:off x="14855641" y="3820158"/>
            <a:ext cx="1849120" cy="915149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55" name="Соединитель: уступ 54">
            <a:extLst>
              <a:ext uri="{FF2B5EF4-FFF2-40B4-BE49-F238E27FC236}">
                <a16:creationId xmlns:a16="http://schemas.microsoft.com/office/drawing/2014/main" xmlns="" id="{25C85047-C116-4E17-B543-97A815E6AAB4}"/>
              </a:ext>
            </a:extLst>
          </p:cNvPr>
          <p:cNvCxnSpPr>
            <a:cxnSpLocks/>
            <a:stCxn id="28" idx="0"/>
            <a:endCxn id="37" idx="0"/>
          </p:cNvCxnSpPr>
          <p:nvPr/>
        </p:nvCxnSpPr>
        <p:spPr>
          <a:xfrm rot="5400000" flipH="1" flipV="1">
            <a:off x="11708718" y="-4194224"/>
            <a:ext cx="88547" cy="15940220"/>
          </a:xfrm>
          <a:prstGeom prst="bentConnector3">
            <a:avLst>
              <a:gd name="adj1" fmla="val 1000719"/>
            </a:avLst>
          </a:prstGeom>
          <a:noFill/>
          <a:ln w="60325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17A1E015-CE4E-47F8-9B18-CC76E231EB89}"/>
              </a:ext>
            </a:extLst>
          </p:cNvPr>
          <p:cNvSpPr txBox="1"/>
          <p:nvPr/>
        </p:nvSpPr>
        <p:spPr>
          <a:xfrm flipH="1">
            <a:off x="7209566" y="6696256"/>
            <a:ext cx="3092078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FF0000"/>
                </a:solidFill>
              </a:rPr>
              <a:t>30 </a:t>
            </a:r>
            <a:r>
              <a:rPr lang="ru-RU" sz="3200" dirty="0">
                <a:solidFill>
                  <a:srgbClr val="FF0000"/>
                </a:solidFill>
              </a:rPr>
              <a:t>млрд. долл.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endParaRPr kumimoji="0" lang="ru-RU" sz="32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sym typeface="Helvetica Neue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1334CA9-CA8A-44CB-B0CA-E72C63ABE2DD}"/>
              </a:ext>
            </a:extLst>
          </p:cNvPr>
          <p:cNvSpPr txBox="1"/>
          <p:nvPr/>
        </p:nvSpPr>
        <p:spPr>
          <a:xfrm flipH="1">
            <a:off x="13121713" y="6752790"/>
            <a:ext cx="3092078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FF0000"/>
                </a:solidFill>
              </a:rPr>
              <a:t>1</a:t>
            </a:r>
            <a:r>
              <a:rPr lang="en-US" sz="3200" dirty="0">
                <a:solidFill>
                  <a:srgbClr val="FF0000"/>
                </a:solidFill>
              </a:rPr>
              <a:t>0 </a:t>
            </a:r>
            <a:r>
              <a:rPr lang="ru-RU" sz="3200" dirty="0">
                <a:solidFill>
                  <a:srgbClr val="FF0000"/>
                </a:solidFill>
              </a:rPr>
              <a:t>млрд. долл.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endParaRPr kumimoji="0" lang="ru-RU" sz="32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7795290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BC5B86-B084-4B8F-995F-881A27F827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5265B4C-F809-4F1F-8C6C-9FFDE161A86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65A93ECC-8021-48F1-B340-17E2E6BE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Модификация экономической политики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F53A8FA4-6F5A-41A4-8FDF-13CA209207ED}"/>
              </a:ext>
            </a:extLst>
          </p:cNvPr>
          <p:cNvSpPr/>
          <p:nvPr/>
        </p:nvSpPr>
        <p:spPr>
          <a:xfrm>
            <a:off x="750047" y="3327255"/>
            <a:ext cx="10058400" cy="8512969"/>
          </a:xfrm>
          <a:prstGeom prst="round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60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Бюджетное правило</a:t>
            </a: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en-US" sz="6000" b="0" dirty="0">
              <a:solidFill>
                <a:srgbClr val="FF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ru-RU" sz="6000" b="0" dirty="0">
                <a:solidFill>
                  <a:srgbClr val="FF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Регулирование цен на моторное топливо</a:t>
            </a: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ru-RU" sz="60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ru-RU" sz="6000" b="0" dirty="0">
                <a:solidFill>
                  <a:srgbClr val="FF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Национальные проекты</a:t>
            </a:r>
            <a:endParaRPr kumimoji="0" lang="ru-RU" sz="60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ru-RU" sz="3600" b="0" dirty="0">
              <a:solidFill>
                <a:srgbClr val="FF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en-US" sz="3600" b="0" dirty="0">
              <a:solidFill>
                <a:srgbClr val="FF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574880D2-57C0-446A-AEF2-9AF5936E40D1}"/>
              </a:ext>
            </a:extLst>
          </p:cNvPr>
          <p:cNvSpPr/>
          <p:nvPr/>
        </p:nvSpPr>
        <p:spPr>
          <a:xfrm>
            <a:off x="13044112" y="3028841"/>
            <a:ext cx="10058400" cy="10160020"/>
          </a:xfrm>
          <a:prstGeom prst="round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Свободное курсообразование</a:t>
            </a:r>
            <a:endParaRPr kumimoji="0" lang="en-US" sz="66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en-US" sz="6600" b="0" dirty="0">
              <a:solidFill>
                <a:schemeClr val="accent1">
                  <a:lumMod val="50000"/>
                </a:schemeClr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en-US" sz="6600" b="0" dirty="0">
                <a:solidFill>
                  <a:schemeClr val="accent1">
                    <a:lumMod val="50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Net-back</a:t>
            </a:r>
            <a:endParaRPr lang="ru-RU" sz="6600" b="0" dirty="0">
              <a:solidFill>
                <a:schemeClr val="accent1">
                  <a:lumMod val="50000"/>
                </a:schemeClr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ru-RU" sz="66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kumimoji="0" lang="ru-RU" sz="66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Государственные программы</a:t>
            </a: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ru-RU" sz="3600" b="0" dirty="0">
              <a:solidFill>
                <a:srgbClr val="FF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en-US" sz="3600" b="0" dirty="0">
              <a:solidFill>
                <a:srgbClr val="FF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514350" marR="0" indent="-51435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A2C51B7B-DF9C-4667-8AED-8903F0433F60}"/>
              </a:ext>
            </a:extLst>
          </p:cNvPr>
          <p:cNvSpPr/>
          <p:nvPr/>
        </p:nvSpPr>
        <p:spPr>
          <a:xfrm flipH="1">
            <a:off x="11044516" y="4553557"/>
            <a:ext cx="1982350" cy="4035147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400" b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4465038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64D459A-9C3E-4BE9-B909-6352CAAC07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149" y="12898660"/>
            <a:ext cx="19193608" cy="485518"/>
          </a:xfrm>
        </p:spPr>
        <p:txBody>
          <a:bodyPr/>
          <a:lstStyle/>
          <a:p>
            <a:r>
              <a:rPr lang="ru-RU" dirty="0"/>
              <a:t>Росстат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0543342-7268-430F-BDE7-756F0708C5C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68E1153-1D3B-4712-9BCE-E777AC3C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политики стабилизации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60CE523D-1AE7-46E4-BE77-E7A14E1875F4}"/>
              </a:ext>
            </a:extLst>
          </p:cNvPr>
          <p:cNvGrpSpPr/>
          <p:nvPr/>
        </p:nvGrpSpPr>
        <p:grpSpPr>
          <a:xfrm>
            <a:off x="2560320" y="2661920"/>
            <a:ext cx="17475200" cy="9611360"/>
            <a:chOff x="1294410" y="1187532"/>
            <a:chExt cx="9058894" cy="5311238"/>
          </a:xfrm>
        </p:grpSpPr>
        <p:grpSp>
          <p:nvGrpSpPr>
            <p:cNvPr id="17" name="Group 18">
              <a:extLst>
                <a:ext uri="{FF2B5EF4-FFF2-40B4-BE49-F238E27FC236}">
                  <a16:creationId xmlns:a16="http://schemas.microsoft.com/office/drawing/2014/main" xmlns="" id="{8BE6435C-9372-4BCA-AF76-05AB8A8C6ECF}"/>
                </a:ext>
              </a:extLst>
            </p:cNvPr>
            <p:cNvGrpSpPr/>
            <p:nvPr/>
          </p:nvGrpSpPr>
          <p:grpSpPr>
            <a:xfrm>
              <a:off x="1294410" y="1187532"/>
              <a:ext cx="9058894" cy="1793709"/>
              <a:chOff x="1306285" y="1923802"/>
              <a:chExt cx="9058894" cy="1793709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E9075D31-6597-476C-93FF-6DE35EFB3EF3}"/>
                  </a:ext>
                </a:extLst>
              </p:cNvPr>
              <p:cNvSpPr txBox="1"/>
              <p:nvPr/>
            </p:nvSpPr>
            <p:spPr>
              <a:xfrm>
                <a:off x="1306285" y="1923802"/>
                <a:ext cx="2909455" cy="595271"/>
              </a:xfrm>
              <a:prstGeom prst="rect">
                <a:avLst/>
              </a:prstGeom>
              <a:solidFill>
                <a:srgbClr val="C0504D">
                  <a:lumMod val="20000"/>
                  <a:lumOff val="80000"/>
                </a:srgbClr>
              </a:solidFill>
              <a:ln>
                <a:solidFill>
                  <a:srgbClr val="1F497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НИЗКИЙ ДЕФИЦИТ БЮДЖЕТА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9C3D1939-82EA-453C-B5BA-18FD04DD332E}"/>
                  </a:ext>
                </a:extLst>
              </p:cNvPr>
              <p:cNvSpPr txBox="1"/>
              <p:nvPr/>
            </p:nvSpPr>
            <p:spPr>
              <a:xfrm>
                <a:off x="7455724" y="1945574"/>
                <a:ext cx="2909455" cy="323147"/>
              </a:xfrm>
              <a:prstGeom prst="rect">
                <a:avLst/>
              </a:prstGeom>
              <a:solidFill>
                <a:srgbClr val="C0504D">
                  <a:lumMod val="20000"/>
                  <a:lumOff val="80000"/>
                </a:srgbClr>
              </a:solidFill>
              <a:ln>
                <a:solidFill>
                  <a:srgbClr val="1F497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НИЗКАЯ ИНФЛЯЦИЯ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AE0444A6-907B-4796-89CD-7FD3CAFDBB6B}"/>
                  </a:ext>
                </a:extLst>
              </p:cNvPr>
              <p:cNvSpPr txBox="1"/>
              <p:nvPr/>
            </p:nvSpPr>
            <p:spPr>
              <a:xfrm>
                <a:off x="4061362" y="3394364"/>
                <a:ext cx="3156856" cy="323147"/>
              </a:xfrm>
              <a:prstGeom prst="rect">
                <a:avLst/>
              </a:prstGeom>
              <a:solidFill>
                <a:srgbClr val="C0504D">
                  <a:lumMod val="20000"/>
                  <a:lumOff val="80000"/>
                </a:srgbClr>
              </a:solidFill>
              <a:ln>
                <a:solidFill>
                  <a:srgbClr val="1F497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СТАБИЛЬНЫЙ КУРС РУБЛЯ</a:t>
                </a:r>
              </a:p>
            </p:txBody>
          </p:sp>
          <p:cxnSp>
            <p:nvCxnSpPr>
              <p:cNvPr id="23" name="Straight Arrow Connector 11">
                <a:extLst>
                  <a:ext uri="{FF2B5EF4-FFF2-40B4-BE49-F238E27FC236}">
                    <a16:creationId xmlns:a16="http://schemas.microsoft.com/office/drawing/2014/main" xmlns="" id="{3A32389E-5F38-44D8-BAC8-22D606E67F5F}"/>
                  </a:ext>
                </a:extLst>
              </p:cNvPr>
              <p:cNvCxnSpPr/>
              <p:nvPr/>
            </p:nvCxnSpPr>
            <p:spPr>
              <a:xfrm>
                <a:off x="3390405" y="2328760"/>
                <a:ext cx="1561605" cy="1055708"/>
              </a:xfrm>
              <a:prstGeom prst="straightConnector1">
                <a:avLst/>
              </a:prstGeom>
              <a:noFill/>
              <a:ln w="31750" cap="flat" cmpd="sng" algn="ctr">
                <a:solidFill>
                  <a:srgbClr val="C00000"/>
                </a:solidFill>
                <a:prstDash val="solid"/>
                <a:headEnd type="arrow"/>
                <a:tailEnd type="arrow"/>
              </a:ln>
              <a:effectLst/>
            </p:spPr>
          </p:cxnSp>
          <p:cxnSp>
            <p:nvCxnSpPr>
              <p:cNvPr id="24" name="Straight Arrow Connector 12">
                <a:extLst>
                  <a:ext uri="{FF2B5EF4-FFF2-40B4-BE49-F238E27FC236}">
                    <a16:creationId xmlns:a16="http://schemas.microsoft.com/office/drawing/2014/main" xmlns="" id="{05794E9E-0B44-4C93-8114-1C0422F6F46B}"/>
                  </a:ext>
                </a:extLst>
              </p:cNvPr>
              <p:cNvCxnSpPr>
                <a:endCxn id="21" idx="1"/>
              </p:cNvCxnSpPr>
              <p:nvPr/>
            </p:nvCxnSpPr>
            <p:spPr>
              <a:xfrm>
                <a:off x="4219699" y="2101151"/>
                <a:ext cx="3236025" cy="5997"/>
              </a:xfrm>
              <a:prstGeom prst="straightConnector1">
                <a:avLst/>
              </a:prstGeom>
              <a:noFill/>
              <a:ln w="31750" cap="flat" cmpd="sng" algn="ctr">
                <a:solidFill>
                  <a:srgbClr val="C00000"/>
                </a:solidFill>
                <a:prstDash val="solid"/>
                <a:headEnd type="arrow"/>
                <a:tailEnd type="arrow"/>
              </a:ln>
              <a:effectLst/>
            </p:spPr>
          </p:cxnSp>
          <p:cxnSp>
            <p:nvCxnSpPr>
              <p:cNvPr id="25" name="Straight Arrow Connector 14">
                <a:extLst>
                  <a:ext uri="{FF2B5EF4-FFF2-40B4-BE49-F238E27FC236}">
                    <a16:creationId xmlns:a16="http://schemas.microsoft.com/office/drawing/2014/main" xmlns="" id="{FD8326FE-1789-41A5-B4A2-60A09F82942D}"/>
                  </a:ext>
                </a:extLst>
              </p:cNvPr>
              <p:cNvCxnSpPr/>
              <p:nvPr/>
            </p:nvCxnSpPr>
            <p:spPr>
              <a:xfrm flipH="1">
                <a:off x="6804561" y="2303031"/>
                <a:ext cx="1405247" cy="1057686"/>
              </a:xfrm>
              <a:prstGeom prst="straightConnector1">
                <a:avLst/>
              </a:prstGeom>
              <a:noFill/>
              <a:ln w="31750" cap="flat" cmpd="sng" algn="ctr">
                <a:solidFill>
                  <a:srgbClr val="C00000"/>
                </a:solidFill>
                <a:prstDash val="solid"/>
                <a:headEnd type="arrow"/>
                <a:tailEnd type="arrow"/>
              </a:ln>
              <a:effectLst/>
            </p:spPr>
          </p:cxnSp>
        </p:grpSp>
        <p:sp>
          <p:nvSpPr>
            <p:cNvPr id="18" name="1158.37550428.875244.751">
              <a:extLst>
                <a:ext uri="{FF2B5EF4-FFF2-40B4-BE49-F238E27FC236}">
                  <a16:creationId xmlns:a16="http://schemas.microsoft.com/office/drawing/2014/main" xmlns="" id="{7F6F362D-A914-4A9B-9F43-240E64EDDB4D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2790701" y="3426462"/>
              <a:ext cx="6626431" cy="315656"/>
            </a:xfrm>
            <a:prstGeom prst="rect">
              <a:avLst/>
            </a:prstGeom>
            <a:solidFill>
              <a:srgbClr val="4F81BD">
                <a:lumMod val="60000"/>
                <a:lumOff val="40000"/>
              </a:srgbClr>
            </a:solidFill>
            <a:ln w="9525" algn="ctr">
              <a:noFill/>
              <a:miter lim="800000"/>
              <a:headEnd/>
              <a:tailEnd/>
            </a:ln>
            <a:effectLst>
              <a:outerShdw dist="25400" dir="5400000" algn="ctr" rotWithShape="0">
                <a:srgbClr val="947C18"/>
              </a:outerShdw>
            </a:effectLst>
          </p:spPr>
          <p:txBody>
            <a:bodyPr wrap="square" lIns="68763" tIns="25786" rIns="68763" bIns="42977" anchor="ctr">
              <a:spAutoFit/>
            </a:bodyPr>
            <a:lstStyle/>
            <a:p>
              <a:pPr marL="0" marR="0" lvl="0" indent="0" defTabSz="858838" eaLnBrk="0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00080"/>
                </a:buClr>
                <a:buSzTx/>
                <a:buFont typeface="Calibri" pitchFamily="34" charset="0"/>
                <a:buNone/>
                <a:tabLst>
                  <a:tab pos="2784475" algn="r"/>
                </a:tabLst>
                <a:defRPr/>
              </a:pPr>
              <a:r>
                <a: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Динамика </a:t>
              </a:r>
              <a:r>
                <a:rPr kumimoji="0" lang="ru-RU" sz="3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макроиндикаторов</a:t>
              </a:r>
              <a:r>
                <a: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, 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2018 </a:t>
              </a:r>
              <a:r>
                <a: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г. в % к 2016</a:t>
              </a:r>
            </a:p>
          </p:txBody>
        </p:sp>
        <p:graphicFrame>
          <p:nvGraphicFramePr>
            <p:cNvPr id="19" name="Chart 13">
              <a:extLst>
                <a:ext uri="{FF2B5EF4-FFF2-40B4-BE49-F238E27FC236}">
                  <a16:creationId xmlns:a16="http://schemas.microsoft.com/office/drawing/2014/main" xmlns="" id="{22095EFC-2BB7-46BA-8772-002FD8BC1EE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55282306"/>
                </p:ext>
              </p:extLst>
            </p:nvPr>
          </p:nvGraphicFramePr>
          <p:xfrm>
            <a:off x="2553196" y="3800103"/>
            <a:ext cx="6816436" cy="269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881711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ускорения темпов роста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048593" y="13081000"/>
            <a:ext cx="274113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1805050" y="7837714"/>
            <a:ext cx="1543792" cy="3847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6080164" y="5320144"/>
            <a:ext cx="1543792" cy="641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6281" y="11661568"/>
            <a:ext cx="8360230" cy="71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38797" y="6816436"/>
            <a:ext cx="1876302" cy="1046440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ru-RU" sz="5600" dirty="0">
                <a:solidFill>
                  <a:srgbClr val="C00000"/>
                </a:solidFill>
              </a:rPr>
              <a:t>1,5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7457" y="4223656"/>
            <a:ext cx="1876302" cy="1046440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ru-RU" sz="5600" dirty="0">
                <a:solidFill>
                  <a:srgbClr val="C00000"/>
                </a:solidFill>
              </a:rPr>
              <a:t>3,2</a:t>
            </a:r>
          </a:p>
        </p:txBody>
      </p:sp>
      <p:cxnSp>
        <p:nvCxnSpPr>
          <p:cNvPr id="12" name="Straight Arrow Connector 11"/>
          <p:cNvCxnSpPr>
            <a:endCxn id="10" idx="1"/>
          </p:cNvCxnSpPr>
          <p:nvPr/>
        </p:nvCxnSpPr>
        <p:spPr>
          <a:xfrm flipV="1">
            <a:off x="3325091" y="4746876"/>
            <a:ext cx="2632366" cy="1998308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9690265" y="3396344"/>
            <a:ext cx="4987638" cy="166254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16957966" y="3325088"/>
            <a:ext cx="603266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ru-RU" dirty="0"/>
              <a:t>Дополнительный рост доходов бюджета на  </a:t>
            </a:r>
            <a:r>
              <a:rPr lang="ru-RU" b="1" dirty="0">
                <a:solidFill>
                  <a:srgbClr val="C00000"/>
                </a:solidFill>
              </a:rPr>
              <a:t>16 трлн. руб.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18937184" y="5557661"/>
            <a:ext cx="1749632" cy="152796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7001508" y="7453742"/>
            <a:ext cx="6032664" cy="21890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Дополнительный рост расходов бюджета на  социальную политику на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5  трлн. руб.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7591" y="11804073"/>
            <a:ext cx="2921330" cy="878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2019-2024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997552" y="10798624"/>
            <a:ext cx="6032664" cy="21890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Дополнительный прирост ВВП на  </a:t>
            </a:r>
            <a:r>
              <a:rPr lang="ru-RU" b="1" dirty="0">
                <a:solidFill>
                  <a:srgbClr val="C00000"/>
                </a:solidFill>
              </a:rPr>
              <a:t>0,8 п.п.</a:t>
            </a:r>
          </a:p>
        </p:txBody>
      </p:sp>
      <p:sp>
        <p:nvSpPr>
          <p:cNvPr id="22" name="Right Arrow 21"/>
          <p:cNvSpPr/>
          <p:nvPr/>
        </p:nvSpPr>
        <p:spPr>
          <a:xfrm rot="5400000">
            <a:off x="19441888" y="9486419"/>
            <a:ext cx="922312" cy="152796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73983" y="7315202"/>
            <a:ext cx="7552706" cy="2031325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just"/>
            <a:r>
              <a:rPr lang="ru-RU" dirty="0"/>
              <a:t>Рост доходов бюджета от экономической динамики позволит интенсифицировать новые факторы роста, расширять его потенциал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5E-C47D-4968-98E0-927FD2AD0FA7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Chart 4"/>
          <p:cNvGraphicFramePr/>
          <p:nvPr/>
        </p:nvGraphicFramePr>
        <p:xfrm>
          <a:off x="312822" y="3489158"/>
          <a:ext cx="11093116" cy="897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1158.37550428.875244.751">
            <a:extLst>
              <a:ext uri="{FF2B5EF4-FFF2-40B4-BE49-F238E27FC236}">
                <a16:creationId xmlns:a16="http://schemas.microsoft.com/office/drawing/2014/main" xmlns="" id="{06F36E4A-1F3F-4CD0-BBD4-33A1D98D122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0947" y="2042619"/>
            <a:ext cx="10780295" cy="1123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Усредненные коэффициенты обновления основных фондов в 2000-2017 гг., %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82195" y="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marR="0" lvl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Обновление основных</a:t>
            </a:r>
            <a:r>
              <a:rPr kumimoji="0" lang="ru-RU" sz="4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/>
              </a:rPr>
              <a:t> фондов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1815010" y="3320716"/>
          <a:ext cx="12173145" cy="9312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1424690" y="2014808"/>
            <a:ext cx="12587844" cy="1123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Вводы мощностей по производству отдельных видов продукции в 2006-2017 </a:t>
            </a:r>
            <a:r>
              <a:rPr lang="ru-RU" sz="3200" dirty="0" err="1">
                <a:latin typeface="Calibri" pitchFamily="34" charset="0"/>
                <a:cs typeface="Arial" charset="0"/>
              </a:rPr>
              <a:t>гг</a:t>
            </a:r>
            <a:r>
              <a:rPr lang="ru-RU" sz="3200" dirty="0">
                <a:latin typeface="Calibri" pitchFamily="34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7568" y="1"/>
            <a:ext cx="19906424" cy="1981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/>
              <a:t>Труд-оплата труда- производительность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048593" y="13081000"/>
            <a:ext cx="274113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Chart 4"/>
          <p:cNvGraphicFramePr/>
          <p:nvPr/>
        </p:nvGraphicFramePr>
        <p:xfrm>
          <a:off x="12037621" y="4067298"/>
          <a:ext cx="11238014" cy="692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2160334" y="2497843"/>
            <a:ext cx="11471564" cy="1123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Доля затрат на оплату труда (со страховыми взносами) в структуре затрат обрабатывающих производств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589808" y="4043548"/>
          <a:ext cx="10382992" cy="690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04802" y="2787604"/>
            <a:ext cx="11471564" cy="631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Доля оплаты труда в добавленной стоимости, 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38158" y="10949051"/>
            <a:ext cx="19797727" cy="1107996"/>
          </a:xfrm>
          <a:prstGeom prst="rect">
            <a:avLst/>
          </a:prstGeom>
          <a:noFill/>
        </p:spPr>
        <p:txBody>
          <a:bodyPr wrap="none" lIns="182880" tIns="91440" rIns="182880" bIns="9144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 Рост доли оплаты труда в экономики отражает общее ухудшение ситуации в экономике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Реальные издержки предприятий на труд снижаются, эффективность использования труда растет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7816" y="0"/>
            <a:ext cx="21005800" cy="2286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/>
              <a:t>Интенсивность труда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048593" y="13081000"/>
            <a:ext cx="274113" cy="471924"/>
          </a:xfrm>
        </p:spPr>
        <p:txBody>
          <a:bodyPr/>
          <a:lstStyle/>
          <a:p>
            <a:fld id="{4CBFBDC4-4543-4AB5-B4A6-046DBCFA48B2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Chart 4"/>
          <p:cNvGraphicFramePr/>
          <p:nvPr/>
        </p:nvGraphicFramePr>
        <p:xfrm>
          <a:off x="637308" y="3639785"/>
          <a:ext cx="10192988" cy="728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27513" y="2402841"/>
            <a:ext cx="10664042" cy="1123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Доля работников работающих с низким уровнем интенсивности, %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52959495"/>
              </p:ext>
            </p:extLst>
          </p:nvPr>
        </p:nvGraphicFramePr>
        <p:xfrm>
          <a:off x="11767974" y="3644894"/>
          <a:ext cx="11728704" cy="728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1158.37550428.875244.751">
            <a:extLst>
              <a:ext uri="{FF2B5EF4-FFF2-40B4-BE49-F238E27FC236}">
                <a16:creationId xmlns:a16="http://schemas.microsoft.com/office/drawing/2014/main" xmlns="" id="{4297F0BF-E78F-4E00-BED6-A33131374937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1586361" y="2351382"/>
            <a:ext cx="11926782" cy="1123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137526" tIns="51572" rIns="137526" bIns="85954" anchor="ctr">
            <a:spAutoFit/>
          </a:bodyPr>
          <a:lstStyle/>
          <a:p>
            <a:pPr defTabSz="1717676" eaLnBrk="0">
              <a:buClr>
                <a:schemeClr val="folHlink"/>
              </a:buClr>
              <a:tabLst>
                <a:tab pos="5568950" algn="r"/>
              </a:tabLst>
              <a:defRPr/>
            </a:pPr>
            <a:r>
              <a:rPr lang="ru-RU" sz="3200" dirty="0">
                <a:latin typeface="Calibri" pitchFamily="34" charset="0"/>
                <a:cs typeface="Arial" charset="0"/>
              </a:rPr>
              <a:t>Доля работников занятых </a:t>
            </a:r>
            <a:r>
              <a:rPr lang="ru-RU" sz="3200" dirty="0" err="1">
                <a:latin typeface="Calibri" pitchFamily="34" charset="0"/>
                <a:cs typeface="Arial" charset="0"/>
              </a:rPr>
              <a:t>низкоквалифицированным</a:t>
            </a:r>
            <a:r>
              <a:rPr lang="ru-RU" sz="3200" dirty="0">
                <a:latin typeface="Calibri" pitchFamily="34" charset="0"/>
                <a:cs typeface="Arial" charset="0"/>
              </a:rPr>
              <a:t> трудом (без мигрантов), 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3075" y="11162807"/>
            <a:ext cx="19961234" cy="1107996"/>
          </a:xfrm>
          <a:prstGeom prst="rect">
            <a:avLst/>
          </a:prstGeom>
          <a:noFill/>
        </p:spPr>
        <p:txBody>
          <a:bodyPr wrap="none" lIns="182880" tIns="91440" rIns="182880" bIns="9144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Параметры безработицы по методологии МОТ весьма условно отражают ситуацию с занятостью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В России имеются существенные резервы роста интенсивности использования трудовых ресурсов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ource:  Ministry of Economic Development of the Russian Federation"/>
          <p:cNvSpPr txBox="1">
            <a:spLocks noGrp="1"/>
          </p:cNvSpPr>
          <p:nvPr>
            <p:ph type="body" idx="14"/>
          </p:nvPr>
        </p:nvSpPr>
        <p:spPr>
          <a:xfrm>
            <a:off x="3926149" y="12898660"/>
            <a:ext cx="19193608" cy="485518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Источник:  Росстат</a:t>
            </a:r>
          </a:p>
        </p:txBody>
      </p:sp>
      <p:sp>
        <p:nvSpPr>
          <p:cNvPr id="7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403669" y="12816824"/>
            <a:ext cx="315792" cy="56425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/>
          <a:lstStyle/>
          <a:p>
            <a:pPr algn="l"/>
            <a:fld id="{86CB4B4D-7CA3-9044-876B-883B54F8677D}" type="slidenum">
              <a:rPr/>
              <a:pPr algn="l"/>
              <a:t>9</a:t>
            </a:fld>
            <a:endParaRPr dirty="0"/>
          </a:p>
        </p:txBody>
      </p:sp>
      <p:sp>
        <p:nvSpPr>
          <p:cNvPr id="80" name="Energy sector impacts on the economy dynamics in Russi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/>
              <a:t>Отложенный потребительский спрос</a:t>
            </a:r>
            <a:endParaRPr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033B1C66-E90A-4F93-A1A7-F87517DB50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192783"/>
              </p:ext>
            </p:extLst>
          </p:nvPr>
        </p:nvGraphicFramePr>
        <p:xfrm>
          <a:off x="615819" y="3228392"/>
          <a:ext cx="10226351" cy="8081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1158.37550428.875244.751">
            <a:extLst>
              <a:ext uri="{FF2B5EF4-FFF2-40B4-BE49-F238E27FC236}">
                <a16:creationId xmlns:a16="http://schemas.microsoft.com/office/drawing/2014/main" xmlns="" id="{B40C4E80-8BC1-4EE8-A2D8-4C2A057EB7E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873685" y="2507324"/>
            <a:ext cx="10677613" cy="50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 eaLnBrk="0" hangingPunct="0">
              <a:buClr>
                <a:schemeClr val="folHlink"/>
              </a:buClr>
              <a:buFont typeface="Calibri" pitchFamily="34" charset="0"/>
              <a:buNone/>
              <a:tabLst>
                <a:tab pos="2784475" algn="r"/>
              </a:tabLst>
              <a:defRPr/>
            </a:pPr>
            <a:r>
              <a:rPr lang="ru-RU" sz="2800" b="1" dirty="0">
                <a:latin typeface="+mn-lt"/>
                <a:cs typeface="Arial" charset="0"/>
              </a:rPr>
              <a:t>Спрос на ключевые ТДП, тыс. шт. </a:t>
            </a:r>
          </a:p>
        </p:txBody>
      </p:sp>
      <p:sp>
        <p:nvSpPr>
          <p:cNvPr id="9" name="1158.37550428.875244.751">
            <a:extLst>
              <a:ext uri="{FF2B5EF4-FFF2-40B4-BE49-F238E27FC236}">
                <a16:creationId xmlns:a16="http://schemas.microsoft.com/office/drawing/2014/main" xmlns="" id="{D2DDBC5B-287A-4FCA-895F-0096B69F97CE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442144" y="2507324"/>
            <a:ext cx="10677613" cy="50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25400" dir="5400000" algn="ctr" rotWithShape="0">
              <a:srgbClr val="947C18"/>
            </a:outerShdw>
          </a:effectLst>
        </p:spPr>
        <p:txBody>
          <a:bodyPr wrap="square" lIns="68763" tIns="25786" rIns="68763" bIns="42977" anchor="ctr">
            <a:spAutoFit/>
          </a:bodyPr>
          <a:lstStyle/>
          <a:p>
            <a:pPr algn="ctr" defTabSz="858838" eaLnBrk="0" hangingPunct="0">
              <a:buClr>
                <a:schemeClr val="folHlink"/>
              </a:buClr>
              <a:buFont typeface="Calibri" pitchFamily="34" charset="0"/>
              <a:buNone/>
              <a:tabLst>
                <a:tab pos="2784475" algn="r"/>
              </a:tabLst>
              <a:defRPr/>
            </a:pPr>
            <a:r>
              <a:rPr lang="ru-RU" sz="2800" b="1" dirty="0">
                <a:latin typeface="+mn-lt"/>
                <a:cs typeface="Arial" charset="0"/>
              </a:rPr>
              <a:t>Отложенный спрос в 2015-2018 гг.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2826A545-9FCB-4271-99FD-7F2C081C50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291388"/>
              </p:ext>
            </p:extLst>
          </p:nvPr>
        </p:nvGraphicFramePr>
        <p:xfrm>
          <a:off x="12260209" y="3477818"/>
          <a:ext cx="10859547" cy="821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LIBVERSION" val="NO VALUE"/>
  <p:tag name="DDVERSION" val="2.0"/>
  <p:tag name="FONTCOLOR" val="NO VALUE"/>
  <p:tag name="LINECOLOR" val="NO VALUE"/>
  <p:tag name="SOURCE" val="NO VALUE"/>
  <p:tag name="TYPE" val="ChartHeading"/>
  <p:tag name="DEVICE" val="Xerox 5799"/>
  <p:tag name="FILLFORECOLOR" val="TextBox Heading Fill"/>
  <p:tag name="SUBOBJECTID" val="TextBoxHeading"/>
  <p:tag name="OBJECTID" val="XLChart"/>
  <p:tag name="LEFT" val="504"/>
  <p:tag name="TOP" val="158.4"/>
  <p:tag name="HEIGHT" val="28.8"/>
  <p:tag name="WIDTH" val="244.8"/>
  <p:tag name="PLACEHOLDERSIZE" val="2"/>
  <p:tag name="ANCHORPOINT" val="4"/>
  <p:tag name="CHARTTYPE" val="Horizontal Stacked Bar Chart"/>
  <p:tag name="CHARTNAME" val="XLChart"/>
</p:tagLst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10492</TotalTime>
  <Words>1118</Words>
  <Application>Microsoft Office PowerPoint</Application>
  <PresentationFormat>Произвольный</PresentationFormat>
  <Paragraphs>248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Helvetica Neue</vt:lpstr>
      <vt:lpstr>Helvetica Neue Light</vt:lpstr>
      <vt:lpstr>Helvetica Neue Medium</vt:lpstr>
      <vt:lpstr>Myriad Pro</vt:lpstr>
      <vt:lpstr>Times New Roman</vt:lpstr>
      <vt:lpstr>White</vt:lpstr>
      <vt:lpstr>КЛЮЧЕВЫЕ НАПРАВЛЕНИЯ МОДЕРНИЗАЦИИ РОССИЙСКОЙ ЭКОНОМИКИ </vt:lpstr>
      <vt:lpstr>Требования к темпам экономического роста</vt:lpstr>
      <vt:lpstr>Модификация экономической политики</vt:lpstr>
      <vt:lpstr>Принципы политики стабилизации</vt:lpstr>
      <vt:lpstr>Возможности ускорения темпов роста </vt:lpstr>
      <vt:lpstr>Презентация PowerPoint</vt:lpstr>
      <vt:lpstr>Труд-оплата труда- производительность</vt:lpstr>
      <vt:lpstr>Интенсивность труда</vt:lpstr>
      <vt:lpstr>Отложенный потребительский спрос</vt:lpstr>
      <vt:lpstr>Потенциал использования мощностей</vt:lpstr>
      <vt:lpstr>Презентация PowerPoint</vt:lpstr>
      <vt:lpstr>Бизнес и государство – Инвестиции </vt:lpstr>
      <vt:lpstr>Национальные проекты</vt:lpstr>
      <vt:lpstr>Эффекты отдельных национальных проектов</vt:lpstr>
      <vt:lpstr>Соотношение нацпроектов и динамики ВВП</vt:lpstr>
      <vt:lpstr>Прогноз 2019-2021 гг.</vt:lpstr>
      <vt:lpstr>ПРЯМЫЕ И КОСВЕННЫЕ ЗАТРАТЫ НА НИОКР</vt:lpstr>
      <vt:lpstr>ТРЕБОВАНИЯ К РОСТУ УРОВНЯ ВЛОЖЕНИЙ В НИОКР</vt:lpstr>
      <vt:lpstr>Презентация PowerPoint</vt:lpstr>
      <vt:lpstr>Требования к модернизации</vt:lpstr>
      <vt:lpstr>Резервы</vt:lpstr>
      <vt:lpstr>Среднесрочная политика использования резервов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sector impacts on the economic to growth in Russia: Oil case</dc:title>
  <dc:creator>schir</dc:creator>
  <cp:lastModifiedBy>USER01</cp:lastModifiedBy>
  <cp:revision>46</cp:revision>
  <dcterms:modified xsi:type="dcterms:W3CDTF">2019-04-08T06:41:01Z</dcterms:modified>
</cp:coreProperties>
</file>