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vml" ContentType="application/vnd.openxmlformats-officedocument.vmlDrawing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2.jpg" ContentType="image/jpeg"/>
  <Override PartName="/ppt/media/image73.jpg" ContentType="image/jpeg"/>
  <Override PartName="/ppt/media/image7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1" r:id="rId1"/>
    <p:sldMasterId id="2147483696" r:id="rId2"/>
    <p:sldMasterId id="2147483714" r:id="rId3"/>
    <p:sldMasterId id="2147483740" r:id="rId4"/>
    <p:sldMasterId id="2147483754" r:id="rId5"/>
  </p:sldMasterIdLst>
  <p:notesMasterIdLst>
    <p:notesMasterId r:id="rId31"/>
  </p:notesMasterIdLst>
  <p:sldIdLst>
    <p:sldId id="258" r:id="rId6"/>
    <p:sldId id="262" r:id="rId7"/>
    <p:sldId id="263" r:id="rId8"/>
    <p:sldId id="273" r:id="rId9"/>
    <p:sldId id="265" r:id="rId10"/>
    <p:sldId id="266" r:id="rId11"/>
    <p:sldId id="290" r:id="rId12"/>
    <p:sldId id="264" r:id="rId13"/>
    <p:sldId id="338" r:id="rId14"/>
    <p:sldId id="303" r:id="rId15"/>
    <p:sldId id="298" r:id="rId16"/>
    <p:sldId id="337" r:id="rId17"/>
    <p:sldId id="309" r:id="rId18"/>
    <p:sldId id="326" r:id="rId19"/>
    <p:sldId id="336" r:id="rId20"/>
    <p:sldId id="312" r:id="rId21"/>
    <p:sldId id="313" r:id="rId22"/>
    <p:sldId id="335" r:id="rId23"/>
    <p:sldId id="318" r:id="rId24"/>
    <p:sldId id="327" r:id="rId25"/>
    <p:sldId id="331" r:id="rId26"/>
    <p:sldId id="332" r:id="rId27"/>
    <p:sldId id="334" r:id="rId28"/>
    <p:sldId id="316" r:id="rId29"/>
    <p:sldId id="325" r:id="rId30"/>
  </p:sldIdLst>
  <p:sldSz cx="13444538" cy="7562850"/>
  <p:notesSz cx="9926638" cy="6797675"/>
  <p:embeddedFontLs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Trebuchet MS" panose="020B0603020202020204" pitchFamily="34" charset="0"/>
      <p:regular r:id="rId36"/>
      <p:bold r:id="rId37"/>
      <p:italic r:id="rId38"/>
      <p:boldItalic r:id="rId39"/>
    </p:embeddedFont>
    <p:embeddedFont>
      <p:font typeface="Playbill" panose="040506030A0602020202" pitchFamily="82" charset="0"/>
      <p:regular r:id="rId40"/>
    </p:embeddedFont>
    <p:embeddedFont>
      <p:font typeface="Roboto Light" panose="020B0604020202020204" charset="0"/>
      <p:regular r:id="rId41"/>
      <p:italic r:id="rId42"/>
    </p:embeddedFont>
    <p:embeddedFont>
      <p:font typeface="Roboto" panose="020B0604020202020204" charset="0"/>
      <p:regular r:id="rId43"/>
      <p:bold r:id="rId44"/>
      <p:italic r:id="rId45"/>
      <p:boldItalic r:id="rId46"/>
    </p:embeddedFont>
    <p:embeddedFont>
      <p:font typeface="Impact" panose="020B0806030902050204" pitchFamily="34" charset="0"/>
      <p:regular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Microsoft YaHei" panose="020B0503020204020204" pitchFamily="34" charset="-122"/>
      <p:regular r:id="rId50"/>
      <p:bold r:id="rId51"/>
    </p:embeddedFont>
    <p:embeddedFont>
      <p:font typeface="MS UI Gothic" panose="020B0600070205080204" pitchFamily="34" charset="-128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Wingdings 3" panose="05040102010807070707" pitchFamily="18" charset="2"/>
      <p:regular r:id="rId57"/>
    </p:embeddedFont>
    <p:embeddedFont>
      <p:font typeface="Roboto Medium" panose="020B0604020202020204" charset="0"/>
      <p:regular r:id="rId58"/>
      <p:italic r:id="rId5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7FE167F-8259-46D8-ADED-83F01D8EC3D9}">
          <p14:sldIdLst>
            <p14:sldId id="258"/>
            <p14:sldId id="262"/>
            <p14:sldId id="263"/>
            <p14:sldId id="273"/>
            <p14:sldId id="265"/>
            <p14:sldId id="266"/>
            <p14:sldId id="290"/>
            <p14:sldId id="264"/>
            <p14:sldId id="338"/>
            <p14:sldId id="303"/>
            <p14:sldId id="298"/>
            <p14:sldId id="337"/>
            <p14:sldId id="309"/>
            <p14:sldId id="326"/>
            <p14:sldId id="336"/>
            <p14:sldId id="312"/>
            <p14:sldId id="313"/>
            <p14:sldId id="335"/>
            <p14:sldId id="318"/>
            <p14:sldId id="327"/>
            <p14:sldId id="331"/>
            <p14:sldId id="332"/>
            <p14:sldId id="334"/>
            <p14:sldId id="316"/>
            <p14:sldId id="3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7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F"/>
    <a:srgbClr val="02509C"/>
    <a:srgbClr val="1B62A9"/>
    <a:srgbClr val="CB1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4" autoAdjust="0"/>
  </p:normalViewPr>
  <p:slideViewPr>
    <p:cSldViewPr>
      <p:cViewPr varScale="1">
        <p:scale>
          <a:sx n="105" d="100"/>
          <a:sy n="105" d="100"/>
        </p:scale>
        <p:origin x="384" y="108"/>
      </p:cViewPr>
      <p:guideLst>
        <p:guide orient="horz" pos="2880"/>
        <p:guide pos="7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3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20" Type="http://schemas.openxmlformats.org/officeDocument/2006/relationships/slide" Target="slides/slide15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437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027" y="1"/>
            <a:ext cx="43030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0DEED-1AD0-4B58-B96B-0B2CE99F4A9D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029" y="3271839"/>
            <a:ext cx="794258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363"/>
            <a:ext cx="4301437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027" y="6456363"/>
            <a:ext cx="43030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AFD68-2C63-47FE-B8AC-1B098AC05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882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AFD68-2C63-47FE-B8AC-1B098AC054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0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AFD68-2C63-47FE-B8AC-1B098AC054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360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28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74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88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991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2237" y="2290212"/>
            <a:ext cx="11640064" cy="470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004F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6681" y="4235196"/>
            <a:ext cx="9411177" cy="3401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450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504" y="756285"/>
            <a:ext cx="8822978" cy="3277236"/>
          </a:xfrm>
        </p:spPr>
        <p:txBody>
          <a:bodyPr anchor="b">
            <a:normAutofit/>
          </a:bodyPr>
          <a:lstStyle>
            <a:lvl1pPr algn="l">
              <a:defRPr sz="5293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504" y="4238931"/>
            <a:ext cx="7058382" cy="2147476"/>
          </a:xfrm>
        </p:spPr>
        <p:txBody>
          <a:bodyPr anchor="t">
            <a:normAutofit/>
          </a:bodyPr>
          <a:lstStyle>
            <a:lvl1pPr marL="0" indent="0" algn="l">
              <a:buNone/>
              <a:defRPr sz="2316">
                <a:solidFill>
                  <a:schemeClr val="bg2">
                    <a:lumMod val="75000"/>
                  </a:schemeClr>
                </a:solidFill>
              </a:defRPr>
            </a:lvl1pPr>
            <a:lvl2pPr marL="504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9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3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9073312" y="9337"/>
            <a:ext cx="4201418" cy="42015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735690" y="100954"/>
            <a:ext cx="6705348" cy="67056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979193" y="252095"/>
            <a:ext cx="5461844" cy="54620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089480" y="35596"/>
            <a:ext cx="5351558" cy="5351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651422" y="672255"/>
            <a:ext cx="4789616" cy="478980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796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97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503" y="2212834"/>
            <a:ext cx="9411178" cy="2516098"/>
          </a:xfrm>
        </p:spPr>
        <p:txBody>
          <a:bodyPr anchor="b">
            <a:normAutofit/>
          </a:bodyPr>
          <a:lstStyle>
            <a:lvl1pPr algn="l">
              <a:defRPr sz="397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505" y="4957868"/>
            <a:ext cx="9411177" cy="1652623"/>
          </a:xfrm>
        </p:spPr>
        <p:txBody>
          <a:bodyPr anchor="t">
            <a:normAutofit/>
          </a:bodyPr>
          <a:lstStyle>
            <a:lvl1pPr marL="0" indent="0" algn="l">
              <a:buNone/>
              <a:defRPr sz="1985">
                <a:solidFill>
                  <a:schemeClr val="bg2">
                    <a:lumMod val="75000"/>
                  </a:schemeClr>
                </a:solidFill>
              </a:defRPr>
            </a:lvl1pPr>
            <a:lvl2pPr marL="504154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53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504" y="756286"/>
            <a:ext cx="5444922" cy="398683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4829" y="756286"/>
            <a:ext cx="5441420" cy="398683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04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1947" y="756285"/>
            <a:ext cx="5127480" cy="635489"/>
          </a:xfrm>
        </p:spPr>
        <p:txBody>
          <a:bodyPr anchor="b">
            <a:noAutofit/>
          </a:bodyPr>
          <a:lstStyle>
            <a:lvl1pPr marL="0" indent="0">
              <a:buNone/>
              <a:defRPr sz="3088" b="0">
                <a:solidFill>
                  <a:schemeClr val="tx1"/>
                </a:solidFill>
              </a:defRPr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504" y="1401111"/>
            <a:ext cx="5444922" cy="334201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3595" y="756285"/>
            <a:ext cx="5144404" cy="635489"/>
          </a:xfrm>
        </p:spPr>
        <p:txBody>
          <a:bodyPr anchor="b">
            <a:noAutofit/>
          </a:bodyPr>
          <a:lstStyle>
            <a:lvl1pPr marL="0" indent="0">
              <a:buNone/>
              <a:defRPr sz="3088" b="0">
                <a:solidFill>
                  <a:schemeClr val="tx1"/>
                </a:solidFill>
              </a:defRPr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3077" y="1391774"/>
            <a:ext cx="5435585" cy="334201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14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4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177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1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2887" y="756285"/>
            <a:ext cx="4033361" cy="1512570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505" y="756285"/>
            <a:ext cx="6554213" cy="5854206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2887" y="2436918"/>
            <a:ext cx="4033361" cy="2306203"/>
          </a:xfrm>
        </p:spPr>
        <p:txBody>
          <a:bodyPr anchor="t">
            <a:normAutofit/>
          </a:bodyPr>
          <a:lstStyle>
            <a:lvl1pPr marL="0" indent="0">
              <a:buNone/>
              <a:defRPr sz="1764"/>
            </a:lvl1pPr>
            <a:lvl2pPr marL="504154" indent="0">
              <a:buNone/>
              <a:defRPr sz="1323"/>
            </a:lvl2pPr>
            <a:lvl3pPr marL="1008309" indent="0">
              <a:buNone/>
              <a:defRPr sz="1103"/>
            </a:lvl3pPr>
            <a:lvl4pPr marL="1512463" indent="0">
              <a:buNone/>
              <a:defRPr sz="992"/>
            </a:lvl4pPr>
            <a:lvl5pPr marL="2016618" indent="0">
              <a:buNone/>
              <a:defRPr sz="992"/>
            </a:lvl5pPr>
            <a:lvl6pPr marL="2520772" indent="0">
              <a:buNone/>
              <a:defRPr sz="992"/>
            </a:lvl6pPr>
            <a:lvl7pPr marL="3024927" indent="0">
              <a:buNone/>
              <a:defRPr sz="992"/>
            </a:lvl7pPr>
            <a:lvl8pPr marL="3529081" indent="0">
              <a:buNone/>
              <a:defRPr sz="992"/>
            </a:lvl8pPr>
            <a:lvl9pPr marL="4033236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80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8007" y="1596602"/>
            <a:ext cx="6638241" cy="1260475"/>
          </a:xfrm>
        </p:spPr>
        <p:txBody>
          <a:bodyPr anchor="b">
            <a:normAutofit/>
          </a:bodyPr>
          <a:lstStyle>
            <a:lvl1pPr algn="l">
              <a:defRPr sz="3088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90618" y="1008380"/>
            <a:ext cx="3618043" cy="50419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4154" indent="0">
              <a:buNone/>
              <a:defRPr sz="1764"/>
            </a:lvl2pPr>
            <a:lvl3pPr marL="1008309" indent="0">
              <a:buNone/>
              <a:defRPr sz="1764"/>
            </a:lvl3pPr>
            <a:lvl4pPr marL="1512463" indent="0">
              <a:buNone/>
              <a:defRPr sz="1764"/>
            </a:lvl4pPr>
            <a:lvl5pPr marL="2016618" indent="0">
              <a:buNone/>
              <a:defRPr sz="1764"/>
            </a:lvl5pPr>
            <a:lvl6pPr marL="2520772" indent="0">
              <a:buNone/>
              <a:defRPr sz="1764"/>
            </a:lvl6pPr>
            <a:lvl7pPr marL="3024927" indent="0">
              <a:buNone/>
              <a:defRPr sz="1764"/>
            </a:lvl7pPr>
            <a:lvl8pPr marL="3529081" indent="0">
              <a:buNone/>
              <a:defRPr sz="1764"/>
            </a:lvl8pPr>
            <a:lvl9pPr marL="4033236" indent="0">
              <a:buNone/>
              <a:defRPr sz="1764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8007" y="3062487"/>
            <a:ext cx="6639992" cy="2259518"/>
          </a:xfrm>
        </p:spPr>
        <p:txBody>
          <a:bodyPr anchor="t">
            <a:normAutofit/>
          </a:bodyPr>
          <a:lstStyle>
            <a:lvl1pPr marL="0" indent="0">
              <a:buNone/>
              <a:defRPr sz="1985"/>
            </a:lvl1pPr>
            <a:lvl2pPr marL="504154" indent="0">
              <a:buNone/>
              <a:defRPr sz="1323"/>
            </a:lvl2pPr>
            <a:lvl3pPr marL="1008309" indent="0">
              <a:buNone/>
              <a:defRPr sz="1103"/>
            </a:lvl3pPr>
            <a:lvl4pPr marL="1512463" indent="0">
              <a:buNone/>
              <a:defRPr sz="992"/>
            </a:lvl4pPr>
            <a:lvl5pPr marL="2016618" indent="0">
              <a:buNone/>
              <a:defRPr sz="992"/>
            </a:lvl5pPr>
            <a:lvl6pPr marL="2520772" indent="0">
              <a:buNone/>
              <a:defRPr sz="992"/>
            </a:lvl6pPr>
            <a:lvl7pPr marL="3024927" indent="0">
              <a:buNone/>
              <a:defRPr sz="992"/>
            </a:lvl7pPr>
            <a:lvl8pPr marL="3529081" indent="0">
              <a:buNone/>
              <a:defRPr sz="992"/>
            </a:lvl8pPr>
            <a:lvl9pPr marL="4033236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32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56255" y="588222"/>
            <a:ext cx="11930276" cy="3445298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4154" indent="0">
              <a:buNone/>
              <a:defRPr sz="1764"/>
            </a:lvl2pPr>
            <a:lvl3pPr marL="1008309" indent="0">
              <a:buNone/>
              <a:defRPr sz="1764"/>
            </a:lvl3pPr>
            <a:lvl4pPr marL="1512463" indent="0">
              <a:buNone/>
              <a:defRPr sz="1764"/>
            </a:lvl4pPr>
            <a:lvl5pPr marL="2016618" indent="0">
              <a:buNone/>
              <a:defRPr sz="1764"/>
            </a:lvl5pPr>
            <a:lvl6pPr marL="2520772" indent="0">
              <a:buNone/>
              <a:defRPr sz="1764"/>
            </a:lvl6pPr>
            <a:lvl7pPr marL="3024927" indent="0">
              <a:buNone/>
              <a:defRPr sz="1764"/>
            </a:lvl7pPr>
            <a:lvl8pPr marL="3529081" indent="0">
              <a:buNone/>
              <a:defRPr sz="1764"/>
            </a:lvl8pPr>
            <a:lvl9pPr marL="4033236" indent="0">
              <a:buNone/>
              <a:defRPr sz="1764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08343" y="4238931"/>
            <a:ext cx="9157338" cy="50419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764"/>
            </a:lvl1pPr>
            <a:lvl2pPr marL="504154" indent="0">
              <a:buFontTx/>
              <a:buNone/>
              <a:defRPr/>
            </a:lvl2pPr>
            <a:lvl3pPr marL="1008309" indent="0">
              <a:buFontTx/>
              <a:buNone/>
              <a:defRPr/>
            </a:lvl3pPr>
            <a:lvl4pPr marL="1512463" indent="0">
              <a:buFontTx/>
              <a:buNone/>
              <a:defRPr/>
            </a:lvl4pPr>
            <a:lvl5pPr marL="2016618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09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505" y="756285"/>
            <a:ext cx="11091744" cy="3025140"/>
          </a:xfrm>
        </p:spPr>
        <p:txBody>
          <a:bodyPr anchor="ctr">
            <a:normAutofit/>
          </a:bodyPr>
          <a:lstStyle>
            <a:lvl1pPr algn="l">
              <a:defRPr sz="3529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504" y="4537710"/>
            <a:ext cx="9412928" cy="2072781"/>
          </a:xfrm>
        </p:spPr>
        <p:txBody>
          <a:bodyPr anchor="ctr">
            <a:normAutofit/>
          </a:bodyPr>
          <a:lstStyle>
            <a:lvl1pPr marL="0" indent="0" algn="l">
              <a:buNone/>
              <a:defRPr sz="2205">
                <a:solidFill>
                  <a:schemeClr val="bg2">
                    <a:lumMod val="75000"/>
                  </a:schemeClr>
                </a:solidFill>
              </a:defRPr>
            </a:lvl1pPr>
            <a:lvl2pPr marL="504154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70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74" y="756285"/>
            <a:ext cx="10083405" cy="3025140"/>
          </a:xfrm>
        </p:spPr>
        <p:txBody>
          <a:bodyPr anchor="ctr">
            <a:normAutofit/>
          </a:bodyPr>
          <a:lstStyle>
            <a:lvl1pPr algn="l">
              <a:defRPr sz="3529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4788" y="3781425"/>
            <a:ext cx="9411177" cy="420158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04154" indent="0">
              <a:buFontTx/>
              <a:buNone/>
              <a:defRPr/>
            </a:lvl2pPr>
            <a:lvl3pPr marL="1008309" indent="0">
              <a:buFontTx/>
              <a:buNone/>
              <a:defRPr/>
            </a:lvl3pPr>
            <a:lvl4pPr marL="1512463" indent="0">
              <a:buFontTx/>
              <a:buNone/>
              <a:defRPr/>
            </a:lvl4pPr>
            <a:lvl5pPr marL="2016618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505" y="4743122"/>
            <a:ext cx="9411177" cy="1858032"/>
          </a:xfrm>
        </p:spPr>
        <p:txBody>
          <a:bodyPr anchor="ctr">
            <a:normAutofit/>
          </a:bodyPr>
          <a:lstStyle>
            <a:lvl1pPr marL="0" indent="0" algn="l">
              <a:buNone/>
              <a:defRPr sz="2205">
                <a:solidFill>
                  <a:schemeClr val="bg2">
                    <a:lumMod val="75000"/>
                  </a:schemeClr>
                </a:solidFill>
              </a:defRPr>
            </a:lvl1pPr>
            <a:lvl2pPr marL="504154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447" y="895700"/>
            <a:ext cx="672227" cy="644878"/>
          </a:xfrm>
          <a:prstGeom prst="rect">
            <a:avLst/>
          </a:prstGeom>
        </p:spPr>
        <p:txBody>
          <a:bodyPr vert="horz" lIns="100834" tIns="50417" rIns="100834" bIns="50417" rtlCol="0" anchor="ctr">
            <a:noAutofit/>
          </a:bodyPr>
          <a:lstStyle/>
          <a:p>
            <a:pPr marL="0" marR="0" lvl="0" indent="0" algn="l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342078" y="3053152"/>
            <a:ext cx="672227" cy="644878"/>
          </a:xfrm>
          <a:prstGeom prst="rect">
            <a:avLst/>
          </a:prstGeom>
        </p:spPr>
        <p:txBody>
          <a:bodyPr vert="horz" lIns="100834" tIns="50417" rIns="100834" bIns="50417" rtlCol="0" anchor="ctr">
            <a:noAutofit/>
          </a:bodyPr>
          <a:lstStyle/>
          <a:p>
            <a:pPr marL="0" marR="0" lvl="0" indent="0" algn="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8893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504" y="3781425"/>
            <a:ext cx="9411177" cy="1871855"/>
          </a:xfrm>
        </p:spPr>
        <p:txBody>
          <a:bodyPr anchor="b">
            <a:normAutofit/>
          </a:bodyPr>
          <a:lstStyle>
            <a:lvl1pPr algn="l">
              <a:defRPr sz="3529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503" y="5660537"/>
            <a:ext cx="9412930" cy="948830"/>
          </a:xfrm>
        </p:spPr>
        <p:txBody>
          <a:bodyPr anchor="t">
            <a:normAutofit/>
          </a:bodyPr>
          <a:lstStyle>
            <a:lvl1pPr marL="0" indent="0" algn="l">
              <a:buNone/>
              <a:defRPr sz="2205">
                <a:solidFill>
                  <a:schemeClr val="bg2">
                    <a:lumMod val="75000"/>
                  </a:schemeClr>
                </a:solidFill>
              </a:defRPr>
            </a:lvl1pPr>
            <a:lvl2pPr marL="504154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13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75" y="756285"/>
            <a:ext cx="10083404" cy="3025140"/>
          </a:xfrm>
        </p:spPr>
        <p:txBody>
          <a:bodyPr anchor="ctr">
            <a:normAutofit/>
          </a:bodyPr>
          <a:lstStyle>
            <a:lvl1pPr algn="l">
              <a:defRPr sz="3529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54505" y="4332300"/>
            <a:ext cx="9411178" cy="115776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646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503" y="5490069"/>
            <a:ext cx="9411178" cy="1120422"/>
          </a:xfrm>
        </p:spPr>
        <p:txBody>
          <a:bodyPr anchor="t">
            <a:normAutofit/>
          </a:bodyPr>
          <a:lstStyle>
            <a:lvl1pPr marL="0" indent="0" algn="l">
              <a:buNone/>
              <a:defRPr sz="1985">
                <a:solidFill>
                  <a:schemeClr val="bg2">
                    <a:lumMod val="75000"/>
                  </a:schemeClr>
                </a:solidFill>
              </a:defRPr>
            </a:lvl1pPr>
            <a:lvl2pPr marL="504154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447" y="895700"/>
            <a:ext cx="672227" cy="644878"/>
          </a:xfrm>
          <a:prstGeom prst="rect">
            <a:avLst/>
          </a:prstGeom>
        </p:spPr>
        <p:txBody>
          <a:bodyPr vert="horz" lIns="100834" tIns="50417" rIns="100834" bIns="50417" rtlCol="0" anchor="ctr">
            <a:noAutofit/>
          </a:bodyPr>
          <a:lstStyle/>
          <a:p>
            <a:pPr marL="0" marR="0" lvl="0" indent="0" algn="l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42078" y="3053152"/>
            <a:ext cx="672227" cy="644878"/>
          </a:xfrm>
          <a:prstGeom prst="rect">
            <a:avLst/>
          </a:prstGeom>
        </p:spPr>
        <p:txBody>
          <a:bodyPr vert="horz" lIns="100834" tIns="50417" rIns="100834" bIns="50417" rtlCol="0" anchor="ctr">
            <a:noAutofit/>
          </a:bodyPr>
          <a:lstStyle/>
          <a:p>
            <a:pPr marL="0" marR="0" lvl="0" indent="0" algn="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2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4008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505" y="756285"/>
            <a:ext cx="11091744" cy="302514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54504" y="4332300"/>
            <a:ext cx="9411177" cy="92434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646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503" y="5256647"/>
            <a:ext cx="9411178" cy="1353844"/>
          </a:xfrm>
        </p:spPr>
        <p:txBody>
          <a:bodyPr anchor="t">
            <a:normAutofit/>
          </a:bodyPr>
          <a:lstStyle>
            <a:lvl1pPr marL="0" indent="0" algn="l">
              <a:buNone/>
              <a:defRPr sz="1985">
                <a:solidFill>
                  <a:schemeClr val="bg2">
                    <a:lumMod val="75000"/>
                  </a:schemeClr>
                </a:solidFill>
              </a:defRPr>
            </a:lvl1pPr>
            <a:lvl2pPr marL="504154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36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9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960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7482" y="756285"/>
            <a:ext cx="2268766" cy="5041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6255" y="756285"/>
            <a:ext cx="8626912" cy="5854206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29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769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889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270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239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987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25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824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14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62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712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632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7503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A909B-0BEB-43B7-97B2-A9E0122C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38BB05-5D97-439B-8DB3-E11A1911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1DA211-5D64-4047-8E2E-4D7D0C9C5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1E91FD-FA1A-4F36-B8C1-775E70404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3885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2237" y="2290212"/>
            <a:ext cx="11640064" cy="470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004F9F"/>
                </a:solidFill>
                <a:latin typeface="Trebuchet MS"/>
                <a:cs typeface="Trebuchet MS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6681" y="4235196"/>
            <a:ext cx="9411177" cy="427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2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32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672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C6962-60E8-475E-835A-6C56FBA83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438E27-BAE2-44DD-A41D-E4F49F895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91D73-48B0-495B-9337-95CED06E4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CBF765-BCB2-4DCD-B775-C037344C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2E0A1-B847-4FA6-82F9-81073760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57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339F6-5D7C-44CC-B7F4-8567E56BB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9282E7-32CB-4354-B049-8DDFAACA9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F9F9FB-0E98-4BE0-AF92-A4D33282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6BD40A-D118-45DC-9364-791B03D87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7E3285-F9FA-4A4D-89D3-EEB0FDAB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612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F787D-B1DC-4765-8EA7-FB70BA52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7814FF-B157-40AC-87ED-223BCF3A3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E55654-8C89-49D6-9BA5-6E8D22AD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3A4E4A-9CD7-4292-BE34-BD9FEE65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5C4074-11E0-4FDA-8512-AEE156C09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63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2E7D3-892E-46C4-B592-C34BE02C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F20020-8219-4BDB-8C1F-671B8E8C4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05B768-C2E0-4292-9BDF-11D86BF9A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3C64CD-36B0-4B49-BD9E-75D5B0B8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B72857-3236-477F-84F7-14882B07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D1697-0B06-46D9-AEDA-7EDB1D44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410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F5B2D-B6B6-4C81-B2B2-C8A7F375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5AEE02-B03F-4430-BBAE-8BEBC79BF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89D52B-24CF-4CE5-86E2-E8C314E0C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C5723E-BFC9-48BE-9CED-E59EDB41F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2132B4-E160-4095-B3E6-27EB78CF0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DC911A-E688-4AD4-A489-6A154D61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9FC6D7-EEE3-4900-A62B-A4CCBD23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0F4A78-D8B0-4AFB-A609-00E1625C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237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C04DC-6EFD-4763-A4A7-690AB5483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CEE789-E396-434A-9310-DB89655F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E741-05B8-425E-B8C3-4F4ABF7CE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E30471-75C8-4BF8-B841-2637C94A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3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7008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329D78-643F-464C-8664-8A171D75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2B7900-9809-4BD3-B4FB-AE828AC98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40B2C5-36AF-4405-ACD8-41A2F94DB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69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517FA-BE7E-498F-892D-D70BF02A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544DF-D3FE-448E-AC04-789B508AF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E35C45-E9FC-4866-B19A-2123F7A26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88B9A8-0FE3-4B0B-BF25-D660E3BF1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7B29B1-BCF9-49C5-9466-EC56077E3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413D02-21CA-4B59-A9E9-E57B25F5A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84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B02B2-1BED-46CA-892F-45A67B5A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9E618D-5755-4ACA-AEEC-15B5D8759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FDDB58-04D7-4FD8-A9D5-11425BE81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2EEC9F-E826-454A-9CB3-40F69A24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36DFD9-E7B0-4E59-A47C-55BC0A7F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F098DB-4D42-4807-B13F-0C2027E4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715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38E2F-73EA-4357-BE90-252190DD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E16B33-3220-411E-807E-01DF2C1B7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1E88A5-C9C7-4D39-AD1D-FACAB841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1C8BE-53BD-4361-9292-8D1AD41E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2ED14D-1552-41B5-AA6A-4FE27AB5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90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A15D06-7AC0-48FD-B9EF-ED647CA7A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F85773-C132-4ADC-8E88-FF821A8D3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D84A3-9757-4523-BF23-58F403FB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50D16-96BF-43C7-A7E8-9850AFB29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F13D84-F984-4EF1-BD1A-0514250B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927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91825" y="4610102"/>
            <a:ext cx="6660890" cy="553998"/>
          </a:xfrm>
        </p:spPr>
        <p:txBody>
          <a:bodyPr lIns="0" tIns="0" rIns="0" bIns="0"/>
          <a:lstStyle>
            <a:lvl1pPr>
              <a:defRPr sz="3599" b="1" i="0">
                <a:solidFill>
                  <a:srgbClr val="005AA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92195" y="1730916"/>
            <a:ext cx="5032120" cy="249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265481" y="1662919"/>
            <a:ext cx="4115593" cy="33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109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8440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ая обложка с иконкой на тему л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ENDY\Desktop\brjyr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802" y="2443221"/>
            <a:ext cx="2048167" cy="222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ENDY\Desktop\Guap-Guide3-03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8" y="227213"/>
            <a:ext cx="11647265" cy="136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898637" y="6341709"/>
            <a:ext cx="3137059" cy="402652"/>
          </a:xfrm>
        </p:spPr>
        <p:txBody>
          <a:bodyPr lIns="0" tIns="0" rIns="0" bIns="0"/>
          <a:lstStyle>
            <a:lvl1pPr>
              <a:defRPr sz="993">
                <a:solidFill>
                  <a:srgbClr val="005AAA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1pPr>
          </a:lstStyle>
          <a:p>
            <a:pPr defTabSz="1008400"/>
            <a:endParaRPr lang="ru-RU" dirty="0"/>
          </a:p>
        </p:txBody>
      </p: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98637" y="2391402"/>
            <a:ext cx="6882398" cy="17414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lang="ru-RU" sz="4191" b="1" kern="1200" dirty="0">
                <a:solidFill>
                  <a:srgbClr val="005AAA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1pPr>
          </a:lstStyle>
          <a:p>
            <a:r>
              <a:rPr lang="ru-RU" sz="4191" b="1" dirty="0">
                <a:solidFill>
                  <a:srgbClr val="005AAA"/>
                </a:solidFill>
              </a:rPr>
              <a:t>Экваториальный</a:t>
            </a:r>
            <a:br>
              <a:rPr lang="ru-RU" sz="4191" b="1" dirty="0">
                <a:solidFill>
                  <a:srgbClr val="005AAA"/>
                </a:solidFill>
              </a:rPr>
            </a:br>
            <a:r>
              <a:rPr lang="ru-RU" sz="4191" b="1" dirty="0">
                <a:solidFill>
                  <a:srgbClr val="005AAA"/>
                </a:solidFill>
              </a:rPr>
              <a:t>параметр:</a:t>
            </a:r>
            <a:br>
              <a:rPr lang="ru-RU" sz="4191" b="1" dirty="0">
                <a:solidFill>
                  <a:srgbClr val="005AAA"/>
                </a:solidFill>
              </a:rPr>
            </a:br>
            <a:r>
              <a:rPr lang="ru-RU" sz="4191" b="1" dirty="0">
                <a:solidFill>
                  <a:srgbClr val="005AAA"/>
                </a:solidFill>
              </a:rPr>
              <a:t>гипотеза и теории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98637" y="4467894"/>
            <a:ext cx="4760352" cy="2521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tabLst>
                <a:tab pos="8709708" algn="l"/>
                <a:tab pos="8800744" algn="l"/>
              </a:tabLst>
              <a:defRPr lang="ru-RU" sz="1875" b="0" kern="1200" dirty="0">
                <a:solidFill>
                  <a:srgbClr val="005AAA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1pPr>
            <a:lvl2pPr marL="0" marR="0" indent="0" algn="l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09708" algn="l"/>
                <a:tab pos="8800744" algn="l"/>
              </a:tabLst>
              <a:defRPr sz="1764" baseline="0">
                <a:latin typeface="+mj-lt"/>
              </a:defRPr>
            </a:lvl2pPr>
            <a:lvl3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3pPr>
            <a:lvl4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4pPr>
            <a:lvl5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5pPr>
          </a:lstStyle>
          <a:p>
            <a:r>
              <a:rPr lang="ru-RU" dirty="0">
                <a:solidFill>
                  <a:srgbClr val="005AAA"/>
                </a:solidFill>
              </a:rPr>
              <a:t>Татьяна Ивановна Петренко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98637" y="4819659"/>
            <a:ext cx="4760352" cy="2521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tabLst>
                <a:tab pos="8709708" algn="l"/>
                <a:tab pos="8800744" algn="l"/>
              </a:tabLst>
              <a:defRPr lang="ru-RU" sz="1213" b="0" kern="1200" dirty="0">
                <a:solidFill>
                  <a:srgbClr val="005AAA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1pPr>
            <a:lvl2pPr marL="0" marR="0" indent="0" algn="l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09708" algn="l"/>
                <a:tab pos="8800744" algn="l"/>
              </a:tabLst>
              <a:defRPr sz="1764" baseline="0">
                <a:latin typeface="+mj-lt"/>
              </a:defRPr>
            </a:lvl2pPr>
            <a:lvl3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3pPr>
            <a:lvl4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4pPr>
            <a:lvl5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5pPr>
          </a:lstStyle>
          <a:p>
            <a:r>
              <a:rPr lang="ru-RU" dirty="0">
                <a:solidFill>
                  <a:srgbClr val="005AAA"/>
                </a:solidFill>
              </a:rPr>
              <a:t>Декан</a:t>
            </a:r>
          </a:p>
        </p:txBody>
      </p:sp>
    </p:spTree>
    <p:extLst>
      <p:ext uri="{BB962C8B-B14F-4D97-AF65-F5344CB8AC3E}">
        <p14:creationId xmlns:p14="http://schemas.microsoft.com/office/powerpoint/2010/main" val="36584564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ENDY\Desktop\Guap-Guide.2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6" y="1512781"/>
            <a:ext cx="11647266" cy="534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Date Placeholder 3"/>
          <p:cNvSpPr txBox="1">
            <a:spLocks/>
          </p:cNvSpPr>
          <p:nvPr userDrawn="1"/>
        </p:nvSpPr>
        <p:spPr>
          <a:xfrm>
            <a:off x="1957404" y="6341709"/>
            <a:ext cx="3137059" cy="40265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rgbClr val="005AAA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7FA29-E1BE-4688-A1D8-95E4B46EEC9F}" type="datetime4">
              <a:rPr kumimoji="0" lang="ru-RU" sz="99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cs typeface="Roboto" pitchFamily="2" charset="0"/>
              </a:rPr>
              <a:pPr marL="0" marR="0" lvl="0" indent="0" algn="l" defTabSz="100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 мая 2023 г.</a:t>
            </a:fld>
            <a:endParaRPr kumimoji="0" lang="ru-RU" sz="9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cs typeface="Roboto" pitchFamily="2" charset="0"/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957404" y="4819659"/>
            <a:ext cx="4500174" cy="3970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tabLst>
                <a:tab pos="8709708" algn="l"/>
                <a:tab pos="8800744" algn="l"/>
              </a:tabLst>
              <a:defRPr lang="ru-RU" sz="1213" b="0" kern="1200" baseline="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1pPr>
            <a:lvl2pPr marL="0" marR="0" indent="0" algn="l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09708" algn="l"/>
                <a:tab pos="8800744" algn="l"/>
              </a:tabLst>
              <a:defRPr sz="1764" baseline="0">
                <a:latin typeface="+mj-lt"/>
              </a:defRPr>
            </a:lvl2pPr>
            <a:lvl3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3pPr>
            <a:lvl4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4pPr>
            <a:lvl5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5pPr>
          </a:lstStyle>
          <a:p>
            <a:r>
              <a:rPr lang="ru-RU" dirty="0"/>
              <a:t>Декан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1957404" y="4476268"/>
            <a:ext cx="4500174" cy="3970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tabLst>
                <a:tab pos="8709708" algn="l"/>
                <a:tab pos="8800744" algn="l"/>
              </a:tabLst>
              <a:defRPr lang="ru-RU" sz="1875" b="0" kern="1200" baseline="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1pPr>
            <a:lvl2pPr marL="0" marR="0" indent="0" algn="l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09708" algn="l"/>
                <a:tab pos="8800744" algn="l"/>
              </a:tabLst>
              <a:defRPr sz="1764" baseline="0">
                <a:latin typeface="+mj-lt"/>
              </a:defRPr>
            </a:lvl2pPr>
            <a:lvl3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3pPr>
            <a:lvl4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4pPr>
            <a:lvl5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5pPr>
          </a:lstStyle>
          <a:p>
            <a:r>
              <a:rPr lang="ru-RU" dirty="0"/>
              <a:t>Татьяна Ивановна Петрено</a:t>
            </a:r>
          </a:p>
        </p:txBody>
      </p:sp>
      <p:sp>
        <p:nvSpPr>
          <p:cNvPr id="11" name="Title 22"/>
          <p:cNvSpPr>
            <a:spLocks noGrp="1"/>
          </p:cNvSpPr>
          <p:nvPr>
            <p:ph type="title" hasCustomPrompt="1"/>
          </p:nvPr>
        </p:nvSpPr>
        <p:spPr>
          <a:xfrm>
            <a:off x="1957404" y="2391402"/>
            <a:ext cx="7536878" cy="13900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rtl="0">
              <a:defRPr lang="ru-RU" sz="4191" b="1" kern="12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1pPr>
          </a:lstStyle>
          <a:p>
            <a:pPr rtl="0"/>
            <a:r>
              <a:rPr lang="ru-RU" dirty="0"/>
              <a:t>Заголовок</a:t>
            </a:r>
            <a:endParaRPr lang="ru-RU" sz="3860" b="0" i="0" u="none" strike="noStrike" baseline="300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16138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с фотографие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NDY\Desktop\Guap-Guide-1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95" y="1912122"/>
            <a:ext cx="11665150" cy="494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090167" y="5667427"/>
            <a:ext cx="3137059" cy="402652"/>
          </a:xfrm>
        </p:spPr>
        <p:txBody>
          <a:bodyPr lIns="0" tIns="0" rIns="0" bIns="0"/>
          <a:lstStyle>
            <a:lvl1pPr>
              <a:defRPr sz="993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1pPr>
          </a:lstStyle>
          <a:p>
            <a:pPr defTabSz="100840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2090167" y="5165966"/>
            <a:ext cx="4500174" cy="3970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tabLst>
                <a:tab pos="8709708" algn="l"/>
                <a:tab pos="8800744" algn="l"/>
              </a:tabLst>
              <a:defRPr lang="ru-RU" sz="1213" b="0" kern="1200" baseline="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1pPr>
            <a:lvl2pPr marL="0" marR="0" indent="0" algn="l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09708" algn="l"/>
                <a:tab pos="8800744" algn="l"/>
              </a:tabLst>
              <a:defRPr sz="1764" baseline="0">
                <a:latin typeface="+mj-lt"/>
              </a:defRPr>
            </a:lvl2pPr>
            <a:lvl3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3pPr>
            <a:lvl4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4pPr>
            <a:lvl5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5pPr>
          </a:lstStyle>
          <a:p>
            <a:r>
              <a:rPr lang="ru-RU" dirty="0"/>
              <a:t>Декан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2090167" y="4822574"/>
            <a:ext cx="4500174" cy="3970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tabLst>
                <a:tab pos="8709708" algn="l"/>
                <a:tab pos="8800744" algn="l"/>
              </a:tabLst>
              <a:defRPr lang="ru-RU" sz="1875" b="0" kern="1200" baseline="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1pPr>
            <a:lvl2pPr marL="0" marR="0" indent="0" algn="l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09708" algn="l"/>
                <a:tab pos="8800744" algn="l"/>
              </a:tabLst>
              <a:defRPr sz="1764" baseline="0">
                <a:latin typeface="+mj-lt"/>
              </a:defRPr>
            </a:lvl2pPr>
            <a:lvl3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3pPr>
            <a:lvl4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4pPr>
            <a:lvl5pPr marL="0" indent="0">
              <a:buFontTx/>
              <a:buNone/>
              <a:tabLst>
                <a:tab pos="8709708" algn="l"/>
                <a:tab pos="8800744" algn="l"/>
              </a:tabLst>
              <a:defRPr sz="1764">
                <a:latin typeface="+mj-lt"/>
              </a:defRPr>
            </a:lvl5pPr>
          </a:lstStyle>
          <a:p>
            <a:r>
              <a:rPr lang="ru-RU" dirty="0"/>
              <a:t>Татьяна Ивановна Петрено</a:t>
            </a:r>
          </a:p>
        </p:txBody>
      </p:sp>
      <p:sp>
        <p:nvSpPr>
          <p:cNvPr id="18" name="Title 22"/>
          <p:cNvSpPr>
            <a:spLocks noGrp="1"/>
          </p:cNvSpPr>
          <p:nvPr>
            <p:ph type="title" hasCustomPrompt="1"/>
          </p:nvPr>
        </p:nvSpPr>
        <p:spPr>
          <a:xfrm>
            <a:off x="2090167" y="2737708"/>
            <a:ext cx="7536878" cy="13900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rtl="0">
              <a:defRPr lang="ru-RU" sz="4191" b="1" kern="12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1pPr>
          </a:lstStyle>
          <a:p>
            <a:pPr rtl="0"/>
            <a:r>
              <a:rPr lang="ru-RU" dirty="0"/>
              <a:t>Заголовок</a:t>
            </a:r>
            <a:endParaRPr lang="ru-RU" sz="3860" b="0" i="0" u="none" strike="noStrike" baseline="300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962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26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09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18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92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65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152842" y="3267898"/>
            <a:ext cx="3288197" cy="35386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504" y="4948531"/>
            <a:ext cx="9411177" cy="16619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504" y="756286"/>
            <a:ext cx="9411177" cy="398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21936" y="6806565"/>
            <a:ext cx="1764596" cy="40265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1008309"/>
            <a:fld id="{539074C9-3BD1-470A-9F2D-E61B0D80BE76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23.05.2023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4504" y="6806565"/>
            <a:ext cx="8318808" cy="40265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1008309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7858" y="6151819"/>
            <a:ext cx="1259593" cy="7387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529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1008309"/>
            <a:fld id="{861A0D94-A019-4F6C-B6AD-64E701C3653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008309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998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504154" rtl="0" eaLnBrk="1" latinLnBrk="0" hangingPunct="1">
        <a:spcBef>
          <a:spcPct val="0"/>
        </a:spcBef>
        <a:buNone/>
        <a:defRPr sz="397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5097" indent="-315097" algn="l" defTabSz="504154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205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819251" indent="-315097" algn="l" defTabSz="504154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85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323405" indent="-315097" algn="l" defTabSz="504154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6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701521" indent="-189058" algn="l" defTabSz="504154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205676" indent="-189058" algn="l" defTabSz="504154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772849" indent="-252077" algn="l" defTabSz="504154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277004" indent="-252077" algn="l" defTabSz="504154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781158" indent="-252077" algn="l" defTabSz="504154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285313" indent="-252077" algn="l" defTabSz="504154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415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50415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50415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50415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50415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50415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50415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50415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50415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31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71AB0-AB41-45AA-9A6A-1B7555BE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2D25FA-648D-4AA1-9859-DD44A98FD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4ADC7-13BE-48A3-A54A-90801CDD8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E8EC9A-C840-4FB1-B097-CA6003C29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DEC5FC-5CFF-42E3-95A3-4019FCA17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1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227" y="7009642"/>
            <a:ext cx="3137059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4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3551" y="7009642"/>
            <a:ext cx="4257437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4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35252" y="7009642"/>
            <a:ext cx="3137059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400"/>
            <a:fld id="{BB0A8083-1236-492C-A9DC-FD3A11685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40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C:\Users\ENDY\Desktop\Guap-Guide4-03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7" y="227213"/>
            <a:ext cx="11650169" cy="136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55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p:hf hdr="0" ftr="0" dt="0"/>
  <p:txStyles>
    <p:titleStyle>
      <a:lvl1pPr algn="ctr" defTabSz="1008400" rtl="0" eaLnBrk="1" latinLnBrk="0" hangingPunct="1"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150" indent="-378150" algn="l" defTabSz="1008400" rtl="0" eaLnBrk="1" latinLnBrk="0" hangingPunct="1">
        <a:spcBef>
          <a:spcPct val="20000"/>
        </a:spcBef>
        <a:buFont typeface="Arial" pitchFamily="34" charset="0"/>
        <a:buChar char="•"/>
        <a:defRPr sz="3529" kern="1200">
          <a:solidFill>
            <a:schemeClr val="tx1"/>
          </a:solidFill>
          <a:latin typeface="+mn-lt"/>
          <a:ea typeface="+mn-ea"/>
          <a:cs typeface="+mn-cs"/>
        </a:defRPr>
      </a:lvl1pPr>
      <a:lvl2pPr marL="819325" indent="-315125" algn="l" defTabSz="1008400" rtl="0" eaLnBrk="1" latinLnBrk="0" hangingPunct="1">
        <a:spcBef>
          <a:spcPct val="20000"/>
        </a:spcBef>
        <a:buFont typeface="Arial" pitchFamily="34" charset="0"/>
        <a:buChar char="–"/>
        <a:defRPr sz="3088" kern="1200">
          <a:solidFill>
            <a:schemeClr val="tx1"/>
          </a:solidFill>
          <a:latin typeface="+mn-lt"/>
          <a:ea typeface="+mn-ea"/>
          <a:cs typeface="+mn-cs"/>
        </a:defRPr>
      </a:lvl2pPr>
      <a:lvl3pPr marL="1260500" indent="-252100" algn="l" defTabSz="1008400" rtl="0" eaLnBrk="1" latinLnBrk="0" hangingPunct="1">
        <a:spcBef>
          <a:spcPct val="20000"/>
        </a:spcBef>
        <a:buFont typeface="Arial" pitchFamily="34" charset="0"/>
        <a:buChar char="•"/>
        <a:defRPr sz="2647" kern="1200">
          <a:solidFill>
            <a:schemeClr val="tx1"/>
          </a:solidFill>
          <a:latin typeface="+mn-lt"/>
          <a:ea typeface="+mn-ea"/>
          <a:cs typeface="+mn-cs"/>
        </a:defRPr>
      </a:lvl3pPr>
      <a:lvl4pPr marL="1764701" indent="-252100" algn="l" defTabSz="1008400" rtl="0" eaLnBrk="1" latinLnBrk="0" hangingPunct="1">
        <a:spcBef>
          <a:spcPct val="20000"/>
        </a:spcBef>
        <a:buFont typeface="Arial" pitchFamily="34" charset="0"/>
        <a:buChar char="–"/>
        <a:defRPr sz="2206" kern="1200">
          <a:solidFill>
            <a:schemeClr val="tx1"/>
          </a:solidFill>
          <a:latin typeface="+mn-lt"/>
          <a:ea typeface="+mn-ea"/>
          <a:cs typeface="+mn-cs"/>
        </a:defRPr>
      </a:lvl4pPr>
      <a:lvl5pPr marL="2268901" indent="-252100" algn="l" defTabSz="1008400" rtl="0" eaLnBrk="1" latinLnBrk="0" hangingPunct="1">
        <a:spcBef>
          <a:spcPct val="20000"/>
        </a:spcBef>
        <a:buFont typeface="Arial" pitchFamily="34" charset="0"/>
        <a:buChar char="»"/>
        <a:defRPr sz="2206" kern="1200">
          <a:solidFill>
            <a:schemeClr val="tx1"/>
          </a:solidFill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spcBef>
          <a:spcPct val="20000"/>
        </a:spcBef>
        <a:buFont typeface="Arial" pitchFamily="34" charset="0"/>
        <a:buChar char="•"/>
        <a:defRPr sz="2206" kern="1200">
          <a:solidFill>
            <a:schemeClr val="tx1"/>
          </a:solidFill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spcBef>
          <a:spcPct val="20000"/>
        </a:spcBef>
        <a:buFont typeface="Arial" pitchFamily="34" charset="0"/>
        <a:buChar char="•"/>
        <a:defRPr sz="2206" kern="1200">
          <a:solidFill>
            <a:schemeClr val="tx1"/>
          </a:solidFill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spcBef>
          <a:spcPct val="20000"/>
        </a:spcBef>
        <a:buFont typeface="Arial" pitchFamily="34" charset="0"/>
        <a:buChar char="•"/>
        <a:defRPr sz="2206" kern="1200">
          <a:solidFill>
            <a:schemeClr val="tx1"/>
          </a:solidFill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spcBef>
          <a:spcPct val="20000"/>
        </a:spcBef>
        <a:buFont typeface="Arial" pitchFamily="34" charset="0"/>
        <a:buChar char="•"/>
        <a:defRPr sz="22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2.jpeg"/><Relationship Id="rId7" Type="http://schemas.openxmlformats.org/officeDocument/2006/relationships/image" Target="../media/image1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7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jp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2.png"/><Relationship Id="rId7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13.png"/><Relationship Id="rId9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1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1.png"/><Relationship Id="rId11" Type="http://schemas.openxmlformats.org/officeDocument/2006/relationships/image" Target="../media/image12.png"/><Relationship Id="rId5" Type="http://schemas.openxmlformats.org/officeDocument/2006/relationships/image" Target="../media/image80.png"/><Relationship Id="rId10" Type="http://schemas.openxmlformats.org/officeDocument/2006/relationships/image" Target="../media/image11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8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12.png"/><Relationship Id="rId7" Type="http://schemas.openxmlformats.org/officeDocument/2006/relationships/image" Target="../media/image90.jpe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image" Target="../media/image11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jpe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13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5.png"/><Relationship Id="rId7" Type="http://schemas.openxmlformats.org/officeDocument/2006/relationships/image" Target="../media/image1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1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12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11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2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35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143"/>
            <a:ext cx="13444538" cy="755999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49390" y="2257425"/>
            <a:ext cx="5222875" cy="2680221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5080" algn="ctr">
              <a:lnSpc>
                <a:spcPts val="5000"/>
              </a:lnSpc>
              <a:spcBef>
                <a:spcPts val="900"/>
              </a:spcBef>
            </a:pP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Институт радиотехники, электроники и связи</a:t>
            </a:r>
            <a:endParaRPr sz="4800" dirty="0">
              <a:solidFill>
                <a:schemeClr val="tx1">
                  <a:lumMod val="95000"/>
                  <a:lumOff val="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67849" y="865403"/>
            <a:ext cx="9178290" cy="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554101" y="391807"/>
            <a:ext cx="7194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guap.ru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55190" y="490778"/>
            <a:ext cx="337185" cy="96520"/>
          </a:xfrm>
          <a:custGeom>
            <a:avLst/>
            <a:gdLst/>
            <a:ahLst/>
            <a:cxnLst/>
            <a:rect l="l" t="t" r="r" b="b"/>
            <a:pathLst>
              <a:path w="337184" h="96520">
                <a:moveTo>
                  <a:pt x="167554" y="0"/>
                </a:moveTo>
                <a:lnTo>
                  <a:pt x="113833" y="1919"/>
                </a:lnTo>
                <a:lnTo>
                  <a:pt x="61484" y="8661"/>
                </a:lnTo>
                <a:lnTo>
                  <a:pt x="18088" y="23070"/>
                </a:lnTo>
                <a:lnTo>
                  <a:pt x="0" y="47980"/>
                </a:lnTo>
                <a:lnTo>
                  <a:pt x="20739" y="74320"/>
                </a:lnTo>
                <a:lnTo>
                  <a:pt x="69348" y="88753"/>
                </a:lnTo>
                <a:lnTo>
                  <a:pt x="125363" y="94824"/>
                </a:lnTo>
                <a:lnTo>
                  <a:pt x="168329" y="96062"/>
                </a:lnTo>
                <a:lnTo>
                  <a:pt x="211289" y="94824"/>
                </a:lnTo>
                <a:lnTo>
                  <a:pt x="267305" y="88753"/>
                </a:lnTo>
                <a:lnTo>
                  <a:pt x="315917" y="74320"/>
                </a:lnTo>
                <a:lnTo>
                  <a:pt x="323545" y="64643"/>
                </a:lnTo>
                <a:lnTo>
                  <a:pt x="168329" y="64643"/>
                </a:lnTo>
                <a:lnTo>
                  <a:pt x="121480" y="63073"/>
                </a:lnTo>
                <a:lnTo>
                  <a:pt x="83826" y="59069"/>
                </a:lnTo>
                <a:lnTo>
                  <a:pt x="55711" y="53686"/>
                </a:lnTo>
                <a:lnTo>
                  <a:pt x="37481" y="47980"/>
                </a:lnTo>
                <a:lnTo>
                  <a:pt x="54493" y="42533"/>
                </a:lnTo>
                <a:lnTo>
                  <a:pt x="80532" y="37360"/>
                </a:lnTo>
                <a:lnTo>
                  <a:pt x="115474" y="33353"/>
                </a:lnTo>
                <a:lnTo>
                  <a:pt x="159197" y="31407"/>
                </a:lnTo>
                <a:lnTo>
                  <a:pt x="163388" y="31356"/>
                </a:lnTo>
                <a:lnTo>
                  <a:pt x="167313" y="29679"/>
                </a:lnTo>
                <a:lnTo>
                  <a:pt x="173167" y="23660"/>
                </a:lnTo>
                <a:lnTo>
                  <a:pt x="174755" y="19697"/>
                </a:lnTo>
                <a:lnTo>
                  <a:pt x="174590" y="6959"/>
                </a:lnTo>
                <a:lnTo>
                  <a:pt x="167554" y="0"/>
                </a:lnTo>
                <a:close/>
              </a:path>
              <a:path w="337184" h="96520">
                <a:moveTo>
                  <a:pt x="214887" y="1485"/>
                </a:moveTo>
                <a:lnTo>
                  <a:pt x="215351" y="9206"/>
                </a:lnTo>
                <a:lnTo>
                  <a:pt x="215732" y="17044"/>
                </a:lnTo>
                <a:lnTo>
                  <a:pt x="216026" y="24990"/>
                </a:lnTo>
                <a:lnTo>
                  <a:pt x="216233" y="33032"/>
                </a:lnTo>
                <a:lnTo>
                  <a:pt x="246115" y="36005"/>
                </a:lnTo>
                <a:lnTo>
                  <a:pt x="269638" y="39839"/>
                </a:lnTo>
                <a:lnTo>
                  <a:pt x="287144" y="44026"/>
                </a:lnTo>
                <a:lnTo>
                  <a:pt x="298974" y="48056"/>
                </a:lnTo>
                <a:lnTo>
                  <a:pt x="280677" y="53745"/>
                </a:lnTo>
                <a:lnTo>
                  <a:pt x="252563" y="59102"/>
                </a:lnTo>
                <a:lnTo>
                  <a:pt x="214994" y="63083"/>
                </a:lnTo>
                <a:lnTo>
                  <a:pt x="168329" y="64643"/>
                </a:lnTo>
                <a:lnTo>
                  <a:pt x="323545" y="64643"/>
                </a:lnTo>
                <a:lnTo>
                  <a:pt x="336663" y="47980"/>
                </a:lnTo>
                <a:lnTo>
                  <a:pt x="332259" y="34208"/>
                </a:lnTo>
                <a:lnTo>
                  <a:pt x="321081" y="24163"/>
                </a:lnTo>
                <a:lnTo>
                  <a:pt x="274627" y="8770"/>
                </a:lnTo>
                <a:lnTo>
                  <a:pt x="236469" y="3290"/>
                </a:lnTo>
                <a:lnTo>
                  <a:pt x="214887" y="14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02978" y="453834"/>
            <a:ext cx="441180" cy="16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84798" y="453835"/>
            <a:ext cx="148704" cy="168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75517" y="370434"/>
            <a:ext cx="96520" cy="337185"/>
          </a:xfrm>
          <a:custGeom>
            <a:avLst/>
            <a:gdLst/>
            <a:ahLst/>
            <a:cxnLst/>
            <a:rect l="l" t="t" r="r" b="b"/>
            <a:pathLst>
              <a:path w="96519" h="337184">
                <a:moveTo>
                  <a:pt x="47999" y="0"/>
                </a:moveTo>
                <a:lnTo>
                  <a:pt x="7239" y="69362"/>
                </a:lnTo>
                <a:lnTo>
                  <a:pt x="1169" y="125378"/>
                </a:lnTo>
                <a:lnTo>
                  <a:pt x="0" y="170751"/>
                </a:lnTo>
                <a:lnTo>
                  <a:pt x="1169" y="211304"/>
                </a:lnTo>
                <a:lnTo>
                  <a:pt x="7239" y="267319"/>
                </a:lnTo>
                <a:lnTo>
                  <a:pt x="21672" y="315928"/>
                </a:lnTo>
                <a:lnTo>
                  <a:pt x="47999" y="336677"/>
                </a:lnTo>
                <a:lnTo>
                  <a:pt x="61783" y="332271"/>
                </a:lnTo>
                <a:lnTo>
                  <a:pt x="71825" y="321098"/>
                </a:lnTo>
                <a:lnTo>
                  <a:pt x="78857" y="306228"/>
                </a:lnTo>
                <a:lnTo>
                  <a:pt x="81075" y="298996"/>
                </a:lnTo>
                <a:lnTo>
                  <a:pt x="47949" y="298996"/>
                </a:lnTo>
                <a:lnTo>
                  <a:pt x="42253" y="280691"/>
                </a:lnTo>
                <a:lnTo>
                  <a:pt x="36892" y="252574"/>
                </a:lnTo>
                <a:lnTo>
                  <a:pt x="32907" y="214934"/>
                </a:lnTo>
                <a:lnTo>
                  <a:pt x="31350" y="168338"/>
                </a:lnTo>
                <a:lnTo>
                  <a:pt x="32913" y="121602"/>
                </a:lnTo>
                <a:lnTo>
                  <a:pt x="36904" y="84004"/>
                </a:lnTo>
                <a:lnTo>
                  <a:pt x="42274" y="55892"/>
                </a:lnTo>
                <a:lnTo>
                  <a:pt x="47974" y="37617"/>
                </a:lnTo>
                <a:lnTo>
                  <a:pt x="80846" y="37617"/>
                </a:lnTo>
                <a:lnTo>
                  <a:pt x="78846" y="30566"/>
                </a:lnTo>
                <a:lnTo>
                  <a:pt x="70351" y="13425"/>
                </a:lnTo>
                <a:lnTo>
                  <a:pt x="60123" y="3316"/>
                </a:lnTo>
                <a:lnTo>
                  <a:pt x="47999" y="0"/>
                </a:lnTo>
                <a:close/>
              </a:path>
              <a:path w="96519" h="337184">
                <a:moveTo>
                  <a:pt x="94520" y="214934"/>
                </a:moveTo>
                <a:lnTo>
                  <a:pt x="85940" y="215424"/>
                </a:lnTo>
                <a:lnTo>
                  <a:pt x="77763" y="215798"/>
                </a:lnTo>
                <a:lnTo>
                  <a:pt x="70075" y="216067"/>
                </a:lnTo>
                <a:lnTo>
                  <a:pt x="62960" y="216242"/>
                </a:lnTo>
                <a:lnTo>
                  <a:pt x="59995" y="246132"/>
                </a:lnTo>
                <a:lnTo>
                  <a:pt x="56164" y="269659"/>
                </a:lnTo>
                <a:lnTo>
                  <a:pt x="51978" y="287166"/>
                </a:lnTo>
                <a:lnTo>
                  <a:pt x="47949" y="298996"/>
                </a:lnTo>
                <a:lnTo>
                  <a:pt x="81075" y="298996"/>
                </a:lnTo>
                <a:lnTo>
                  <a:pt x="83610" y="290728"/>
                </a:lnTo>
                <a:lnTo>
                  <a:pt x="87194" y="274742"/>
                </a:lnTo>
                <a:lnTo>
                  <a:pt x="90246" y="256489"/>
                </a:lnTo>
                <a:lnTo>
                  <a:pt x="92708" y="236407"/>
                </a:lnTo>
                <a:lnTo>
                  <a:pt x="94520" y="214934"/>
                </a:lnTo>
                <a:close/>
              </a:path>
              <a:path w="96519" h="337184">
                <a:moveTo>
                  <a:pt x="80846" y="37617"/>
                </a:moveTo>
                <a:lnTo>
                  <a:pt x="47974" y="37617"/>
                </a:lnTo>
                <a:lnTo>
                  <a:pt x="53476" y="55206"/>
                </a:lnTo>
                <a:lnTo>
                  <a:pt x="58736" y="82061"/>
                </a:lnTo>
                <a:lnTo>
                  <a:pt x="62774" y="117830"/>
                </a:lnTo>
                <a:lnTo>
                  <a:pt x="64600" y="161899"/>
                </a:lnTo>
                <a:lnTo>
                  <a:pt x="64687" y="170751"/>
                </a:lnTo>
                <a:lnTo>
                  <a:pt x="71736" y="177736"/>
                </a:lnTo>
                <a:lnTo>
                  <a:pt x="80461" y="177736"/>
                </a:lnTo>
                <a:lnTo>
                  <a:pt x="89122" y="177660"/>
                </a:lnTo>
                <a:lnTo>
                  <a:pt x="96107" y="170561"/>
                </a:lnTo>
                <a:lnTo>
                  <a:pt x="96031" y="161899"/>
                </a:lnTo>
                <a:lnTo>
                  <a:pt x="95160" y="132114"/>
                </a:lnTo>
                <a:lnTo>
                  <a:pt x="93119" y="103928"/>
                </a:lnTo>
                <a:lnTo>
                  <a:pt x="89969" y="77998"/>
                </a:lnTo>
                <a:lnTo>
                  <a:pt x="85769" y="54978"/>
                </a:lnTo>
                <a:lnTo>
                  <a:pt x="80846" y="37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" y="0"/>
            <a:ext cx="11695746" cy="65751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31469" y="3019425"/>
            <a:ext cx="7372633" cy="2352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Институт радиотехники и	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инфокоммуникационных технологий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0123" y="608632"/>
            <a:ext cx="10638876" cy="138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08309"/>
            <a:r>
              <a:rPr lang="ru-RU" sz="1985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  <a:endParaRPr lang="ru-RU" sz="1985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08309"/>
            <a:r>
              <a:rPr lang="ru-RU" sz="198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12.03.02 — Оптотехника</a:t>
            </a:r>
          </a:p>
          <a:p>
            <a:pPr defTabSz="1008309"/>
            <a:r>
              <a:rPr lang="ru-RU" altLang="ru-RU" sz="1764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Оптико-электронные приборы и комплексы</a:t>
            </a:r>
          </a:p>
          <a:p>
            <a:pPr defTabSz="1008309"/>
            <a:r>
              <a:rPr lang="ru-RU" sz="13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очная форма обучения: 4 года</a:t>
            </a:r>
          </a:p>
          <a:p>
            <a:pPr defTabSz="1008309"/>
            <a:r>
              <a:rPr lang="ru-RU" sz="13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63930" y="1690220"/>
            <a:ext cx="10713175" cy="3621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85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Специалитет</a:t>
            </a:r>
            <a:endParaRPr lang="ru-RU" altLang="ru-RU" sz="1985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0830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985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8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25.05.03 — Техническая эксплуатация транспортного радиооборудования</a:t>
            </a: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98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эксплуатация радиоэлектронного оборудования воздушных судов и аэропортов</a:t>
            </a: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23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очная форма обучения: </a:t>
            </a:r>
            <a:r>
              <a:rPr lang="ru-RU" altLang="ru-RU" sz="1323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 6 мес.</a:t>
            </a:r>
            <a:endParaRPr lang="ru-RU" altLang="ru-RU" sz="1323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23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altLang="ru-RU" sz="1764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98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эксплуатация радиоэлектронного оборудования воздушных судов и аэропортов</a:t>
            </a: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23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заочная форма обучения: </a:t>
            </a:r>
            <a:r>
              <a:rPr lang="ru-RU" altLang="ru-RU" sz="1323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лет</a:t>
            </a:r>
            <a:endParaRPr lang="ru-RU" altLang="ru-RU" sz="1323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23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</a:t>
            </a:r>
            <a:br>
              <a:rPr lang="ru-RU" altLang="ru-RU" sz="1323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323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8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25.05.05 — Эксплуатация воздушных судов и организация воздушного движения</a:t>
            </a: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764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радиотехнического обеспечения полетов воздушных судов</a:t>
            </a: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23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очная форма обучения: </a:t>
            </a:r>
            <a:r>
              <a:rPr lang="ru-RU" altLang="ru-RU" sz="1323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</a:t>
            </a:r>
            <a:endParaRPr lang="ru-RU" altLang="ru-RU" sz="1323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23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altLang="ru-RU" sz="1323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8881" y="185978"/>
            <a:ext cx="7823873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309"/>
            <a:r>
              <a:rPr lang="ru-RU" sz="198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подготовки и образовательные </a:t>
            </a:r>
            <a:r>
              <a:rPr lang="ru-RU" sz="1985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кафедры №21</a:t>
            </a:r>
            <a:endParaRPr lang="ru-RU" sz="198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5599" y="5184929"/>
            <a:ext cx="10405365" cy="2162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08309"/>
            <a:r>
              <a:rPr lang="ru-RU" sz="198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Магистратура</a:t>
            </a:r>
          </a:p>
          <a:p>
            <a:pPr defTabSz="1008309"/>
            <a:r>
              <a:rPr lang="ru-RU" sz="198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12.04.02 — Оптотехника</a:t>
            </a:r>
          </a:p>
          <a:p>
            <a:pPr defTabSz="1008309"/>
            <a:r>
              <a:rPr lang="ru-RU" altLang="ru-RU" sz="176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Оптико-электронные приборы и комплексы</a:t>
            </a:r>
          </a:p>
          <a:p>
            <a:pPr defTabSz="1008309"/>
            <a:r>
              <a:rPr lang="ru-RU" sz="154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очная форма обучения: 2 года</a:t>
            </a:r>
          </a:p>
          <a:p>
            <a:pPr defTabSz="1008309"/>
            <a:r>
              <a:rPr lang="ru-RU" sz="13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sz="132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08309"/>
            <a:r>
              <a:rPr lang="ru-RU" sz="1764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Аспирантура</a:t>
            </a:r>
            <a:endParaRPr lang="ru-RU" sz="1544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08309"/>
            <a:r>
              <a:rPr lang="ru-RU" sz="176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11.06.01 –Электроника, радиотехника и системы связи </a:t>
            </a:r>
          </a:p>
          <a:p>
            <a:pPr defTabSz="1008309"/>
            <a:r>
              <a:rPr lang="ru-RU" sz="13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sz="132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9" y="1692125"/>
            <a:ext cx="1131521" cy="134265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406384" y="535947"/>
            <a:ext cx="887276" cy="649236"/>
            <a:chOff x="2270258" y="691376"/>
            <a:chExt cx="887310" cy="649261"/>
          </a:xfrm>
        </p:grpSpPr>
        <p:sp>
          <p:nvSpPr>
            <p:cNvPr id="11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58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7" y="1203361"/>
            <a:ext cx="1131521" cy="1342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1686" y="187306"/>
            <a:ext cx="9348457" cy="567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309"/>
            <a:r>
              <a:rPr lang="ru-RU" sz="3088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телевидения и  систем видеонаблюдения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13" y="966034"/>
            <a:ext cx="5167900" cy="2902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0403"/>
            <a:ext cx="5734867" cy="3221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09" y="2616182"/>
            <a:ext cx="4925406" cy="3694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095315" y="824772"/>
            <a:ext cx="6513526" cy="172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309"/>
            <a:r>
              <a:rPr lang="ru-RU" sz="1764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лаборатории телевидения студенты изучают принципы формирования телевизионного сигнала на основе изучения свойств зрения наблюдателя, выбирают параметры разложения.</a:t>
            </a:r>
          </a:p>
          <a:p>
            <a:pPr defTabSz="1008309"/>
            <a:r>
              <a:rPr lang="ru-RU" sz="1764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лаборатории представлены телевизионные камеры для различных сфер применения, в том числе для систем видеонаблюдения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300943" y="196409"/>
            <a:ext cx="887276" cy="649236"/>
            <a:chOff x="2270258" y="691376"/>
            <a:chExt cx="887310" cy="649261"/>
          </a:xfrm>
        </p:grpSpPr>
        <p:sp>
          <p:nvSpPr>
            <p:cNvPr id="9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3039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9846470" y="709898"/>
            <a:ext cx="3142998" cy="635203"/>
          </a:xfrm>
          <a:prstGeom prst="rect">
            <a:avLst/>
          </a:prstGeom>
        </p:spPr>
        <p:txBody>
          <a:bodyPr vert="horz" wrap="square" lIns="0" tIns="15967" rIns="0" bIns="0" rtlCol="0">
            <a:spAutoFit/>
          </a:bodyPr>
          <a:lstStyle/>
          <a:p>
            <a:pPr marL="15968" marR="0" lvl="0" indent="0" algn="l" defTabSz="914400" rtl="0" eaLnBrk="1" fontAlgn="auto" latinLnBrk="0" hangingPunct="1">
              <a:lnSpc>
                <a:spcPct val="100000"/>
              </a:lnSpc>
              <a:spcBef>
                <a:spcPts val="1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2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Roboto Medium" panose="02000000000000000000" pitchFamily="2" charset="0"/>
                <a:cs typeface="Roboto Medium" panose="02000000000000000000" pitchFamily="2" charset="0"/>
              </a:rPr>
              <a:t>new.</a:t>
            </a:r>
            <a:r>
              <a:rPr kumimoji="0" sz="402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Roboto Medium" panose="02000000000000000000" pitchFamily="2" charset="0"/>
                <a:cs typeface="Roboto Medium" panose="02000000000000000000" pitchFamily="2" charset="0"/>
              </a:rPr>
              <a:t>guap.ru</a:t>
            </a:r>
            <a:endParaRPr kumimoji="0" sz="402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7691" y="2585559"/>
            <a:ext cx="13444537" cy="356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Основная образовательная программа по направлению подготовки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11.03.01 «Радиотехника»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(уровень образования – бакалавриат)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ru-RU" altLang="ru-RU" sz="25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выпускающая кафедра: 22 радиотехнических систем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552827" y="6524625"/>
            <a:ext cx="10338881" cy="81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ru-RU" altLang="ru-RU" sz="352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Санкт-Петербург</a:t>
            </a:r>
            <a:endParaRPr kumimoji="0" lang="ru-RU" altLang="ru-RU" sz="35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41D2BE2-2956-4621-B30C-7429DE16F1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6" y="331030"/>
            <a:ext cx="3483237" cy="139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92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17330B-6506-4403-9411-ABE882A39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7" y="37175"/>
            <a:ext cx="2770575" cy="1107948"/>
          </a:xfrm>
          <a:prstGeom prst="rect">
            <a:avLst/>
          </a:prstGeom>
        </p:spPr>
      </p:pic>
      <p:sp>
        <p:nvSpPr>
          <p:cNvPr id="16" name="object 8">
            <a:extLst>
              <a:ext uri="{FF2B5EF4-FFF2-40B4-BE49-F238E27FC236}">
                <a16:creationId xmlns:a16="http://schemas.microsoft.com/office/drawing/2014/main" id="{488C8C18-FD74-48B8-A33D-3F7E8C4FF487}"/>
              </a:ext>
            </a:extLst>
          </p:cNvPr>
          <p:cNvSpPr txBox="1"/>
          <p:nvPr/>
        </p:nvSpPr>
        <p:spPr>
          <a:xfrm>
            <a:off x="10947835" y="0"/>
            <a:ext cx="247014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ea typeface="Roboto Medium" panose="02000000000000000000" pitchFamily="2" charset="0"/>
                <a:cs typeface="Roboto Medium" panose="02000000000000000000" pitchFamily="2" charset="0"/>
              </a:rPr>
              <a:t>new.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ea typeface="Roboto Medium" panose="02000000000000000000" pitchFamily="2" charset="0"/>
                <a:cs typeface="Roboto Medium" panose="02000000000000000000" pitchFamily="2" charset="0"/>
              </a:rPr>
              <a:t>guap.ru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752" y="1235936"/>
            <a:ext cx="13010129" cy="68922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7E685EB-6EE1-4B36-A532-24DBDD9F6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761" y="404558"/>
            <a:ext cx="3726345" cy="50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+mn-lt"/>
                <a:ea typeface="Roboto Black" panose="02000000000000000000" pitchFamily="2" charset="0"/>
                <a:cs typeface="Roboto Light" panose="02000000000000000000" pitchFamily="2" charset="0"/>
              </a:rPr>
              <a:t>Кафедра №</a:t>
            </a:r>
            <a:r>
              <a:rPr kumimoji="0" lang="ru-RU" alt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+mn-lt"/>
                <a:ea typeface="Roboto Black" panose="02000000000000000000" pitchFamily="2" charset="0"/>
                <a:cs typeface="Roboto Light" panose="02000000000000000000" pitchFamily="2" charset="0"/>
              </a:rPr>
              <a:t> 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+mn-lt"/>
                <a:ea typeface="Roboto Black" panose="02000000000000000000" pitchFamily="2" charset="0"/>
                <a:cs typeface="Roboto Light" panose="02000000000000000000" pitchFamily="2" charset="0"/>
              </a:rPr>
              <a:t>11.03.01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+mn-lt"/>
                <a:ea typeface="Roboto Black" panose="02000000000000000000" pitchFamily="2" charset="0"/>
                <a:cs typeface="Roboto Light" panose="02000000000000000000" pitchFamily="2" charset="0"/>
              </a:rPr>
              <a:t>Радиотехника</a:t>
            </a: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6376A43-7F80-4C93-9144-5FDF8424DFE2}"/>
              </a:ext>
            </a:extLst>
          </p:cNvPr>
          <p:cNvGrpSpPr/>
          <p:nvPr/>
        </p:nvGrpSpPr>
        <p:grpSpPr>
          <a:xfrm>
            <a:off x="1476584" y="6616123"/>
            <a:ext cx="10491369" cy="293076"/>
            <a:chOff x="937063" y="6102595"/>
            <a:chExt cx="10491369" cy="293076"/>
          </a:xfrm>
        </p:grpSpPr>
        <p:cxnSp>
          <p:nvCxnSpPr>
            <p:cNvPr id="50" name="Straight Connector 57">
              <a:extLst>
                <a:ext uri="{FF2B5EF4-FFF2-40B4-BE49-F238E27FC236}">
                  <a16:creationId xmlns:a16="http://schemas.microsoft.com/office/drawing/2014/main" id="{388CFDB3-9D02-41BC-9CAC-ABCDB9A2F0E9}"/>
                </a:ext>
              </a:extLst>
            </p:cNvPr>
            <p:cNvCxnSpPr>
              <a:cxnSpLocks/>
              <a:stCxn id="63" idx="6"/>
            </p:cNvCxnSpPr>
            <p:nvPr/>
          </p:nvCxnSpPr>
          <p:spPr>
            <a:xfrm>
              <a:off x="8739290" y="6243272"/>
              <a:ext cx="2408977" cy="1"/>
            </a:xfrm>
            <a:prstGeom prst="line">
              <a:avLst/>
            </a:prstGeom>
            <a:ln>
              <a:solidFill>
                <a:srgbClr val="005AA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7">
              <a:extLst>
                <a:ext uri="{FF2B5EF4-FFF2-40B4-BE49-F238E27FC236}">
                  <a16:creationId xmlns:a16="http://schemas.microsoft.com/office/drawing/2014/main" id="{826A2043-042F-4545-84DA-84F79F9832B0}"/>
                </a:ext>
              </a:extLst>
            </p:cNvPr>
            <p:cNvCxnSpPr>
              <a:cxnSpLocks/>
              <a:stCxn id="52" idx="6"/>
              <a:endCxn id="63" idx="6"/>
            </p:cNvCxnSpPr>
            <p:nvPr/>
          </p:nvCxnSpPr>
          <p:spPr>
            <a:xfrm flipV="1">
              <a:off x="1200150" y="6243271"/>
              <a:ext cx="7539140" cy="1"/>
            </a:xfrm>
            <a:prstGeom prst="line">
              <a:avLst/>
            </a:prstGeom>
            <a:ln>
              <a:solidFill>
                <a:srgbClr val="005AA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8">
              <a:extLst>
                <a:ext uri="{FF2B5EF4-FFF2-40B4-BE49-F238E27FC236}">
                  <a16:creationId xmlns:a16="http://schemas.microsoft.com/office/drawing/2014/main" id="{C737DB56-AD17-4A50-A17A-07653FB2B7C5}"/>
                </a:ext>
              </a:extLst>
            </p:cNvPr>
            <p:cNvSpPr/>
            <p:nvPr/>
          </p:nvSpPr>
          <p:spPr>
            <a:xfrm>
              <a:off x="937063" y="6102596"/>
              <a:ext cx="263087" cy="281353"/>
            </a:xfrm>
            <a:prstGeom prst="ellipse">
              <a:avLst/>
            </a:prstGeom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9">
              <a:extLst>
                <a:ext uri="{FF2B5EF4-FFF2-40B4-BE49-F238E27FC236}">
                  <a16:creationId xmlns:a16="http://schemas.microsoft.com/office/drawing/2014/main" id="{CFB12FC0-616A-4EB8-829C-FF8C65E82D52}"/>
                </a:ext>
              </a:extLst>
            </p:cNvPr>
            <p:cNvSpPr/>
            <p:nvPr/>
          </p:nvSpPr>
          <p:spPr>
            <a:xfrm>
              <a:off x="1622439" y="6102595"/>
              <a:ext cx="263087" cy="281353"/>
            </a:xfrm>
            <a:prstGeom prst="ellipse">
              <a:avLst/>
            </a:prstGeom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60">
              <a:extLst>
                <a:ext uri="{FF2B5EF4-FFF2-40B4-BE49-F238E27FC236}">
                  <a16:creationId xmlns:a16="http://schemas.microsoft.com/office/drawing/2014/main" id="{6454657B-C1A1-4C0C-AADF-0BDAFA5CAB98}"/>
                </a:ext>
              </a:extLst>
            </p:cNvPr>
            <p:cNvSpPr/>
            <p:nvPr/>
          </p:nvSpPr>
          <p:spPr>
            <a:xfrm>
              <a:off x="2307816" y="6102595"/>
              <a:ext cx="263087" cy="28135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5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61">
              <a:extLst>
                <a:ext uri="{FF2B5EF4-FFF2-40B4-BE49-F238E27FC236}">
                  <a16:creationId xmlns:a16="http://schemas.microsoft.com/office/drawing/2014/main" id="{424D2BDE-E8B8-4C66-BD7D-D373F6EC2ABF}"/>
                </a:ext>
              </a:extLst>
            </p:cNvPr>
            <p:cNvSpPr/>
            <p:nvPr/>
          </p:nvSpPr>
          <p:spPr>
            <a:xfrm>
              <a:off x="2993192" y="6102595"/>
              <a:ext cx="263087" cy="28135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62">
              <a:extLst>
                <a:ext uri="{FF2B5EF4-FFF2-40B4-BE49-F238E27FC236}">
                  <a16:creationId xmlns:a16="http://schemas.microsoft.com/office/drawing/2014/main" id="{FF588CC9-E4BB-4EDF-B1C3-8D38503A21C9}"/>
                </a:ext>
              </a:extLst>
            </p:cNvPr>
            <p:cNvSpPr/>
            <p:nvPr/>
          </p:nvSpPr>
          <p:spPr>
            <a:xfrm>
              <a:off x="3678568" y="6102595"/>
              <a:ext cx="263087" cy="28135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63">
              <a:extLst>
                <a:ext uri="{FF2B5EF4-FFF2-40B4-BE49-F238E27FC236}">
                  <a16:creationId xmlns:a16="http://schemas.microsoft.com/office/drawing/2014/main" id="{D677FC02-4F5D-4B81-9816-124F36DC8D3D}"/>
                </a:ext>
              </a:extLst>
            </p:cNvPr>
            <p:cNvSpPr/>
            <p:nvPr/>
          </p:nvSpPr>
          <p:spPr>
            <a:xfrm>
              <a:off x="4363945" y="6102595"/>
              <a:ext cx="263087" cy="28135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64">
              <a:extLst>
                <a:ext uri="{FF2B5EF4-FFF2-40B4-BE49-F238E27FC236}">
                  <a16:creationId xmlns:a16="http://schemas.microsoft.com/office/drawing/2014/main" id="{91F2B729-8036-484F-BCBD-D64683FA6218}"/>
                </a:ext>
              </a:extLst>
            </p:cNvPr>
            <p:cNvSpPr/>
            <p:nvPr/>
          </p:nvSpPr>
          <p:spPr>
            <a:xfrm>
              <a:off x="5049321" y="6102595"/>
              <a:ext cx="263087" cy="28135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65">
              <a:extLst>
                <a:ext uri="{FF2B5EF4-FFF2-40B4-BE49-F238E27FC236}">
                  <a16:creationId xmlns:a16="http://schemas.microsoft.com/office/drawing/2014/main" id="{5A30F0A9-4113-4A25-8F82-D21A729F33F9}"/>
                </a:ext>
              </a:extLst>
            </p:cNvPr>
            <p:cNvSpPr/>
            <p:nvPr/>
          </p:nvSpPr>
          <p:spPr>
            <a:xfrm>
              <a:off x="5734698" y="6102595"/>
              <a:ext cx="263087" cy="28135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66">
              <a:extLst>
                <a:ext uri="{FF2B5EF4-FFF2-40B4-BE49-F238E27FC236}">
                  <a16:creationId xmlns:a16="http://schemas.microsoft.com/office/drawing/2014/main" id="{73349083-E4CF-478D-8C98-663827C9FE62}"/>
                </a:ext>
              </a:extLst>
            </p:cNvPr>
            <p:cNvSpPr/>
            <p:nvPr/>
          </p:nvSpPr>
          <p:spPr>
            <a:xfrm>
              <a:off x="6420074" y="6102595"/>
              <a:ext cx="263087" cy="28135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7">
              <a:extLst>
                <a:ext uri="{FF2B5EF4-FFF2-40B4-BE49-F238E27FC236}">
                  <a16:creationId xmlns:a16="http://schemas.microsoft.com/office/drawing/2014/main" id="{173CA8AD-1DC5-4647-9201-2573A537DEB6}"/>
                </a:ext>
              </a:extLst>
            </p:cNvPr>
            <p:cNvSpPr/>
            <p:nvPr/>
          </p:nvSpPr>
          <p:spPr>
            <a:xfrm>
              <a:off x="7115610" y="6102595"/>
              <a:ext cx="263087" cy="28135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8">
              <a:extLst>
                <a:ext uri="{FF2B5EF4-FFF2-40B4-BE49-F238E27FC236}">
                  <a16:creationId xmlns:a16="http://schemas.microsoft.com/office/drawing/2014/main" id="{6B6A3810-1B15-477D-9BF7-4EF54A8F96BA}"/>
                </a:ext>
              </a:extLst>
            </p:cNvPr>
            <p:cNvSpPr/>
            <p:nvPr/>
          </p:nvSpPr>
          <p:spPr>
            <a:xfrm>
              <a:off x="7790827" y="6102595"/>
              <a:ext cx="263087" cy="28135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9">
              <a:extLst>
                <a:ext uri="{FF2B5EF4-FFF2-40B4-BE49-F238E27FC236}">
                  <a16:creationId xmlns:a16="http://schemas.microsoft.com/office/drawing/2014/main" id="{E0E999E7-5270-4336-85F0-213F8A4B5E77}"/>
                </a:ext>
              </a:extLst>
            </p:cNvPr>
            <p:cNvSpPr/>
            <p:nvPr/>
          </p:nvSpPr>
          <p:spPr>
            <a:xfrm>
              <a:off x="8476203" y="6102595"/>
              <a:ext cx="263087" cy="28135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6">
              <a:extLst>
                <a:ext uri="{FF2B5EF4-FFF2-40B4-BE49-F238E27FC236}">
                  <a16:creationId xmlns:a16="http://schemas.microsoft.com/office/drawing/2014/main" id="{089C1196-C810-4905-9F74-2E5DC3E82C70}"/>
                </a:ext>
              </a:extLst>
            </p:cNvPr>
            <p:cNvSpPr/>
            <p:nvPr/>
          </p:nvSpPr>
          <p:spPr>
            <a:xfrm>
              <a:off x="9109216" y="6114318"/>
              <a:ext cx="263087" cy="28135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7">
              <a:extLst>
                <a:ext uri="{FF2B5EF4-FFF2-40B4-BE49-F238E27FC236}">
                  <a16:creationId xmlns:a16="http://schemas.microsoft.com/office/drawing/2014/main" id="{BDB23343-F8FF-4557-BD84-92B50EFC8C90}"/>
                </a:ext>
              </a:extLst>
            </p:cNvPr>
            <p:cNvSpPr/>
            <p:nvPr/>
          </p:nvSpPr>
          <p:spPr>
            <a:xfrm>
              <a:off x="9804752" y="6114318"/>
              <a:ext cx="263087" cy="28135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8">
              <a:extLst>
                <a:ext uri="{FF2B5EF4-FFF2-40B4-BE49-F238E27FC236}">
                  <a16:creationId xmlns:a16="http://schemas.microsoft.com/office/drawing/2014/main" id="{2536863C-BFBC-484F-B773-AF77701E7764}"/>
                </a:ext>
              </a:extLst>
            </p:cNvPr>
            <p:cNvSpPr/>
            <p:nvPr/>
          </p:nvSpPr>
          <p:spPr>
            <a:xfrm>
              <a:off x="10479969" y="6114318"/>
              <a:ext cx="263087" cy="28135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9">
              <a:extLst>
                <a:ext uri="{FF2B5EF4-FFF2-40B4-BE49-F238E27FC236}">
                  <a16:creationId xmlns:a16="http://schemas.microsoft.com/office/drawing/2014/main" id="{586F3C76-7EA2-4885-AC0F-072445C2DB87}"/>
                </a:ext>
              </a:extLst>
            </p:cNvPr>
            <p:cNvSpPr/>
            <p:nvPr/>
          </p:nvSpPr>
          <p:spPr>
            <a:xfrm>
              <a:off x="11165345" y="6114318"/>
              <a:ext cx="263087" cy="28135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Rectangle 10">
            <a:extLst>
              <a:ext uri="{FF2B5EF4-FFF2-40B4-BE49-F238E27FC236}">
                <a16:creationId xmlns:a16="http://schemas.microsoft.com/office/drawing/2014/main" id="{FFA48C28-DCBF-4F90-AC02-19A6D5C48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9" y="7082911"/>
            <a:ext cx="4015437" cy="37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B1357"/>
                </a:solidFill>
                <a:effectLst/>
                <a:uLnTx/>
                <a:uFillTx/>
                <a:latin typeface="+mn-lt"/>
                <a:ea typeface="Roboto Light" panose="02000000000000000000" pitchFamily="2" charset="0"/>
                <a:cs typeface="Roboto Medium" panose="02000000000000000000" pitchFamily="2" charset="0"/>
              </a:rPr>
              <a:t>Институт радиотехники электроники и связи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59A9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2F6120FE-A8D8-4398-9495-52AE13F05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469" y="7082911"/>
            <a:ext cx="3522555" cy="37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B1357"/>
                </a:solidFill>
                <a:effectLst/>
                <a:uLnTx/>
                <a:uFillTx/>
                <a:latin typeface="+mn-lt"/>
                <a:ea typeface="Roboto Light" panose="02000000000000000000" pitchFamily="2" charset="0"/>
                <a:cs typeface="Roboto Medium" panose="02000000000000000000" pitchFamily="2" charset="0"/>
              </a:rPr>
              <a:t>Кафедра 22 радиотехнических систем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59A9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3D42A3D-AFF8-469E-B15A-B752235C7CAF}"/>
              </a:ext>
            </a:extLst>
          </p:cNvPr>
          <p:cNvSpPr txBox="1"/>
          <p:nvPr/>
        </p:nvSpPr>
        <p:spPr>
          <a:xfrm>
            <a:off x="10928908" y="6582286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74" name="Rectangle 11">
            <a:extLst>
              <a:ext uri="{FF2B5EF4-FFF2-40B4-BE49-F238E27FC236}">
                <a16:creationId xmlns:a16="http://schemas.microsoft.com/office/drawing/2014/main" id="{4806FDA4-BFD9-4AB1-AAB4-7307E10E2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069" y="1272200"/>
            <a:ext cx="11810999" cy="50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CB1357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1E2B5124-383B-463B-B043-67AABD22E4F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4473" y="1452690"/>
          <a:ext cx="6481553" cy="5070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PHOTO-PAINT" r:id="rId6" imgW="8678880" imgH="6789240" progId="CorelPHOTOPAINT.Image.20">
                  <p:embed/>
                </p:oleObj>
              </mc:Choice>
              <mc:Fallback>
                <p:oleObj name="PHOTO-PAINT" r:id="rId6" imgW="8678880" imgH="6789240" progId="CorelPHOTOPAINT.Image.20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1E2B5124-383B-463B-B043-67AABD22E4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4473" y="1452690"/>
                        <a:ext cx="6481553" cy="5070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4" descr="http://qrcoder.ru/code/?https%3A%2F%2Fnew.guap.ru%2Fi02%2Fk22%23tab_k22_1&amp;10&amp;0">
            <a:extLst>
              <a:ext uri="{FF2B5EF4-FFF2-40B4-BE49-F238E27FC236}">
                <a16:creationId xmlns:a16="http://schemas.microsoft.com/office/drawing/2014/main" id="{E535BD7A-A8DA-4628-B2F5-B1A391482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123" y="1317892"/>
            <a:ext cx="2260489" cy="226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http://qrcoder.ru/code/?https%3A%2F%2Fdrive.google.com%2Fdrive%2Ffolders%2F1cHj7y3Nn8pjzh39OhXFICgIvHT5r2tP_%3Fusp%3Dsharing&amp;10&amp;0">
            <a:extLst>
              <a:ext uri="{FF2B5EF4-FFF2-40B4-BE49-F238E27FC236}">
                <a16:creationId xmlns:a16="http://schemas.microsoft.com/office/drawing/2014/main" id="{A9415904-AA1C-4749-BEDD-BCE6CD45A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980" y="3843928"/>
            <a:ext cx="1906089" cy="190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721260B-16C0-40AD-BA01-C83524A8846C}"/>
              </a:ext>
            </a:extLst>
          </p:cNvPr>
          <p:cNvSpPr txBox="1"/>
          <p:nvPr/>
        </p:nvSpPr>
        <p:spPr>
          <a:xfrm>
            <a:off x="7789068" y="5599489"/>
            <a:ext cx="52287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Папка с фотографиями и презентацией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F6A152-8685-4FED-A989-441D284BE83C}"/>
              </a:ext>
            </a:extLst>
          </p:cNvPr>
          <p:cNvSpPr txBox="1"/>
          <p:nvPr/>
        </p:nvSpPr>
        <p:spPr>
          <a:xfrm>
            <a:off x="8128254" y="3334405"/>
            <a:ext cx="5782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https://new.guap.ru/i02/k22</a:t>
            </a:r>
          </a:p>
        </p:txBody>
      </p:sp>
    </p:spTree>
    <p:extLst>
      <p:ext uri="{BB962C8B-B14F-4D97-AF65-F5344CB8AC3E}">
        <p14:creationId xmlns:p14="http://schemas.microsoft.com/office/powerpoint/2010/main" val="2755578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17330B-6506-4403-9411-ABE882A39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4" y="68011"/>
            <a:ext cx="2770575" cy="1107948"/>
          </a:xfrm>
          <a:prstGeom prst="rect">
            <a:avLst/>
          </a:prstGeom>
        </p:spPr>
      </p:pic>
      <p:sp>
        <p:nvSpPr>
          <p:cNvPr id="16" name="object 8">
            <a:extLst>
              <a:ext uri="{FF2B5EF4-FFF2-40B4-BE49-F238E27FC236}">
                <a16:creationId xmlns:a16="http://schemas.microsoft.com/office/drawing/2014/main" id="{488C8C18-FD74-48B8-A33D-3F7E8C4FF487}"/>
              </a:ext>
            </a:extLst>
          </p:cNvPr>
          <p:cNvSpPr txBox="1"/>
          <p:nvPr/>
        </p:nvSpPr>
        <p:spPr>
          <a:xfrm>
            <a:off x="10947835" y="0"/>
            <a:ext cx="247014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ea typeface="Roboto Medium" panose="02000000000000000000" pitchFamily="2" charset="0"/>
                <a:cs typeface="Roboto Medium" panose="02000000000000000000" pitchFamily="2" charset="0"/>
              </a:rPr>
              <a:t>new.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ea typeface="Roboto Medium" panose="02000000000000000000" pitchFamily="2" charset="0"/>
                <a:cs typeface="Roboto Medium" panose="02000000000000000000" pitchFamily="2" charset="0"/>
              </a:rPr>
              <a:t>guap.ru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752" y="1235936"/>
            <a:ext cx="13010129" cy="68922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7E685EB-6EE1-4B36-A532-24DBDD9F6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469" y="670692"/>
            <a:ext cx="3726345" cy="50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+mn-lt"/>
                <a:ea typeface="Roboto Black" panose="02000000000000000000" pitchFamily="2" charset="0"/>
                <a:cs typeface="Roboto Light" panose="02000000000000000000" pitchFamily="2" charset="0"/>
              </a:rPr>
              <a:t>11.03.01 Радиотехника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0E86B51B-5D18-4F8B-B6FD-BD4352A88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81" y="156422"/>
            <a:ext cx="937643" cy="93764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207177D-03ED-4EFE-977C-02990270861D}"/>
              </a:ext>
            </a:extLst>
          </p:cNvPr>
          <p:cNvSpPr txBox="1"/>
          <p:nvPr/>
        </p:nvSpPr>
        <p:spPr>
          <a:xfrm>
            <a:off x="6228620" y="217434"/>
            <a:ext cx="2853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4003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КЕМ БЫТЬ?</a:t>
            </a: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id="{FFA48C28-DCBF-4F90-AC02-19A6D5C48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9" y="7082911"/>
            <a:ext cx="4015437" cy="37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B1357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Roboto Medium" panose="02000000000000000000" pitchFamily="2" charset="0"/>
              </a:rPr>
              <a:t>Институт радиотехники электроники и связи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59A9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2F6120FE-A8D8-4398-9495-52AE13F05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469" y="7082911"/>
            <a:ext cx="3522555" cy="37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B1357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Roboto Medium" panose="02000000000000000000" pitchFamily="2" charset="0"/>
              </a:rPr>
              <a:t>Кафедра 22 радиотехнических систем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59A9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2EBEF06-0325-4613-BAEE-F09B24FD53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" y="1434914"/>
            <a:ext cx="3329402" cy="277192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8CABFE2-342D-4147-8441-B1A07A70BCF8}"/>
              </a:ext>
            </a:extLst>
          </p:cNvPr>
          <p:cNvSpPr txBox="1"/>
          <p:nvPr/>
        </p:nvSpPr>
        <p:spPr>
          <a:xfrm>
            <a:off x="3899394" y="3787338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62A9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+mn-cs"/>
              </a:rPr>
              <a:t>Инженер оптико-электронных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62A9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+mn-cs"/>
              </a:rPr>
              <a:t>приборов</a:t>
            </a:r>
          </a:p>
        </p:txBody>
      </p:sp>
      <p:pic>
        <p:nvPicPr>
          <p:cNvPr id="44" name="Рисунок 43" descr="Изображение выглядит как человек, внутренний, здание, стол&#10;&#10;Автоматически созданное описание">
            <a:extLst>
              <a:ext uri="{FF2B5EF4-FFF2-40B4-BE49-F238E27FC236}">
                <a16:creationId xmlns:a16="http://schemas.microsoft.com/office/drawing/2014/main" id="{BA857D7F-4628-425A-AD13-F9B7FA5303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62" y="2295853"/>
            <a:ext cx="2996636" cy="152556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C6BC92-A216-4558-AC64-FC16F49EFB4E}"/>
              </a:ext>
            </a:extLst>
          </p:cNvPr>
          <p:cNvSpPr txBox="1"/>
          <p:nvPr/>
        </p:nvSpPr>
        <p:spPr>
          <a:xfrm>
            <a:off x="7063522" y="3654147"/>
            <a:ext cx="25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62A9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+mn-cs"/>
              </a:rPr>
              <a:t>Инженер по авиационному 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62A9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+mn-cs"/>
              </a:rPr>
              <a:t>радиоэлектронному оборудованию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EDBA4C75-C792-486F-BCBC-0179014D0F59}"/>
              </a:ext>
            </a:extLst>
          </p:cNvPr>
          <p:cNvSpPr/>
          <p:nvPr/>
        </p:nvSpPr>
        <p:spPr>
          <a:xfrm>
            <a:off x="3445914" y="2236569"/>
            <a:ext cx="3139406" cy="1978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D5F406-6126-4323-9FDB-CC3F70EAB6D6}"/>
              </a:ext>
            </a:extLst>
          </p:cNvPr>
          <p:cNvSpPr txBox="1"/>
          <p:nvPr/>
        </p:nvSpPr>
        <p:spPr>
          <a:xfrm>
            <a:off x="57942" y="5793010"/>
            <a:ext cx="3135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62A9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+mn-cs"/>
              </a:rPr>
              <a:t>Инженер по приборам ориентации,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62A9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+mn-cs"/>
              </a:rPr>
              <a:t>навигации и стабилизации летательных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62A9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+mn-cs"/>
              </a:rPr>
              <a:t>аппаратов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7CBF13-42CB-4C05-8591-12A26B925103}"/>
              </a:ext>
            </a:extLst>
          </p:cNvPr>
          <p:cNvSpPr/>
          <p:nvPr/>
        </p:nvSpPr>
        <p:spPr>
          <a:xfrm>
            <a:off x="136263" y="4412573"/>
            <a:ext cx="3113686" cy="20267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8" name="Рисунок 87" descr="Изображение выглядит как боевая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AF2BBF56-82C2-4B55-88D1-9866BFCDCC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390" y="2276774"/>
            <a:ext cx="2977645" cy="1324843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вода, внешний, гор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6046684C-9731-4943-8D52-68DC25221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7" y="4464475"/>
            <a:ext cx="3070282" cy="1246042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3C1FA93-EDC5-46D1-9ACF-D83056B9EC31}"/>
              </a:ext>
            </a:extLst>
          </p:cNvPr>
          <p:cNvGrpSpPr/>
          <p:nvPr/>
        </p:nvGrpSpPr>
        <p:grpSpPr>
          <a:xfrm>
            <a:off x="3471634" y="4397353"/>
            <a:ext cx="3159952" cy="2026763"/>
            <a:chOff x="3263891" y="4276455"/>
            <a:chExt cx="3159952" cy="2026763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63AA3A0-1437-4CE9-9D66-DC09482E3407}"/>
                </a:ext>
              </a:extLst>
            </p:cNvPr>
            <p:cNvSpPr txBox="1"/>
            <p:nvPr/>
          </p:nvSpPr>
          <p:spPr>
            <a:xfrm>
              <a:off x="3352957" y="5821830"/>
              <a:ext cx="3070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62A9"/>
                  </a:solidFill>
                  <a:effectLst/>
                  <a:uLnTx/>
                  <a:uFillTx/>
                  <a:latin typeface="+mj-lt"/>
                  <a:ea typeface="Roboto Light" panose="02000000000000000000" pitchFamily="2" charset="0"/>
                  <a:cs typeface="+mn-cs"/>
                </a:rPr>
                <a:t>Инженер по радиоэлектронной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62A9"/>
                  </a:solidFill>
                  <a:effectLst/>
                  <a:uLnTx/>
                  <a:uFillTx/>
                  <a:latin typeface="+mj-lt"/>
                  <a:ea typeface="Roboto Light" panose="02000000000000000000" pitchFamily="2" charset="0"/>
                  <a:cs typeface="+mn-cs"/>
                </a:rPr>
                <a:t>борьбе</a:t>
              </a:r>
            </a:p>
          </p:txBody>
        </p:sp>
        <p:pic>
          <p:nvPicPr>
            <p:cNvPr id="90" name="Рисунок 89" descr="Изображение выглядит как внутренний, стол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93ACC504-DEDF-463F-BF92-B24167D6A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7888" y="4322012"/>
              <a:ext cx="3020066" cy="1462577"/>
            </a:xfrm>
            <a:prstGeom prst="rect">
              <a:avLst/>
            </a:prstGeom>
          </p:spPr>
        </p:pic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C1D9E50B-7485-4A75-8566-5A1176D67DBD}"/>
                </a:ext>
              </a:extLst>
            </p:cNvPr>
            <p:cNvSpPr/>
            <p:nvPr/>
          </p:nvSpPr>
          <p:spPr>
            <a:xfrm>
              <a:off x="3263891" y="4276455"/>
              <a:ext cx="3113686" cy="2026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D9DD7F3-429A-4986-A021-33D956800671}"/>
              </a:ext>
            </a:extLst>
          </p:cNvPr>
          <p:cNvGrpSpPr/>
          <p:nvPr/>
        </p:nvGrpSpPr>
        <p:grpSpPr>
          <a:xfrm>
            <a:off x="6779567" y="4397353"/>
            <a:ext cx="3113686" cy="2026763"/>
            <a:chOff x="6450620" y="4284151"/>
            <a:chExt cx="3113686" cy="202676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4E3972F-9454-4DB2-B935-2140A2FB14A1}"/>
                </a:ext>
              </a:extLst>
            </p:cNvPr>
            <p:cNvSpPr txBox="1"/>
            <p:nvPr/>
          </p:nvSpPr>
          <p:spPr>
            <a:xfrm>
              <a:off x="6754576" y="5790411"/>
              <a:ext cx="27953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62A9"/>
                  </a:solidFill>
                  <a:effectLst/>
                  <a:uLnTx/>
                  <a:uFillTx/>
                  <a:latin typeface="+mj-lt"/>
                  <a:ea typeface="Roboto Light" panose="02000000000000000000" pitchFamily="2" charset="0"/>
                  <a:cs typeface="+mn-cs"/>
                </a:rPr>
                <a:t>Инженер по спутниковым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62A9"/>
                  </a:solidFill>
                  <a:effectLst/>
                  <a:uLnTx/>
                  <a:uFillTx/>
                  <a:latin typeface="+mj-lt"/>
                  <a:ea typeface="Roboto Light" panose="02000000000000000000" pitchFamily="2" charset="0"/>
                  <a:cs typeface="+mn-cs"/>
                </a:rPr>
                <a:t> коммуникациям</a:t>
              </a:r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1BE56A6A-DB3D-4D6D-AFA0-B23CE086B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9343" y="4344913"/>
              <a:ext cx="3040628" cy="1357559"/>
            </a:xfrm>
            <a:prstGeom prst="rect">
              <a:avLst/>
            </a:prstGeom>
          </p:spPr>
        </p:pic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5368CEBE-86B2-4C67-AC6A-6485E7373388}"/>
                </a:ext>
              </a:extLst>
            </p:cNvPr>
            <p:cNvSpPr/>
            <p:nvPr/>
          </p:nvSpPr>
          <p:spPr>
            <a:xfrm>
              <a:off x="6450620" y="4284151"/>
              <a:ext cx="3113686" cy="2026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C2F4155-5086-4BA2-92AB-0EBBC7ED43A7}"/>
              </a:ext>
            </a:extLst>
          </p:cNvPr>
          <p:cNvGrpSpPr/>
          <p:nvPr/>
        </p:nvGrpSpPr>
        <p:grpSpPr>
          <a:xfrm>
            <a:off x="10068846" y="4397354"/>
            <a:ext cx="3159778" cy="2026763"/>
            <a:chOff x="9670251" y="4273466"/>
            <a:chExt cx="3159778" cy="2026763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74872F3-6F50-4BB0-B2A8-14A43AB99976}"/>
                </a:ext>
              </a:extLst>
            </p:cNvPr>
            <p:cNvSpPr txBox="1"/>
            <p:nvPr/>
          </p:nvSpPr>
          <p:spPr>
            <a:xfrm>
              <a:off x="9670251" y="5762961"/>
              <a:ext cx="31297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62A9"/>
                  </a:solidFill>
                  <a:effectLst/>
                  <a:uLnTx/>
                  <a:uFillTx/>
                  <a:latin typeface="+mj-lt"/>
                  <a:ea typeface="Roboto Light" panose="02000000000000000000" pitchFamily="2" charset="0"/>
                  <a:cs typeface="+mn-cs"/>
                </a:rPr>
                <a:t>Инженер по телевизионному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62A9"/>
                  </a:solidFill>
                  <a:effectLst/>
                  <a:uLnTx/>
                  <a:uFillTx/>
                  <a:latin typeface="+mj-lt"/>
                  <a:ea typeface="Roboto Light" panose="02000000000000000000" pitchFamily="2" charset="0"/>
                  <a:cs typeface="+mn-cs"/>
                </a:rPr>
                <a:t>оборудованию</a:t>
              </a:r>
            </a:p>
          </p:txBody>
        </p:sp>
        <p:pic>
          <p:nvPicPr>
            <p:cNvPr id="94" name="Рисунок 93" descr="Изображение выглядит как внутренний, компьютер, стол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A57A3167-5B06-4FBF-B50D-F6FB19BB2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9097" y="4320884"/>
              <a:ext cx="3024651" cy="1349745"/>
            </a:xfrm>
            <a:prstGeom prst="rect">
              <a:avLst/>
            </a:prstGeom>
          </p:spPr>
        </p:pic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E10A7FC5-0BE6-427A-8C38-B1AF9F0C8045}"/>
                </a:ext>
              </a:extLst>
            </p:cNvPr>
            <p:cNvSpPr/>
            <p:nvPr/>
          </p:nvSpPr>
          <p:spPr>
            <a:xfrm>
              <a:off x="9716343" y="4273466"/>
              <a:ext cx="3113686" cy="2026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C654D87B-34A4-4752-B8A9-570057D7E3D2}"/>
              </a:ext>
            </a:extLst>
          </p:cNvPr>
          <p:cNvSpPr/>
          <p:nvPr/>
        </p:nvSpPr>
        <p:spPr>
          <a:xfrm>
            <a:off x="6726668" y="2217152"/>
            <a:ext cx="3139406" cy="1978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D505474-4CD6-4B02-9E74-B5D4E9E57E40}"/>
              </a:ext>
            </a:extLst>
          </p:cNvPr>
          <p:cNvSpPr txBox="1"/>
          <p:nvPr/>
        </p:nvSpPr>
        <p:spPr>
          <a:xfrm>
            <a:off x="10474605" y="3689987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62A9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+mn-cs"/>
              </a:rPr>
              <a:t>Инженер-конструктор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62A9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+mn-cs"/>
              </a:rPr>
              <a:t>радиоэлектронной аппаратуры</a:t>
            </a:r>
          </a:p>
        </p:txBody>
      </p:sp>
      <p:pic>
        <p:nvPicPr>
          <p:cNvPr id="107" name="Рисунок 106" descr="Изображение выглядит как мужчина, электроника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D163B8D-821B-48AE-80B2-C76FF5A5A1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840" y="2257806"/>
            <a:ext cx="3019206" cy="1445364"/>
          </a:xfrm>
          <a:prstGeom prst="rect">
            <a:avLst/>
          </a:prstGeom>
        </p:spPr>
      </p:pic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8E376259-5A45-4FCE-A588-B19FFC401D25}"/>
              </a:ext>
            </a:extLst>
          </p:cNvPr>
          <p:cNvSpPr/>
          <p:nvPr/>
        </p:nvSpPr>
        <p:spPr>
          <a:xfrm>
            <a:off x="10049179" y="2228491"/>
            <a:ext cx="3139406" cy="1978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 11">
            <a:extLst>
              <a:ext uri="{FF2B5EF4-FFF2-40B4-BE49-F238E27FC236}">
                <a16:creationId xmlns:a16="http://schemas.microsoft.com/office/drawing/2014/main" id="{4DB62718-C6BC-4F96-9662-CCAC9C3A5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931" y="1519081"/>
            <a:ext cx="4607906" cy="50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B1357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+mn-cs"/>
              </a:rPr>
              <a:t>Широкий спектр профессий</a:t>
            </a:r>
          </a:p>
        </p:txBody>
      </p:sp>
    </p:spTree>
    <p:extLst>
      <p:ext uri="{BB962C8B-B14F-4D97-AF65-F5344CB8AC3E}">
        <p14:creationId xmlns:p14="http://schemas.microsoft.com/office/powerpoint/2010/main" val="104064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FD210E4-6F24-4E63-8BF9-DF7CC8A95118}"/>
              </a:ext>
            </a:extLst>
          </p:cNvPr>
          <p:cNvGrpSpPr/>
          <p:nvPr/>
        </p:nvGrpSpPr>
        <p:grpSpPr>
          <a:xfrm>
            <a:off x="1370324" y="2571029"/>
            <a:ext cx="3017969" cy="2208233"/>
            <a:chOff x="4940522" y="1142709"/>
            <a:chExt cx="3562096" cy="2606368"/>
          </a:xfrm>
        </p:grpSpPr>
        <p:sp>
          <p:nvSpPr>
            <p:cNvPr id="5" name="object 2">
              <a:extLst>
                <a:ext uri="{FF2B5EF4-FFF2-40B4-BE49-F238E27FC236}">
                  <a16:creationId xmlns:a16="http://schemas.microsoft.com/office/drawing/2014/main" id="{A57643E1-84D7-4957-9C1B-72090F7DEB14}"/>
                </a:ext>
              </a:extLst>
            </p:cNvPr>
            <p:cNvSpPr/>
            <p:nvPr/>
          </p:nvSpPr>
          <p:spPr>
            <a:xfrm>
              <a:off x="6270861" y="1992274"/>
              <a:ext cx="915212" cy="821118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 sz="198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06E842A7-8F05-451F-B378-A1A62539BBBC}"/>
                </a:ext>
              </a:extLst>
            </p:cNvPr>
            <p:cNvSpPr/>
            <p:nvPr/>
          </p:nvSpPr>
          <p:spPr>
            <a:xfrm>
              <a:off x="7262451" y="1142709"/>
              <a:ext cx="1240167" cy="2599397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 sz="198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AC5556CA-515F-47B4-BB20-C234E5B139AE}"/>
                </a:ext>
              </a:extLst>
            </p:cNvPr>
            <p:cNvSpPr/>
            <p:nvPr/>
          </p:nvSpPr>
          <p:spPr>
            <a:xfrm>
              <a:off x="4940522" y="1142809"/>
              <a:ext cx="1228662" cy="2606268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 sz="1985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50CCE17-D57B-41B6-A684-376F5255AE21}"/>
              </a:ext>
            </a:extLst>
          </p:cNvPr>
          <p:cNvSpPr txBox="1"/>
          <p:nvPr/>
        </p:nvSpPr>
        <p:spPr>
          <a:xfrm>
            <a:off x="5695114" y="1721076"/>
            <a:ext cx="6722269" cy="3079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8309"/>
            <a:r>
              <a:rPr lang="ru-RU" sz="4852" b="1" kern="0" spc="-40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Кафедра №23 </a:t>
            </a:r>
            <a:br>
              <a:rPr lang="ru-RU" sz="4852" b="1" kern="0" spc="-40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4852" b="1" kern="0" spc="-40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«Конструирования и технологий электронных и лазерных средств»</a:t>
            </a:r>
            <a:endParaRPr lang="ru-RU" sz="4852" b="1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8818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id="{5B872A14-4E0C-4043-A758-CF4B08A0AD69}"/>
              </a:ext>
            </a:extLst>
          </p:cNvPr>
          <p:cNvSpPr/>
          <p:nvPr/>
        </p:nvSpPr>
        <p:spPr>
          <a:xfrm>
            <a:off x="2212824" y="585974"/>
            <a:ext cx="11114321" cy="1141788"/>
          </a:xfrm>
          <a:prstGeom prst="round2DiagRect">
            <a:avLst/>
          </a:prstGeom>
          <a:gradFill flip="none" rotWithShape="1">
            <a:gsLst>
              <a:gs pos="0">
                <a:srgbClr val="C13F2F"/>
              </a:gs>
              <a:gs pos="97268">
                <a:srgbClr val="EE62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309"/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1ADE7FDF-E610-4702-8016-919168A900FA}"/>
              </a:ext>
            </a:extLst>
          </p:cNvPr>
          <p:cNvSpPr txBox="1">
            <a:spLocks/>
          </p:cNvSpPr>
          <p:nvPr/>
        </p:nvSpPr>
        <p:spPr>
          <a:xfrm>
            <a:off x="2589588" y="800332"/>
            <a:ext cx="10528852" cy="75148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>
            <a:lvl1pPr>
              <a:defRPr sz="3600" b="1" i="0">
                <a:solidFill>
                  <a:srgbClr val="005AAA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defTabSz="1008309">
              <a:spcBef>
                <a:spcPts val="100"/>
              </a:spcBef>
            </a:pPr>
            <a:r>
              <a:rPr lang="ru-RU" sz="2400" kern="0" spc="-40" dirty="0">
                <a:solidFill>
                  <a:prstClr val="white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Направления подготовки кафедры №23 </a:t>
            </a:r>
            <a:br>
              <a:rPr lang="ru-RU" sz="2400" kern="0" spc="-40" dirty="0">
                <a:solidFill>
                  <a:prstClr val="white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2400" kern="0" spc="-40" dirty="0">
                <a:solidFill>
                  <a:prstClr val="white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«Конструирования и технологий электронных и лазерных средств»</a:t>
            </a:r>
            <a:endParaRPr lang="ru-RU" sz="2400" kern="0" dirty="0">
              <a:solidFill>
                <a:prstClr val="white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10937" y="1972801"/>
            <a:ext cx="6340222" cy="4037001"/>
          </a:xfrm>
          <a:prstGeom prst="rect">
            <a:avLst/>
          </a:prstGeom>
        </p:spPr>
        <p:txBody>
          <a:bodyPr vert="horz" wrap="square" lIns="0" tIns="64133" rIns="0" bIns="0" rtlCol="0">
            <a:spAutoFit/>
          </a:bodyPr>
          <a:lstStyle/>
          <a:p>
            <a:pPr defTabSz="1008309">
              <a:spcBef>
                <a:spcPts val="25"/>
              </a:spcBef>
            </a:pPr>
            <a:endParaRPr sz="2646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defTabSz="1008309"/>
            <a:r>
              <a:rPr sz="2800" b="1" spc="-45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Магистратура</a:t>
            </a:r>
            <a:endParaRPr sz="2800" dirty="0">
              <a:solidFill>
                <a:prstClr val="black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defTabSz="1008309">
              <a:spcBef>
                <a:spcPts val="219"/>
              </a:spcBef>
            </a:pPr>
            <a:r>
              <a:rPr sz="2400" spc="-30" dirty="0">
                <a:solidFill>
                  <a:srgbClr val="005BAA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Очная</a:t>
            </a:r>
            <a:r>
              <a:rPr sz="2400" spc="-50" dirty="0">
                <a:solidFill>
                  <a:srgbClr val="005BAA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400" spc="-20" dirty="0">
                <a:solidFill>
                  <a:srgbClr val="005BAA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форма</a:t>
            </a:r>
            <a:endParaRPr sz="2400" dirty="0">
              <a:solidFill>
                <a:prstClr val="black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defTabSz="1008309">
              <a:spcBef>
                <a:spcPts val="440"/>
              </a:spcBef>
              <a:tabLst>
                <a:tab pos="903591" algn="l"/>
              </a:tabLst>
            </a:pPr>
            <a:r>
              <a:rPr lang="ru-RU" sz="2800" b="1" spc="-20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11.04.03</a:t>
            </a:r>
            <a:r>
              <a:rPr lang="ru-RU" sz="2800" spc="-20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	Конструирование и технология 	электронных средств</a:t>
            </a:r>
          </a:p>
          <a:p>
            <a:pPr marL="12700" defTabSz="1008309">
              <a:spcBef>
                <a:spcPts val="440"/>
              </a:spcBef>
              <a:tabLst>
                <a:tab pos="903591" algn="l"/>
              </a:tabLst>
            </a:pPr>
            <a:r>
              <a:rPr lang="ru-RU" sz="2800" b="1" spc="-20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11.04.04</a:t>
            </a:r>
            <a:r>
              <a:rPr lang="ru-RU" sz="2800" spc="-20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	Электроника и </a:t>
            </a:r>
            <a:r>
              <a:rPr lang="ru-RU" sz="2800" spc="-20" dirty="0" err="1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наноэлектроника</a:t>
            </a:r>
            <a:endParaRPr lang="ru-RU" sz="2800" spc="-20" dirty="0">
              <a:solidFill>
                <a:prstClr val="black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defTabSz="1008309">
              <a:spcBef>
                <a:spcPts val="440"/>
              </a:spcBef>
              <a:tabLst>
                <a:tab pos="903591" algn="l"/>
              </a:tabLst>
            </a:pPr>
            <a:r>
              <a:rPr lang="ru-RU" sz="2800" b="1" spc="-20" dirty="0" smtClean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12.04.05</a:t>
            </a:r>
            <a:r>
              <a:rPr lang="ru-RU" sz="2800" spc="-20" dirty="0" smtClean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	Лазерная техника и лазерные технологии</a:t>
            </a:r>
            <a:endParaRPr lang="ru-RU" sz="2800" spc="-20" dirty="0">
              <a:solidFill>
                <a:prstClr val="black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6773" y="2333625"/>
            <a:ext cx="5624500" cy="3629838"/>
          </a:xfrm>
          <a:prstGeom prst="rect">
            <a:avLst/>
          </a:prstGeom>
        </p:spPr>
        <p:txBody>
          <a:bodyPr vert="horz" wrap="square" lIns="0" tIns="64133" rIns="0" bIns="0" rtlCol="0">
            <a:spAutoFit/>
          </a:bodyPr>
          <a:lstStyle/>
          <a:p>
            <a:pPr marL="12700" defTabSz="1008309">
              <a:spcBef>
                <a:spcPts val="505"/>
              </a:spcBef>
            </a:pPr>
            <a:r>
              <a:rPr sz="2800" b="1" spc="-75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Бакалавриат</a:t>
            </a:r>
            <a:endParaRPr sz="2800" dirty="0">
              <a:solidFill>
                <a:prstClr val="black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defTabSz="1008309">
              <a:spcBef>
                <a:spcPts val="219"/>
              </a:spcBef>
            </a:pPr>
            <a:r>
              <a:rPr sz="2400" spc="-30" dirty="0">
                <a:solidFill>
                  <a:srgbClr val="005BAA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Очная</a:t>
            </a:r>
            <a:r>
              <a:rPr sz="2400" spc="-50" dirty="0">
                <a:solidFill>
                  <a:srgbClr val="005BAA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400" spc="-20" dirty="0">
                <a:solidFill>
                  <a:srgbClr val="005BAA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форма</a:t>
            </a:r>
            <a:endParaRPr sz="2400" dirty="0">
              <a:solidFill>
                <a:prstClr val="black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defTabSz="1008309">
              <a:spcBef>
                <a:spcPts val="440"/>
              </a:spcBef>
              <a:tabLst>
                <a:tab pos="903591" algn="l"/>
              </a:tabLst>
            </a:pPr>
            <a:r>
              <a:rPr lang="ru-RU" sz="2800" b="1" spc="-20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11.03.03</a:t>
            </a:r>
            <a:r>
              <a:rPr lang="ru-RU" sz="2800" spc="-20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	Конструирование и технология 	электронных средств</a:t>
            </a:r>
          </a:p>
          <a:p>
            <a:pPr marL="12700" defTabSz="1008309">
              <a:spcBef>
                <a:spcPts val="440"/>
              </a:spcBef>
              <a:tabLst>
                <a:tab pos="903591" algn="l"/>
              </a:tabLst>
            </a:pPr>
            <a:r>
              <a:rPr lang="ru-RU" sz="2800" b="1" spc="-20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11.03.04</a:t>
            </a:r>
            <a:r>
              <a:rPr lang="ru-RU" sz="2800" spc="-20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	Электроника и </a:t>
            </a:r>
            <a:r>
              <a:rPr lang="ru-RU" sz="2800" spc="-20" dirty="0" err="1" smtClean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наноэлектроника</a:t>
            </a:r>
            <a:endParaRPr lang="ru-RU" sz="2800" spc="-20" dirty="0" smtClean="0">
              <a:solidFill>
                <a:prstClr val="black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 defTabSz="1008309">
              <a:spcBef>
                <a:spcPts val="440"/>
              </a:spcBef>
              <a:tabLst>
                <a:tab pos="903591" algn="l"/>
              </a:tabLst>
            </a:pPr>
            <a:r>
              <a:rPr lang="ru-RU" sz="2800" b="1" spc="-20" dirty="0" smtClean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12.03.05</a:t>
            </a:r>
            <a:r>
              <a:rPr lang="ru-RU" sz="2800" spc="-20" dirty="0" smtClean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	Лазерная техника и лазерные технологии</a:t>
            </a:r>
            <a:endParaRPr lang="ru-RU" sz="2800" spc="-20" dirty="0">
              <a:solidFill>
                <a:prstClr val="black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733604" y="832248"/>
            <a:ext cx="887276" cy="649236"/>
            <a:chOff x="2270258" y="691376"/>
            <a:chExt cx="887310" cy="649261"/>
          </a:xfrm>
        </p:grpSpPr>
        <p:sp>
          <p:nvSpPr>
            <p:cNvPr id="6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C1C32E2-E10F-4A78-A06B-CB465AB74239}"/>
              </a:ext>
            </a:extLst>
          </p:cNvPr>
          <p:cNvCxnSpPr>
            <a:cxnSpLocks/>
          </p:cNvCxnSpPr>
          <p:nvPr/>
        </p:nvCxnSpPr>
        <p:spPr>
          <a:xfrm>
            <a:off x="6404494" y="1972801"/>
            <a:ext cx="0" cy="4114393"/>
          </a:xfrm>
          <a:prstGeom prst="line">
            <a:avLst/>
          </a:prstGeom>
          <a:ln>
            <a:gradFill>
              <a:gsLst>
                <a:gs pos="0">
                  <a:srgbClr val="EE6227"/>
                </a:gs>
                <a:gs pos="100000">
                  <a:srgbClr val="C13F2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70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id="{5B872A14-4E0C-4043-A758-CF4B08A0AD69}"/>
              </a:ext>
            </a:extLst>
          </p:cNvPr>
          <p:cNvSpPr/>
          <p:nvPr/>
        </p:nvSpPr>
        <p:spPr>
          <a:xfrm>
            <a:off x="2164508" y="103397"/>
            <a:ext cx="11114321" cy="1141788"/>
          </a:xfrm>
          <a:prstGeom prst="round2DiagRect">
            <a:avLst/>
          </a:prstGeom>
          <a:gradFill flip="none" rotWithShape="1">
            <a:gsLst>
              <a:gs pos="0">
                <a:srgbClr val="C13F2F"/>
              </a:gs>
              <a:gs pos="97268">
                <a:srgbClr val="EE62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309"/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1ADE7FDF-E610-4702-8016-919168A900FA}"/>
              </a:ext>
            </a:extLst>
          </p:cNvPr>
          <p:cNvSpPr txBox="1">
            <a:spLocks/>
          </p:cNvSpPr>
          <p:nvPr/>
        </p:nvSpPr>
        <p:spPr>
          <a:xfrm>
            <a:off x="4614901" y="310294"/>
            <a:ext cx="10528852" cy="55592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>
            <a:lvl1pPr>
              <a:defRPr sz="3600" b="1" i="0">
                <a:solidFill>
                  <a:srgbClr val="005AAA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defTabSz="1008309">
              <a:spcBef>
                <a:spcPts val="100"/>
              </a:spcBef>
            </a:pPr>
            <a:r>
              <a:rPr lang="ru-RU" sz="3529" kern="0" spc="-40" dirty="0">
                <a:solidFill>
                  <a:prstClr val="white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Образовательный процесс</a:t>
            </a:r>
            <a:endParaRPr lang="ru-RU" sz="3529" kern="0" dirty="0">
              <a:solidFill>
                <a:prstClr val="white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0796" y="1471398"/>
            <a:ext cx="5201551" cy="3284680"/>
          </a:xfrm>
          <a:prstGeom prst="rect">
            <a:avLst/>
          </a:prstGeom>
        </p:spPr>
        <p:txBody>
          <a:bodyPr vert="horz" wrap="square" lIns="0" tIns="64133" rIns="0" bIns="0" rtlCol="0">
            <a:spAutoFit/>
          </a:bodyPr>
          <a:lstStyle/>
          <a:p>
            <a:pPr marL="12700" defTabSz="1008309">
              <a:spcBef>
                <a:spcPts val="505"/>
              </a:spcBef>
            </a:pPr>
            <a:r>
              <a:rPr lang="ru-RU" sz="2205" b="1" spc="-75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Лаборатории кафедры:</a:t>
            </a:r>
          </a:p>
          <a:p>
            <a:pPr marL="390816" indent="-378116" defTabSz="1008309">
              <a:spcBef>
                <a:spcPts val="505"/>
              </a:spcBef>
              <a:buFontTx/>
              <a:buChar char="-"/>
            </a:pPr>
            <a:r>
              <a:rPr lang="ru-RU" sz="1323" b="1" spc="-75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«Радиотехнических цепей и сигналов»,</a:t>
            </a:r>
          </a:p>
          <a:p>
            <a:pPr marL="390816" indent="-378116" defTabSz="1008309">
              <a:spcBef>
                <a:spcPts val="505"/>
              </a:spcBef>
              <a:buFontTx/>
              <a:buChar char="-"/>
            </a:pPr>
            <a:r>
              <a:rPr lang="ru-RU" sz="1323" b="1" spc="-75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«Электроники»,</a:t>
            </a:r>
          </a:p>
          <a:p>
            <a:pPr marL="390816" indent="-378116" defTabSz="1008309">
              <a:spcBef>
                <a:spcPts val="505"/>
              </a:spcBef>
              <a:buFontTx/>
              <a:buChar char="-"/>
            </a:pPr>
            <a:r>
              <a:rPr lang="ru-RU" sz="1323" b="1" spc="-75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«Материаловедения и технологии конструкционных материалов»,</a:t>
            </a:r>
          </a:p>
          <a:p>
            <a:pPr marL="390816" indent="-378116" defTabSz="1008309">
              <a:spcBef>
                <a:spcPts val="505"/>
              </a:spcBef>
              <a:buFontTx/>
              <a:buChar char="-"/>
            </a:pPr>
            <a:r>
              <a:rPr lang="ru-RU" sz="1323" b="1" spc="-75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«Радиоматериалов и радиокомпонентов»,</a:t>
            </a:r>
          </a:p>
          <a:p>
            <a:pPr marL="390816" indent="-378116" defTabSz="1008309">
              <a:spcBef>
                <a:spcPts val="505"/>
              </a:spcBef>
              <a:buFontTx/>
              <a:buChar char="-"/>
            </a:pPr>
            <a:r>
              <a:rPr lang="ru-RU" sz="1323" b="1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«Технологии контроля и испытаний приборов»</a:t>
            </a:r>
          </a:p>
          <a:p>
            <a:pPr marL="390816" indent="-378116" defTabSz="1008309">
              <a:spcBef>
                <a:spcPts val="505"/>
              </a:spcBef>
              <a:buFontTx/>
              <a:buChar char="-"/>
            </a:pPr>
            <a:r>
              <a:rPr lang="ru-RU" sz="1323" b="1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«Микросистемной техники»,</a:t>
            </a:r>
          </a:p>
          <a:p>
            <a:pPr marL="390816" indent="-378116" defTabSz="1008309">
              <a:spcBef>
                <a:spcPts val="505"/>
              </a:spcBef>
              <a:buFontTx/>
              <a:buChar char="-"/>
            </a:pPr>
            <a:r>
              <a:rPr lang="ru-RU" sz="1323" b="1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Автоматизированного конструкторско-технологического проектирования и компьютерного моделирования,</a:t>
            </a:r>
          </a:p>
          <a:p>
            <a:pPr marL="390816" indent="-378116" defTabSz="1008309">
              <a:spcBef>
                <a:spcPts val="505"/>
              </a:spcBef>
              <a:buFontTx/>
              <a:buChar char="-"/>
            </a:pPr>
            <a:r>
              <a:rPr lang="ru-RU" sz="1323" b="1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«Фотоники»,</a:t>
            </a:r>
          </a:p>
          <a:p>
            <a:pPr marL="390816" indent="-378116" defTabSz="1008309">
              <a:spcBef>
                <a:spcPts val="505"/>
              </a:spcBef>
              <a:buFontTx/>
              <a:buChar char="-"/>
            </a:pPr>
            <a:r>
              <a:rPr lang="ru-RU" sz="1323" b="1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«Лазерной техники и технологий».</a:t>
            </a:r>
          </a:p>
          <a:p>
            <a:pPr marL="390816" indent="-378116" defTabSz="1008309">
              <a:spcBef>
                <a:spcPts val="505"/>
              </a:spcBef>
              <a:buFontTx/>
              <a:buChar char="-"/>
            </a:pPr>
            <a:endParaRPr lang="ru-RU" sz="1323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670440" y="349671"/>
            <a:ext cx="887276" cy="649236"/>
            <a:chOff x="2270258" y="691376"/>
            <a:chExt cx="887310" cy="649261"/>
          </a:xfrm>
        </p:grpSpPr>
        <p:sp>
          <p:nvSpPr>
            <p:cNvPr id="6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1" name="Picture 2" descr="http://www.lotis-tii.com/images/LS-2134Y-Practicum.png">
            <a:extLst>
              <a:ext uri="{FF2B5EF4-FFF2-40B4-BE49-F238E27FC236}">
                <a16:creationId xmlns:a16="http://schemas.microsoft.com/office/drawing/2014/main" id="{8D0F911D-3D54-49C9-B8ED-3343D277C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85" y="3362967"/>
            <a:ext cx="4916778" cy="1786430"/>
          </a:xfrm>
          <a:prstGeom prst="round2DiagRect">
            <a:avLst/>
          </a:prstGeom>
          <a:noFill/>
          <a:ln>
            <a:noFill/>
          </a:ln>
          <a:effectLst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125383-69CC-41E5-9520-5D71C11AF6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435" y="1410440"/>
            <a:ext cx="2373518" cy="1786430"/>
          </a:xfrm>
          <a:prstGeom prst="round2DiagRect">
            <a:avLst/>
          </a:prstGeom>
          <a:ln>
            <a:noFill/>
          </a:ln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5260D1-2357-4570-B256-5D208E4A7E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435" y="5366561"/>
            <a:ext cx="3177097" cy="1786430"/>
          </a:xfrm>
          <a:prstGeom prst="round2DiagRect">
            <a:avLst/>
          </a:prstGeom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FA9D76-FD45-4541-9BD6-A355FAC0A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649" y="1359372"/>
            <a:ext cx="3177097" cy="1786430"/>
          </a:xfrm>
          <a:prstGeom prst="round2DiagRect">
            <a:avLst/>
          </a:prstGeom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C91F602-E780-4239-96D9-00C0EBD590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43" y="5358472"/>
            <a:ext cx="3177097" cy="1786430"/>
          </a:xfrm>
          <a:prstGeom prst="round2DiagRect">
            <a:avLst/>
          </a:prstGeom>
          <a:ln>
            <a:noFill/>
          </a:ln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EC2C7B5-F12A-4075-9E5E-A257AF5E5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41" y="5358472"/>
            <a:ext cx="3178083" cy="1786430"/>
          </a:xfrm>
          <a:prstGeom prst="round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296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6469" y="1429406"/>
            <a:ext cx="937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Impact" panose="020B0806030902050204" pitchFamily="34" charset="0"/>
              </a:rPr>
              <a:t>Выпускники нашей кафедры создают настоящее и будущее современного мира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9" y="428626"/>
            <a:ext cx="8905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9" y="181770"/>
            <a:ext cx="11114087" cy="89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8" y="2432264"/>
            <a:ext cx="4193766" cy="27958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669" y="2381260"/>
            <a:ext cx="4114800" cy="2754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9469" y="351255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Кафедра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Медицинской радиоэлектроники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170440"/>
            <a:ext cx="4018295" cy="22308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58" y="5276860"/>
            <a:ext cx="3366475" cy="22353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69" y="3171825"/>
            <a:ext cx="3638165" cy="18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41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293142"/>
            <a:ext cx="1111408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7828" y="468245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НАПРАВЛЕНИЯ ПОДГОТОВКИ КАФЕДРЫ №24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БИОТЕХНИЧЕСКИХ СИСТЕМ И ТЕХНОЛОГИЙ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6691" y="2883691"/>
            <a:ext cx="57047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12.03.04 «Биотехнические системы и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технологии»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b="1" dirty="0" smtClean="0">
                <a:cs typeface="Times New Roman" panose="02020603050405020304" pitchFamily="18" charset="0"/>
              </a:rPr>
              <a:t>Вечерняя </a:t>
            </a:r>
            <a:r>
              <a:rPr lang="ru-RU" b="1" dirty="0" smtClean="0">
                <a:cs typeface="Times New Roman" panose="02020603050405020304" pitchFamily="18" charset="0"/>
              </a:rPr>
              <a:t>форма – </a:t>
            </a:r>
            <a:br>
              <a:rPr lang="ru-RU" b="1" dirty="0" smtClean="0">
                <a:cs typeface="Times New Roman" panose="02020603050405020304" pitchFamily="18" charset="0"/>
              </a:rPr>
            </a:br>
            <a:r>
              <a:rPr lang="ru-RU" b="1" dirty="0" smtClean="0">
                <a:cs typeface="Times New Roman" panose="02020603050405020304" pitchFamily="18" charset="0"/>
              </a:rPr>
              <a:t>				     </a:t>
            </a:r>
            <a:r>
              <a:rPr lang="ru-RU" b="1" dirty="0" smtClean="0">
                <a:cs typeface="Times New Roman" panose="02020603050405020304" pitchFamily="18" charset="0"/>
              </a:rPr>
              <a:t>   контракт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12.03.04 «Биотехнические системы и технологии»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37394" y="1867495"/>
            <a:ext cx="2203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БАКАЛАВРИАТ:</a:t>
            </a:r>
            <a:endParaRPr lang="en-US" b="1" dirty="0"/>
          </a:p>
          <a:p>
            <a:pPr algn="ctr"/>
            <a:r>
              <a:rPr lang="ru-RU" b="1" dirty="0" smtClean="0"/>
              <a:t>Очная форма - </a:t>
            </a:r>
            <a:r>
              <a:rPr lang="ru-RU" b="1" dirty="0"/>
              <a:t>бюджет/контракт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3141" y="4874322"/>
            <a:ext cx="2851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МАГИСТРАТУРА:</a:t>
            </a:r>
          </a:p>
          <a:p>
            <a:pPr algn="ctr"/>
            <a:r>
              <a:rPr lang="ru-RU" b="1" dirty="0" smtClean="0"/>
              <a:t>Очная форма </a:t>
            </a:r>
            <a:r>
              <a:rPr lang="ru-RU" b="1" dirty="0" smtClean="0"/>
              <a:t>– бюджет/контракт</a:t>
            </a:r>
            <a:endParaRPr lang="ru-RU" b="1" dirty="0"/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96618" y="5770515"/>
            <a:ext cx="5704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12.04.04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«Биотехнические системы и технологии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3869" y="1858247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СПЕЦИАЛИТЕТ:</a:t>
            </a:r>
          </a:p>
          <a:p>
            <a:pPr algn="ctr"/>
            <a:r>
              <a:rPr lang="ru-RU" b="1" dirty="0" smtClean="0"/>
              <a:t>Очная форма –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/>
              <a:t>бюджет/контракт</a:t>
            </a: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03689" y="3165314"/>
            <a:ext cx="563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4F9F"/>
                </a:solidFill>
                <a:latin typeface="Times New Roman" pitchFamily="18" charset="0"/>
                <a:cs typeface="Times New Roman" pitchFamily="18" charset="0"/>
              </a:rPr>
              <a:t>11.05.01 «Радиоэлектронные системы и комплексы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406384" y="535947"/>
            <a:ext cx="887276" cy="649236"/>
            <a:chOff x="2270258" y="691376"/>
            <a:chExt cx="887310" cy="649261"/>
          </a:xfrm>
        </p:grpSpPr>
        <p:sp>
          <p:nvSpPr>
            <p:cNvPr id="18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312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36663" y="339071"/>
            <a:ext cx="8381206" cy="222881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Финал IV национального межвузовского чемпионата «Молодые профессионалы </a:t>
            </a:r>
            <a:r>
              <a:rPr lang="ru-RU" sz="3600" b="1" spc="25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(</a:t>
            </a:r>
            <a:r>
              <a:rPr lang="en-US" sz="3600" b="1" spc="25" dirty="0" err="1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Worldskills</a:t>
            </a:r>
            <a:r>
              <a:rPr lang="en-US" sz="3600" b="1" spc="25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Russia</a:t>
            </a:r>
            <a:r>
              <a:rPr lang="ru-RU" sz="3600" b="1" spc="25" dirty="0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)» </a:t>
            </a:r>
            <a:r>
              <a:rPr lang="ru-RU" sz="3600" b="1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- 2020</a:t>
            </a:r>
            <a:endParaRPr sz="3600" dirty="0">
              <a:solidFill>
                <a:srgbClr val="004F9F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81" y="3089354"/>
            <a:ext cx="1422888" cy="144897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92" y="3071939"/>
            <a:ext cx="688776" cy="144897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44" y="3071939"/>
            <a:ext cx="1277522" cy="144897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55" y="3071939"/>
            <a:ext cx="1356798" cy="144897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52" y="3071939"/>
            <a:ext cx="1502164" cy="144897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63" y="4534112"/>
            <a:ext cx="831106" cy="774884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3047109" y="4736888"/>
            <a:ext cx="33056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Квантовые технологии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63" y="5661073"/>
            <a:ext cx="831106" cy="774884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3364716" y="3610497"/>
            <a:ext cx="3637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Золотые </a:t>
            </a:r>
            <a:r>
              <a:rPr lang="ru-RU" sz="2800" b="1" dirty="0" smtClean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медали:</a:t>
            </a:r>
            <a:endParaRPr lang="ru-RU" sz="2800" b="1" dirty="0">
              <a:solidFill>
                <a:srgbClr val="004F9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1973" y="5670598"/>
            <a:ext cx="6721476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Радиотехника 5G </a:t>
            </a:r>
          </a:p>
          <a:p>
            <a:pPr lvl="0"/>
            <a:r>
              <a:rPr lang="ru-RU" sz="2000" dirty="0">
                <a:solidFill>
                  <a:srgbClr val="004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последующих поколений</a:t>
            </a:r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406384" y="535947"/>
            <a:ext cx="887276" cy="649236"/>
            <a:chOff x="2270258" y="691376"/>
            <a:chExt cx="887310" cy="649261"/>
          </a:xfrm>
        </p:grpSpPr>
        <p:sp>
          <p:nvSpPr>
            <p:cNvPr id="16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235869" y="1724025"/>
            <a:ext cx="11458186" cy="202722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Кафедра </a:t>
            </a:r>
            <a:r>
              <a:rPr lang="ru-RU" dirty="0"/>
              <a:t>располагает вычислительной лабораторией, лабораторией радиоэлектроники и </a:t>
            </a:r>
            <a:r>
              <a:rPr lang="ru-RU" dirty="0" err="1"/>
              <a:t>радиотелекоммуникаций</a:t>
            </a:r>
            <a:r>
              <a:rPr lang="ru-RU" dirty="0"/>
              <a:t>, лабораториями медико-биологических систем, оснащенными современной аппаратурой и компьютерами с выходом во всемирную сеть </a:t>
            </a:r>
            <a:r>
              <a:rPr lang="ru-RU" dirty="0" err="1"/>
              <a:t>Internet</a:t>
            </a:r>
            <a:r>
              <a:rPr lang="ru-RU" dirty="0" smtClean="0"/>
              <a:t>.</a:t>
            </a:r>
            <a:endParaRPr lang="ru-RU" dirty="0"/>
          </a:p>
          <a:p>
            <a:pPr marL="0" indent="0" algn="ctr">
              <a:buNone/>
            </a:pPr>
            <a:r>
              <a:rPr lang="ru-RU" dirty="0"/>
              <a:t>Сотрудники и студенты кафедры участвуют в интенсивной научной деятельности, связанной с разработкой медицинских диагностических систем нового поколения и с развитием новых областей </a:t>
            </a:r>
            <a:r>
              <a:rPr lang="ru-RU" dirty="0" smtClean="0"/>
              <a:t>радиоэлектроники.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084" y="455711"/>
            <a:ext cx="11113971" cy="114005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94133" y="702570"/>
            <a:ext cx="52858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ОБРАЗОВАТЕЛЬНЫЙ	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ПРОЦЕСС и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НАУКА НА КАФЕДРЕ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09" y="3121638"/>
            <a:ext cx="2814549" cy="21109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158" y="3121638"/>
            <a:ext cx="2362200" cy="1771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669" y="5000625"/>
            <a:ext cx="3278332" cy="2458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069" y="4177094"/>
            <a:ext cx="2516021" cy="33546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101" y="3567461"/>
            <a:ext cx="1755743" cy="12192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115" y="5301056"/>
            <a:ext cx="1651831" cy="22154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4807" y="5201139"/>
            <a:ext cx="2347000" cy="205771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406384" y="535947"/>
            <a:ext cx="887276" cy="649236"/>
            <a:chOff x="2270258" y="691376"/>
            <a:chExt cx="887310" cy="649261"/>
          </a:xfrm>
        </p:grpSpPr>
        <p:sp>
          <p:nvSpPr>
            <p:cNvPr id="14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550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601726" y="493345"/>
            <a:ext cx="887276" cy="649236"/>
            <a:chOff x="2270258" y="691376"/>
            <a:chExt cx="887310" cy="649261"/>
          </a:xfrm>
        </p:grpSpPr>
        <p:sp>
          <p:nvSpPr>
            <p:cNvPr id="6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507" y="1038225"/>
            <a:ext cx="11705278" cy="64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72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749421" y="1683112"/>
            <a:ext cx="5032120" cy="2492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06" y="809625"/>
            <a:ext cx="11639550" cy="662941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397669" y="352425"/>
            <a:ext cx="887276" cy="649236"/>
            <a:chOff x="2270258" y="691376"/>
            <a:chExt cx="887310" cy="649261"/>
          </a:xfrm>
        </p:grpSpPr>
        <p:sp>
          <p:nvSpPr>
            <p:cNvPr id="7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10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56" y="962025"/>
            <a:ext cx="11582400" cy="6465677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601726" y="493345"/>
            <a:ext cx="887276" cy="649236"/>
            <a:chOff x="2270258" y="691376"/>
            <a:chExt cx="887310" cy="649261"/>
          </a:xfrm>
        </p:grpSpPr>
        <p:sp>
          <p:nvSpPr>
            <p:cNvPr id="7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39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id="{5B872A14-4E0C-4043-A758-CF4B08A0AD69}"/>
              </a:ext>
            </a:extLst>
          </p:cNvPr>
          <p:cNvSpPr/>
          <p:nvPr/>
        </p:nvSpPr>
        <p:spPr>
          <a:xfrm>
            <a:off x="2212824" y="247070"/>
            <a:ext cx="11114321" cy="1141788"/>
          </a:xfrm>
          <a:prstGeom prst="round2DiagRect">
            <a:avLst/>
          </a:prstGeom>
          <a:gradFill flip="none" rotWithShape="1">
            <a:gsLst>
              <a:gs pos="0">
                <a:srgbClr val="C13F2F"/>
              </a:gs>
              <a:gs pos="97268">
                <a:srgbClr val="EE62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309"/>
            <a:endParaRPr lang="el-GR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1ADE7FDF-E610-4702-8016-919168A900FA}"/>
              </a:ext>
            </a:extLst>
          </p:cNvPr>
          <p:cNvSpPr txBox="1">
            <a:spLocks/>
          </p:cNvSpPr>
          <p:nvPr/>
        </p:nvSpPr>
        <p:spPr>
          <a:xfrm>
            <a:off x="4281231" y="451933"/>
            <a:ext cx="10528852" cy="62375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>
            <a:lvl1pPr>
              <a:defRPr sz="3600" b="1" i="0">
                <a:solidFill>
                  <a:srgbClr val="005AAA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defTabSz="1008309">
              <a:spcBef>
                <a:spcPts val="100"/>
              </a:spcBef>
            </a:pPr>
            <a:r>
              <a:rPr lang="ru-RU" sz="3970" kern="0" spc="-40" dirty="0">
                <a:solidFill>
                  <a:prstClr val="white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Партнеры и работодатели</a:t>
            </a:r>
            <a:endParaRPr lang="ru-RU" sz="3970" kern="0" dirty="0">
              <a:solidFill>
                <a:prstClr val="white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601726" y="493345"/>
            <a:ext cx="887276" cy="649236"/>
            <a:chOff x="2270258" y="691376"/>
            <a:chExt cx="887310" cy="649261"/>
          </a:xfrm>
        </p:grpSpPr>
        <p:sp>
          <p:nvSpPr>
            <p:cNvPr id="6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098" name="Picture 2" descr="НПП «Радар ммс» — Википедия">
            <a:extLst>
              <a:ext uri="{FF2B5EF4-FFF2-40B4-BE49-F238E27FC236}">
                <a16:creationId xmlns:a16="http://schemas.microsoft.com/office/drawing/2014/main" id="{3ACE20C0-32B4-43D5-9118-271D73C6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0" y="1388858"/>
            <a:ext cx="2657897" cy="199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ОАО «Авангард» | Институт физики, нанотехнологий и телекоммуникаций  Санкт-Петербургский политехнический университет Петра Великого">
            <a:extLst>
              <a:ext uri="{FF2B5EF4-FFF2-40B4-BE49-F238E27FC236}">
                <a16:creationId xmlns:a16="http://schemas.microsoft.com/office/drawing/2014/main" id="{9C324121-5A41-4AF5-A856-BD529945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76" y="1413815"/>
            <a:ext cx="3060054" cy="153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ОАО &quot;МОРИОН&quot;">
            <a:extLst>
              <a:ext uri="{FF2B5EF4-FFF2-40B4-BE49-F238E27FC236}">
                <a16:creationId xmlns:a16="http://schemas.microsoft.com/office/drawing/2014/main" id="{7E4DA926-9AAE-4939-B7E8-17C8DA011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69" y="1413815"/>
            <a:ext cx="3160015" cy="133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xpodat - ЛАЗЕРНЫЙ ЦЕНТР">
            <a:extLst>
              <a:ext uri="{FF2B5EF4-FFF2-40B4-BE49-F238E27FC236}">
                <a16:creationId xmlns:a16="http://schemas.microsoft.com/office/drawing/2014/main" id="{51D169DA-53AE-4055-838A-59924BC49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9" y="3743706"/>
            <a:ext cx="3220383" cy="107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Компания «Ленинградские лазерные системы» приглашает посетить свой стенд на  выставке «ФОТОНИКА. МИР ЛАЗЕРОВ И ОПТИКИ - 2019»">
            <a:extLst>
              <a:ext uri="{FF2B5EF4-FFF2-40B4-BE49-F238E27FC236}">
                <a16:creationId xmlns:a16="http://schemas.microsoft.com/office/drawing/2014/main" id="{A643258D-E72B-4ACF-8B49-307B92EBA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55" y="3092153"/>
            <a:ext cx="3329624" cy="16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Специальные Системы. Фотоника | LinkedIn">
            <a:extLst>
              <a:ext uri="{FF2B5EF4-FFF2-40B4-BE49-F238E27FC236}">
                <a16:creationId xmlns:a16="http://schemas.microsoft.com/office/drawing/2014/main" id="{B2C6BA30-72E3-4A37-9562-2C2648F11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730" y="3148507"/>
            <a:ext cx="2660145" cy="26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НПО ИМПУЛЬС">
            <a:extLst>
              <a:ext uri="{FF2B5EF4-FFF2-40B4-BE49-F238E27FC236}">
                <a16:creationId xmlns:a16="http://schemas.microsoft.com/office/drawing/2014/main" id="{66C60CB5-B844-4138-A6B2-616C3ECFB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4" y="6573770"/>
            <a:ext cx="3900079" cy="70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АО &quot;Техприбор&quot;, г.С.-Петербург - ALL-Pribors.ru">
            <a:extLst>
              <a:ext uri="{FF2B5EF4-FFF2-40B4-BE49-F238E27FC236}">
                <a16:creationId xmlns:a16="http://schemas.microsoft.com/office/drawing/2014/main" id="{5D7472C0-A696-42BE-8DFD-7A860CFF8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380" y="5350607"/>
            <a:ext cx="3329625" cy="24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АО &quot;НПФ &quot;Меридиан&quot;: проверка работодателя, отзывы, бонусы для сотрудников в  Санкт-Петербурге">
            <a:extLst>
              <a:ext uri="{FF2B5EF4-FFF2-40B4-BE49-F238E27FC236}">
                <a16:creationId xmlns:a16="http://schemas.microsoft.com/office/drawing/2014/main" id="{9B89C39F-8425-4445-871B-027AD9BF8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887" y="5055618"/>
            <a:ext cx="1895248" cy="18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8795" y="1434917"/>
            <a:ext cx="1542422" cy="1877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79239" y="2910955"/>
            <a:ext cx="1664352" cy="1054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06360" y="1874968"/>
            <a:ext cx="1371719" cy="1371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30895" y="5185075"/>
            <a:ext cx="1493649" cy="1755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74503" y="4866814"/>
            <a:ext cx="1420491" cy="14265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34887" y="2806660"/>
            <a:ext cx="1426588" cy="11156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20904" y="4804899"/>
            <a:ext cx="3426249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5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8FFA78B-1178-4A37-BE0F-727B0E739B42}"/>
              </a:ext>
            </a:extLst>
          </p:cNvPr>
          <p:cNvGrpSpPr/>
          <p:nvPr/>
        </p:nvGrpSpPr>
        <p:grpSpPr>
          <a:xfrm>
            <a:off x="1139567" y="2113272"/>
            <a:ext cx="11277600" cy="871272"/>
            <a:chOff x="1015419" y="-92635"/>
            <a:chExt cx="9951178" cy="871272"/>
          </a:xfrm>
        </p:grpSpPr>
        <p:sp>
          <p:nvSpPr>
            <p:cNvPr id="9" name="object 12"/>
            <p:cNvSpPr txBox="1"/>
            <p:nvPr/>
          </p:nvSpPr>
          <p:spPr>
            <a:xfrm>
              <a:off x="8864019" y="-92635"/>
              <a:ext cx="2102578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r>
                <a:rPr lang="en-US" sz="2400" b="1" dirty="0" smtClean="0">
                  <a:solidFill>
                    <a:srgbClr val="004F9F"/>
                  </a:solidFill>
                </a:rPr>
                <a:t>Instagram</a:t>
              </a:r>
              <a:r>
                <a:rPr lang="ru-RU" sz="2400" b="1" dirty="0" smtClean="0">
                  <a:solidFill>
                    <a:srgbClr val="004F9F"/>
                  </a:solidFill>
                </a:rPr>
                <a:t>:</a:t>
              </a:r>
              <a:endParaRPr lang="ru-RU" sz="2400" b="1" dirty="0">
                <a:solidFill>
                  <a:srgbClr val="004F9F"/>
                </a:solidFill>
              </a:endParaRPr>
            </a:p>
            <a:p>
              <a:r>
                <a:rPr lang="en-US" sz="2400" dirty="0" smtClean="0">
                  <a:solidFill>
                    <a:srgbClr val="004F9F"/>
                  </a:solidFill>
                </a:rPr>
                <a:t>@institut.2guap</a:t>
              </a:r>
              <a:endParaRPr lang="ru-RU" sz="2400" dirty="0">
                <a:solidFill>
                  <a:srgbClr val="004F9F"/>
                </a:solidFill>
              </a:endParaRPr>
            </a:p>
          </p:txBody>
        </p:sp>
        <p:sp>
          <p:nvSpPr>
            <p:cNvPr id="7" name="object 12"/>
            <p:cNvSpPr txBox="1"/>
            <p:nvPr/>
          </p:nvSpPr>
          <p:spPr>
            <a:xfrm>
              <a:off x="1701219" y="27149"/>
              <a:ext cx="2932497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r>
                <a:rPr lang="ru-RU" sz="2400" b="1" dirty="0">
                  <a:solidFill>
                    <a:srgbClr val="004F9F"/>
                  </a:solidFill>
                </a:rPr>
                <a:t>Официальный сайт:</a:t>
              </a:r>
            </a:p>
            <a:p>
              <a:r>
                <a:rPr lang="en-US" sz="2400" dirty="0" smtClean="0">
                  <a:solidFill>
                    <a:srgbClr val="004F9F"/>
                  </a:solidFill>
                </a:rPr>
                <a:t>new.guap.ru/i02</a:t>
              </a:r>
              <a:endParaRPr lang="ru-RU" sz="2400" dirty="0">
                <a:solidFill>
                  <a:srgbClr val="004F9F"/>
                </a:solidFill>
              </a:endParaRPr>
            </a:p>
          </p:txBody>
        </p:sp>
        <p:sp>
          <p:nvSpPr>
            <p:cNvPr id="6" name="object 12"/>
            <p:cNvSpPr txBox="1"/>
            <p:nvPr/>
          </p:nvSpPr>
          <p:spPr>
            <a:xfrm>
              <a:off x="5337475" y="-6758"/>
              <a:ext cx="1752600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r>
                <a:rPr lang="ru-RU" sz="2400" b="1" dirty="0" err="1">
                  <a:solidFill>
                    <a:srgbClr val="004F9F"/>
                  </a:solidFill>
                </a:rPr>
                <a:t>Вконтакте</a:t>
              </a:r>
              <a:r>
                <a:rPr lang="ru-RU" sz="2400" b="1" dirty="0">
                  <a:solidFill>
                    <a:srgbClr val="004F9F"/>
                  </a:solidFill>
                </a:rPr>
                <a:t>:</a:t>
              </a:r>
            </a:p>
            <a:p>
              <a:r>
                <a:rPr lang="en-US" sz="2400" dirty="0" err="1">
                  <a:solidFill>
                    <a:srgbClr val="004F9F"/>
                  </a:solidFill>
                </a:rPr>
                <a:t>guap</a:t>
              </a:r>
              <a:r>
                <a:rPr lang="ru-RU" sz="2400" dirty="0">
                  <a:solidFill>
                    <a:srgbClr val="004F9F"/>
                  </a:solidFill>
                </a:rPr>
                <a:t>_</a:t>
              </a:r>
              <a:r>
                <a:rPr lang="en-US" sz="2400" dirty="0" err="1">
                  <a:solidFill>
                    <a:srgbClr val="004F9F"/>
                  </a:solidFill>
                </a:rPr>
                <a:t>ru</a:t>
              </a:r>
              <a:endParaRPr lang="ru-RU" sz="2400" dirty="0">
                <a:solidFill>
                  <a:srgbClr val="004F9F"/>
                </a:solidFill>
              </a:endParaRP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5C6E8D5-04FB-467B-90DB-F77E9D64B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561" y="96776"/>
              <a:ext cx="576068" cy="576068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533E43-8613-44D3-A08B-ADB187487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419" y="114859"/>
              <a:ext cx="576068" cy="576068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D4F9853-1D44-4C4B-AB2B-2CB72B94C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1262" y="-23975"/>
              <a:ext cx="576068" cy="576068"/>
            </a:xfrm>
            <a:prstGeom prst="rect">
              <a:avLst/>
            </a:prstGeom>
          </p:spPr>
        </p:pic>
      </p:grpSp>
      <p:sp>
        <p:nvSpPr>
          <p:cNvPr id="16" name="object 12"/>
          <p:cNvSpPr txBox="1"/>
          <p:nvPr/>
        </p:nvSpPr>
        <p:spPr>
          <a:xfrm>
            <a:off x="5807869" y="3872592"/>
            <a:ext cx="3288867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b="1" dirty="0" smtClean="0">
                <a:solidFill>
                  <a:srgbClr val="004F9F"/>
                </a:solidFill>
              </a:rPr>
              <a:t>Адрес:</a:t>
            </a:r>
            <a:endParaRPr lang="ru-RU" b="1" dirty="0">
              <a:solidFill>
                <a:srgbClr val="004F9F"/>
              </a:solidFill>
            </a:endParaRPr>
          </a:p>
          <a:p>
            <a:r>
              <a:rPr lang="ru-RU" dirty="0" smtClean="0">
                <a:solidFill>
                  <a:srgbClr val="004F9F"/>
                </a:solidFill>
              </a:rPr>
              <a:t>Большая Морская, 67, ауд. 52-36</a:t>
            </a:r>
          </a:p>
          <a:p>
            <a:r>
              <a:rPr lang="ru-RU" dirty="0" smtClean="0">
                <a:solidFill>
                  <a:srgbClr val="004F9F"/>
                </a:solidFill>
              </a:rPr>
              <a:t>Тел. 571-19-89</a:t>
            </a:r>
            <a:br>
              <a:rPr lang="ru-RU" dirty="0" smtClean="0">
                <a:solidFill>
                  <a:srgbClr val="004F9F"/>
                </a:solidFill>
              </a:rPr>
            </a:br>
            <a:r>
              <a:rPr lang="en-US" dirty="0" smtClean="0">
                <a:solidFill>
                  <a:srgbClr val="004F9F"/>
                </a:solidFill>
              </a:rPr>
              <a:t>fresguap@mail.ru</a:t>
            </a:r>
            <a:endParaRPr lang="ru-RU" dirty="0">
              <a:solidFill>
                <a:srgbClr val="004F9F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0A3D71-0FE2-4F0A-9916-A920C6A6CE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99" y="4097109"/>
            <a:ext cx="416996" cy="6717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46711" y="5534025"/>
            <a:ext cx="3882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4F9F"/>
                </a:solidFill>
              </a:rPr>
              <a:t>Директор института №2:</a:t>
            </a:r>
            <a:endParaRPr lang="ru-RU" b="1" dirty="0">
              <a:solidFill>
                <a:srgbClr val="004F9F"/>
              </a:solidFill>
            </a:endParaRPr>
          </a:p>
          <a:p>
            <a:r>
              <a:rPr lang="ru-RU" dirty="0" err="1" smtClean="0">
                <a:solidFill>
                  <a:srgbClr val="004F9F"/>
                </a:solidFill>
              </a:rPr>
              <a:t>Бестугин</a:t>
            </a:r>
            <a:r>
              <a:rPr lang="ru-RU" dirty="0" smtClean="0">
                <a:solidFill>
                  <a:srgbClr val="004F9F"/>
                </a:solidFill>
              </a:rPr>
              <a:t> Александр </a:t>
            </a:r>
            <a:r>
              <a:rPr lang="ru-RU" dirty="0" err="1" smtClean="0">
                <a:solidFill>
                  <a:srgbClr val="004F9F"/>
                </a:solidFill>
              </a:rPr>
              <a:t>Роальдович</a:t>
            </a:r>
            <a:endParaRPr lang="ru-RU" dirty="0">
              <a:solidFill>
                <a:srgbClr val="004F9F"/>
              </a:solidFill>
            </a:endParaRPr>
          </a:p>
          <a:p>
            <a:r>
              <a:rPr lang="en-US" dirty="0" smtClean="0">
                <a:solidFill>
                  <a:srgbClr val="004F9F"/>
                </a:solidFill>
              </a:rPr>
              <a:t>fresguap@mail.ru</a:t>
            </a:r>
            <a:endParaRPr lang="ru-RU" dirty="0">
              <a:solidFill>
                <a:srgbClr val="004F9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89269" y="5534025"/>
            <a:ext cx="3417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004F9F"/>
                </a:solidFill>
              </a:rPr>
              <a:t>Заместитель директора:</a:t>
            </a:r>
            <a:endParaRPr lang="ru-RU" sz="1600" b="1" dirty="0">
              <a:solidFill>
                <a:srgbClr val="004F9F"/>
              </a:solidFill>
            </a:endParaRPr>
          </a:p>
          <a:p>
            <a:pPr lvl="0"/>
            <a:r>
              <a:rPr lang="ru-RU" sz="1600" dirty="0" smtClean="0">
                <a:solidFill>
                  <a:srgbClr val="004F9F"/>
                </a:solidFill>
              </a:rPr>
              <a:t>Васильева Дина Владимировна</a:t>
            </a:r>
            <a:endParaRPr lang="ru-RU" sz="1600" dirty="0">
              <a:solidFill>
                <a:srgbClr val="004F9F"/>
              </a:solidFill>
            </a:endParaRPr>
          </a:p>
          <a:p>
            <a:pPr lvl="0"/>
            <a:r>
              <a:rPr lang="ru-RU" sz="1600" dirty="0">
                <a:solidFill>
                  <a:srgbClr val="004F9F"/>
                </a:solidFill>
              </a:rPr>
              <a:t>Тел. </a:t>
            </a:r>
            <a:r>
              <a:rPr lang="ru-RU" sz="1600" dirty="0" smtClean="0">
                <a:solidFill>
                  <a:srgbClr val="004F9F"/>
                </a:solidFill>
              </a:rPr>
              <a:t>494-70-24 </a:t>
            </a:r>
            <a:br>
              <a:rPr lang="ru-RU" sz="1600" dirty="0" smtClean="0">
                <a:solidFill>
                  <a:srgbClr val="004F9F"/>
                </a:solidFill>
              </a:rPr>
            </a:br>
            <a:r>
              <a:rPr lang="en-US" sz="1600" dirty="0" smtClean="0">
                <a:solidFill>
                  <a:srgbClr val="004F9F"/>
                </a:solidFill>
              </a:rPr>
              <a:t>profinst2guap@mail.ru</a:t>
            </a:r>
            <a:endParaRPr lang="ru-RU" sz="1600" dirty="0">
              <a:solidFill>
                <a:srgbClr val="004F9F"/>
              </a:solidFill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601726" y="493345"/>
            <a:ext cx="887276" cy="649236"/>
            <a:chOff x="2270258" y="691376"/>
            <a:chExt cx="887310" cy="649261"/>
          </a:xfrm>
        </p:grpSpPr>
        <p:sp>
          <p:nvSpPr>
            <p:cNvPr id="17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90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/>
          <p:nvPr/>
        </p:nvSpPr>
        <p:spPr>
          <a:xfrm>
            <a:off x="1263696" y="6510680"/>
            <a:ext cx="9178290" cy="0"/>
          </a:xfrm>
          <a:custGeom>
            <a:avLst/>
            <a:gdLst/>
            <a:ahLst/>
            <a:cxnLst/>
            <a:rect l="l" t="t" r="r" b="b"/>
            <a:pathLst>
              <a:path w="9178290">
                <a:moveTo>
                  <a:pt x="0" y="0"/>
                </a:moveTo>
                <a:lnTo>
                  <a:pt x="9178150" y="0"/>
                </a:lnTo>
              </a:path>
            </a:pathLst>
          </a:custGeom>
          <a:ln w="25349">
            <a:gradFill>
              <a:gsLst>
                <a:gs pos="100000">
                  <a:srgbClr val="004F9F"/>
                </a:gs>
                <a:gs pos="0">
                  <a:srgbClr val="CB1357"/>
                </a:gs>
              </a:gsLst>
              <a:lin ang="10800000" scaled="0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36663" y="1135430"/>
            <a:ext cx="7879080" cy="7569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Современная </a:t>
            </a:r>
            <a:r>
              <a:rPr sz="4800" b="1" spc="-9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учебная</a:t>
            </a:r>
            <a:r>
              <a:rPr sz="4800" b="1" spc="-5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1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база</a:t>
            </a:r>
            <a:endParaRPr sz="4800" dirty="0">
              <a:solidFill>
                <a:srgbClr val="004F9F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3696" y="1980698"/>
            <a:ext cx="5458130" cy="157479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spcBef>
                <a:spcPts val="940"/>
              </a:spcBef>
              <a:tabLst>
                <a:tab pos="244475" algn="l"/>
              </a:tabLst>
            </a:pPr>
            <a:endParaRPr lang="ru-RU" spc="25" dirty="0">
              <a:solidFill>
                <a:srgbClr val="004F9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43840" indent="-231140">
              <a:spcBef>
                <a:spcPts val="940"/>
              </a:spcBef>
              <a:buChar char="—"/>
              <a:tabLst>
                <a:tab pos="244475" algn="l"/>
              </a:tabLst>
            </a:pPr>
            <a:r>
              <a:rPr lang="ru-RU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Базовые кафедры ведущих предприятий</a:t>
            </a:r>
          </a:p>
          <a:p>
            <a:pPr marL="243840" indent="-231140">
              <a:spcBef>
                <a:spcPts val="940"/>
              </a:spcBef>
              <a:buChar char="—"/>
              <a:tabLst>
                <a:tab pos="244475" algn="l"/>
              </a:tabLst>
            </a:pPr>
            <a:r>
              <a:rPr lang="ru-RU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Современные лаборатории</a:t>
            </a:r>
          </a:p>
          <a:p>
            <a:pPr marL="12700">
              <a:spcBef>
                <a:spcPts val="940"/>
              </a:spcBef>
              <a:tabLst>
                <a:tab pos="244475" algn="l"/>
              </a:tabLst>
            </a:pPr>
            <a:endParaRPr lang="ru-RU" spc="25" dirty="0">
              <a:solidFill>
                <a:srgbClr val="004F9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16731" y="3781425"/>
            <a:ext cx="885937" cy="691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26758" y="3781425"/>
            <a:ext cx="1031939" cy="776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95472" y="4728839"/>
            <a:ext cx="1278797" cy="747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16731" y="5695537"/>
            <a:ext cx="2225020" cy="6266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89744" y="3844910"/>
            <a:ext cx="899955" cy="655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16732" y="4777919"/>
            <a:ext cx="603830" cy="7291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17817" y="4740518"/>
            <a:ext cx="1109675" cy="7361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36662" y="6627206"/>
            <a:ext cx="4934585" cy="38215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lang="ru-RU" sz="1200" spc="15" dirty="0" smtClean="0">
                <a:solidFill>
                  <a:srgbClr val="004F9F"/>
                </a:solidFill>
                <a:latin typeface="Trebuchet MS"/>
                <a:cs typeface="Trebuchet MS"/>
              </a:rPr>
              <a:t>Оборудование, используемое при работе со студентами </a:t>
            </a:r>
            <a:br>
              <a:rPr lang="ru-RU" sz="1200" spc="15" dirty="0" smtClean="0">
                <a:solidFill>
                  <a:srgbClr val="004F9F"/>
                </a:solidFill>
                <a:latin typeface="Trebuchet MS"/>
                <a:cs typeface="Trebuchet MS"/>
              </a:rPr>
            </a:br>
            <a:r>
              <a:rPr lang="ru-RU" sz="1200" spc="15" dirty="0" smtClean="0">
                <a:solidFill>
                  <a:srgbClr val="004F9F"/>
                </a:solidFill>
                <a:latin typeface="Trebuchet MS"/>
                <a:cs typeface="Trebuchet MS"/>
              </a:rPr>
              <a:t>кафедры радиотехнических систем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269" y="2538812"/>
            <a:ext cx="5877948" cy="3919014"/>
          </a:xfrm>
          <a:prstGeom prst="rect">
            <a:avLst/>
          </a:prstGeom>
        </p:spPr>
      </p:pic>
      <p:sp>
        <p:nvSpPr>
          <p:cNvPr id="4" name="AutoShape 2" descr="Keysight Technolog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2731" y="5821860"/>
            <a:ext cx="1616401" cy="498056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406384" y="535947"/>
            <a:ext cx="887276" cy="649236"/>
            <a:chOff x="2270258" y="691376"/>
            <a:chExt cx="887310" cy="649261"/>
          </a:xfrm>
        </p:grpSpPr>
        <p:sp>
          <p:nvSpPr>
            <p:cNvPr id="22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57" y="2777328"/>
            <a:ext cx="1064604" cy="106460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36069" y="862986"/>
            <a:ext cx="4432935" cy="7569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b="1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Цифры</a:t>
            </a:r>
            <a:r>
              <a:rPr sz="4800" b="1" spc="-31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6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приема</a:t>
            </a:r>
            <a:endParaRPr sz="4800" dirty="0">
              <a:solidFill>
                <a:srgbClr val="004F9F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17809" y="3056687"/>
            <a:ext cx="356938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Средний </a:t>
            </a:r>
            <a:r>
              <a:rPr sz="3000" spc="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балл</a:t>
            </a:r>
            <a:r>
              <a:rPr sz="3000" spc="-41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3000" spc="1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ЕГЭ</a:t>
            </a:r>
            <a:endParaRPr sz="30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65119" y="4655180"/>
            <a:ext cx="8578820" cy="51744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tabLst>
                <a:tab pos="1197610" algn="l"/>
              </a:tabLst>
            </a:pPr>
            <a:r>
              <a:rPr sz="3250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	</a:t>
            </a:r>
            <a:r>
              <a:rPr sz="3000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Количество </a:t>
            </a:r>
            <a:r>
              <a:rPr sz="3000" spc="5" dirty="0" err="1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направлений</a:t>
            </a:r>
            <a:r>
              <a:rPr sz="3000" spc="-41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ru-RU" sz="3000" spc="-41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 </a:t>
            </a:r>
            <a:r>
              <a:rPr sz="3000" spc="5" dirty="0" err="1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подготовки</a:t>
            </a:r>
            <a:endParaRPr sz="30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47190" y="3074639"/>
            <a:ext cx="688340" cy="43858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spcBef>
                <a:spcPts val="120"/>
              </a:spcBef>
            </a:pPr>
            <a:r>
              <a:rPr sz="2750" spc="20" dirty="0" smtClean="0">
                <a:solidFill>
                  <a:srgbClr val="004F9F"/>
                </a:solidFill>
                <a:latin typeface="Arial"/>
                <a:cs typeface="Arial"/>
              </a:rPr>
              <a:t>7</a:t>
            </a:r>
            <a:r>
              <a:rPr lang="ru-RU" sz="2750" spc="20" dirty="0" smtClean="0">
                <a:solidFill>
                  <a:srgbClr val="004F9F"/>
                </a:solidFill>
                <a:latin typeface="Arial"/>
                <a:cs typeface="Arial"/>
              </a:rPr>
              <a:t>5</a:t>
            </a:r>
            <a:endParaRPr sz="2750" dirty="0">
              <a:latin typeface="Arial"/>
              <a:cs typeface="Arial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7481">
            <a:off x="1276987" y="4402236"/>
            <a:ext cx="1064604" cy="10646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47191" y="4655179"/>
            <a:ext cx="6883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20"/>
              </a:spcBef>
            </a:pPr>
            <a:r>
              <a:rPr lang="ru-RU" sz="2400" spc="-60" dirty="0">
                <a:solidFill>
                  <a:srgbClr val="004F9F"/>
                </a:solidFill>
                <a:latin typeface="Arial"/>
                <a:cs typeface="Arial"/>
              </a:rPr>
              <a:t>1</a:t>
            </a:r>
            <a:r>
              <a:rPr lang="ru-RU" sz="2400" spc="-60" dirty="0" smtClean="0">
                <a:solidFill>
                  <a:srgbClr val="004F9F"/>
                </a:solidFill>
                <a:latin typeface="Arial"/>
                <a:cs typeface="Arial"/>
              </a:rPr>
              <a:t>0</a:t>
            </a:r>
            <a:endParaRPr lang="ru-RU" sz="2400" dirty="0">
              <a:latin typeface="Arial"/>
              <a:cs typeface="Arial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406384" y="535947"/>
            <a:ext cx="887276" cy="649236"/>
            <a:chOff x="2270258" y="691376"/>
            <a:chExt cx="887310" cy="649261"/>
          </a:xfrm>
        </p:grpSpPr>
        <p:sp>
          <p:nvSpPr>
            <p:cNvPr id="15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 txBox="1">
            <a:spLocks noGrp="1"/>
          </p:cNvSpPr>
          <p:nvPr>
            <p:ph idx="1"/>
          </p:nvPr>
        </p:nvSpPr>
        <p:spPr>
          <a:xfrm>
            <a:off x="4861219" y="3400426"/>
            <a:ext cx="1418571" cy="20774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0" marR="944244" indent="0" algn="ctr">
              <a:lnSpc>
                <a:spcPct val="100000"/>
              </a:lnSpc>
              <a:spcBef>
                <a:spcPts val="4325"/>
              </a:spcBef>
              <a:buNone/>
            </a:pPr>
            <a:r>
              <a:rPr lang="ru-RU" sz="1300" spc="-10" dirty="0">
                <a:solidFill>
                  <a:srgbClr val="1B62A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4 г</a:t>
            </a:r>
            <a:r>
              <a:rPr sz="1300" spc="-10" dirty="0" err="1">
                <a:solidFill>
                  <a:srgbClr val="1B62A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ода</a:t>
            </a:r>
            <a:endParaRPr sz="1300" dirty="0">
              <a:solidFill>
                <a:srgbClr val="1B62A9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19774" y="4831545"/>
            <a:ext cx="10648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</a:t>
            </a:r>
            <a:r>
              <a:rPr sz="15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</a:t>
            </a:r>
            <a:r>
              <a:rPr sz="1500" spc="2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ит</a:t>
            </a:r>
            <a:r>
              <a:rPr sz="1500" spc="-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уриент  </a:t>
            </a:r>
            <a:r>
              <a:rPr sz="1500" spc="5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ГУАП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85303" y="4756331"/>
            <a:ext cx="1184281" cy="38215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кандидатскую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66433" y="4756331"/>
            <a:ext cx="1114703" cy="38215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spc="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магис</a:t>
            </a:r>
            <a:r>
              <a:rPr sz="1200" spc="-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</a:t>
            </a:r>
            <a:r>
              <a:rPr sz="1200" spc="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ерскую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50931" y="3567217"/>
            <a:ext cx="1069797" cy="597984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25425" marR="5080" indent="-213360">
              <a:lnSpc>
                <a:spcPct val="96100"/>
              </a:lnSpc>
              <a:spcBef>
                <a:spcPts val="170"/>
              </a:spcBef>
            </a:pPr>
            <a:r>
              <a:rPr sz="15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Бакалавр  </a:t>
            </a:r>
            <a:r>
              <a:rPr sz="1200" spc="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диплом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73927" y="4475445"/>
            <a:ext cx="983617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Магистр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70851" y="4475445"/>
            <a:ext cx="880744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Аспирант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43036" y="4402982"/>
            <a:ext cx="1184281" cy="754694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229235" indent="-217170">
              <a:spcBef>
                <a:spcPts val="685"/>
              </a:spcBef>
            </a:pPr>
            <a:r>
              <a:rPr sz="15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Докторант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9235" marR="5080">
              <a:lnSpc>
                <a:spcPts val="1400"/>
              </a:lnSpc>
              <a:spcBef>
                <a:spcPts val="595"/>
              </a:spcBef>
            </a:pPr>
            <a:r>
              <a:rPr sz="12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док</a:t>
            </a:r>
            <a:r>
              <a:rPr sz="1200" spc="-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</a:t>
            </a:r>
            <a:r>
              <a:rPr sz="1200" spc="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орскую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object 14"/>
          <p:cNvSpPr/>
          <p:nvPr/>
        </p:nvSpPr>
        <p:spPr>
          <a:xfrm flipV="1">
            <a:off x="3461517" y="3993864"/>
            <a:ext cx="885400" cy="83437"/>
          </a:xfrm>
          <a:custGeom>
            <a:avLst/>
            <a:gdLst/>
            <a:ahLst/>
            <a:cxnLst/>
            <a:rect l="l" t="t" r="r" b="b"/>
            <a:pathLst>
              <a:path w="1875789">
                <a:moveTo>
                  <a:pt x="0" y="0"/>
                </a:moveTo>
                <a:lnTo>
                  <a:pt x="1875561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24364" y="4020227"/>
            <a:ext cx="45719" cy="144974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4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75127" y="5174529"/>
            <a:ext cx="647700" cy="0"/>
          </a:xfrm>
          <a:custGeom>
            <a:avLst/>
            <a:gdLst/>
            <a:ahLst/>
            <a:cxnLst/>
            <a:rect l="l" t="t" r="r" b="b"/>
            <a:pathLst>
              <a:path w="647700">
                <a:moveTo>
                  <a:pt x="0" y="0"/>
                </a:moveTo>
                <a:lnTo>
                  <a:pt x="647636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16287" y="5126384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4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73144" y="3701343"/>
            <a:ext cx="0" cy="1864995"/>
          </a:xfrm>
          <a:custGeom>
            <a:avLst/>
            <a:gdLst/>
            <a:ahLst/>
            <a:cxnLst/>
            <a:rect l="l" t="t" r="r" b="b"/>
            <a:pathLst>
              <a:path h="1864995">
                <a:moveTo>
                  <a:pt x="0" y="1864537"/>
                </a:moveTo>
                <a:lnTo>
                  <a:pt x="0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73132" y="3696440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4">
                <a:moveTo>
                  <a:pt x="0" y="0"/>
                </a:moveTo>
                <a:lnTo>
                  <a:pt x="246976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613632" y="3648294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4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373132" y="5567696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4">
                <a:moveTo>
                  <a:pt x="0" y="0"/>
                </a:moveTo>
                <a:lnTo>
                  <a:pt x="246976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613632" y="5519551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4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266574" y="4620784"/>
            <a:ext cx="267970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267715" y="0"/>
                </a:moveTo>
                <a:lnTo>
                  <a:pt x="0" y="0"/>
                </a:lnTo>
              </a:path>
            </a:pathLst>
          </a:custGeom>
          <a:ln w="9804">
            <a:solidFill>
              <a:srgbClr val="004F9F"/>
            </a:solidFill>
            <a:prstDash val="dash"/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527814" y="4572651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32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558456" y="4614536"/>
            <a:ext cx="267970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267716" y="0"/>
                </a:moveTo>
                <a:lnTo>
                  <a:pt x="0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819709" y="4566403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33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975433" y="4614536"/>
            <a:ext cx="267970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267716" y="0"/>
                </a:moveTo>
                <a:lnTo>
                  <a:pt x="0" y="0"/>
                </a:lnTo>
              </a:path>
            </a:pathLst>
          </a:custGeom>
          <a:ln w="980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236686" y="4566403"/>
            <a:ext cx="52069" cy="96520"/>
          </a:xfrm>
          <a:custGeom>
            <a:avLst/>
            <a:gdLst/>
            <a:ahLst/>
            <a:cxnLst/>
            <a:rect l="l" t="t" r="r" b="b"/>
            <a:pathLst>
              <a:path w="52070" h="96520">
                <a:moveTo>
                  <a:pt x="0" y="0"/>
                </a:moveTo>
                <a:lnTo>
                  <a:pt x="0" y="96278"/>
                </a:lnTo>
                <a:lnTo>
                  <a:pt x="51777" y="48133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030932" y="3925745"/>
            <a:ext cx="814793" cy="613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51032" y="5232645"/>
            <a:ext cx="1265047" cy="835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00"/>
              </a:lnSpc>
              <a:spcBef>
                <a:spcPts val="100"/>
              </a:spcBef>
            </a:pPr>
            <a:r>
              <a:rPr sz="1300" spc="3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5</a:t>
            </a:r>
            <a:r>
              <a:rPr sz="1300" spc="-8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лет</a:t>
            </a:r>
            <a:endParaRPr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700">
              <a:lnSpc>
                <a:spcPts val="1739"/>
              </a:lnSpc>
            </a:pPr>
            <a:r>
              <a:rPr sz="1500" spc="2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Специалист</a:t>
            </a:r>
            <a:endParaRPr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5425" marR="171450">
              <a:lnSpc>
                <a:spcPts val="1400"/>
              </a:lnSpc>
              <a:spcBef>
                <a:spcPts val="380"/>
              </a:spcBef>
            </a:pPr>
            <a:r>
              <a:rPr sz="1200" spc="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Защитить  </a:t>
            </a:r>
            <a:r>
              <a:rPr sz="120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диплом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694692" y="3629588"/>
            <a:ext cx="719975" cy="719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983627" y="4114944"/>
            <a:ext cx="234632" cy="23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179208" y="3629613"/>
            <a:ext cx="249059" cy="249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043039" y="3830693"/>
            <a:ext cx="660463" cy="4594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863732" y="5725609"/>
            <a:ext cx="142822" cy="1404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863732" y="3835328"/>
            <a:ext cx="142822" cy="1404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694666" y="4807132"/>
            <a:ext cx="142822" cy="1404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981138" y="4807132"/>
            <a:ext cx="142822" cy="1404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9455735" y="4807132"/>
            <a:ext cx="142822" cy="1404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493961" y="3629587"/>
            <a:ext cx="719962" cy="7199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861219" y="4313597"/>
            <a:ext cx="705485" cy="7053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116144" y="3688528"/>
            <a:ext cx="150495" cy="0"/>
          </a:xfrm>
          <a:custGeom>
            <a:avLst/>
            <a:gdLst/>
            <a:ahLst/>
            <a:cxnLst/>
            <a:rect l="l" t="t" r="r" b="b"/>
            <a:pathLst>
              <a:path w="150495">
                <a:moveTo>
                  <a:pt x="0" y="0"/>
                </a:moveTo>
                <a:lnTo>
                  <a:pt x="150418" y="0"/>
                </a:lnTo>
              </a:path>
            </a:pathLst>
          </a:custGeom>
          <a:ln w="9804">
            <a:solidFill>
              <a:srgbClr val="004F9F"/>
            </a:solidFill>
            <a:prstDash val="dash"/>
          </a:ln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0" name="object 6">
            <a:extLst>
              <a:ext uri="{FF2B5EF4-FFF2-40B4-BE49-F238E27FC236}">
                <a16:creationId xmlns:a16="http://schemas.microsoft.com/office/drawing/2014/main" id="{4112FE2A-E69B-4D0B-8473-029FDA52A08A}"/>
              </a:ext>
            </a:extLst>
          </p:cNvPr>
          <p:cNvSpPr txBox="1"/>
          <p:nvPr/>
        </p:nvSpPr>
        <p:spPr>
          <a:xfrm>
            <a:off x="1236663" y="1376873"/>
            <a:ext cx="9009661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4800" b="1" spc="2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Многоуровневое инженерное образование  </a:t>
            </a:r>
            <a:endParaRPr sz="48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3" name="Соединительная линия уступом 2"/>
          <p:cNvCxnSpPr>
            <a:stCxn id="35" idx="2"/>
          </p:cNvCxnSpPr>
          <p:nvPr/>
        </p:nvCxnSpPr>
        <p:spPr>
          <a:xfrm rot="5400000" flipH="1" flipV="1">
            <a:off x="6670828" y="4035632"/>
            <a:ext cx="845401" cy="3219946"/>
          </a:xfrm>
          <a:prstGeom prst="bentConnector4">
            <a:avLst>
              <a:gd name="adj1" fmla="val -27040"/>
              <a:gd name="adj2" fmla="val 99898"/>
            </a:avLst>
          </a:prstGeom>
          <a:ln w="3175">
            <a:solidFill>
              <a:srgbClr val="004F9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6116078" y="3688528"/>
            <a:ext cx="150496" cy="0"/>
          </a:xfrm>
          <a:prstGeom prst="line">
            <a:avLst/>
          </a:prstGeom>
          <a:ln w="12700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266574" y="3688528"/>
            <a:ext cx="0" cy="926008"/>
          </a:xfrm>
          <a:prstGeom prst="line">
            <a:avLst/>
          </a:prstGeom>
          <a:ln w="12700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6266574" y="4619625"/>
            <a:ext cx="267970" cy="0"/>
          </a:xfrm>
          <a:prstGeom prst="line">
            <a:avLst/>
          </a:prstGeom>
          <a:ln w="12700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266574" y="4674671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6262877" y="4805088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262877" y="4934640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6262877" y="5072845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259180" y="5203262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6259180" y="5332814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253804" y="5472226"/>
            <a:ext cx="0" cy="81661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6207724" y="5566337"/>
            <a:ext cx="46081" cy="0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6207723" y="5566337"/>
            <a:ext cx="0" cy="0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6077978" y="5566337"/>
            <a:ext cx="76200" cy="0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H="1">
            <a:off x="5979123" y="5566337"/>
            <a:ext cx="76200" cy="0"/>
          </a:xfrm>
          <a:prstGeom prst="line">
            <a:avLst/>
          </a:prstGeom>
          <a:ln w="9525">
            <a:solidFill>
              <a:srgbClr val="004F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406384" y="535947"/>
            <a:ext cx="887276" cy="649236"/>
            <a:chOff x="2270258" y="691376"/>
            <a:chExt cx="887310" cy="649261"/>
          </a:xfrm>
        </p:grpSpPr>
        <p:sp>
          <p:nvSpPr>
            <p:cNvPr id="65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118327" y="2847365"/>
            <a:ext cx="3133090" cy="3133090"/>
          </a:xfrm>
          <a:custGeom>
            <a:avLst/>
            <a:gdLst/>
            <a:ahLst/>
            <a:cxnLst/>
            <a:rect l="l" t="t" r="r" b="b"/>
            <a:pathLst>
              <a:path w="3133090" h="3133090">
                <a:moveTo>
                  <a:pt x="0" y="1566443"/>
                </a:moveTo>
                <a:lnTo>
                  <a:pt x="907" y="1512591"/>
                </a:lnTo>
                <a:lnTo>
                  <a:pt x="3611" y="1459196"/>
                </a:lnTo>
                <a:lnTo>
                  <a:pt x="8083" y="1406285"/>
                </a:lnTo>
                <a:lnTo>
                  <a:pt x="14295" y="1353887"/>
                </a:lnTo>
                <a:lnTo>
                  <a:pt x="22219" y="1302032"/>
                </a:lnTo>
                <a:lnTo>
                  <a:pt x="31826" y="1250746"/>
                </a:lnTo>
                <a:lnTo>
                  <a:pt x="43079" y="1200068"/>
                </a:lnTo>
                <a:lnTo>
                  <a:pt x="55955" y="1150022"/>
                </a:lnTo>
                <a:lnTo>
                  <a:pt x="70424" y="1100635"/>
                </a:lnTo>
                <a:lnTo>
                  <a:pt x="86457" y="1051937"/>
                </a:lnTo>
                <a:lnTo>
                  <a:pt x="104026" y="1003954"/>
                </a:lnTo>
                <a:lnTo>
                  <a:pt x="123101" y="956716"/>
                </a:lnTo>
                <a:lnTo>
                  <a:pt x="143647" y="910258"/>
                </a:lnTo>
                <a:lnTo>
                  <a:pt x="165644" y="864605"/>
                </a:lnTo>
                <a:lnTo>
                  <a:pt x="189060" y="819786"/>
                </a:lnTo>
                <a:lnTo>
                  <a:pt x="213865" y="775832"/>
                </a:lnTo>
                <a:lnTo>
                  <a:pt x="240030" y="732773"/>
                </a:lnTo>
                <a:lnTo>
                  <a:pt x="267525" y="690638"/>
                </a:lnTo>
                <a:lnTo>
                  <a:pt x="296315" y="649446"/>
                </a:lnTo>
                <a:lnTo>
                  <a:pt x="326380" y="609238"/>
                </a:lnTo>
                <a:lnTo>
                  <a:pt x="357690" y="570042"/>
                </a:lnTo>
                <a:lnTo>
                  <a:pt x="390216" y="531885"/>
                </a:lnTo>
                <a:lnTo>
                  <a:pt x="423929" y="494795"/>
                </a:lnTo>
                <a:lnTo>
                  <a:pt x="458800" y="458800"/>
                </a:lnTo>
                <a:lnTo>
                  <a:pt x="494791" y="423934"/>
                </a:lnTo>
                <a:lnTo>
                  <a:pt x="531879" y="390222"/>
                </a:lnTo>
                <a:lnTo>
                  <a:pt x="570036" y="357695"/>
                </a:lnTo>
                <a:lnTo>
                  <a:pt x="609232" y="326383"/>
                </a:lnTo>
                <a:lnTo>
                  <a:pt x="649438" y="296316"/>
                </a:lnTo>
                <a:lnTo>
                  <a:pt x="690626" y="267525"/>
                </a:lnTo>
                <a:lnTo>
                  <a:pt x="732766" y="240031"/>
                </a:lnTo>
                <a:lnTo>
                  <a:pt x="775828" y="213868"/>
                </a:lnTo>
                <a:lnTo>
                  <a:pt x="819785" y="189063"/>
                </a:lnTo>
                <a:lnTo>
                  <a:pt x="864604" y="165646"/>
                </a:lnTo>
                <a:lnTo>
                  <a:pt x="910258" y="143644"/>
                </a:lnTo>
                <a:lnTo>
                  <a:pt x="956716" y="123088"/>
                </a:lnTo>
                <a:lnTo>
                  <a:pt x="1003950" y="104018"/>
                </a:lnTo>
                <a:lnTo>
                  <a:pt x="1051931" y="86454"/>
                </a:lnTo>
                <a:lnTo>
                  <a:pt x="1100631" y="70423"/>
                </a:lnTo>
                <a:lnTo>
                  <a:pt x="1150019" y="55955"/>
                </a:lnTo>
                <a:lnTo>
                  <a:pt x="1200068" y="43079"/>
                </a:lnTo>
                <a:lnTo>
                  <a:pt x="1250746" y="31826"/>
                </a:lnTo>
                <a:lnTo>
                  <a:pt x="1302032" y="22223"/>
                </a:lnTo>
                <a:lnTo>
                  <a:pt x="1353887" y="14301"/>
                </a:lnTo>
                <a:lnTo>
                  <a:pt x="1406285" y="8088"/>
                </a:lnTo>
                <a:lnTo>
                  <a:pt x="1459196" y="3614"/>
                </a:lnTo>
                <a:lnTo>
                  <a:pt x="1512591" y="908"/>
                </a:lnTo>
                <a:lnTo>
                  <a:pt x="1566443" y="0"/>
                </a:lnTo>
                <a:lnTo>
                  <a:pt x="1620295" y="908"/>
                </a:lnTo>
                <a:lnTo>
                  <a:pt x="1673690" y="3614"/>
                </a:lnTo>
                <a:lnTo>
                  <a:pt x="1726601" y="8088"/>
                </a:lnTo>
                <a:lnTo>
                  <a:pt x="1778999" y="14301"/>
                </a:lnTo>
                <a:lnTo>
                  <a:pt x="1830854" y="22223"/>
                </a:lnTo>
                <a:lnTo>
                  <a:pt x="1882139" y="31826"/>
                </a:lnTo>
                <a:lnTo>
                  <a:pt x="1932813" y="43079"/>
                </a:lnTo>
                <a:lnTo>
                  <a:pt x="1982858" y="55955"/>
                </a:lnTo>
                <a:lnTo>
                  <a:pt x="2032246" y="70423"/>
                </a:lnTo>
                <a:lnTo>
                  <a:pt x="2080946" y="86454"/>
                </a:lnTo>
                <a:lnTo>
                  <a:pt x="2128931" y="104018"/>
                </a:lnTo>
                <a:lnTo>
                  <a:pt x="2176170" y="123088"/>
                </a:lnTo>
                <a:lnTo>
                  <a:pt x="2222628" y="143644"/>
                </a:lnTo>
                <a:lnTo>
                  <a:pt x="2268281" y="165646"/>
                </a:lnTo>
                <a:lnTo>
                  <a:pt x="2313100" y="189063"/>
                </a:lnTo>
                <a:lnTo>
                  <a:pt x="2357054" y="213868"/>
                </a:lnTo>
                <a:lnTo>
                  <a:pt x="2400113" y="240031"/>
                </a:lnTo>
                <a:lnTo>
                  <a:pt x="2442248" y="267525"/>
                </a:lnTo>
                <a:lnTo>
                  <a:pt x="2483436" y="296316"/>
                </a:lnTo>
                <a:lnTo>
                  <a:pt x="2523645" y="326383"/>
                </a:lnTo>
                <a:lnTo>
                  <a:pt x="2562844" y="357695"/>
                </a:lnTo>
                <a:lnTo>
                  <a:pt x="2601003" y="390222"/>
                </a:lnTo>
                <a:lnTo>
                  <a:pt x="2638094" y="423934"/>
                </a:lnTo>
                <a:lnTo>
                  <a:pt x="2674086" y="458800"/>
                </a:lnTo>
                <a:lnTo>
                  <a:pt x="2708951" y="494795"/>
                </a:lnTo>
                <a:lnTo>
                  <a:pt x="2742661" y="531885"/>
                </a:lnTo>
                <a:lnTo>
                  <a:pt x="2775186" y="570042"/>
                </a:lnTo>
                <a:lnTo>
                  <a:pt x="2806497" y="609238"/>
                </a:lnTo>
                <a:lnTo>
                  <a:pt x="2836565" y="649446"/>
                </a:lnTo>
                <a:lnTo>
                  <a:pt x="2865361" y="690638"/>
                </a:lnTo>
                <a:lnTo>
                  <a:pt x="2892856" y="732773"/>
                </a:lnTo>
                <a:lnTo>
                  <a:pt x="2919021" y="775832"/>
                </a:lnTo>
                <a:lnTo>
                  <a:pt x="2943828" y="819786"/>
                </a:lnTo>
                <a:lnTo>
                  <a:pt x="2967246" y="864605"/>
                </a:lnTo>
                <a:lnTo>
                  <a:pt x="2989246" y="910258"/>
                </a:lnTo>
                <a:lnTo>
                  <a:pt x="3009798" y="956716"/>
                </a:lnTo>
                <a:lnTo>
                  <a:pt x="3028867" y="1003954"/>
                </a:lnTo>
                <a:lnTo>
                  <a:pt x="3046432" y="1051937"/>
                </a:lnTo>
                <a:lnTo>
                  <a:pt x="3062463" y="1100635"/>
                </a:lnTo>
                <a:lnTo>
                  <a:pt x="3076931" y="1150022"/>
                </a:lnTo>
                <a:lnTo>
                  <a:pt x="3089806" y="1200068"/>
                </a:lnTo>
                <a:lnTo>
                  <a:pt x="3101060" y="1250746"/>
                </a:lnTo>
                <a:lnTo>
                  <a:pt x="3110663" y="1302032"/>
                </a:lnTo>
                <a:lnTo>
                  <a:pt x="3118585" y="1353887"/>
                </a:lnTo>
                <a:lnTo>
                  <a:pt x="3124798" y="1406285"/>
                </a:lnTo>
                <a:lnTo>
                  <a:pt x="3129272" y="1459196"/>
                </a:lnTo>
                <a:lnTo>
                  <a:pt x="3131978" y="1512591"/>
                </a:lnTo>
                <a:lnTo>
                  <a:pt x="3132886" y="1566443"/>
                </a:lnTo>
                <a:lnTo>
                  <a:pt x="3131978" y="1620295"/>
                </a:lnTo>
                <a:lnTo>
                  <a:pt x="3129272" y="1673690"/>
                </a:lnTo>
                <a:lnTo>
                  <a:pt x="3124798" y="1726601"/>
                </a:lnTo>
                <a:lnTo>
                  <a:pt x="3118585" y="1778999"/>
                </a:lnTo>
                <a:lnTo>
                  <a:pt x="3110663" y="1830854"/>
                </a:lnTo>
                <a:lnTo>
                  <a:pt x="3101060" y="1882140"/>
                </a:lnTo>
                <a:lnTo>
                  <a:pt x="3089806" y="1932818"/>
                </a:lnTo>
                <a:lnTo>
                  <a:pt x="3076931" y="1982867"/>
                </a:lnTo>
                <a:lnTo>
                  <a:pt x="3062463" y="2032257"/>
                </a:lnTo>
                <a:lnTo>
                  <a:pt x="3046432" y="2080958"/>
                </a:lnTo>
                <a:lnTo>
                  <a:pt x="3028867" y="2128943"/>
                </a:lnTo>
                <a:lnTo>
                  <a:pt x="3009798" y="2176183"/>
                </a:lnTo>
                <a:lnTo>
                  <a:pt x="2989246" y="2222635"/>
                </a:lnTo>
                <a:lnTo>
                  <a:pt x="2967246" y="2268285"/>
                </a:lnTo>
                <a:lnTo>
                  <a:pt x="2943828" y="2313103"/>
                </a:lnTo>
                <a:lnTo>
                  <a:pt x="2919021" y="2357058"/>
                </a:lnTo>
                <a:lnTo>
                  <a:pt x="2892856" y="2400120"/>
                </a:lnTo>
                <a:lnTo>
                  <a:pt x="2865361" y="2442260"/>
                </a:lnTo>
                <a:lnTo>
                  <a:pt x="2836565" y="2483448"/>
                </a:lnTo>
                <a:lnTo>
                  <a:pt x="2806497" y="2523655"/>
                </a:lnTo>
                <a:lnTo>
                  <a:pt x="2775186" y="2562852"/>
                </a:lnTo>
                <a:lnTo>
                  <a:pt x="2742661" y="2601010"/>
                </a:lnTo>
                <a:lnTo>
                  <a:pt x="2708951" y="2638102"/>
                </a:lnTo>
                <a:lnTo>
                  <a:pt x="2674086" y="2674099"/>
                </a:lnTo>
                <a:lnTo>
                  <a:pt x="2638094" y="2708964"/>
                </a:lnTo>
                <a:lnTo>
                  <a:pt x="2601003" y="2742673"/>
                </a:lnTo>
                <a:lnTo>
                  <a:pt x="2562844" y="2775197"/>
                </a:lnTo>
                <a:lnTo>
                  <a:pt x="2523645" y="2806506"/>
                </a:lnTo>
                <a:lnTo>
                  <a:pt x="2483436" y="2836571"/>
                </a:lnTo>
                <a:lnTo>
                  <a:pt x="2442248" y="2865361"/>
                </a:lnTo>
                <a:lnTo>
                  <a:pt x="2400113" y="2892860"/>
                </a:lnTo>
                <a:lnTo>
                  <a:pt x="2357054" y="2919027"/>
                </a:lnTo>
                <a:lnTo>
                  <a:pt x="2313100" y="2943833"/>
                </a:lnTo>
                <a:lnTo>
                  <a:pt x="2268281" y="2967249"/>
                </a:lnTo>
                <a:lnTo>
                  <a:pt x="2222628" y="2989247"/>
                </a:lnTo>
                <a:lnTo>
                  <a:pt x="2176170" y="3009798"/>
                </a:lnTo>
                <a:lnTo>
                  <a:pt x="2128931" y="3028867"/>
                </a:lnTo>
                <a:lnTo>
                  <a:pt x="2080946" y="3046432"/>
                </a:lnTo>
                <a:lnTo>
                  <a:pt x="2032246" y="3062463"/>
                </a:lnTo>
                <a:lnTo>
                  <a:pt x="1982858" y="3076931"/>
                </a:lnTo>
                <a:lnTo>
                  <a:pt x="1932813" y="3089806"/>
                </a:lnTo>
                <a:lnTo>
                  <a:pt x="1882139" y="3101060"/>
                </a:lnTo>
                <a:lnTo>
                  <a:pt x="1830854" y="3110668"/>
                </a:lnTo>
                <a:lnTo>
                  <a:pt x="1778999" y="3118594"/>
                </a:lnTo>
                <a:lnTo>
                  <a:pt x="1726601" y="3124809"/>
                </a:lnTo>
                <a:lnTo>
                  <a:pt x="1673690" y="3129284"/>
                </a:lnTo>
                <a:lnTo>
                  <a:pt x="1620295" y="3131990"/>
                </a:lnTo>
                <a:lnTo>
                  <a:pt x="1566443" y="3132899"/>
                </a:lnTo>
                <a:lnTo>
                  <a:pt x="1512591" y="3131990"/>
                </a:lnTo>
                <a:lnTo>
                  <a:pt x="1459196" y="3129284"/>
                </a:lnTo>
                <a:lnTo>
                  <a:pt x="1406285" y="3124809"/>
                </a:lnTo>
                <a:lnTo>
                  <a:pt x="1353887" y="3118594"/>
                </a:lnTo>
                <a:lnTo>
                  <a:pt x="1302032" y="3110668"/>
                </a:lnTo>
                <a:lnTo>
                  <a:pt x="1250746" y="3101060"/>
                </a:lnTo>
              </a:path>
            </a:pathLst>
          </a:custGeom>
          <a:ln w="19936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1428" y="5023548"/>
            <a:ext cx="567690" cy="689610"/>
          </a:xfrm>
          <a:custGeom>
            <a:avLst/>
            <a:gdLst/>
            <a:ahLst/>
            <a:cxnLst/>
            <a:rect l="l" t="t" r="r" b="b"/>
            <a:pathLst>
              <a:path w="567689" h="689610">
                <a:moveTo>
                  <a:pt x="567524" y="689190"/>
                </a:moveTo>
                <a:lnTo>
                  <a:pt x="526337" y="660390"/>
                </a:lnTo>
                <a:lnTo>
                  <a:pt x="486131" y="630321"/>
                </a:lnTo>
                <a:lnTo>
                  <a:pt x="446935" y="599011"/>
                </a:lnTo>
                <a:lnTo>
                  <a:pt x="408778" y="566488"/>
                </a:lnTo>
                <a:lnTo>
                  <a:pt x="371690" y="532780"/>
                </a:lnTo>
                <a:lnTo>
                  <a:pt x="335699" y="497916"/>
                </a:lnTo>
                <a:lnTo>
                  <a:pt x="300833" y="461924"/>
                </a:lnTo>
                <a:lnTo>
                  <a:pt x="267123" y="424833"/>
                </a:lnTo>
                <a:lnTo>
                  <a:pt x="234597" y="386675"/>
                </a:lnTo>
                <a:lnTo>
                  <a:pt x="203284" y="347478"/>
                </a:lnTo>
                <a:lnTo>
                  <a:pt x="173212" y="307273"/>
                </a:lnTo>
                <a:lnTo>
                  <a:pt x="144411" y="266090"/>
                </a:lnTo>
                <a:lnTo>
                  <a:pt x="116918" y="223945"/>
                </a:lnTo>
                <a:lnTo>
                  <a:pt x="90757" y="180881"/>
                </a:lnTo>
                <a:lnTo>
                  <a:pt x="65957" y="136926"/>
                </a:lnTo>
                <a:lnTo>
                  <a:pt x="42545" y="92108"/>
                </a:lnTo>
                <a:lnTo>
                  <a:pt x="20550" y="46457"/>
                </a:lnTo>
                <a:lnTo>
                  <a:pt x="0" y="0"/>
                </a:lnTo>
              </a:path>
            </a:pathLst>
          </a:custGeom>
          <a:ln w="199364">
            <a:gradFill>
              <a:gsLst>
                <a:gs pos="0">
                  <a:srgbClr val="004F9F"/>
                </a:gs>
                <a:gs pos="100000">
                  <a:srgbClr val="CB1357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50249" y="2887727"/>
            <a:ext cx="2487295" cy="3093085"/>
          </a:xfrm>
          <a:custGeom>
            <a:avLst/>
            <a:gdLst/>
            <a:ahLst/>
            <a:cxnLst/>
            <a:rect l="l" t="t" r="r" b="b"/>
            <a:pathLst>
              <a:path w="2487295" h="3093085">
                <a:moveTo>
                  <a:pt x="2487280" y="2793377"/>
                </a:moveTo>
                <a:lnTo>
                  <a:pt x="2443180" y="2824296"/>
                </a:lnTo>
                <a:lnTo>
                  <a:pt x="2398391" y="2853492"/>
                </a:lnTo>
                <a:lnTo>
                  <a:pt x="2352955" y="2880972"/>
                </a:lnTo>
                <a:lnTo>
                  <a:pt x="2306912" y="2906744"/>
                </a:lnTo>
                <a:lnTo>
                  <a:pt x="2260302" y="2930813"/>
                </a:lnTo>
                <a:lnTo>
                  <a:pt x="2213168" y="2953186"/>
                </a:lnTo>
                <a:lnTo>
                  <a:pt x="2165550" y="2973870"/>
                </a:lnTo>
                <a:lnTo>
                  <a:pt x="2117489" y="2992871"/>
                </a:lnTo>
                <a:lnTo>
                  <a:pt x="2069026" y="3010195"/>
                </a:lnTo>
                <a:lnTo>
                  <a:pt x="2020202" y="3025850"/>
                </a:lnTo>
                <a:lnTo>
                  <a:pt x="1971058" y="3039842"/>
                </a:lnTo>
                <a:lnTo>
                  <a:pt x="1921635" y="3052178"/>
                </a:lnTo>
                <a:lnTo>
                  <a:pt x="1871973" y="3062860"/>
                </a:lnTo>
                <a:lnTo>
                  <a:pt x="1822111" y="3071898"/>
                </a:lnTo>
                <a:lnTo>
                  <a:pt x="1772090" y="3079298"/>
                </a:lnTo>
                <a:lnTo>
                  <a:pt x="1721952" y="3085067"/>
                </a:lnTo>
                <a:lnTo>
                  <a:pt x="1671736" y="3089211"/>
                </a:lnTo>
                <a:lnTo>
                  <a:pt x="1621485" y="3091737"/>
                </a:lnTo>
                <a:lnTo>
                  <a:pt x="1571237" y="3092650"/>
                </a:lnTo>
                <a:lnTo>
                  <a:pt x="1521036" y="3091958"/>
                </a:lnTo>
                <a:lnTo>
                  <a:pt x="1470920" y="3089666"/>
                </a:lnTo>
                <a:lnTo>
                  <a:pt x="1420931" y="3085782"/>
                </a:lnTo>
                <a:lnTo>
                  <a:pt x="1371109" y="3080311"/>
                </a:lnTo>
                <a:lnTo>
                  <a:pt x="1321496" y="3073260"/>
                </a:lnTo>
                <a:lnTo>
                  <a:pt x="1272136" y="3064635"/>
                </a:lnTo>
                <a:lnTo>
                  <a:pt x="1223064" y="3054443"/>
                </a:lnTo>
                <a:lnTo>
                  <a:pt x="1174323" y="3042690"/>
                </a:lnTo>
                <a:lnTo>
                  <a:pt x="1125954" y="3029383"/>
                </a:lnTo>
                <a:lnTo>
                  <a:pt x="1077996" y="3014529"/>
                </a:lnTo>
                <a:lnTo>
                  <a:pt x="1030490" y="2998133"/>
                </a:lnTo>
                <a:lnTo>
                  <a:pt x="983478" y="2980203"/>
                </a:lnTo>
                <a:lnTo>
                  <a:pt x="937001" y="2960744"/>
                </a:lnTo>
                <a:lnTo>
                  <a:pt x="891098" y="2939765"/>
                </a:lnTo>
                <a:lnTo>
                  <a:pt x="845811" y="2917270"/>
                </a:lnTo>
                <a:lnTo>
                  <a:pt x="801181" y="2893266"/>
                </a:lnTo>
                <a:lnTo>
                  <a:pt x="757248" y="2867761"/>
                </a:lnTo>
                <a:lnTo>
                  <a:pt x="714053" y="2840754"/>
                </a:lnTo>
                <a:lnTo>
                  <a:pt x="671637" y="2812259"/>
                </a:lnTo>
                <a:lnTo>
                  <a:pt x="630040" y="2782281"/>
                </a:lnTo>
                <a:lnTo>
                  <a:pt x="589302" y="2750827"/>
                </a:lnTo>
                <a:lnTo>
                  <a:pt x="549466" y="2717904"/>
                </a:lnTo>
                <a:lnTo>
                  <a:pt x="510571" y="2683517"/>
                </a:lnTo>
                <a:lnTo>
                  <a:pt x="472659" y="2647674"/>
                </a:lnTo>
                <a:lnTo>
                  <a:pt x="435770" y="2610379"/>
                </a:lnTo>
                <a:lnTo>
                  <a:pt x="399945" y="2571640"/>
                </a:lnTo>
                <a:lnTo>
                  <a:pt x="365224" y="2531463"/>
                </a:lnTo>
                <a:lnTo>
                  <a:pt x="331649" y="2489854"/>
                </a:lnTo>
                <a:lnTo>
                  <a:pt x="299261" y="2446820"/>
                </a:lnTo>
                <a:lnTo>
                  <a:pt x="268342" y="2402720"/>
                </a:lnTo>
                <a:lnTo>
                  <a:pt x="239146" y="2357933"/>
                </a:lnTo>
                <a:lnTo>
                  <a:pt x="211665" y="2312498"/>
                </a:lnTo>
                <a:lnTo>
                  <a:pt x="185894" y="2266457"/>
                </a:lnTo>
                <a:lnTo>
                  <a:pt x="161825" y="2219850"/>
                </a:lnTo>
                <a:lnTo>
                  <a:pt x="139452" y="2172719"/>
                </a:lnTo>
                <a:lnTo>
                  <a:pt x="118768" y="2125103"/>
                </a:lnTo>
                <a:lnTo>
                  <a:pt x="99767" y="2077044"/>
                </a:lnTo>
                <a:lnTo>
                  <a:pt x="82443" y="2028582"/>
                </a:lnTo>
                <a:lnTo>
                  <a:pt x="66788" y="1979758"/>
                </a:lnTo>
                <a:lnTo>
                  <a:pt x="52796" y="1930613"/>
                </a:lnTo>
                <a:lnTo>
                  <a:pt x="40460" y="1881187"/>
                </a:lnTo>
                <a:lnTo>
                  <a:pt x="29781" y="1831525"/>
                </a:lnTo>
                <a:lnTo>
                  <a:pt x="20745" y="1781663"/>
                </a:lnTo>
                <a:lnTo>
                  <a:pt x="13347" y="1731642"/>
                </a:lnTo>
                <a:lnTo>
                  <a:pt x="7580" y="1681504"/>
                </a:lnTo>
                <a:lnTo>
                  <a:pt x="3437" y="1631289"/>
                </a:lnTo>
                <a:lnTo>
                  <a:pt x="912" y="1581037"/>
                </a:lnTo>
                <a:lnTo>
                  <a:pt x="0" y="1530790"/>
                </a:lnTo>
                <a:lnTo>
                  <a:pt x="692" y="1480588"/>
                </a:lnTo>
                <a:lnTo>
                  <a:pt x="2984" y="1430472"/>
                </a:lnTo>
                <a:lnTo>
                  <a:pt x="6869" y="1380483"/>
                </a:lnTo>
                <a:lnTo>
                  <a:pt x="12340" y="1330661"/>
                </a:lnTo>
                <a:lnTo>
                  <a:pt x="19391" y="1281048"/>
                </a:lnTo>
                <a:lnTo>
                  <a:pt x="28016" y="1231685"/>
                </a:lnTo>
                <a:lnTo>
                  <a:pt x="38208" y="1182612"/>
                </a:lnTo>
                <a:lnTo>
                  <a:pt x="49960" y="1133870"/>
                </a:lnTo>
                <a:lnTo>
                  <a:pt x="63267" y="1085500"/>
                </a:lnTo>
                <a:lnTo>
                  <a:pt x="78121" y="1037541"/>
                </a:lnTo>
                <a:lnTo>
                  <a:pt x="94516" y="990036"/>
                </a:lnTo>
                <a:lnTo>
                  <a:pt x="112445" y="943024"/>
                </a:lnTo>
                <a:lnTo>
                  <a:pt x="131902" y="896546"/>
                </a:lnTo>
                <a:lnTo>
                  <a:pt x="152881" y="850643"/>
                </a:lnTo>
                <a:lnTo>
                  <a:pt x="175374" y="805355"/>
                </a:lnTo>
                <a:lnTo>
                  <a:pt x="199374" y="760723"/>
                </a:lnTo>
                <a:lnTo>
                  <a:pt x="224877" y="716787"/>
                </a:lnTo>
                <a:lnTo>
                  <a:pt x="251881" y="673593"/>
                </a:lnTo>
                <a:lnTo>
                  <a:pt x="280375" y="631176"/>
                </a:lnTo>
                <a:lnTo>
                  <a:pt x="310351" y="589579"/>
                </a:lnTo>
                <a:lnTo>
                  <a:pt x="341804" y="548842"/>
                </a:lnTo>
                <a:lnTo>
                  <a:pt x="374727" y="509006"/>
                </a:lnTo>
                <a:lnTo>
                  <a:pt x="409114" y="470112"/>
                </a:lnTo>
                <a:lnTo>
                  <a:pt x="444958" y="432201"/>
                </a:lnTo>
                <a:lnTo>
                  <a:pt x="482252" y="395313"/>
                </a:lnTo>
                <a:lnTo>
                  <a:pt x="520991" y="359489"/>
                </a:lnTo>
                <a:lnTo>
                  <a:pt x="561167" y="324771"/>
                </a:lnTo>
                <a:lnTo>
                  <a:pt x="602774" y="291198"/>
                </a:lnTo>
                <a:lnTo>
                  <a:pt x="645806" y="258813"/>
                </a:lnTo>
                <a:lnTo>
                  <a:pt x="689905" y="227894"/>
                </a:lnTo>
                <a:lnTo>
                  <a:pt x="734693" y="198697"/>
                </a:lnTo>
                <a:lnTo>
                  <a:pt x="780129" y="171216"/>
                </a:lnTo>
                <a:lnTo>
                  <a:pt x="826171" y="145443"/>
                </a:lnTo>
                <a:lnTo>
                  <a:pt x="872779" y="121372"/>
                </a:lnTo>
                <a:lnTo>
                  <a:pt x="919911" y="98998"/>
                </a:lnTo>
                <a:lnTo>
                  <a:pt x="967528" y="78312"/>
                </a:lnTo>
                <a:lnTo>
                  <a:pt x="1015587" y="59310"/>
                </a:lnTo>
                <a:lnTo>
                  <a:pt x="1064049" y="41984"/>
                </a:lnTo>
                <a:lnTo>
                  <a:pt x="1112872" y="26328"/>
                </a:lnTo>
                <a:lnTo>
                  <a:pt x="1162015" y="12335"/>
                </a:lnTo>
                <a:lnTo>
                  <a:pt x="1211438" y="0"/>
                </a:lnTo>
              </a:path>
            </a:pathLst>
          </a:custGeom>
          <a:ln w="199364">
            <a:solidFill>
              <a:srgbClr val="004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 useBgFill="1">
        <p:nvSpPr>
          <p:cNvPr id="9" name="object 9"/>
          <p:cNvSpPr/>
          <p:nvPr/>
        </p:nvSpPr>
        <p:spPr>
          <a:xfrm>
            <a:off x="8261838" y="2866657"/>
            <a:ext cx="1322070" cy="2356485"/>
          </a:xfrm>
          <a:custGeom>
            <a:avLst/>
            <a:gdLst/>
            <a:ahLst/>
            <a:cxnLst/>
            <a:rect l="l" t="t" r="r" b="b"/>
            <a:pathLst>
              <a:path w="1322070" h="2356485">
                <a:moveTo>
                  <a:pt x="0" y="0"/>
                </a:moveTo>
                <a:lnTo>
                  <a:pt x="49363" y="8624"/>
                </a:lnTo>
                <a:lnTo>
                  <a:pt x="98436" y="18816"/>
                </a:lnTo>
                <a:lnTo>
                  <a:pt x="147178" y="30569"/>
                </a:lnTo>
                <a:lnTo>
                  <a:pt x="195548" y="43876"/>
                </a:lnTo>
                <a:lnTo>
                  <a:pt x="243507" y="58731"/>
                </a:lnTo>
                <a:lnTo>
                  <a:pt x="291012" y="75126"/>
                </a:lnTo>
                <a:lnTo>
                  <a:pt x="338024" y="93057"/>
                </a:lnTo>
                <a:lnTo>
                  <a:pt x="384502" y="112515"/>
                </a:lnTo>
                <a:lnTo>
                  <a:pt x="430405" y="133495"/>
                </a:lnTo>
                <a:lnTo>
                  <a:pt x="475693" y="155990"/>
                </a:lnTo>
                <a:lnTo>
                  <a:pt x="520325" y="179993"/>
                </a:lnTo>
                <a:lnTo>
                  <a:pt x="564261" y="205498"/>
                </a:lnTo>
                <a:lnTo>
                  <a:pt x="607452" y="232502"/>
                </a:lnTo>
                <a:lnTo>
                  <a:pt x="649866" y="260995"/>
                </a:lnTo>
                <a:lnTo>
                  <a:pt x="691462" y="290971"/>
                </a:lnTo>
                <a:lnTo>
                  <a:pt x="732197" y="322423"/>
                </a:lnTo>
                <a:lnTo>
                  <a:pt x="772032" y="355345"/>
                </a:lnTo>
                <a:lnTo>
                  <a:pt x="810926" y="389731"/>
                </a:lnTo>
                <a:lnTo>
                  <a:pt x="848838" y="425574"/>
                </a:lnTo>
                <a:lnTo>
                  <a:pt x="885727" y="462868"/>
                </a:lnTo>
                <a:lnTo>
                  <a:pt x="921552" y="501607"/>
                </a:lnTo>
                <a:lnTo>
                  <a:pt x="956272" y="541784"/>
                </a:lnTo>
                <a:lnTo>
                  <a:pt x="989847" y="583393"/>
                </a:lnTo>
                <a:lnTo>
                  <a:pt x="1022235" y="626427"/>
                </a:lnTo>
                <a:lnTo>
                  <a:pt x="1053151" y="670527"/>
                </a:lnTo>
                <a:lnTo>
                  <a:pt x="1082345" y="715314"/>
                </a:lnTo>
                <a:lnTo>
                  <a:pt x="1109825" y="760749"/>
                </a:lnTo>
                <a:lnTo>
                  <a:pt x="1135596" y="806790"/>
                </a:lnTo>
                <a:lnTo>
                  <a:pt x="1159666" y="853396"/>
                </a:lnTo>
                <a:lnTo>
                  <a:pt x="1182039" y="900528"/>
                </a:lnTo>
                <a:lnTo>
                  <a:pt x="1202724" y="948144"/>
                </a:lnTo>
                <a:lnTo>
                  <a:pt x="1221726" y="996203"/>
                </a:lnTo>
                <a:lnTo>
                  <a:pt x="1239052" y="1044665"/>
                </a:lnTo>
                <a:lnTo>
                  <a:pt x="1254708" y="1093489"/>
                </a:lnTo>
                <a:lnTo>
                  <a:pt x="1268700" y="1142634"/>
                </a:lnTo>
                <a:lnTo>
                  <a:pt x="1281036" y="1192060"/>
                </a:lnTo>
                <a:lnTo>
                  <a:pt x="1291718" y="1241725"/>
                </a:lnTo>
                <a:lnTo>
                  <a:pt x="1300756" y="1291589"/>
                </a:lnTo>
                <a:lnTo>
                  <a:pt x="1308156" y="1341612"/>
                </a:lnTo>
                <a:lnTo>
                  <a:pt x="1313925" y="1391752"/>
                </a:lnTo>
                <a:lnTo>
                  <a:pt x="1318069" y="1441968"/>
                </a:lnTo>
                <a:lnTo>
                  <a:pt x="1320595" y="1492221"/>
                </a:lnTo>
                <a:lnTo>
                  <a:pt x="1321508" y="1542469"/>
                </a:lnTo>
                <a:lnTo>
                  <a:pt x="1320816" y="1592671"/>
                </a:lnTo>
                <a:lnTo>
                  <a:pt x="1318524" y="1642787"/>
                </a:lnTo>
                <a:lnTo>
                  <a:pt x="1314640" y="1692777"/>
                </a:lnTo>
                <a:lnTo>
                  <a:pt x="1309169" y="1742598"/>
                </a:lnTo>
                <a:lnTo>
                  <a:pt x="1302118" y="1792211"/>
                </a:lnTo>
                <a:lnTo>
                  <a:pt x="1293493" y="1841572"/>
                </a:lnTo>
                <a:lnTo>
                  <a:pt x="1283301" y="1890643"/>
                </a:lnTo>
                <a:lnTo>
                  <a:pt x="1271548" y="1939384"/>
                </a:lnTo>
                <a:lnTo>
                  <a:pt x="1258241" y="1987753"/>
                </a:lnTo>
                <a:lnTo>
                  <a:pt x="1243386" y="2035711"/>
                </a:lnTo>
                <a:lnTo>
                  <a:pt x="1226989" y="2083215"/>
                </a:lnTo>
                <a:lnTo>
                  <a:pt x="1209058" y="2130226"/>
                </a:lnTo>
                <a:lnTo>
                  <a:pt x="1189599" y="2176703"/>
                </a:lnTo>
                <a:lnTo>
                  <a:pt x="1168617" y="2222604"/>
                </a:lnTo>
                <a:lnTo>
                  <a:pt x="1146120" y="2267889"/>
                </a:lnTo>
                <a:lnTo>
                  <a:pt x="1122115" y="2312516"/>
                </a:lnTo>
                <a:lnTo>
                  <a:pt x="1096606" y="2356446"/>
                </a:lnTo>
              </a:path>
            </a:pathLst>
          </a:custGeom>
          <a:ln w="199364">
            <a:gradFill>
              <a:gsLst>
                <a:gs pos="0">
                  <a:srgbClr val="02509C"/>
                </a:gs>
                <a:gs pos="100000">
                  <a:srgbClr val="CB1357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558320" y="3638253"/>
            <a:ext cx="6595109" cy="1500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  <a:tabLst>
                <a:tab pos="4263390" algn="l"/>
              </a:tabLst>
            </a:pPr>
            <a:r>
              <a:rPr lang="ru-RU" sz="9650" b="1" spc="105" dirty="0" smtClean="0">
                <a:solidFill>
                  <a:srgbClr val="004F9F"/>
                </a:solidFill>
                <a:latin typeface="Trebuchet MS"/>
                <a:cs typeface="Trebuchet MS"/>
              </a:rPr>
              <a:t>90</a:t>
            </a:r>
            <a:r>
              <a:rPr sz="9650" b="1" spc="105" dirty="0" smtClean="0">
                <a:solidFill>
                  <a:srgbClr val="004F9F"/>
                </a:solidFill>
                <a:latin typeface="Trebuchet MS"/>
                <a:cs typeface="Trebuchet MS"/>
              </a:rPr>
              <a:t>%</a:t>
            </a:r>
            <a:r>
              <a:rPr sz="9650" b="1" spc="105" dirty="0">
                <a:solidFill>
                  <a:srgbClr val="004F9F"/>
                </a:solidFill>
                <a:latin typeface="Trebuchet MS"/>
                <a:cs typeface="Trebuchet MS"/>
              </a:rPr>
              <a:t>	</a:t>
            </a:r>
            <a:r>
              <a:rPr lang="ru-RU" sz="9650" b="1" spc="105" dirty="0" smtClean="0">
                <a:solidFill>
                  <a:srgbClr val="004F9F"/>
                </a:solidFill>
                <a:latin typeface="Trebuchet MS"/>
                <a:cs typeface="Trebuchet MS"/>
              </a:rPr>
              <a:t>79</a:t>
            </a:r>
            <a:r>
              <a:rPr sz="9650" b="1" spc="105" dirty="0" smtClean="0">
                <a:solidFill>
                  <a:srgbClr val="004F9F"/>
                </a:solidFill>
                <a:latin typeface="Trebuchet MS"/>
                <a:cs typeface="Trebuchet MS"/>
              </a:rPr>
              <a:t>%</a:t>
            </a:r>
            <a:endParaRPr sz="965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86971" y="6436105"/>
            <a:ext cx="2240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ученые</a:t>
            </a:r>
            <a:r>
              <a:rPr sz="2400" spc="-21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400" spc="-2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степени</a:t>
            </a:r>
            <a:endParaRPr sz="2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22445" y="6436105"/>
            <a:ext cx="2117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ученые</a:t>
            </a:r>
            <a:r>
              <a:rPr sz="2400" spc="-21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400" spc="40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звания</a:t>
            </a:r>
            <a:endParaRPr sz="2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59669" y="651220"/>
            <a:ext cx="9110980" cy="149015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b="1" spc="-40" dirty="0" err="1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Профессорско-преподавательский</a:t>
            </a:r>
            <a:r>
              <a:rPr sz="4800" b="1" spc="-185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25" dirty="0" err="1" smtClean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состав</a:t>
            </a:r>
            <a:endParaRPr sz="4400" dirty="0">
              <a:solidFill>
                <a:srgbClr val="004F9F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406384" y="535947"/>
            <a:ext cx="887276" cy="649236"/>
            <a:chOff x="2270258" y="691376"/>
            <a:chExt cx="887310" cy="649261"/>
          </a:xfrm>
        </p:grpSpPr>
        <p:sp>
          <p:nvSpPr>
            <p:cNvPr id="16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7F640D-77A9-4A6C-B518-5C7CAF1E13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2"/>
          <a:stretch/>
        </p:blipFill>
        <p:spPr>
          <a:xfrm>
            <a:off x="1013234" y="3790760"/>
            <a:ext cx="9567691" cy="38385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51282" y="5758905"/>
            <a:ext cx="98905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 курс </a:t>
            </a:r>
            <a:endParaRPr lang="ru-RU" sz="19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53730" y="5128509"/>
            <a:ext cx="98905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 курс </a:t>
            </a:r>
            <a:endParaRPr lang="ru-RU" sz="19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86058" y="4270634"/>
            <a:ext cx="1777410" cy="689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4-й семестр </a:t>
            </a:r>
          </a:p>
          <a:p>
            <a:pPr marL="12700" marR="5080" algn="ctr"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(второй курс)</a:t>
            </a:r>
            <a:endParaRPr lang="ru-RU" sz="19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75798" y="3985948"/>
            <a:ext cx="183864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900" b="1" spc="35" dirty="0">
                <a:solidFill>
                  <a:srgbClr val="004F9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Магистратура</a:t>
            </a:r>
            <a:endParaRPr lang="ru-RU" sz="19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83469" y="749292"/>
            <a:ext cx="6096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spc="3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Высокие стипендии</a:t>
            </a:r>
            <a:endParaRPr lang="ru-RU" dirty="0"/>
          </a:p>
        </p:txBody>
      </p:sp>
      <p:sp>
        <p:nvSpPr>
          <p:cNvPr id="18" name="object 32">
            <a:extLst>
              <a:ext uri="{FF2B5EF4-FFF2-40B4-BE49-F238E27FC236}">
                <a16:creationId xmlns:a16="http://schemas.microsoft.com/office/drawing/2014/main" id="{AA846AC9-3818-44D2-959E-BBE5F3FF8851}"/>
              </a:ext>
            </a:extLst>
          </p:cNvPr>
          <p:cNvSpPr/>
          <p:nvPr/>
        </p:nvSpPr>
        <p:spPr>
          <a:xfrm>
            <a:off x="1685705" y="5004804"/>
            <a:ext cx="882690" cy="751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object 33">
            <a:extLst>
              <a:ext uri="{FF2B5EF4-FFF2-40B4-BE49-F238E27FC236}">
                <a16:creationId xmlns:a16="http://schemas.microsoft.com/office/drawing/2014/main" id="{66E21768-00D9-4C39-9001-103F82F037DA}"/>
              </a:ext>
            </a:extLst>
          </p:cNvPr>
          <p:cNvSpPr/>
          <p:nvPr/>
        </p:nvSpPr>
        <p:spPr>
          <a:xfrm>
            <a:off x="4486517" y="4225358"/>
            <a:ext cx="882846" cy="885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1" name="object 36">
            <a:extLst>
              <a:ext uri="{FF2B5EF4-FFF2-40B4-BE49-F238E27FC236}">
                <a16:creationId xmlns:a16="http://schemas.microsoft.com/office/drawing/2014/main" id="{E176B873-2F3A-4D65-9B23-96ADF618FBCF}"/>
              </a:ext>
            </a:extLst>
          </p:cNvPr>
          <p:cNvSpPr/>
          <p:nvPr/>
        </p:nvSpPr>
        <p:spPr>
          <a:xfrm>
            <a:off x="8992422" y="3099204"/>
            <a:ext cx="882814" cy="8828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2" name="object 46">
            <a:extLst>
              <a:ext uri="{FF2B5EF4-FFF2-40B4-BE49-F238E27FC236}">
                <a16:creationId xmlns:a16="http://schemas.microsoft.com/office/drawing/2014/main" id="{6300ADAD-F3E5-49F6-B202-DF5D49266978}"/>
              </a:ext>
            </a:extLst>
          </p:cNvPr>
          <p:cNvSpPr/>
          <p:nvPr/>
        </p:nvSpPr>
        <p:spPr>
          <a:xfrm>
            <a:off x="6756361" y="3395237"/>
            <a:ext cx="865047" cy="8648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A942D3C-7AA6-4D68-99F7-580CE0B41CC6}"/>
              </a:ext>
            </a:extLst>
          </p:cNvPr>
          <p:cNvSpPr/>
          <p:nvPr/>
        </p:nvSpPr>
        <p:spPr>
          <a:xfrm>
            <a:off x="1558895" y="4210366"/>
            <a:ext cx="1465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базовая </a:t>
            </a:r>
          </a:p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стипендия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A1F4DCE-00A3-430B-85C2-1D6E7D5432E2}"/>
              </a:ext>
            </a:extLst>
          </p:cNvPr>
          <p:cNvSpPr/>
          <p:nvPr/>
        </p:nvSpPr>
        <p:spPr>
          <a:xfrm>
            <a:off x="4131580" y="3531242"/>
            <a:ext cx="1598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3 000 руб. \ </a:t>
            </a:r>
          </a:p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4 000 руб.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C4B5C0D-6E4E-489F-8767-F6E4189D7C68}"/>
              </a:ext>
            </a:extLst>
          </p:cNvPr>
          <p:cNvSpPr/>
          <p:nvPr/>
        </p:nvSpPr>
        <p:spPr>
          <a:xfrm>
            <a:off x="6468155" y="2682081"/>
            <a:ext cx="1598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9 000 руб. \ </a:t>
            </a:r>
          </a:p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12 500 руб.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92129DC-E374-4648-AC81-82F8FD23BDB8}"/>
              </a:ext>
            </a:extLst>
          </p:cNvPr>
          <p:cNvSpPr/>
          <p:nvPr/>
        </p:nvSpPr>
        <p:spPr>
          <a:xfrm>
            <a:off x="8711132" y="2636059"/>
            <a:ext cx="1508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17 000 руб.</a:t>
            </a:r>
          </a:p>
        </p:txBody>
      </p:sp>
      <p:sp>
        <p:nvSpPr>
          <p:cNvPr id="26" name="object 36">
            <a:extLst>
              <a:ext uri="{FF2B5EF4-FFF2-40B4-BE49-F238E27FC236}">
                <a16:creationId xmlns:a16="http://schemas.microsoft.com/office/drawing/2014/main" id="{A3042128-AA45-432C-8D17-DF2F240F2B29}"/>
              </a:ext>
            </a:extLst>
          </p:cNvPr>
          <p:cNvSpPr/>
          <p:nvPr/>
        </p:nvSpPr>
        <p:spPr>
          <a:xfrm>
            <a:off x="1788202" y="2978874"/>
            <a:ext cx="882814" cy="8828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97A28B6-3504-46BF-BC15-DE74EC86A5E6}"/>
              </a:ext>
            </a:extLst>
          </p:cNvPr>
          <p:cNvSpPr/>
          <p:nvPr/>
        </p:nvSpPr>
        <p:spPr>
          <a:xfrm>
            <a:off x="1923045" y="2493641"/>
            <a:ext cx="1508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20 000 руб.</a:t>
            </a:r>
          </a:p>
        </p:txBody>
      </p:sp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id="{04172C2A-F62E-4698-ACD3-E340414AE89C}"/>
              </a:ext>
            </a:extLst>
          </p:cNvPr>
          <p:cNvCxnSpPr>
            <a:cxnSpLocks/>
            <a:stCxn id="18" idx="1"/>
            <a:endCxn id="26" idx="1"/>
          </p:cNvCxnSpPr>
          <p:nvPr/>
        </p:nvCxnSpPr>
        <p:spPr>
          <a:xfrm rot="10800000" flipH="1">
            <a:off x="1685705" y="3420283"/>
            <a:ext cx="102497" cy="1960347"/>
          </a:xfrm>
          <a:prstGeom prst="bentConnector3">
            <a:avLst>
              <a:gd name="adj1" fmla="val -617443"/>
            </a:avLst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ject 36">
            <a:extLst>
              <a:ext uri="{FF2B5EF4-FFF2-40B4-BE49-F238E27FC236}">
                <a16:creationId xmlns:a16="http://schemas.microsoft.com/office/drawing/2014/main" id="{A3042128-AA45-432C-8D17-DF2F240F2B29}"/>
              </a:ext>
            </a:extLst>
          </p:cNvPr>
          <p:cNvSpPr/>
          <p:nvPr/>
        </p:nvSpPr>
        <p:spPr>
          <a:xfrm>
            <a:off x="4485088" y="2659415"/>
            <a:ext cx="882814" cy="8828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" name="object 36">
            <a:extLst>
              <a:ext uri="{FF2B5EF4-FFF2-40B4-BE49-F238E27FC236}">
                <a16:creationId xmlns:a16="http://schemas.microsoft.com/office/drawing/2014/main" id="{A3042128-AA45-432C-8D17-DF2F240F2B29}"/>
              </a:ext>
            </a:extLst>
          </p:cNvPr>
          <p:cNvSpPr/>
          <p:nvPr/>
        </p:nvSpPr>
        <p:spPr>
          <a:xfrm>
            <a:off x="6771655" y="1822721"/>
            <a:ext cx="882814" cy="8828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7022" r="9395" b="18987"/>
          <a:stretch/>
        </p:blipFill>
        <p:spPr>
          <a:xfrm>
            <a:off x="1224719" y="2513950"/>
            <a:ext cx="762001" cy="406401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97A28B6-3504-46BF-BC15-DE74EC86A5E6}"/>
              </a:ext>
            </a:extLst>
          </p:cNvPr>
          <p:cNvSpPr/>
          <p:nvPr/>
        </p:nvSpPr>
        <p:spPr>
          <a:xfrm>
            <a:off x="999613" y="2103685"/>
            <a:ext cx="2533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2509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ЕГЭ 85+ 17 000 руб.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337443" y="294915"/>
            <a:ext cx="887276" cy="649236"/>
            <a:chOff x="2270258" y="691376"/>
            <a:chExt cx="887310" cy="649261"/>
          </a:xfrm>
        </p:grpSpPr>
        <p:sp>
          <p:nvSpPr>
            <p:cNvPr id="32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230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342437" y="816756"/>
            <a:ext cx="87249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4800" b="1" spc="25" dirty="0">
                <a:solidFill>
                  <a:srgbClr val="004F9F"/>
                </a:solidFill>
                <a:latin typeface="Playbill" panose="040506030A0602020202" pitchFamily="82" charset="0"/>
                <a:ea typeface="Roboto Medium" panose="02000000000000000000" pitchFamily="2" charset="0"/>
                <a:cs typeface="Roboto Medium" panose="02000000000000000000" pitchFamily="2" charset="0"/>
              </a:rPr>
              <a:t>Даем </a:t>
            </a:r>
            <a:r>
              <a:rPr sz="4800" b="1" spc="-55" dirty="0" err="1">
                <a:solidFill>
                  <a:srgbClr val="004F9F"/>
                </a:solidFill>
                <a:latin typeface="Playbill" panose="040506030A0602020202" pitchFamily="82" charset="0"/>
                <a:ea typeface="Roboto Medium" panose="02000000000000000000" pitchFamily="2" charset="0"/>
                <a:cs typeface="Roboto Medium" panose="02000000000000000000" pitchFamily="2" charset="0"/>
              </a:rPr>
              <a:t>уверенность</a:t>
            </a:r>
            <a:r>
              <a:rPr sz="4800" b="1" spc="-55" dirty="0">
                <a:solidFill>
                  <a:srgbClr val="004F9F"/>
                </a:solidFill>
                <a:latin typeface="Playbill" panose="040506030A0602020202" pitchFamily="8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100" dirty="0">
                <a:solidFill>
                  <a:srgbClr val="004F9F"/>
                </a:solidFill>
                <a:latin typeface="Playbill" panose="040506030A0602020202" pitchFamily="82" charset="0"/>
                <a:ea typeface="Roboto Medium" panose="02000000000000000000" pitchFamily="2" charset="0"/>
                <a:cs typeface="Roboto Medium" panose="02000000000000000000" pitchFamily="2" charset="0"/>
              </a:rPr>
              <a:t>в</a:t>
            </a:r>
            <a:r>
              <a:rPr lang="ru-RU" sz="4800" b="1" spc="100" dirty="0">
                <a:solidFill>
                  <a:srgbClr val="004F9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790" dirty="0">
                <a:solidFill>
                  <a:srgbClr val="004F9F"/>
                </a:solidFill>
                <a:latin typeface="Playbill" panose="040506030A0602020202" pitchFamily="8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sz="4800" b="1" spc="-35" dirty="0">
                <a:solidFill>
                  <a:srgbClr val="004F9F"/>
                </a:solidFill>
                <a:latin typeface="Playbill" panose="040506030A0602020202" pitchFamily="82" charset="0"/>
                <a:ea typeface="Roboto Medium" panose="02000000000000000000" pitchFamily="2" charset="0"/>
                <a:cs typeface="Roboto Medium" panose="02000000000000000000" pitchFamily="2" charset="0"/>
              </a:rPr>
              <a:t>будущем</a:t>
            </a:r>
            <a:endParaRPr sz="4800" dirty="0">
              <a:latin typeface="Playbill" panose="040506030A0602020202" pitchFamily="8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31867" y="3162326"/>
            <a:ext cx="471805" cy="1219835"/>
          </a:xfrm>
          <a:custGeom>
            <a:avLst/>
            <a:gdLst/>
            <a:ahLst/>
            <a:cxnLst/>
            <a:rect l="l" t="t" r="r" b="b"/>
            <a:pathLst>
              <a:path w="471805" h="1219835">
                <a:moveTo>
                  <a:pt x="0" y="0"/>
                </a:moveTo>
                <a:lnTo>
                  <a:pt x="471449" y="609638"/>
                </a:lnTo>
                <a:lnTo>
                  <a:pt x="0" y="1219250"/>
                </a:lnTo>
              </a:path>
            </a:pathLst>
          </a:custGeom>
          <a:ln w="117246">
            <a:gradFill>
              <a:gsLst>
                <a:gs pos="0">
                  <a:srgbClr val="02509C"/>
                </a:gs>
                <a:gs pos="100000">
                  <a:srgbClr val="CB1357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42437" y="5562320"/>
            <a:ext cx="476783" cy="632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15410" y="5562308"/>
            <a:ext cx="476770" cy="6323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40402" y="5562308"/>
            <a:ext cx="476770" cy="6323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098382" y="4924426"/>
            <a:ext cx="5319395" cy="143885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420"/>
              </a:spcBef>
            </a:pPr>
            <a:r>
              <a:rPr sz="3200" spc="55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по </a:t>
            </a:r>
            <a:r>
              <a:rPr sz="3200" spc="60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уровню </a:t>
            </a:r>
            <a:r>
              <a:rPr sz="3200" spc="50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зарплат  </a:t>
            </a:r>
            <a:r>
              <a:rPr sz="3200" spc="35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выпускников </a:t>
            </a:r>
            <a:r>
              <a:rPr sz="3200" spc="130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в</a:t>
            </a:r>
            <a:r>
              <a:rPr sz="3200" spc="-459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3200" spc="-65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IT-</a:t>
            </a:r>
            <a:r>
              <a:rPr sz="3200" spc="-65" dirty="0" err="1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индустрии</a:t>
            </a:r>
            <a:r>
              <a:rPr lang="ru-RU" sz="3200" spc="-65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 (2019 г.)</a:t>
            </a:r>
            <a:endParaRPr sz="3200" dirty="0"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37393" y="2416883"/>
            <a:ext cx="2860989" cy="4208203"/>
          </a:xfrm>
          <a:prstGeom prst="rect">
            <a:avLst/>
          </a:prstGeom>
        </p:spPr>
        <p:txBody>
          <a:bodyPr vert="horz" wrap="square" lIns="0" tIns="454025" rIns="0" bIns="0" rtlCol="0">
            <a:spAutoFit/>
          </a:bodyPr>
          <a:lstStyle/>
          <a:p>
            <a:pPr marL="12700">
              <a:spcBef>
                <a:spcPts val="3575"/>
              </a:spcBef>
            </a:pPr>
            <a:r>
              <a:rPr sz="10650" b="1" spc="125" dirty="0">
                <a:solidFill>
                  <a:srgbClr val="004F9F"/>
                </a:solidFill>
                <a:ea typeface="MS UI Gothic" panose="020B0600070205080204" pitchFamily="34" charset="-128"/>
                <a:cs typeface="Roboto Medium" panose="02000000000000000000" pitchFamily="2" charset="0"/>
              </a:rPr>
              <a:t>70%</a:t>
            </a:r>
            <a:endParaRPr sz="10650" dirty="0">
              <a:ea typeface="MS UI Gothic" panose="020B0600070205080204" pitchFamily="34" charset="-128"/>
              <a:cs typeface="Roboto Medium" panose="02000000000000000000" pitchFamily="2" charset="0"/>
            </a:endParaRPr>
          </a:p>
          <a:p>
            <a:pPr marL="989330">
              <a:spcBef>
                <a:spcPts val="3490"/>
              </a:spcBef>
            </a:pPr>
            <a:r>
              <a:rPr sz="10800" b="1" spc="-565" dirty="0">
                <a:solidFill>
                  <a:srgbClr val="004F9F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1</a:t>
            </a:r>
            <a:r>
              <a:rPr lang="ru-RU" sz="10800" b="1" spc="-565" dirty="0">
                <a:solidFill>
                  <a:srgbClr val="004F9F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5</a:t>
            </a:r>
            <a:endParaRPr sz="10800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13930" y="2943226"/>
            <a:ext cx="3460750" cy="977191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420"/>
              </a:spcBef>
            </a:pPr>
            <a:r>
              <a:rPr sz="3200" spc="35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выпускников</a:t>
            </a:r>
            <a:r>
              <a:rPr sz="3200" spc="-225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3200" spc="-20" dirty="0" err="1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идут</a:t>
            </a:r>
            <a:r>
              <a:rPr sz="3200" spc="-20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3200" spc="35" dirty="0" err="1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работать</a:t>
            </a:r>
            <a:r>
              <a:rPr sz="3200" spc="35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3200" spc="35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    </a:t>
            </a:r>
            <a:r>
              <a:rPr sz="3200" spc="130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в</a:t>
            </a:r>
            <a:r>
              <a:rPr sz="3200" spc="-440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3200" spc="150" dirty="0">
                <a:solidFill>
                  <a:srgbClr val="004F9F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ВПК</a:t>
            </a:r>
            <a:endParaRPr sz="3200" dirty="0"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321469" y="352425"/>
            <a:ext cx="887276" cy="649236"/>
            <a:chOff x="2270258" y="691376"/>
            <a:chExt cx="887310" cy="649261"/>
          </a:xfrm>
        </p:grpSpPr>
        <p:sp>
          <p:nvSpPr>
            <p:cNvPr id="16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08309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9198"/>
            <a:ext cx="13444538" cy="89290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3669" y="-291400"/>
            <a:ext cx="8726019" cy="2320226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радиотехнических и оптоэлектронных комплексов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568" y="3972239"/>
            <a:ext cx="10083403" cy="3386069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00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3115</TotalTime>
  <Words>596</Words>
  <Application>Microsoft Office PowerPoint</Application>
  <PresentationFormat>Произвольный</PresentationFormat>
  <Paragraphs>187</Paragraphs>
  <Slides>25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46" baseType="lpstr">
      <vt:lpstr>Century Gothic</vt:lpstr>
      <vt:lpstr>Trebuchet MS</vt:lpstr>
      <vt:lpstr>Playbill</vt:lpstr>
      <vt:lpstr>Roboto Light</vt:lpstr>
      <vt:lpstr>Roboto</vt:lpstr>
      <vt:lpstr>Impact</vt:lpstr>
      <vt:lpstr>Calibri Light</vt:lpstr>
      <vt:lpstr>Times New Roman</vt:lpstr>
      <vt:lpstr>Roboto Black</vt:lpstr>
      <vt:lpstr>Microsoft YaHei</vt:lpstr>
      <vt:lpstr>MS UI Gothic</vt:lpstr>
      <vt:lpstr>Calibri</vt:lpstr>
      <vt:lpstr>Wingdings 3</vt:lpstr>
      <vt:lpstr>Arial</vt:lpstr>
      <vt:lpstr>Roboto Medium</vt:lpstr>
      <vt:lpstr>Тема Office</vt:lpstr>
      <vt:lpstr>Сектор</vt:lpstr>
      <vt:lpstr>1_Тема Office</vt:lpstr>
      <vt:lpstr>3_Тема Office</vt:lpstr>
      <vt:lpstr>1_Custom Design</vt:lpstr>
      <vt:lpstr>PHOTO-PAINT</vt:lpstr>
      <vt:lpstr>Презентация PowerPoint</vt:lpstr>
      <vt:lpstr>Финал IV национального межвузовского чемпионата «Молодые профессионалы (Worldskills Russia)» - 2020</vt:lpstr>
      <vt:lpstr>Современная учебная база</vt:lpstr>
      <vt:lpstr>Цифры приема</vt:lpstr>
      <vt:lpstr>Презентация PowerPoint</vt:lpstr>
      <vt:lpstr>Профессорско-преподавательский состав</vt:lpstr>
      <vt:lpstr>Презентация PowerPoint</vt:lpstr>
      <vt:lpstr>Презентация PowerPoint</vt:lpstr>
      <vt:lpstr>Кафедра радиотехнических и оптоэлектронных комплексов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user</cp:lastModifiedBy>
  <cp:revision>219</cp:revision>
  <cp:lastPrinted>2018-09-06T11:54:59Z</cp:lastPrinted>
  <dcterms:created xsi:type="dcterms:W3CDTF">2017-12-17T07:35:55Z</dcterms:created>
  <dcterms:modified xsi:type="dcterms:W3CDTF">2023-05-23T09:23:45Z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2017-12-06T00:00:00Z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2017-12-17T00:00:00Z</vt:filetime>
  </property>
</Properties>
</file>