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625" r:id="rId2"/>
    <p:sldId id="1032" r:id="rId3"/>
    <p:sldId id="1033" r:id="rId4"/>
    <p:sldId id="1034" r:id="rId5"/>
    <p:sldId id="1035" r:id="rId6"/>
    <p:sldId id="1038" r:id="rId7"/>
    <p:sldId id="954" r:id="rId8"/>
    <p:sldId id="1037" r:id="rId9"/>
    <p:sldId id="1071" r:id="rId10"/>
    <p:sldId id="1072" r:id="rId11"/>
    <p:sldId id="1069" r:id="rId12"/>
    <p:sldId id="1099" r:id="rId13"/>
    <p:sldId id="1101" r:id="rId14"/>
    <p:sldId id="1102" r:id="rId15"/>
    <p:sldId id="1103" r:id="rId16"/>
    <p:sldId id="1104" r:id="rId17"/>
    <p:sldId id="1105" r:id="rId18"/>
    <p:sldId id="1106" r:id="rId19"/>
    <p:sldId id="1107" r:id="rId20"/>
    <p:sldId id="1108" r:id="rId21"/>
    <p:sldId id="1109" r:id="rId22"/>
    <p:sldId id="1110" r:id="rId23"/>
    <p:sldId id="1111" r:id="rId24"/>
    <p:sldId id="1120" r:id="rId25"/>
    <p:sldId id="1113" r:id="rId26"/>
    <p:sldId id="1121" r:id="rId27"/>
    <p:sldId id="1123" r:id="rId28"/>
    <p:sldId id="1124" r:id="rId29"/>
    <p:sldId id="1125" r:id="rId30"/>
    <p:sldId id="1122" r:id="rId31"/>
    <p:sldId id="1040" r:id="rId32"/>
    <p:sldId id="1098" r:id="rId33"/>
    <p:sldId id="1092" r:id="rId34"/>
    <p:sldId id="1093" r:id="rId35"/>
    <p:sldId id="1094" r:id="rId36"/>
    <p:sldId id="1095" r:id="rId37"/>
    <p:sldId id="1096" r:id="rId38"/>
    <p:sldId id="1041" r:id="rId39"/>
    <p:sldId id="1082" r:id="rId40"/>
    <p:sldId id="1083" r:id="rId41"/>
    <p:sldId id="1084" r:id="rId42"/>
    <p:sldId id="1085" r:id="rId43"/>
    <p:sldId id="1086" r:id="rId44"/>
    <p:sldId id="1087" r:id="rId45"/>
    <p:sldId id="1088" r:id="rId46"/>
    <p:sldId id="1089" r:id="rId47"/>
    <p:sldId id="1090" r:id="rId48"/>
    <p:sldId id="1052" r:id="rId49"/>
    <p:sldId id="1053" r:id="rId50"/>
    <p:sldId id="1055" r:id="rId51"/>
    <p:sldId id="1056" r:id="rId52"/>
    <p:sldId id="1062" r:id="rId53"/>
    <p:sldId id="1063" r:id="rId54"/>
    <p:sldId id="1064" r:id="rId55"/>
    <p:sldId id="1057" r:id="rId56"/>
    <p:sldId id="1042" r:id="rId57"/>
    <p:sldId id="1048" r:id="rId58"/>
    <p:sldId id="1049" r:id="rId59"/>
    <p:sldId id="1050" r:id="rId60"/>
    <p:sldId id="1065" r:id="rId61"/>
    <p:sldId id="1066" r:id="rId62"/>
    <p:sldId id="1067" r:id="rId63"/>
    <p:sldId id="1068" r:id="rId64"/>
    <p:sldId id="1070" r:id="rId65"/>
    <p:sldId id="1073" r:id="rId66"/>
    <p:sldId id="1074" r:id="rId67"/>
    <p:sldId id="1079" r:id="rId68"/>
    <p:sldId id="1126" r:id="rId69"/>
    <p:sldId id="1127" r:id="rId70"/>
    <p:sldId id="1128" r:id="rId71"/>
    <p:sldId id="1129" r:id="rId72"/>
    <p:sldId id="1130" r:id="rId73"/>
    <p:sldId id="1131" r:id="rId74"/>
    <p:sldId id="1132" r:id="rId75"/>
    <p:sldId id="1133" r:id="rId76"/>
    <p:sldId id="1134" r:id="rId77"/>
    <p:sldId id="1137" r:id="rId78"/>
    <p:sldId id="1138" r:id="rId79"/>
    <p:sldId id="1139" r:id="rId80"/>
    <p:sldId id="1140" r:id="rId81"/>
    <p:sldId id="1142" r:id="rId82"/>
    <p:sldId id="1143" r:id="rId83"/>
    <p:sldId id="1146" r:id="rId84"/>
    <p:sldId id="1145" r:id="rId85"/>
    <p:sldId id="1147" r:id="rId86"/>
    <p:sldId id="1075" r:id="rId87"/>
    <p:sldId id="1076" r:id="rId88"/>
    <p:sldId id="1078" r:id="rId89"/>
    <p:sldId id="1027" r:id="rId90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orient="horz" pos="3566" userDrawn="1">
          <p15:clr>
            <a:srgbClr val="A4A3A4"/>
          </p15:clr>
        </p15:guide>
        <p15:guide id="7" orient="horz" pos="2636" userDrawn="1">
          <p15:clr>
            <a:srgbClr val="A4A3A4"/>
          </p15:clr>
        </p15:guide>
        <p15:guide id="11" orient="horz" pos="2999" userDrawn="1">
          <p15:clr>
            <a:srgbClr val="A4A3A4"/>
          </p15:clr>
        </p15:guide>
        <p15:guide id="12" orient="horz" pos="3339" userDrawn="1">
          <p15:clr>
            <a:srgbClr val="A4A3A4"/>
          </p15:clr>
        </p15:guide>
        <p15:guide id="14" orient="horz" pos="504" userDrawn="1">
          <p15:clr>
            <a:srgbClr val="A4A3A4"/>
          </p15:clr>
        </p15:guide>
        <p15:guide id="15" orient="horz" pos="2341" userDrawn="1">
          <p15:clr>
            <a:srgbClr val="A4A3A4"/>
          </p15:clr>
        </p15:guide>
        <p15:guide id="16" orient="horz" pos="4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366CC"/>
    <a:srgbClr val="E72B70"/>
    <a:srgbClr val="6666FF"/>
    <a:srgbClr val="CCFFFF"/>
    <a:srgbClr val="CCECFF"/>
    <a:srgbClr val="CCCCFF"/>
    <a:srgbClr val="0033CC"/>
    <a:srgbClr val="3366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34" autoAdjust="0"/>
  </p:normalViewPr>
  <p:slideViewPr>
    <p:cSldViewPr snapToGrid="0" showGuides="1">
      <p:cViewPr varScale="1">
        <p:scale>
          <a:sx n="120" d="100"/>
          <a:sy n="120" d="100"/>
        </p:scale>
        <p:origin x="390" y="96"/>
      </p:cViewPr>
      <p:guideLst>
        <p:guide orient="horz" pos="2183"/>
        <p:guide pos="211"/>
        <p:guide pos="7514"/>
        <p:guide orient="horz" pos="3566"/>
        <p:guide orient="horz" pos="2636"/>
        <p:guide orient="horz" pos="2999"/>
        <p:guide orient="horz" pos="3339"/>
        <p:guide orient="horz" pos="504"/>
        <p:guide orient="horz" pos="2341"/>
        <p:guide orient="horz" pos="4065"/>
      </p:guideLst>
    </p:cSldViewPr>
  </p:slideViewPr>
  <p:outlineViewPr>
    <p:cViewPr>
      <p:scale>
        <a:sx n="33" d="100"/>
        <a:sy n="33" d="100"/>
      </p:scale>
      <p:origin x="0" y="-1689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410"/>
    </p:cViewPr>
  </p:sorterViewPr>
  <p:notesViewPr>
    <p:cSldViewPr snapToGrid="0" showGuides="1">
      <p:cViewPr varScale="1">
        <p:scale>
          <a:sx n="80" d="100"/>
          <a:sy n="80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ownloads\SResDump%20(26)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3EF-4B3D-A639-F7260FFDE7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3EF-4B3D-A639-F7260FFDE7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3EF-4B3D-A639-F7260FFDE766}"/>
              </c:ext>
            </c:extLst>
          </c:dPt>
          <c:cat>
            <c:strRef>
              <c:f>'Лист 1'!$C$505:$C$507</c:f>
              <c:strCache>
                <c:ptCount val="3"/>
                <c:pt idx="0">
                  <c:v>Бакалавриат</c:v>
                </c:pt>
                <c:pt idx="1">
                  <c:v>Магистратура</c:v>
                </c:pt>
                <c:pt idx="2">
                  <c:v>СПО</c:v>
                </c:pt>
              </c:strCache>
            </c:strRef>
          </c:cat>
          <c:val>
            <c:numRef>
              <c:f>'Лист 1'!$D$505:$D$507</c:f>
              <c:numCache>
                <c:formatCode>General</c:formatCode>
                <c:ptCount val="3"/>
                <c:pt idx="0">
                  <c:v>89</c:v>
                </c:pt>
                <c:pt idx="1">
                  <c:v>10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EF-4B3D-A639-F7260FFDE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09969588049434E-2"/>
          <c:y val="3.1593071291195762E-2"/>
          <c:w val="0.54020782549961643"/>
          <c:h val="0.9328647235062088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E73070"/>
              </a:solidFill>
              <a:ln w="0">
                <a:solidFill>
                  <a:srgbClr val="E7307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82D-4D27-8C2E-A2090559CD5D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2D-4D27-8C2E-A2090559CD5D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2D-4D27-8C2E-A2090559CD5D}"/>
              </c:ext>
            </c:extLst>
          </c:dPt>
          <c:dLbls>
            <c:dLbl>
              <c:idx val="0"/>
              <c:layout>
                <c:manualLayout>
                  <c:x val="-0.16503286539853268"/>
                  <c:y val="0.186132942773318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2D-4D27-8C2E-A2090559CD5D}"/>
                </c:ext>
              </c:extLst>
            </c:dLbl>
            <c:dLbl>
              <c:idx val="1"/>
              <c:layout>
                <c:manualLayout>
                  <c:x val="-8.504875113646411E-2"/>
                  <c:y val="-0.16899463446412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11365B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80227934079466"/>
                      <c:h val="0.126795590090717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82D-4D27-8C2E-A2090559CD5D}"/>
                </c:ext>
              </c:extLst>
            </c:dLbl>
            <c:dLbl>
              <c:idx val="2"/>
              <c:layout>
                <c:manualLayout>
                  <c:x val="9.6656756237475036E-2"/>
                  <c:y val="0.124168544060051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182764316476599"/>
                      <c:h val="0.1253091285629661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82D-4D27-8C2E-A2090559C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Специальное оборудование</c:v>
                </c:pt>
                <c:pt idx="1">
                  <c:v>Услуги  сторонних организаций</c:v>
                </c:pt>
                <c:pt idx="2">
                  <c:v>Зарплата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35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D-4D27-8C2E-A2090559C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marL="72000">
              <a:defRPr sz="1200" b="0" i="0" u="none" strike="noStrike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marL="72000">
              <a:defRPr sz="1200" b="0" i="0" u="none" strike="noStrike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marL="72000">
              <a:defRPr sz="1200" b="0" i="0" u="none" strike="noStrike" kern="1200" baseline="0">
                <a:solidFill>
                  <a:srgbClr val="002060"/>
                </a:solidFill>
                <a:latin typeface="+mj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982693152980445"/>
          <c:y val="0.32469063822046429"/>
          <c:w val="0.3201730684701955"/>
          <c:h val="0.484888965591227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72000">
            <a:defRPr sz="1200" b="0" i="0" u="none" strike="noStrike" kern="1200" baseline="0">
              <a:solidFill>
                <a:srgbClr val="002060"/>
              </a:solidFill>
              <a:latin typeface="+mj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521543347733322E-2"/>
          <c:y val="3.817413900427858E-2"/>
          <c:w val="0.82309317586029607"/>
          <c:h val="0.902843052088876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E7307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78-459B-802B-A59B7B3BDCB6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78-459B-802B-A59B7B3BDCB6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78-459B-802B-A59B7B3BDCB6}"/>
              </c:ext>
            </c:extLst>
          </c:dPt>
          <c:dLbls>
            <c:dLbl>
              <c:idx val="0"/>
              <c:layout>
                <c:manualLayout>
                  <c:x val="-0.20132185242078618"/>
                  <c:y val="0.1204173088693341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78-459B-802B-A59B7B3BDCB6}"/>
                </c:ext>
              </c:extLst>
            </c:dLbl>
            <c:dLbl>
              <c:idx val="1"/>
              <c:layout>
                <c:manualLayout>
                  <c:x val="9.3613828219922479E-2"/>
                  <c:y val="-0.191217978326136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11365B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80227934079466"/>
                      <c:h val="0.126795590090717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678-459B-802B-A59B7B3BDCB6}"/>
                </c:ext>
              </c:extLst>
            </c:dLbl>
            <c:dLbl>
              <c:idx val="2"/>
              <c:layout>
                <c:manualLayout>
                  <c:x val="0.19171560631423781"/>
                  <c:y val="0.1586040481289200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272097947787134"/>
                      <c:h val="0.125309064404304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678-459B-802B-A59B7B3BDC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Специальное оборудование</c:v>
                </c:pt>
                <c:pt idx="1">
                  <c:v>Услуги  сторонних организаций</c:v>
                </c:pt>
                <c:pt idx="2">
                  <c:v>Зарплата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38.799999999999997</c:v>
                </c:pt>
                <c:pt idx="1">
                  <c:v>28.2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78-459B-802B-A59B7B3BD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5486732236599876E-2"/>
          <c:w val="0.682329766706124"/>
          <c:h val="0.88902653552680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 2022 года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10696646.5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77-4ADE-9EB6-F87EABD3073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 полугодие 2023 года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13546789.609999999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77-4ADE-9EB6-F87EABD30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68159"/>
        <c:axId val="27475647"/>
      </c:barChart>
      <c:catAx>
        <c:axId val="274681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475647"/>
        <c:crosses val="autoZero"/>
        <c:auto val="1"/>
        <c:lblAlgn val="ctr"/>
        <c:lblOffset val="100"/>
        <c:noMultiLvlLbl val="0"/>
      </c:catAx>
      <c:valAx>
        <c:axId val="27475647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7468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35215311099198"/>
          <c:y val="0.20275296806355275"/>
          <c:w val="0.24875331665744568"/>
          <c:h val="0.35236974420100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" y="7"/>
            <a:ext cx="2945659" cy="498135"/>
          </a:xfrm>
          <a:prstGeom prst="rect">
            <a:avLst/>
          </a:prstGeom>
        </p:spPr>
        <p:txBody>
          <a:bodyPr vert="horz" lIns="90013" tIns="45006" rIns="90013" bIns="450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56" y="7"/>
            <a:ext cx="2945659" cy="498135"/>
          </a:xfrm>
          <a:prstGeom prst="rect">
            <a:avLst/>
          </a:prstGeom>
        </p:spPr>
        <p:txBody>
          <a:bodyPr vert="horz" lIns="90013" tIns="45006" rIns="90013" bIns="45006" rtlCol="0"/>
          <a:lstStyle>
            <a:lvl1pPr algn="r">
              <a:defRPr sz="1200"/>
            </a:lvl1pPr>
          </a:lstStyle>
          <a:p>
            <a:fld id="{EA5E5A4E-6396-4A88-A70E-C21D7495C05F}" type="datetime1">
              <a:rPr lang="ru-RU" smtClean="0"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3" y="9430091"/>
            <a:ext cx="2945659" cy="498134"/>
          </a:xfrm>
          <a:prstGeom prst="rect">
            <a:avLst/>
          </a:prstGeom>
        </p:spPr>
        <p:txBody>
          <a:bodyPr vert="horz" lIns="90013" tIns="45006" rIns="90013" bIns="4500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56" y="9430091"/>
            <a:ext cx="2945659" cy="498134"/>
          </a:xfrm>
          <a:prstGeom prst="rect">
            <a:avLst/>
          </a:prstGeom>
        </p:spPr>
        <p:txBody>
          <a:bodyPr vert="horz" lIns="90013" tIns="45006" rIns="90013" bIns="45006" rtlCol="0" anchor="b"/>
          <a:lstStyle>
            <a:lvl1pPr algn="r">
              <a:defRPr sz="1200"/>
            </a:lvl1pPr>
          </a:lstStyle>
          <a:p>
            <a:fld id="{772746D7-ADE3-46C0-AD62-1B7C11AE6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727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8"/>
            <a:ext cx="2946400" cy="498475"/>
          </a:xfrm>
          <a:prstGeom prst="rect">
            <a:avLst/>
          </a:prstGeom>
        </p:spPr>
        <p:txBody>
          <a:bodyPr vert="horz" lIns="90013" tIns="45006" rIns="90013" bIns="4500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8"/>
            <a:ext cx="2946400" cy="498475"/>
          </a:xfrm>
          <a:prstGeom prst="rect">
            <a:avLst/>
          </a:prstGeom>
        </p:spPr>
        <p:txBody>
          <a:bodyPr vert="horz" lIns="90013" tIns="45006" rIns="90013" bIns="45006" rtlCol="0"/>
          <a:lstStyle>
            <a:lvl1pPr algn="r">
              <a:defRPr sz="1200"/>
            </a:lvl1pPr>
          </a:lstStyle>
          <a:p>
            <a:fld id="{3E71FF71-7406-44FA-91F3-E92132C85FAA}" type="datetime1">
              <a:rPr lang="ru-RU" smtClean="0"/>
              <a:t>31.08.2023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13" tIns="45006" rIns="90013" bIns="4500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7" y="4778383"/>
            <a:ext cx="5438775" cy="3908425"/>
          </a:xfrm>
          <a:prstGeom prst="rect">
            <a:avLst/>
          </a:prstGeom>
        </p:spPr>
        <p:txBody>
          <a:bodyPr vert="horz" lIns="90013" tIns="45006" rIns="90013" bIns="4500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9758"/>
            <a:ext cx="2946400" cy="498475"/>
          </a:xfrm>
          <a:prstGeom prst="rect">
            <a:avLst/>
          </a:prstGeom>
        </p:spPr>
        <p:txBody>
          <a:bodyPr vert="horz" lIns="90013" tIns="45006" rIns="90013" bIns="4500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9758"/>
            <a:ext cx="2946400" cy="498475"/>
          </a:xfrm>
          <a:prstGeom prst="rect">
            <a:avLst/>
          </a:prstGeom>
        </p:spPr>
        <p:txBody>
          <a:bodyPr vert="horz" lIns="90013" tIns="45006" rIns="90013" bIns="45006" rtlCol="0" anchor="b"/>
          <a:lstStyle>
            <a:lvl1pPr algn="r">
              <a:defRPr sz="1200"/>
            </a:lvl1pPr>
          </a:lstStyle>
          <a:p>
            <a:fld id="{9B149628-2380-45F0-81DE-B2F66962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3127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488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36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486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207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096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120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341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167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11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368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035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456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7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549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580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462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47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759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8537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549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089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64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435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250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3189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465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79272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815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746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090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864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004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48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6321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5291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0868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908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967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0318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0316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555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908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2300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04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8970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65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9808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0446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2952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6060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1930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5965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7262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0411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996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0431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8929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131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4070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373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6605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30629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4388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5121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1032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77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5485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1459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898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9087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1422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5673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363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4690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7106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5132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83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6156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6894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93993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745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3107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8508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9696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799058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75078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8918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304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62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3" y="-9442"/>
            <a:ext cx="12211346" cy="68768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325" y="4868864"/>
            <a:ext cx="10801350" cy="1239464"/>
          </a:xfrm>
        </p:spPr>
        <p:txBody>
          <a:bodyPr anchor="t"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325" y="6308725"/>
            <a:ext cx="10801350" cy="549275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036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067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92163"/>
          </a:xfrm>
          <a:gradFill flip="none" rotWithShape="1">
            <a:gsLst>
              <a:gs pos="50000">
                <a:srgbClr val="005AAA"/>
              </a:gs>
              <a:gs pos="0">
                <a:srgbClr val="005AAA"/>
              </a:gs>
              <a:gs pos="100000">
                <a:srgbClr val="00B8EE"/>
              </a:gs>
            </a:gsLst>
            <a:lin ang="0" scaled="1"/>
            <a:tileRect/>
          </a:gradFill>
          <a:ln>
            <a:noFill/>
          </a:ln>
        </p:spPr>
        <p:txBody>
          <a:bodyPr tIns="0" bIns="0" anchor="ctr">
            <a:normAutofit/>
          </a:bodyPr>
          <a:lstStyle>
            <a:lvl1pPr marL="361950" indent="0" defTabSz="1073150">
              <a:lnSpc>
                <a:spcPts val="2400"/>
              </a:lnSpc>
              <a:tabLst/>
              <a:defRPr lang="ru-RU" sz="2400" b="0" dirty="0"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333375"/>
          </a:xfrm>
          <a:noFill/>
          <a:ln>
            <a:noFill/>
          </a:ln>
        </p:spPr>
        <p:txBody>
          <a:bodyPr lIns="0" tIns="0" rIns="0" bIns="0" anchor="ctr" anchorCtr="0">
            <a:normAutofit/>
          </a:bodyPr>
          <a:lstStyle>
            <a:lvl1pPr marL="361950" indent="0" algn="l">
              <a:lnSpc>
                <a:spcPct val="100000"/>
              </a:lnSpc>
              <a:spcBef>
                <a:spcPts val="0"/>
              </a:spcBef>
              <a:buNone/>
              <a:defRPr lang="ru-RU" sz="1400" b="0" dirty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5318"/>
            <a:ext cx="1066800" cy="37268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90495" y="6457890"/>
            <a:ext cx="1101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75C801B-6540-4C5C-8138-3A6B288D5B43}" type="slidenum">
              <a:rPr lang="ru-RU" sz="2000" b="1" baseline="0" smtClean="0">
                <a:solidFill>
                  <a:srgbClr val="002060"/>
                </a:solidFill>
                <a:latin typeface="+mn-lt"/>
              </a:rPr>
              <a:pPr algn="r"/>
              <a:t>‹#›</a:t>
            </a:fld>
            <a:r>
              <a:rPr lang="ru-RU" sz="2000" b="1" baseline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b="1" baseline="0" dirty="0" smtClean="0">
                <a:solidFill>
                  <a:srgbClr val="002060"/>
                </a:solidFill>
                <a:latin typeface="+mn-lt"/>
              </a:rPr>
              <a:t>/</a:t>
            </a:r>
            <a:r>
              <a:rPr lang="ru-RU" sz="1600" b="1" baseline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b="1" baseline="0" dirty="0" smtClean="0">
                <a:solidFill>
                  <a:srgbClr val="003399"/>
                </a:solidFill>
                <a:latin typeface="+mn-lt"/>
              </a:rPr>
              <a:t>87</a:t>
            </a:r>
            <a:endParaRPr lang="ru-RU" sz="2000" b="1" baseline="0" dirty="0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38" y="67375"/>
            <a:ext cx="1106434" cy="2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50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17" userDrawn="1">
          <p15:clr>
            <a:srgbClr val="FBAE40"/>
          </p15:clr>
        </p15:guide>
        <p15:guide id="3" orient="horz" pos="210" userDrawn="1">
          <p15:clr>
            <a:srgbClr val="FBAE40"/>
          </p15:clr>
        </p15:guide>
        <p15:guide id="4" userDrawn="1">
          <p15:clr>
            <a:srgbClr val="FBAE40"/>
          </p15:clr>
        </p15:guide>
        <p15:guide id="5" pos="7673" userDrawn="1">
          <p15:clr>
            <a:srgbClr val="FBAE40"/>
          </p15:clr>
        </p15:guide>
        <p15:guide id="6" orient="horz" userDrawn="1">
          <p15:clr>
            <a:srgbClr val="FBAE40"/>
          </p15:clr>
        </p15:guide>
        <p15:guide id="7" orient="horz" pos="709" userDrawn="1">
          <p15:clr>
            <a:srgbClr val="FBAE40"/>
          </p15:clr>
        </p15:guide>
        <p15:guide id="8" pos="211" userDrawn="1">
          <p15:clr>
            <a:srgbClr val="FBAE40"/>
          </p15:clr>
        </p15:guide>
        <p15:guide id="9" pos="7469" userDrawn="1">
          <p15:clr>
            <a:srgbClr val="FBAE40"/>
          </p15:clr>
        </p15:guide>
        <p15:guide id="10" orient="horz" pos="3974" userDrawn="1">
          <p15:clr>
            <a:srgbClr val="FBAE40"/>
          </p15:clr>
        </p15:guide>
        <p15:guide id="11" orient="horz" pos="799" userDrawn="1">
          <p15:clr>
            <a:srgbClr val="FBAE40"/>
          </p15:clr>
        </p15:guide>
        <p15:guide id="12" pos="438" userDrawn="1">
          <p15:clr>
            <a:srgbClr val="FBAE40"/>
          </p15:clr>
        </p15:guide>
        <p15:guide id="13" pos="7242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  <p15:guide id="15" orient="horz" pos="102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та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300542" y="6381750"/>
            <a:ext cx="82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75C801B-6540-4C5C-8138-3A6B288D5B43}" type="slidenum">
              <a:rPr lang="ru-RU" smtClean="0">
                <a:solidFill>
                  <a:srgbClr val="006CB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pPr algn="r"/>
              <a:t>‹#›</a:t>
            </a:fld>
            <a:r>
              <a:rPr lang="en-US" dirty="0" smtClean="0">
                <a:solidFill>
                  <a:srgbClr val="006CB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/</a:t>
            </a:r>
            <a:r>
              <a:rPr lang="ru-RU" dirty="0" smtClean="0">
                <a:solidFill>
                  <a:srgbClr val="006CB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</a:p>
        </p:txBody>
      </p:sp>
      <p:sp>
        <p:nvSpPr>
          <p:cNvPr id="9" name="Фигура"/>
          <p:cNvSpPr/>
          <p:nvPr userDrawn="1"/>
        </p:nvSpPr>
        <p:spPr>
          <a:xfrm flipV="1">
            <a:off x="258717" y="888898"/>
            <a:ext cx="11669758" cy="73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extrusionOk="0">
                <a:moveTo>
                  <a:pt x="97" y="0"/>
                </a:moveTo>
                <a:lnTo>
                  <a:pt x="21525" y="0"/>
                </a:lnTo>
                <a:cubicBezTo>
                  <a:pt x="21563" y="1062"/>
                  <a:pt x="21590" y="4523"/>
                  <a:pt x="21593" y="8643"/>
                </a:cubicBezTo>
                <a:cubicBezTo>
                  <a:pt x="21597" y="13386"/>
                  <a:pt x="21568" y="17739"/>
                  <a:pt x="21525" y="19020"/>
                </a:cubicBezTo>
                <a:lnTo>
                  <a:pt x="102" y="21600"/>
                </a:lnTo>
                <a:cubicBezTo>
                  <a:pt x="48" y="21580"/>
                  <a:pt x="4" y="17175"/>
                  <a:pt x="1" y="11525"/>
                </a:cubicBezTo>
                <a:cubicBezTo>
                  <a:pt x="-3" y="5543"/>
                  <a:pt x="40" y="384"/>
                  <a:pt x="97" y="0"/>
                </a:cubicBezTo>
                <a:close/>
              </a:path>
            </a:pathLst>
          </a:custGeom>
          <a:gradFill>
            <a:gsLst>
              <a:gs pos="0">
                <a:srgbClr val="4EB5E8"/>
              </a:gs>
              <a:gs pos="36408">
                <a:srgbClr val="25539A"/>
              </a:gs>
              <a:gs pos="70160">
                <a:srgbClr val="5A397F"/>
              </a:gs>
              <a:gs pos="85395">
                <a:srgbClr val="963763"/>
              </a:gs>
              <a:gs pos="91439">
                <a:srgbClr val="D13647"/>
              </a:gs>
              <a:gs pos="100000">
                <a:srgbClr val="D13647"/>
              </a:gs>
            </a:gsLst>
            <a:lin ang="145354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600" b="0">
                <a:solidFill>
                  <a:srgbClr val="D13647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600" baseline="0" dirty="0"/>
          </a:p>
        </p:txBody>
      </p:sp>
      <p:sp>
        <p:nvSpPr>
          <p:cNvPr id="11" name="Прямоугольник"/>
          <p:cNvSpPr/>
          <p:nvPr userDrawn="1"/>
        </p:nvSpPr>
        <p:spPr>
          <a:xfrm flipH="1">
            <a:off x="1757623" y="260350"/>
            <a:ext cx="45719" cy="539750"/>
          </a:xfrm>
          <a:prstGeom prst="rect">
            <a:avLst/>
          </a:prstGeom>
          <a:solidFill>
            <a:srgbClr val="76C0E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27787162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020" userDrawn="1">
          <p15:clr>
            <a:srgbClr val="FBAE40"/>
          </p15:clr>
        </p15:guide>
        <p15:guide id="4" pos="166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4156" userDrawn="1">
          <p15:clr>
            <a:srgbClr val="FBAE40"/>
          </p15:clr>
        </p15:guide>
        <p15:guide id="7" orient="horz" pos="504" userDrawn="1">
          <p15:clr>
            <a:srgbClr val="FBAE40"/>
          </p15:clr>
        </p15:guide>
        <p15:guide id="8" pos="751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A0BF99B-89B2-4FE9-B2EF-79840782F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40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7" Type="http://schemas.openxmlformats.org/officeDocument/2006/relationships/image" Target="../media/image6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9" Type="http://schemas.openxmlformats.org/officeDocument/2006/relationships/image" Target="../media/image11.jpeg"/><Relationship Id="rId4" Type="http://schemas.microsoft.com/office/2007/relationships/hdphoto" Target="../media/hdphoto1.wdp"/><Relationship Id="rId48" Type="http://schemas.openxmlformats.org/officeDocument/2006/relationships/image" Target="../media/image10.png"/><Relationship Id="rId43" Type="http://schemas.openxmlformats.org/officeDocument/2006/relationships/image" Target="../media/image6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7.png"/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jpg"/><Relationship Id="rId10" Type="http://schemas.openxmlformats.org/officeDocument/2006/relationships/image" Target="../media/image76.png"/><Relationship Id="rId4" Type="http://schemas.openxmlformats.org/officeDocument/2006/relationships/image" Target="../media/image70.jp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image" Target="../media/image181.jpeg"/><Relationship Id="rId18" Type="http://schemas.openxmlformats.org/officeDocument/2006/relationships/image" Target="../media/image18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12" Type="http://schemas.openxmlformats.org/officeDocument/2006/relationships/image" Target="../media/image180.jpeg"/><Relationship Id="rId17" Type="http://schemas.openxmlformats.org/officeDocument/2006/relationships/image" Target="../media/image185.jpe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73.jpeg"/><Relationship Id="rId15" Type="http://schemas.openxmlformats.org/officeDocument/2006/relationships/image" Target="../media/image18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Relationship Id="rId14" Type="http://schemas.openxmlformats.org/officeDocument/2006/relationships/image" Target="../media/image18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2.png"/><Relationship Id="rId7" Type="http://schemas.openxmlformats.org/officeDocument/2006/relationships/image" Target="../media/image20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3.png"/><Relationship Id="rId4" Type="http://schemas.microsoft.com/office/2007/relationships/hdphoto" Target="../media/hdphoto7.wdp"/><Relationship Id="rId9" Type="http://schemas.openxmlformats.org/officeDocument/2006/relationships/image" Target="../media/image20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13" Type="http://schemas.openxmlformats.org/officeDocument/2006/relationships/image" Target="../media/image221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12" Type="http://schemas.openxmlformats.org/officeDocument/2006/relationships/image" Target="../media/image22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11" Type="http://schemas.openxmlformats.org/officeDocument/2006/relationships/image" Target="../media/image219.jpeg"/><Relationship Id="rId5" Type="http://schemas.openxmlformats.org/officeDocument/2006/relationships/image" Target="../media/image213.jpeg"/><Relationship Id="rId10" Type="http://schemas.openxmlformats.org/officeDocument/2006/relationships/image" Target="../media/image218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Relationship Id="rId14" Type="http://schemas.openxmlformats.org/officeDocument/2006/relationships/image" Target="../media/image22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microsoft.com/office/2007/relationships/hdphoto" Target="../media/hdphoto9.wdp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40.png"/><Relationship Id="rId7" Type="http://schemas.microsoft.com/office/2007/relationships/hdphoto" Target="../media/hdphoto4.wdp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png"/><Relationship Id="rId10" Type="http://schemas.openxmlformats.org/officeDocument/2006/relationships/image" Target="../media/image46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Доклад ректора </a:t>
            </a:r>
            <a:r>
              <a:rPr lang="ru-RU" dirty="0" err="1" smtClean="0"/>
              <a:t>Антохиной</a:t>
            </a:r>
            <a:r>
              <a:rPr lang="ru-RU" dirty="0" smtClean="0"/>
              <a:t> Ю. А.</a:t>
            </a:r>
            <a:br>
              <a:rPr lang="ru-RU" dirty="0" smtClean="0"/>
            </a:br>
            <a:r>
              <a:rPr lang="ru-RU" dirty="0" smtClean="0"/>
              <a:t>на заседании ученого совета ГУАП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</a:t>
            </a:r>
            <a:r>
              <a:rPr lang="en-US" dirty="0"/>
              <a:t>1</a:t>
            </a:r>
            <a:r>
              <a:rPr lang="ru-RU" dirty="0" smtClean="0"/>
              <a:t> августа 20</a:t>
            </a:r>
            <a:r>
              <a:rPr lang="en-US" dirty="0" smtClean="0"/>
              <a:t>23</a:t>
            </a:r>
            <a:r>
              <a:rPr lang="ru-RU" dirty="0" smtClean="0"/>
              <a:t>, Санкт-Петербург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36" y="1689164"/>
            <a:ext cx="6705353" cy="347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ru-RU" dirty="0" smtClean="0"/>
              <a:t>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Инфраструктура</a:t>
            </a:r>
            <a:endParaRPr lang="ru-RU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49" y="1262798"/>
            <a:ext cx="3725116" cy="2332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103" y="4191164"/>
            <a:ext cx="3328818" cy="1968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43" y="3143327"/>
            <a:ext cx="5262631" cy="3309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87" y="3120411"/>
            <a:ext cx="3640568" cy="2730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87" y="1268413"/>
            <a:ext cx="4024887" cy="30186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0049" y="3594948"/>
            <a:ext cx="3725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Новое пространство исследовательский комплекс института </a:t>
            </a:r>
            <a:r>
              <a:rPr lang="ru-RU" sz="1400" dirty="0" err="1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киберфизических</a:t>
            </a:r>
            <a:r>
              <a:rPr lang="ru-RU" sz="14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 систем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74041" y="6159720"/>
            <a:ext cx="3853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Новое здание – Гастелло, 19 - учебный </a:t>
            </a:r>
            <a:r>
              <a:rPr lang="ru-RU" sz="14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корпус</a:t>
            </a:r>
            <a:endParaRPr lang="ru-RU" sz="14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79666" y="2185373"/>
            <a:ext cx="239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Лестница учебного корпуса по адресу Гастелло, </a:t>
            </a:r>
            <a:r>
              <a:rPr lang="ru-RU" sz="14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15</a:t>
            </a:r>
            <a:endParaRPr lang="ru-RU" sz="14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 smtClean="0"/>
              <a:t>Лицензирование и аккредитация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63453"/>
              </p:ext>
            </p:extLst>
          </p:nvPr>
        </p:nvGraphicFramePr>
        <p:xfrm>
          <a:off x="334962" y="1279123"/>
          <a:ext cx="8318007" cy="3039688"/>
        </p:xfrm>
        <a:graphic>
          <a:graphicData uri="http://schemas.openxmlformats.org/drawingml/2006/table">
            <a:tbl>
              <a:tblPr firstRow="1" firstCol="1" bandRow="1"/>
              <a:tblGrid>
                <a:gridCol w="2521301">
                  <a:extLst>
                    <a:ext uri="{9D8B030D-6E8A-4147-A177-3AD203B41FA5}">
                      <a16:colId xmlns:a16="http://schemas.microsoft.com/office/drawing/2014/main" val="401737933"/>
                    </a:ext>
                  </a:extLst>
                </a:gridCol>
                <a:gridCol w="1549826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2042860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2204020">
                  <a:extLst>
                    <a:ext uri="{9D8B030D-6E8A-4147-A177-3AD203B41FA5}">
                      <a16:colId xmlns:a16="http://schemas.microsoft.com/office/drawing/2014/main" val="36311364"/>
                    </a:ext>
                  </a:extLst>
                </a:gridCol>
              </a:tblGrid>
              <a:tr h="366797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Число направлений подготовки и специальностей ГУАП и ИФ ГУАП в соответствии с лицензией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302922">
                <a:tc rowSpan="2"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Уровни образования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Число направлений</a:t>
                      </a:r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200" b="1" baseline="0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подготовки</a:t>
                      </a:r>
                      <a:r>
                        <a:rPr lang="ru-RU" sz="1200" b="1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специальностей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043015"/>
                  </a:ext>
                </a:extLst>
              </a:tr>
              <a:tr h="262393">
                <a:tc gridSpan="2"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ГУАП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ИФ ГУАП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221243">
                <a:tc row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Высшее образование</a:t>
                      </a:r>
                      <a:endParaRPr lang="ru-RU" sz="14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Бакалавриат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47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22124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Магистратура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36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–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22124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Специалитет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12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221243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Аспирантура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39 (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13+26)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–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159544"/>
                  </a:ext>
                </a:extLst>
              </a:tr>
              <a:tr h="47470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Среднее профессиональное </a:t>
                      </a:r>
                      <a:br>
                        <a:rPr lang="ru-RU" sz="140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40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образование</a:t>
                      </a:r>
                      <a:endParaRPr lang="ru-RU" sz="14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17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255888"/>
                  </a:ext>
                </a:extLst>
              </a:tr>
              <a:tr h="313008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151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18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04930"/>
                  </a:ext>
                </a:extLst>
              </a:tr>
              <a:tr h="434895">
                <a:tc gridSpan="2">
                  <a:txBody>
                    <a:bodyPr/>
                    <a:lstStyle/>
                    <a:p>
                      <a:pPr mar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том числе </a:t>
                      </a:r>
                      <a:b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обновленных направлений подготовки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00052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27191"/>
              </p:ext>
            </p:extLst>
          </p:nvPr>
        </p:nvGraphicFramePr>
        <p:xfrm>
          <a:off x="334963" y="5200434"/>
          <a:ext cx="5724525" cy="1252754"/>
        </p:xfrm>
        <a:graphic>
          <a:graphicData uri="http://schemas.openxmlformats.org/drawingml/2006/table">
            <a:tbl>
              <a:tblPr firstRow="1" firstCol="1" bandRow="1"/>
              <a:tblGrid>
                <a:gridCol w="1780084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3944441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</a:tblGrid>
              <a:tr h="3389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Уровень образования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Код и наименование  добавленного направления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386571">
                <a:tc rowSpan="3"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Среднее профессиональное образование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15.02.10 «</a:t>
                      </a:r>
                      <a:r>
                        <a:rPr kumimoji="0" lang="ru-RU" sz="12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Мехатроника</a:t>
                      </a: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и робототехника  </a:t>
                      </a:r>
                      <a:b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(по отраслям)» 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263621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15.02.16 «Технология машиностроения»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263621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40.02.04 «Юриспруденция»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123237"/>
              </p:ext>
            </p:extLst>
          </p:nvPr>
        </p:nvGraphicFramePr>
        <p:xfrm>
          <a:off x="6424653" y="5200434"/>
          <a:ext cx="5503821" cy="1252754"/>
        </p:xfrm>
        <a:graphic>
          <a:graphicData uri="http://schemas.openxmlformats.org/drawingml/2006/table">
            <a:tbl>
              <a:tblPr firstRow="1" firstCol="1" bandRow="1"/>
              <a:tblGrid>
                <a:gridCol w="2004467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3499354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</a:tblGrid>
              <a:tr h="36929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Уровень образования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Код и наименование добавленного направления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88346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Среднее профессиональное образование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43.02.16 «Туризм и гостеприимство»</a:t>
                      </a:r>
                      <a:endParaRPr kumimoji="0" lang="ru-RU" sz="12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63401" y="4561622"/>
            <a:ext cx="10192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Измененные программы </a:t>
            </a:r>
            <a:r>
              <a:rPr lang="ru-RU" sz="1600" dirty="0" smtClean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СПО </a:t>
            </a:r>
            <a:r>
              <a:rPr lang="ru-RU" sz="1600" dirty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с учетом перечня профессий, специальностей и направлений </a:t>
            </a:r>
            <a:r>
              <a:rPr lang="ru-RU" sz="1600" dirty="0" smtClean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подготовки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263401" y="4879543"/>
            <a:ext cx="757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latin typeface="+mj-lt"/>
                <a:ea typeface="Roboto" panose="02000000000000000000" pitchFamily="2" charset="0"/>
              </a:rPr>
              <a:t>ГУАП</a:t>
            </a:r>
            <a:endParaRPr lang="ru-RU" altLang="ru-RU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6337874" y="4888722"/>
            <a:ext cx="23150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 err="1" smtClean="0">
                <a:latin typeface="+mj-lt"/>
                <a:ea typeface="Roboto" panose="02000000000000000000" pitchFamily="2" charset="0"/>
              </a:rPr>
              <a:t>Ивангородский</a:t>
            </a:r>
            <a:r>
              <a:rPr lang="ru-RU" altLang="ru-RU" sz="1400" b="1" dirty="0" smtClean="0">
                <a:latin typeface="+mj-lt"/>
                <a:ea typeface="Roboto" panose="02000000000000000000" pitchFamily="2" charset="0"/>
              </a:rPr>
              <a:t> филиал</a:t>
            </a:r>
            <a:endParaRPr lang="ru-RU" altLang="ru-RU" sz="1400" b="1" dirty="0"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 smtClean="0"/>
              <a:t>Лицензирование и аккредитация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365611"/>
              </p:ext>
            </p:extLst>
          </p:nvPr>
        </p:nvGraphicFramePr>
        <p:xfrm>
          <a:off x="1646926" y="3060792"/>
          <a:ext cx="8809037" cy="3247929"/>
        </p:xfrm>
        <a:graphic>
          <a:graphicData uri="http://schemas.openxmlformats.org/drawingml/2006/table">
            <a:tbl>
              <a:tblPr firstRow="1" firstCol="1" bandRow="1"/>
              <a:tblGrid>
                <a:gridCol w="1857376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6951661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</a:tblGrid>
              <a:tr h="35300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Программы, прошедшие процедуру профессионально-общественной аккредитации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496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Уровень  образования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Код и наименование направления подготовки / специальности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266506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43.03.03 «Гостиничное дело»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266506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51.03.01 «Культурология»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188301"/>
                  </a:ext>
                </a:extLst>
              </a:tr>
              <a:tr h="266506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Специалитет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10.05.03  «Информационная безопасность автоматизированных систем»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75025"/>
                  </a:ext>
                </a:extLst>
              </a:tr>
              <a:tr h="266506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10.05.05 «Безопасность информационных технологий в правоохранительной сфере»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506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27.05.02 «Метрологическое обеспечение вооружения и военной техники»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506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Магистратура</a:t>
                      </a: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01.04.02 «Прикладная математика и информатика»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50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10.04.01 «Информационная безопасность»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50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20.04.01 «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Техносферная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безопасность»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50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27.04.07 «Наукоемкие технологии и экономика инноваций»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02018"/>
              </p:ext>
            </p:extLst>
          </p:nvPr>
        </p:nvGraphicFramePr>
        <p:xfrm>
          <a:off x="1646926" y="1413787"/>
          <a:ext cx="8809037" cy="1140832"/>
        </p:xfrm>
        <a:graphic>
          <a:graphicData uri="http://schemas.openxmlformats.org/drawingml/2006/table">
            <a:tbl>
              <a:tblPr firstRow="1" firstCol="1" bandRow="1"/>
              <a:tblGrid>
                <a:gridCol w="1834464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6974573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</a:tblGrid>
              <a:tr h="33979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Программа, прошедшая  государственную  аккредитацию</a:t>
                      </a: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63089"/>
                  </a:ext>
                </a:extLst>
              </a:tr>
              <a:tr h="30581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Уровень образования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Код и наименование  направления подготовки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515124"/>
                  </a:ext>
                </a:extLst>
              </a:tr>
              <a:tr h="495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03.03.01 «Прикладные математика и физика»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6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Образовательные программы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789131"/>
              </p:ext>
            </p:extLst>
          </p:nvPr>
        </p:nvGraphicFramePr>
        <p:xfrm>
          <a:off x="334963" y="1429690"/>
          <a:ext cx="6738458" cy="4145901"/>
        </p:xfrm>
        <a:graphic>
          <a:graphicData uri="http://schemas.openxmlformats.org/drawingml/2006/table">
            <a:tbl>
              <a:tblPr firstRow="1" firstCol="1" bandRow="1"/>
              <a:tblGrid>
                <a:gridCol w="1430227">
                  <a:extLst>
                    <a:ext uri="{9D8B030D-6E8A-4147-A177-3AD203B41FA5}">
                      <a16:colId xmlns:a16="http://schemas.microsoft.com/office/drawing/2014/main" val="659363454"/>
                    </a:ext>
                  </a:extLst>
                </a:gridCol>
                <a:gridCol w="1121133">
                  <a:extLst>
                    <a:ext uri="{9D8B030D-6E8A-4147-A177-3AD203B41FA5}">
                      <a16:colId xmlns:a16="http://schemas.microsoft.com/office/drawing/2014/main" val="598873898"/>
                    </a:ext>
                  </a:extLst>
                </a:gridCol>
                <a:gridCol w="1089329">
                  <a:extLst>
                    <a:ext uri="{9D8B030D-6E8A-4147-A177-3AD203B41FA5}">
                      <a16:colId xmlns:a16="http://schemas.microsoft.com/office/drawing/2014/main" val="1503900899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829652286"/>
                    </a:ext>
                  </a:extLst>
                </a:gridCol>
                <a:gridCol w="1105232">
                  <a:extLst>
                    <a:ext uri="{9D8B030D-6E8A-4147-A177-3AD203B41FA5}">
                      <a16:colId xmlns:a16="http://schemas.microsoft.com/office/drawing/2014/main" val="2211832437"/>
                    </a:ext>
                  </a:extLst>
                </a:gridCol>
                <a:gridCol w="919111">
                  <a:extLst>
                    <a:ext uri="{9D8B030D-6E8A-4147-A177-3AD203B41FA5}">
                      <a16:colId xmlns:a16="http://schemas.microsoft.com/office/drawing/2014/main" val="2569240799"/>
                    </a:ext>
                  </a:extLst>
                </a:gridCol>
              </a:tblGrid>
              <a:tr h="837225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Количество новых разработанных</a:t>
                      </a:r>
                      <a:b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образовательных программ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716478"/>
                  </a:ext>
                </a:extLst>
              </a:tr>
              <a:tr h="6194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Форма 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обучения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Специалитет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Аспирантура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385316"/>
                  </a:ext>
                </a:extLst>
              </a:tr>
              <a:tr h="5106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Очная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6105780"/>
                  </a:ext>
                </a:extLst>
              </a:tr>
              <a:tr h="5099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Очно-заочная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6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6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679367"/>
                  </a:ext>
                </a:extLst>
              </a:tr>
              <a:tr h="5099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Заочная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7438902"/>
                  </a:ext>
                </a:extLst>
              </a:tr>
              <a:tr h="568037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20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20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20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7528686"/>
                  </a:ext>
                </a:extLst>
              </a:tr>
              <a:tr h="590719"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236</a:t>
                      </a:r>
                      <a:endParaRPr lang="ru-RU" sz="20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580937"/>
                  </a:ext>
                </a:extLst>
              </a:tr>
            </a:tbl>
          </a:graphicData>
        </a:graphic>
      </p:graphicFrame>
      <p:sp>
        <p:nvSpPr>
          <p:cNvPr id="21" name="Прямоугольник с двумя скругленными противолежащими углами 20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339054" y="1449388"/>
            <a:ext cx="4589421" cy="500380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7737442" y="2724015"/>
            <a:ext cx="3911220" cy="3207843"/>
            <a:chOff x="7777198" y="2761325"/>
            <a:chExt cx="3911220" cy="3207843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897224" y="2761325"/>
              <a:ext cx="29449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Проект ДНК России 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777198" y="3707010"/>
              <a:ext cx="3911220" cy="2262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Основы российской </a:t>
              </a: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государственности</a:t>
              </a:r>
              <a:r>
                <a:rPr lang="ru-RU" sz="1600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600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описываются основные ценностные принципы: что такое страна, общество, государство, семья и </a:t>
              </a:r>
              <a:r>
                <a:rPr lang="ru-RU" sz="1000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человек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История </a:t>
              </a: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России</a:t>
              </a:r>
              <a:r>
                <a:rPr lang="ru-RU" sz="16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6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увеличено количество часов до </a:t>
              </a:r>
              <a:r>
                <a:rPr lang="ru-RU" sz="1000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144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Основы военной подготовки </a:t>
              </a:r>
              <a:r>
                <a:rPr lang="ru-RU" sz="16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6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srgbClr val="002060"/>
                  </a:solidFill>
                  <a:latin typeface="+mj-lt"/>
                  <a:ea typeface="Calibri"/>
                  <a:cs typeface="Calibri"/>
                  <a:sym typeface="Calibri"/>
                </a:rPr>
                <a:t>для всех обучающихся начиная со второго курса</a:t>
              </a:r>
              <a:endParaRPr lang="ru-RU" sz="1600" b="1" dirty="0" smtClean="0">
                <a:solidFill>
                  <a:srgbClr val="002060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rgbClr val="002060"/>
                  </a:solidFill>
                  <a:latin typeface="+mj-lt"/>
                  <a:ea typeface="Calibri"/>
                  <a:cs typeface="Calibri"/>
                </a:rPr>
                <a:t>Обучение </a:t>
              </a: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</a:rPr>
                <a:t>служением</a:t>
              </a:r>
              <a:br>
                <a:rPr lang="ru-RU" sz="1400" b="1" dirty="0" smtClean="0">
                  <a:solidFill>
                    <a:srgbClr val="002060"/>
                  </a:solidFill>
                  <a:latin typeface="+mj-lt"/>
                  <a:ea typeface="Calibri"/>
                  <a:cs typeface="Calibri"/>
                </a:rPr>
              </a:br>
              <a:r>
                <a:rPr lang="ru-RU" sz="10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Calibri"/>
                </a:rPr>
                <a:t>д</a:t>
              </a:r>
              <a:r>
                <a:rPr lang="ru-RU" sz="10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ля </a:t>
              </a:r>
              <a:r>
                <a:rPr lang="ru-RU" sz="10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отдельных образовательных программ гуманитарного факультета и института технологий предпринимательства </a:t>
              </a:r>
              <a:r>
                <a:rPr lang="ru-RU" sz="10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</a:t>
              </a:r>
              <a:r>
                <a:rPr lang="ru-RU" sz="10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права</a:t>
              </a:r>
              <a:endParaRPr lang="ru-RU" sz="10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97224" y="3154694"/>
              <a:ext cx="32213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002060"/>
                  </a:solidFill>
                  <a:latin typeface="+mj-lt"/>
                </a:rPr>
                <a:t>Новые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</a:rPr>
                <a:t>модули, которые внедрены </a:t>
              </a:r>
              <a:r>
                <a:rPr lang="ru-RU" sz="1200" dirty="0" smtClean="0">
                  <a:solidFill>
                    <a:srgbClr val="002060"/>
                  </a:solidFill>
                  <a:latin typeface="+mj-lt"/>
                </a:rPr>
                <a:t>в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</a:rPr>
                <a:t>учебные планы с сентября 2023 года</a:t>
              </a:r>
            </a:p>
          </p:txBody>
        </p: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68" y="1687171"/>
            <a:ext cx="1537058" cy="7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7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Образовательные программы ядерных направлений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087687"/>
              </p:ext>
            </p:extLst>
          </p:nvPr>
        </p:nvGraphicFramePr>
        <p:xfrm>
          <a:off x="1562365" y="2053270"/>
          <a:ext cx="8994246" cy="36077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8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2469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Образовательные треки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Ядерные  направления развития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18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Аэрокосмос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Приборостроение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ИТ и 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Глобальные проблемы современности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0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Исследовательский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0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Технологический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40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Предпринимательский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40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Общего направления подготовки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24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66949" y="1397414"/>
            <a:ext cx="88830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500" dirty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Количество образовательных программ </a:t>
            </a:r>
            <a:endParaRPr lang="ru-RU" sz="1500" dirty="0" smtClean="0">
              <a:latin typeface="+mj-lt"/>
              <a:ea typeface="Roboto" panose="02000000000000000000" pitchFamily="2" charset="0"/>
              <a:cs typeface="Calibri Light" panose="020F0302020204030204" pitchFamily="34" charset="0"/>
            </a:endParaRPr>
          </a:p>
          <a:p>
            <a:pPr lvl="0">
              <a:defRPr/>
            </a:pPr>
            <a:r>
              <a:rPr lang="ru-RU" sz="1500" dirty="0" smtClean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с </a:t>
            </a:r>
            <a:r>
              <a:rPr lang="ru-RU" sz="1500" dirty="0">
                <a:latin typeface="+mj-lt"/>
                <a:ea typeface="Roboto" panose="02000000000000000000" pitchFamily="2" charset="0"/>
                <a:cs typeface="Calibri Light" panose="020F0302020204030204" pitchFamily="34" charset="0"/>
              </a:rPr>
              <a:t>учетом выбранных треков по ядерным направлениям развития ГУАП</a:t>
            </a:r>
          </a:p>
        </p:txBody>
      </p:sp>
    </p:spTree>
    <p:extLst>
      <p:ext uri="{BB962C8B-B14F-4D97-AF65-F5344CB8AC3E}">
        <p14:creationId xmlns:p14="http://schemas.microsoft.com/office/powerpoint/2010/main" val="38653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Выпускники 2022/2023 учебного года (</a:t>
            </a:r>
            <a:r>
              <a:rPr lang="ru-RU" dirty="0" smtClean="0"/>
              <a:t>граждане </a:t>
            </a:r>
            <a:r>
              <a:rPr lang="ru-RU" dirty="0"/>
              <a:t>РФ)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256200"/>
              </p:ext>
            </p:extLst>
          </p:nvPr>
        </p:nvGraphicFramePr>
        <p:xfrm>
          <a:off x="334958" y="1125538"/>
          <a:ext cx="11522079" cy="2623627"/>
        </p:xfrm>
        <a:graphic>
          <a:graphicData uri="http://schemas.openxmlformats.org/drawingml/2006/table">
            <a:tbl>
              <a:tblPr firstRow="1" firstCol="1" bandRow="1"/>
              <a:tblGrid>
                <a:gridCol w="1904943">
                  <a:extLst>
                    <a:ext uri="{9D8B030D-6E8A-4147-A177-3AD203B41FA5}">
                      <a16:colId xmlns:a16="http://schemas.microsoft.com/office/drawing/2014/main" val="648958626"/>
                    </a:ext>
                  </a:extLst>
                </a:gridCol>
                <a:gridCol w="752277">
                  <a:extLst>
                    <a:ext uri="{9D8B030D-6E8A-4147-A177-3AD203B41FA5}">
                      <a16:colId xmlns:a16="http://schemas.microsoft.com/office/drawing/2014/main" val="4253325131"/>
                    </a:ext>
                  </a:extLst>
                </a:gridCol>
                <a:gridCol w="1100738">
                  <a:extLst>
                    <a:ext uri="{9D8B030D-6E8A-4147-A177-3AD203B41FA5}">
                      <a16:colId xmlns:a16="http://schemas.microsoft.com/office/drawing/2014/main" val="1525528496"/>
                    </a:ext>
                  </a:extLst>
                </a:gridCol>
                <a:gridCol w="752277">
                  <a:extLst>
                    <a:ext uri="{9D8B030D-6E8A-4147-A177-3AD203B41FA5}">
                      <a16:colId xmlns:a16="http://schemas.microsoft.com/office/drawing/2014/main" val="1396402944"/>
                    </a:ext>
                  </a:extLst>
                </a:gridCol>
                <a:gridCol w="1190413">
                  <a:extLst>
                    <a:ext uri="{9D8B030D-6E8A-4147-A177-3AD203B41FA5}">
                      <a16:colId xmlns:a16="http://schemas.microsoft.com/office/drawing/2014/main" val="3559515514"/>
                    </a:ext>
                  </a:extLst>
                </a:gridCol>
                <a:gridCol w="752277">
                  <a:extLst>
                    <a:ext uri="{9D8B030D-6E8A-4147-A177-3AD203B41FA5}">
                      <a16:colId xmlns:a16="http://schemas.microsoft.com/office/drawing/2014/main" val="2535640644"/>
                    </a:ext>
                  </a:extLst>
                </a:gridCol>
                <a:gridCol w="1363124">
                  <a:extLst>
                    <a:ext uri="{9D8B030D-6E8A-4147-A177-3AD203B41FA5}">
                      <a16:colId xmlns:a16="http://schemas.microsoft.com/office/drawing/2014/main" val="1877928264"/>
                    </a:ext>
                  </a:extLst>
                </a:gridCol>
                <a:gridCol w="752277">
                  <a:extLst>
                    <a:ext uri="{9D8B030D-6E8A-4147-A177-3AD203B41FA5}">
                      <a16:colId xmlns:a16="http://schemas.microsoft.com/office/drawing/2014/main" val="4172443714"/>
                    </a:ext>
                  </a:extLst>
                </a:gridCol>
                <a:gridCol w="1100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2277">
                  <a:extLst>
                    <a:ext uri="{9D8B030D-6E8A-4147-A177-3AD203B41FA5}">
                      <a16:colId xmlns:a16="http://schemas.microsoft.com/office/drawing/2014/main" val="2742286331"/>
                    </a:ext>
                  </a:extLst>
                </a:gridCol>
                <a:gridCol w="11007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9596">
                <a:tc gridSpan="1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 высшим образованием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440093"/>
                  </a:ext>
                </a:extLst>
              </a:tr>
              <a:tr h="323942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Форма обучения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Специалисты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Магистры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Аспирантура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3335"/>
                  </a:ext>
                </a:extLst>
              </a:tr>
              <a:tr h="323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отличием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ыпуск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</a:t>
                      </a:r>
                      <a:r>
                        <a:rPr lang="en-US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отличием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ыпуск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</a:t>
                      </a: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отличием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</a:t>
                      </a:r>
                      <a:r>
                        <a:rPr lang="en-US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отличием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отличием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164913"/>
                  </a:ext>
                </a:extLst>
              </a:tr>
              <a:tr h="3419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286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14,3%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1332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23,6%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327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35,2%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1958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80311"/>
                  </a:ext>
                </a:extLst>
              </a:tr>
              <a:tr h="3419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3,3%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3,3%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07985"/>
                  </a:ext>
                </a:extLst>
              </a:tr>
              <a:tr h="34193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2,1 </a:t>
                      </a:r>
                      <a:r>
                        <a:rPr lang="ru-RU" sz="16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389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2,3%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15,2%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4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566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5,1%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077172"/>
                  </a:ext>
                </a:extLst>
              </a:tr>
              <a:tr h="380579"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333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12,</a:t>
                      </a: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1751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18,5%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452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29,7%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2554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19,6%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5204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51434"/>
              </p:ext>
            </p:extLst>
          </p:nvPr>
        </p:nvGraphicFramePr>
        <p:xfrm>
          <a:off x="334963" y="3916091"/>
          <a:ext cx="4487017" cy="2392635"/>
        </p:xfrm>
        <a:graphic>
          <a:graphicData uri="http://schemas.openxmlformats.org/drawingml/2006/table">
            <a:tbl>
              <a:tblPr firstRow="1" firstCol="1" bandRow="1"/>
              <a:tblGrid>
                <a:gridCol w="1582884">
                  <a:extLst>
                    <a:ext uri="{9D8B030D-6E8A-4147-A177-3AD203B41FA5}">
                      <a16:colId xmlns:a16="http://schemas.microsoft.com/office/drawing/2014/main" val="3323283274"/>
                    </a:ext>
                  </a:extLst>
                </a:gridCol>
                <a:gridCol w="1361696">
                  <a:extLst>
                    <a:ext uri="{9D8B030D-6E8A-4147-A177-3AD203B41FA5}">
                      <a16:colId xmlns:a16="http://schemas.microsoft.com/office/drawing/2014/main" val="1736405687"/>
                    </a:ext>
                  </a:extLst>
                </a:gridCol>
                <a:gridCol w="1542437">
                  <a:extLst>
                    <a:ext uri="{9D8B030D-6E8A-4147-A177-3AD203B41FA5}">
                      <a16:colId xmlns:a16="http://schemas.microsoft.com/office/drawing/2014/main" val="1910782558"/>
                    </a:ext>
                  </a:extLst>
                </a:gridCol>
              </a:tblGrid>
              <a:tr h="575011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со средним профессиональным образованием в ГУАП 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23806"/>
                  </a:ext>
                </a:extLst>
              </a:tr>
              <a:tr h="52973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Форма </a:t>
                      </a: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обучения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</a:t>
                      </a: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отличием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328185"/>
                  </a:ext>
                </a:extLst>
              </a:tr>
              <a:tr h="3832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22,2%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513544"/>
                  </a:ext>
                </a:extLst>
              </a:tr>
              <a:tr h="38324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724566"/>
                  </a:ext>
                </a:extLst>
              </a:tr>
              <a:tr h="521406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342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22,2%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71460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09402"/>
              </p:ext>
            </p:extLst>
          </p:nvPr>
        </p:nvGraphicFramePr>
        <p:xfrm>
          <a:off x="5092460" y="3878159"/>
          <a:ext cx="6764577" cy="2430566"/>
        </p:xfrm>
        <a:graphic>
          <a:graphicData uri="http://schemas.openxmlformats.org/drawingml/2006/table">
            <a:tbl>
              <a:tblPr firstRow="1" firstCol="1" bandRow="1"/>
              <a:tblGrid>
                <a:gridCol w="1509147">
                  <a:extLst>
                    <a:ext uri="{9D8B030D-6E8A-4147-A177-3AD203B41FA5}">
                      <a16:colId xmlns:a16="http://schemas.microsoft.com/office/drawing/2014/main" val="2520194468"/>
                    </a:ext>
                  </a:extLst>
                </a:gridCol>
                <a:gridCol w="665507">
                  <a:extLst>
                    <a:ext uri="{9D8B030D-6E8A-4147-A177-3AD203B41FA5}">
                      <a16:colId xmlns:a16="http://schemas.microsoft.com/office/drawing/2014/main" val="3625463221"/>
                    </a:ext>
                  </a:extLst>
                </a:gridCol>
                <a:gridCol w="1099443">
                  <a:extLst>
                    <a:ext uri="{9D8B030D-6E8A-4147-A177-3AD203B41FA5}">
                      <a16:colId xmlns:a16="http://schemas.microsoft.com/office/drawing/2014/main" val="2834791569"/>
                    </a:ext>
                  </a:extLst>
                </a:gridCol>
                <a:gridCol w="665507">
                  <a:extLst>
                    <a:ext uri="{9D8B030D-6E8A-4147-A177-3AD203B41FA5}">
                      <a16:colId xmlns:a16="http://schemas.microsoft.com/office/drawing/2014/main" val="546765694"/>
                    </a:ext>
                  </a:extLst>
                </a:gridCol>
                <a:gridCol w="1079733">
                  <a:extLst>
                    <a:ext uri="{9D8B030D-6E8A-4147-A177-3AD203B41FA5}">
                      <a16:colId xmlns:a16="http://schemas.microsoft.com/office/drawing/2014/main" val="4018280689"/>
                    </a:ext>
                  </a:extLst>
                </a:gridCol>
                <a:gridCol w="665507">
                  <a:extLst>
                    <a:ext uri="{9D8B030D-6E8A-4147-A177-3AD203B41FA5}">
                      <a16:colId xmlns:a16="http://schemas.microsoft.com/office/drawing/2014/main" val="1858177276"/>
                    </a:ext>
                  </a:extLst>
                </a:gridCol>
                <a:gridCol w="1079733">
                  <a:extLst>
                    <a:ext uri="{9D8B030D-6E8A-4147-A177-3AD203B41FA5}">
                      <a16:colId xmlns:a16="http://schemas.microsoft.com/office/drawing/2014/main" val="4046968951"/>
                    </a:ext>
                  </a:extLst>
                </a:gridCol>
              </a:tblGrid>
              <a:tr h="62330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Выпуск специалистов с высшим образованием </a:t>
                      </a:r>
                      <a:b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</a:t>
                      </a: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Ивангородском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филиале ГУАП (без иностранцев)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072678"/>
                  </a:ext>
                </a:extLst>
              </a:tr>
              <a:tr h="240376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Форма обучения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Специалисты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182810"/>
                  </a:ext>
                </a:extLst>
              </a:tr>
              <a:tr h="1207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</a:t>
                      </a: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отличием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отличием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921782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23,1 </a:t>
                      </a:r>
                      <a:r>
                        <a:rPr lang="ru-RU" sz="16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23,1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348820"/>
                  </a:ext>
                </a:extLst>
              </a:tr>
              <a:tr h="27471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Заочная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7,1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0157"/>
                  </a:ext>
                </a:extLst>
              </a:tr>
              <a:tr h="5149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15,2 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12,2 %</a:t>
                      </a:r>
                      <a:endParaRPr lang="ru-RU" sz="1600" b="1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30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4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Контрольные цифры приема уровней подготовки высшего образования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57059"/>
              </p:ext>
            </p:extLst>
          </p:nvPr>
        </p:nvGraphicFramePr>
        <p:xfrm>
          <a:off x="334221" y="1268413"/>
          <a:ext cx="5732350" cy="3529011"/>
        </p:xfrm>
        <a:graphic>
          <a:graphicData uri="http://schemas.openxmlformats.org/drawingml/2006/table">
            <a:tbl>
              <a:tblPr/>
              <a:tblGrid>
                <a:gridCol w="1507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5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5013">
                  <a:extLst>
                    <a:ext uri="{9D8B030D-6E8A-4147-A177-3AD203B41FA5}">
                      <a16:colId xmlns:a16="http://schemas.microsoft.com/office/drawing/2014/main" val="2552087366"/>
                    </a:ext>
                  </a:extLst>
                </a:gridCol>
              </a:tblGrid>
              <a:tr h="344333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2019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СПО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934308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1038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1302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1339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181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240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273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535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460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603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383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40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Аспирантура</a:t>
                      </a:r>
                      <a:endParaRPr lang="ru-RU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11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  <a:tr h="62369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1924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2101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2027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2375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2228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23836"/>
              </p:ext>
            </p:extLst>
          </p:nvPr>
        </p:nvGraphicFramePr>
        <p:xfrm>
          <a:off x="6549283" y="1268413"/>
          <a:ext cx="5307754" cy="1022061"/>
        </p:xfrm>
        <a:graphic>
          <a:graphicData uri="http://schemas.openxmlformats.org/drawingml/2006/table">
            <a:tbl>
              <a:tblPr firstRow="1" firstCol="1" bandRow="1"/>
              <a:tblGrid>
                <a:gridCol w="147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6489">
                  <a:extLst>
                    <a:ext uri="{9D8B030D-6E8A-4147-A177-3AD203B41FA5}">
                      <a16:colId xmlns:a16="http://schemas.microsoft.com/office/drawing/2014/main" val="2349600412"/>
                    </a:ext>
                  </a:extLst>
                </a:gridCol>
              </a:tblGrid>
              <a:tr h="352435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Очно-заочная форма обучения</a:t>
                      </a:r>
                      <a:endParaRPr lang="ru-RU" sz="18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1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2019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2020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2021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4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20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37</a:t>
                      </a:r>
                      <a:endParaRPr lang="ru-RU" sz="20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43</a:t>
                      </a:r>
                      <a:endParaRPr lang="ru-RU" sz="20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969900"/>
              </p:ext>
            </p:extLst>
          </p:nvPr>
        </p:nvGraphicFramePr>
        <p:xfrm>
          <a:off x="6549281" y="3008434"/>
          <a:ext cx="5307755" cy="1788990"/>
        </p:xfrm>
        <a:graphic>
          <a:graphicData uri="http://schemas.openxmlformats.org/drawingml/2006/table">
            <a:tbl>
              <a:tblPr/>
              <a:tblGrid>
                <a:gridCol w="1566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208">
                  <a:extLst>
                    <a:ext uri="{9D8B030D-6E8A-4147-A177-3AD203B41FA5}">
                      <a16:colId xmlns:a16="http://schemas.microsoft.com/office/drawing/2014/main" val="3529693246"/>
                    </a:ext>
                  </a:extLst>
                </a:gridCol>
              </a:tblGrid>
              <a:tr h="35084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0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2019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2020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2021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125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134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170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192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54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35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Всего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212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158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itchFamily="34" charset="0"/>
                        </a:rPr>
                        <a:t>188</a:t>
                      </a:r>
                      <a:endParaRPr kumimoji="0" lang="ru-RU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itchFamily="34" charset="0"/>
                      </a:endParaRP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236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258</a:t>
                      </a:r>
                    </a:p>
                  </a:txBody>
                  <a:tcPr marL="68580" marR="68580" marT="0" marB="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9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Льготный прием и целевая квота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264923"/>
              </p:ext>
            </p:extLst>
          </p:nvPr>
        </p:nvGraphicFramePr>
        <p:xfrm>
          <a:off x="334963" y="1262316"/>
          <a:ext cx="5622245" cy="2104075"/>
        </p:xfrm>
        <a:graphic>
          <a:graphicData uri="http://schemas.openxmlformats.org/drawingml/2006/table">
            <a:tbl>
              <a:tblPr/>
              <a:tblGrid>
                <a:gridCol w="3533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54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 Квота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Зачислено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Без вступительных испытания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j-lt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Особая квота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36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j-lt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Отдельная квота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j-lt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Целевая квота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j-lt"/>
                        </a:rPr>
                        <a:t>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+mj-lt"/>
                        </a:rPr>
                        <a:t>110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935604"/>
              </p:ext>
            </p:extLst>
          </p:nvPr>
        </p:nvGraphicFramePr>
        <p:xfrm>
          <a:off x="334962" y="3572658"/>
          <a:ext cx="5622245" cy="1013391"/>
        </p:xfrm>
        <a:graphic>
          <a:graphicData uri="http://schemas.openxmlformats.org/drawingml/2006/table">
            <a:tbl>
              <a:tblPr/>
              <a:tblGrid>
                <a:gridCol w="272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Магистратура. Очная и 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Квота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Зачислено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Целевая квота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873539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A4D93557-3C83-4D6C-A05B-652919950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46492"/>
              </p:ext>
            </p:extLst>
          </p:nvPr>
        </p:nvGraphicFramePr>
        <p:xfrm>
          <a:off x="6234792" y="1262317"/>
          <a:ext cx="5622245" cy="2107076"/>
        </p:xfrm>
        <a:graphic>
          <a:graphicData uri="http://schemas.openxmlformats.org/drawingml/2006/table">
            <a:tbl>
              <a:tblPr/>
              <a:tblGrid>
                <a:gridCol w="3533652">
                  <a:extLst>
                    <a:ext uri="{9D8B030D-6E8A-4147-A177-3AD203B41FA5}">
                      <a16:colId xmlns:a16="http://schemas.microsoft.com/office/drawing/2014/main" val="3507278355"/>
                    </a:ext>
                  </a:extLst>
                </a:gridCol>
                <a:gridCol w="2088593">
                  <a:extLst>
                    <a:ext uri="{9D8B030D-6E8A-4147-A177-3AD203B41FA5}">
                      <a16:colId xmlns:a16="http://schemas.microsoft.com/office/drawing/2014/main" val="618509591"/>
                    </a:ext>
                  </a:extLst>
                </a:gridCol>
              </a:tblGrid>
              <a:tr h="35254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 и специалитет. Заочная 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683333"/>
                  </a:ext>
                </a:extLst>
              </a:tr>
              <a:tr h="317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 Квота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Зачислено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219684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Без вступительных испытания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38428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Особая квота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83972"/>
                  </a:ext>
                </a:extLst>
              </a:tr>
              <a:tr h="2897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Отдельная квота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013194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Целевая квота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9955214"/>
                  </a:ext>
                </a:extLst>
              </a:tr>
              <a:tr h="286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187786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06CD95BA-0E57-57CE-16D4-0213BCAF2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781298"/>
              </p:ext>
            </p:extLst>
          </p:nvPr>
        </p:nvGraphicFramePr>
        <p:xfrm>
          <a:off x="334963" y="4742159"/>
          <a:ext cx="11522075" cy="1711029"/>
        </p:xfrm>
        <a:graphic>
          <a:graphicData uri="http://schemas.openxmlformats.org/drawingml/2006/table">
            <a:tbl>
              <a:tblPr/>
              <a:tblGrid>
                <a:gridCol w="92478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Категории зачисления по отдельной 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квоте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8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Категория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Зачислено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Дети военнослужащих и сотрудников силовых ведомств, погибших в ходе СВО или боевых действий 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территории других государств, получивших увечье или заболевание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873539"/>
                  </a:ext>
                </a:extLst>
              </a:tr>
              <a:tr h="368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Дети остальных военнослужащих и сотрудников силовых ведомств, участвовавших в СВО </a:t>
                      </a: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или 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направленных в другие государства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  <a:endParaRPr lang="ru-RU" sz="1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7581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8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 smtClean="0"/>
              <a:t>Набор на </a:t>
            </a:r>
            <a:r>
              <a:rPr lang="ru-RU" dirty="0" err="1" smtClean="0"/>
              <a:t>бакалавриат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специалитет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046118"/>
              </p:ext>
            </p:extLst>
          </p:nvPr>
        </p:nvGraphicFramePr>
        <p:xfrm>
          <a:off x="334962" y="1170239"/>
          <a:ext cx="5622245" cy="2638556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1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2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3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313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4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6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439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ФПТИ</a:t>
                      </a:r>
                    </a:p>
                  </a:txBody>
                  <a:tcPr marL="45720" marR="4572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5720" marR="45720" marT="36000" marB="3600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2732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F13FC80-62C1-9D80-4524-DBD9FE1BD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9014"/>
              </p:ext>
            </p:extLst>
          </p:nvPr>
        </p:nvGraphicFramePr>
        <p:xfrm>
          <a:off x="6234793" y="1170239"/>
          <a:ext cx="5622245" cy="2162836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Специалитет.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1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2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3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ФПТИ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CD14FCF3-D7D4-5C8B-8ACC-E2A30DFCA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04949"/>
              </p:ext>
            </p:extLst>
          </p:nvPr>
        </p:nvGraphicFramePr>
        <p:xfrm>
          <a:off x="334962" y="3879224"/>
          <a:ext cx="5622245" cy="1250636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Очно-заочная форма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ИНДО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4B6A1347-56F3-5630-5D5A-2C1EA2FF4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346961"/>
              </p:ext>
            </p:extLst>
          </p:nvPr>
        </p:nvGraphicFramePr>
        <p:xfrm>
          <a:off x="334963" y="5120989"/>
          <a:ext cx="5622245" cy="1250636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ИНДО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378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C3D57431-2A45-51A1-89F5-733BCE2CE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300861"/>
              </p:ext>
            </p:extLst>
          </p:nvPr>
        </p:nvGraphicFramePr>
        <p:xfrm>
          <a:off x="6234791" y="3879224"/>
          <a:ext cx="5622245" cy="1250636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Специалитет.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2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5720" marR="4572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2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Н</a:t>
            </a:r>
            <a:r>
              <a:rPr lang="ru-RU" dirty="0" smtClean="0"/>
              <a:t>абор в магистратуру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84396"/>
              </p:ext>
            </p:extLst>
          </p:nvPr>
        </p:nvGraphicFramePr>
        <p:xfrm>
          <a:off x="334964" y="1227775"/>
          <a:ext cx="11522075" cy="3213977"/>
        </p:xfrm>
        <a:graphic>
          <a:graphicData uri="http://schemas.openxmlformats.org/drawingml/2006/table">
            <a:tbl>
              <a:tblPr/>
              <a:tblGrid>
                <a:gridCol w="4154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747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2455747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456099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Факультет 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439628"/>
                  </a:ext>
                </a:extLst>
              </a:tr>
              <a:tr h="3209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ФПТИ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2732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B6A1347-56F3-5630-5D5A-2C1EA2FF4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95671"/>
              </p:ext>
            </p:extLst>
          </p:nvPr>
        </p:nvGraphicFramePr>
        <p:xfrm>
          <a:off x="334961" y="4582327"/>
          <a:ext cx="11522076" cy="1594806"/>
        </p:xfrm>
        <a:graphic>
          <a:graphicData uri="http://schemas.openxmlformats.org/drawingml/2006/table">
            <a:tbl>
              <a:tblPr/>
              <a:tblGrid>
                <a:gridCol w="415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747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2455747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4829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Магистратура.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34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ИНДО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34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Институт 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35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Прямоугольник с двумя скругленными противолежащими углами 213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924676" y="2303083"/>
            <a:ext cx="4571999" cy="4005642"/>
          </a:xfrm>
          <a:prstGeom prst="round2DiagRect">
            <a:avLst>
              <a:gd name="adj1" fmla="val 16096"/>
              <a:gd name="adj2" fmla="val 0"/>
            </a:avLst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0" name="Прямоугольник с двумя скругленными противолежащими углами 5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552699" y="1628774"/>
            <a:ext cx="4695085" cy="352666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2B375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Ключевые моменты, результаты и достижения</a:t>
            </a:r>
            <a:endParaRPr lang="ru-RU" dirty="0">
              <a:effectLst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012389" y="1847573"/>
            <a:ext cx="2420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24 января 2023 года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422473" y="2546305"/>
            <a:ext cx="2171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Юбилейные даты</a:t>
            </a:r>
            <a:endParaRPr lang="ru-RU" sz="2000" b="1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00" name="Группа 99"/>
          <p:cNvGrpSpPr/>
          <p:nvPr/>
        </p:nvGrpSpPr>
        <p:grpSpPr>
          <a:xfrm>
            <a:off x="7293849" y="3128109"/>
            <a:ext cx="3994067" cy="2712806"/>
            <a:chOff x="-158537" y="3600351"/>
            <a:chExt cx="3994067" cy="2712806"/>
          </a:xfrm>
        </p:grpSpPr>
        <p:pic>
          <p:nvPicPr>
            <p:cNvPr id="101" name="Рисунок 10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09" b="98058" l="2667" r="98000">
                          <a14:foregroundMark x1="2667" y1="36893" x2="2667" y2="36893"/>
                          <a14:foregroundMark x1="98000" y1="59223" x2="98000" y2="59223"/>
                          <a14:foregroundMark x1="50667" y1="90291" x2="50667" y2="90291"/>
                          <a14:foregroundMark x1="17000" y1="28155" x2="17000" y2="28155"/>
                          <a14:foregroundMark x1="26833" y1="98058" x2="26833" y2="98058"/>
                          <a14:backgroundMark x1="23833" y1="36893" x2="23833" y2="36893"/>
                          <a14:backgroundMark x1="1667" y1="21359" x2="1167" y2="91262"/>
                          <a14:backgroundMark x1="24333" y1="29126" x2="19500" y2="89320"/>
                          <a14:backgroundMark x1="31333" y1="16505" x2="49833" y2="13592"/>
                          <a14:backgroundMark x1="99000" y1="37864" x2="98000" y2="796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25" y="5863572"/>
              <a:ext cx="2616300" cy="449132"/>
            </a:xfrm>
            <a:prstGeom prst="rect">
              <a:avLst/>
            </a:prstGeom>
          </p:spPr>
        </p:pic>
        <p:grpSp>
          <p:nvGrpSpPr>
            <p:cNvPr id="102" name="Группа 101"/>
            <p:cNvGrpSpPr/>
            <p:nvPr/>
          </p:nvGrpSpPr>
          <p:grpSpPr>
            <a:xfrm>
              <a:off x="-141497" y="3600351"/>
              <a:ext cx="3379125" cy="954107"/>
              <a:chOff x="-141497" y="3600351"/>
              <a:chExt cx="3379125" cy="954107"/>
            </a:xfrm>
          </p:grpSpPr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615950" y="3600351"/>
                <a:ext cx="262167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Институт </a:t>
                </a:r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технологий предпринимательства 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 </a:t>
                </a:r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права 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(экономический факультет)</a:t>
                </a:r>
                <a:endParaRPr lang="ru-RU" sz="14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grpSp>
            <p:nvGrpSpPr>
              <p:cNvPr id="120" name="Группа 119"/>
              <p:cNvGrpSpPr/>
              <p:nvPr/>
            </p:nvGrpSpPr>
            <p:grpSpPr>
              <a:xfrm>
                <a:off x="-141497" y="3611430"/>
                <a:ext cx="826873" cy="739904"/>
                <a:chOff x="-144135" y="4499809"/>
                <a:chExt cx="826873" cy="739904"/>
              </a:xfrm>
            </p:grpSpPr>
            <p:sp>
              <p:nvSpPr>
                <p:cNvPr id="122" name="Прямоугольник 121"/>
                <p:cNvSpPr/>
                <p:nvPr/>
              </p:nvSpPr>
              <p:spPr>
                <a:xfrm>
                  <a:off x="-144135" y="4499809"/>
                  <a:ext cx="826873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32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35</a:t>
                  </a:r>
                  <a:endParaRPr lang="ru-RU" sz="3200" dirty="0">
                    <a:latin typeface="+mj-lt"/>
                  </a:endParaRPr>
                </a:p>
              </p:txBody>
            </p:sp>
            <p:sp>
              <p:nvSpPr>
                <p:cNvPr id="127" name="Прямоугольник 126"/>
                <p:cNvSpPr/>
                <p:nvPr/>
              </p:nvSpPr>
              <p:spPr>
                <a:xfrm>
                  <a:off x="13750" y="4870381"/>
                  <a:ext cx="5111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лет</a:t>
                  </a:r>
                  <a:endParaRPr lang="ru-RU" dirty="0">
                    <a:latin typeface="+mj-lt"/>
                  </a:endParaRPr>
                </a:p>
              </p:txBody>
            </p:sp>
          </p:grpSp>
        </p:grpSp>
        <p:grpSp>
          <p:nvGrpSpPr>
            <p:cNvPr id="103" name="Группа 102"/>
            <p:cNvGrpSpPr/>
            <p:nvPr/>
          </p:nvGrpSpPr>
          <p:grpSpPr>
            <a:xfrm>
              <a:off x="-141497" y="4648039"/>
              <a:ext cx="3266127" cy="764496"/>
              <a:chOff x="-119041" y="3713793"/>
              <a:chExt cx="3012722" cy="764496"/>
            </a:xfrm>
          </p:grpSpPr>
          <p:sp>
            <p:nvSpPr>
              <p:cNvPr id="113" name="Прямоугольник 112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79639" y="3713793"/>
                <a:ext cx="231404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Институт 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информационных технологий </a:t>
                </a:r>
                <a:b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 </a:t>
                </a:r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программирования</a:t>
                </a:r>
              </a:p>
            </p:txBody>
          </p:sp>
          <p:grpSp>
            <p:nvGrpSpPr>
              <p:cNvPr id="114" name="Группа 113"/>
              <p:cNvGrpSpPr/>
              <p:nvPr/>
            </p:nvGrpSpPr>
            <p:grpSpPr>
              <a:xfrm>
                <a:off x="-119041" y="3754242"/>
                <a:ext cx="826873" cy="724047"/>
                <a:chOff x="-121679" y="4642621"/>
                <a:chExt cx="826873" cy="724047"/>
              </a:xfrm>
            </p:grpSpPr>
            <p:sp>
              <p:nvSpPr>
                <p:cNvPr id="117" name="Прямоугольник 116"/>
                <p:cNvSpPr/>
                <p:nvPr/>
              </p:nvSpPr>
              <p:spPr>
                <a:xfrm>
                  <a:off x="-121679" y="4642621"/>
                  <a:ext cx="826873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60</a:t>
                  </a:r>
                  <a:endParaRPr lang="ru-RU" sz="3200" dirty="0">
                    <a:latin typeface="+mj-lt"/>
                  </a:endParaRPr>
                </a:p>
              </p:txBody>
            </p:sp>
            <p:sp>
              <p:nvSpPr>
                <p:cNvPr id="118" name="Прямоугольник 117"/>
                <p:cNvSpPr/>
                <p:nvPr/>
              </p:nvSpPr>
              <p:spPr>
                <a:xfrm>
                  <a:off x="42376" y="4997336"/>
                  <a:ext cx="4714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лет</a:t>
                  </a:r>
                  <a:endParaRPr lang="ru-RU" dirty="0">
                    <a:latin typeface="+mj-lt"/>
                  </a:endParaRPr>
                </a:p>
              </p:txBody>
            </p:sp>
          </p:grpSp>
        </p:grpSp>
        <p:grpSp>
          <p:nvGrpSpPr>
            <p:cNvPr id="104" name="Группа 103"/>
            <p:cNvGrpSpPr/>
            <p:nvPr/>
          </p:nvGrpSpPr>
          <p:grpSpPr>
            <a:xfrm>
              <a:off x="-158537" y="5597799"/>
              <a:ext cx="1820989" cy="715358"/>
              <a:chOff x="-134759" y="3783752"/>
              <a:chExt cx="1679706" cy="715358"/>
            </a:xfrm>
          </p:grpSpPr>
          <p:grpSp>
            <p:nvGrpSpPr>
              <p:cNvPr id="107" name="Группа 106"/>
              <p:cNvGrpSpPr/>
              <p:nvPr/>
            </p:nvGrpSpPr>
            <p:grpSpPr>
              <a:xfrm>
                <a:off x="-134759" y="3783752"/>
                <a:ext cx="826873" cy="715358"/>
                <a:chOff x="-137397" y="4672131"/>
                <a:chExt cx="826873" cy="715358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>
                  <a:off x="-137397" y="4672131"/>
                  <a:ext cx="826873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2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60</a:t>
                  </a:r>
                  <a:endParaRPr lang="ru-RU" sz="3200" dirty="0">
                    <a:latin typeface="+mj-lt"/>
                  </a:endParaRPr>
                </a:p>
              </p:txBody>
            </p:sp>
            <p:sp>
              <p:nvSpPr>
                <p:cNvPr id="110" name="Прямоугольник 109"/>
                <p:cNvSpPr/>
                <p:nvPr/>
              </p:nvSpPr>
              <p:spPr>
                <a:xfrm>
                  <a:off x="42376" y="5018157"/>
                  <a:ext cx="47144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лет</a:t>
                  </a:r>
                  <a:endParaRPr lang="ru-RU" dirty="0">
                    <a:latin typeface="+mj-lt"/>
                  </a:endParaRPr>
                </a:p>
              </p:txBody>
            </p:sp>
          </p:grpSp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643678" y="3792214"/>
                <a:ext cx="901269" cy="284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Газета</a:t>
                </a:r>
                <a:endParaRPr lang="ru-RU" sz="14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52F3AF4D-5BEB-4B9A-AFD4-A30160ED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p:blipFill>
          <p:spPr>
            <a:xfrm>
              <a:off x="3168202" y="3636365"/>
              <a:ext cx="667328" cy="667328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8510947D-6E62-404B-86F3-B5A9C212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p:blipFill>
          <p:spPr>
            <a:xfrm>
              <a:off x="3190457" y="4715633"/>
              <a:ext cx="622818" cy="622818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5" y="1299691"/>
            <a:ext cx="3437297" cy="5009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4012389" y="2258655"/>
            <a:ext cx="2905969" cy="245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Благодарность </a:t>
            </a:r>
            <a: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Президента </a:t>
            </a:r>
            <a:r>
              <a:rPr lang="ru-RU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Российской </a:t>
            </a:r>
            <a: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Федерации</a:t>
            </a:r>
            <a:b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за </a:t>
            </a:r>
            <a:r>
              <a:rPr lang="ru-RU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заслуги в научно-педагогической деятельности, подготовке квалифицированных специалистов </a:t>
            </a:r>
            <a: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и </a:t>
            </a:r>
            <a:r>
              <a:rPr lang="ru-RU" sz="16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многолетнюю добросовестную работу </a:t>
            </a:r>
          </a:p>
        </p:txBody>
      </p:sp>
    </p:spTree>
    <p:extLst>
      <p:ext uri="{BB962C8B-B14F-4D97-AF65-F5344CB8AC3E}">
        <p14:creationId xmlns:p14="http://schemas.microsoft.com/office/powerpoint/2010/main" val="382153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 smtClean="0"/>
              <a:t>Набор </a:t>
            </a:r>
            <a:r>
              <a:rPr lang="ru-RU" dirty="0"/>
              <a:t>ФСПО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76217"/>
              </p:ext>
            </p:extLst>
          </p:nvPr>
        </p:nvGraphicFramePr>
        <p:xfrm>
          <a:off x="334964" y="1458913"/>
          <a:ext cx="10801348" cy="1318529"/>
        </p:xfrm>
        <a:graphic>
          <a:graphicData uri="http://schemas.openxmlformats.org/drawingml/2006/table">
            <a:tbl>
              <a:tblPr/>
              <a:tblGrid>
                <a:gridCol w="3789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9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452">
                  <a:extLst>
                    <a:ext uri="{9D8B030D-6E8A-4147-A177-3AD203B41FA5}">
                      <a16:colId xmlns:a16="http://schemas.microsoft.com/office/drawing/2014/main" val="1400069875"/>
                    </a:ext>
                  </a:extLst>
                </a:gridCol>
                <a:gridCol w="2390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2032">
                  <a:extLst>
                    <a:ext uri="{9D8B030D-6E8A-4147-A177-3AD203B41FA5}">
                      <a16:colId xmlns:a16="http://schemas.microsoft.com/office/drawing/2014/main" val="3819466245"/>
                    </a:ext>
                  </a:extLst>
                </a:gridCol>
              </a:tblGrid>
              <a:tr h="34924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Форма обучения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Всего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4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2023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2024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2023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2023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72422"/>
                  </a:ext>
                </a:extLst>
              </a:tr>
              <a:tr h="548655">
                <a:tc>
                  <a:txBody>
                    <a:bodyPr/>
                    <a:lstStyle/>
                    <a:p>
                      <a:pPr algn="l" fontAlgn="b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очная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125</a:t>
                      </a:r>
                      <a:endParaRPr lang="ru-RU" sz="180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803738"/>
              </p:ext>
            </p:extLst>
          </p:nvPr>
        </p:nvGraphicFramePr>
        <p:xfrm>
          <a:off x="334962" y="3110817"/>
          <a:ext cx="10801350" cy="2744711"/>
        </p:xfrm>
        <a:graphic>
          <a:graphicData uri="http://schemas.openxmlformats.org/drawingml/2006/table">
            <a:tbl>
              <a:tblPr/>
              <a:tblGrid>
                <a:gridCol w="380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3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 Специальности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Количество контрактных студентов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955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технические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экономические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6827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юридические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6750947"/>
                  </a:ext>
                </a:extLst>
              </a:tr>
              <a:tr h="478479"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гуманитарные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089655"/>
                  </a:ext>
                </a:extLst>
              </a:tr>
              <a:tr h="597846">
                <a:tc>
                  <a:txBody>
                    <a:bodyPr/>
                    <a:lstStyle/>
                    <a:p>
                      <a:pPr algn="r" fontAlgn="b"/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400" b="1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45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 smtClean="0"/>
              <a:t>Набор </a:t>
            </a:r>
            <a:r>
              <a:rPr lang="ru-RU" dirty="0" err="1" smtClean="0"/>
              <a:t>Ивангородского</a:t>
            </a:r>
            <a:r>
              <a:rPr lang="ru-RU" dirty="0" smtClean="0"/>
              <a:t> филиала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963" y="1150352"/>
            <a:ext cx="3746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ea typeface="Roboto" panose="02000000000000000000" pitchFamily="2" charset="0"/>
              </a:rPr>
              <a:t>Высшее образование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963" y="3784540"/>
            <a:ext cx="4860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  <a:ea typeface="Roboto" panose="02000000000000000000" pitchFamily="2" charset="0"/>
              </a:rPr>
              <a:t>Среднее профессиональное</a:t>
            </a:r>
            <a:r>
              <a:rPr lang="en-US" sz="2000" b="1" dirty="0">
                <a:latin typeface="+mj-lt"/>
                <a:ea typeface="Roboto" panose="02000000000000000000" pitchFamily="2" charset="0"/>
              </a:rPr>
              <a:t> </a:t>
            </a:r>
            <a:r>
              <a:rPr lang="ru-RU" sz="2000" b="1" dirty="0">
                <a:latin typeface="+mj-lt"/>
                <a:ea typeface="Roboto" panose="02000000000000000000" pitchFamily="2" charset="0"/>
              </a:rPr>
              <a:t>образование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838348"/>
              </p:ext>
            </p:extLst>
          </p:nvPr>
        </p:nvGraphicFramePr>
        <p:xfrm>
          <a:off x="334963" y="4133342"/>
          <a:ext cx="6897370" cy="2319846"/>
        </p:xfrm>
        <a:graphic>
          <a:graphicData uri="http://schemas.openxmlformats.org/drawingml/2006/table">
            <a:tbl>
              <a:tblPr/>
              <a:tblGrid>
                <a:gridCol w="1386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5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5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034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>
                          <a:latin typeface="+mj-lt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Очная форма обучения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050"/>
                  </a:ext>
                </a:extLst>
              </a:tr>
              <a:tr h="2891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Направление</a:t>
                      </a:r>
                      <a:r>
                        <a:rPr lang="en-US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/</a:t>
                      </a: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специальность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09.0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.0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Информационные системы и программирование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(на базе 9 классов)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40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.0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.0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Правоохранительная деятельность (на базе 9 классов)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40.0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.0</a:t>
                      </a:r>
                      <a:r>
                        <a:rPr kumimoji="0"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Правоохранительная деятельность (на базе 11 классов)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38.02.03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Операционная деятельность в логистике 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524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0854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422301" y="4660877"/>
            <a:ext cx="2136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Всего по филиалу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</a:rPr>
              <a:t>на 25.08.2023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558358" y="4660877"/>
            <a:ext cx="1002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Roboto" panose="02000000000000000000" pitchFamily="2" charset="0"/>
                <a:ea typeface="Roboto" panose="02000000000000000000" pitchFamily="2" charset="0"/>
              </a:rPr>
              <a:t>141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7662"/>
              </p:ext>
            </p:extLst>
          </p:nvPr>
        </p:nvGraphicFramePr>
        <p:xfrm>
          <a:off x="334963" y="1516002"/>
          <a:ext cx="5342339" cy="2024225"/>
        </p:xfrm>
        <a:graphic>
          <a:graphicData uri="http://schemas.openxmlformats.org/drawingml/2006/table">
            <a:tbl>
              <a:tblPr/>
              <a:tblGrid>
                <a:gridCol w="83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7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7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0" dirty="0">
                          <a:latin typeface="+mj-lt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Очная форма обучения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050"/>
                  </a:ext>
                </a:extLst>
              </a:tr>
              <a:tr h="38728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Направление</a:t>
                      </a:r>
                      <a:r>
                        <a:rPr lang="en-US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/</a:t>
                      </a: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специальность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Бюджет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09.03.01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Информатика и вычислительная техника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40.03.01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Юриспруденция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Экономика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820918"/>
                  </a:ext>
                </a:extLst>
              </a:tr>
              <a:tr h="346912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085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135214"/>
              </p:ext>
            </p:extLst>
          </p:nvPr>
        </p:nvGraphicFramePr>
        <p:xfrm>
          <a:off x="6059488" y="1533532"/>
          <a:ext cx="5342339" cy="2006695"/>
        </p:xfrm>
        <a:graphic>
          <a:graphicData uri="http://schemas.openxmlformats.org/drawingml/2006/table">
            <a:tbl>
              <a:tblPr/>
              <a:tblGrid>
                <a:gridCol w="83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2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13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dirty="0">
                          <a:latin typeface="+mj-lt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1800" b="0" dirty="0">
                          <a:latin typeface="+mj-lt"/>
                          <a:ea typeface="Roboto" panose="02000000000000000000" pitchFamily="2" charset="0"/>
                        </a:rPr>
                        <a:t>Очно-з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аочная (вечерняя) форма обучения 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 Ligh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 Light"/>
                        <a:ea typeface="Calibri" pitchFamily="34" charset="0"/>
                        <a:cs typeface="Calibri Light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09050"/>
                  </a:ext>
                </a:extLst>
              </a:tr>
              <a:tr h="40461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Направление</a:t>
                      </a:r>
                      <a:r>
                        <a:rPr lang="en-US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/</a:t>
                      </a: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специальность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Контракт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40.03.01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Юриспруденция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38.03.01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Экономика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743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520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7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Контингент аспирантов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5616"/>
              </p:ext>
            </p:extLst>
          </p:nvPr>
        </p:nvGraphicFramePr>
        <p:xfrm>
          <a:off x="6096000" y="1628775"/>
          <a:ext cx="5400676" cy="2305051"/>
        </p:xfrm>
        <a:graphic>
          <a:graphicData uri="http://schemas.openxmlformats.org/drawingml/2006/table">
            <a:tbl>
              <a:tblPr firstRow="1" firstCol="1" bandRow="1"/>
              <a:tblGrid>
                <a:gridCol w="1715373">
                  <a:extLst>
                    <a:ext uri="{9D8B030D-6E8A-4147-A177-3AD203B41FA5}">
                      <a16:colId xmlns:a16="http://schemas.microsoft.com/office/drawing/2014/main" val="2330239454"/>
                    </a:ext>
                  </a:extLst>
                </a:gridCol>
                <a:gridCol w="1760434">
                  <a:extLst>
                    <a:ext uri="{9D8B030D-6E8A-4147-A177-3AD203B41FA5}">
                      <a16:colId xmlns:a16="http://schemas.microsoft.com/office/drawing/2014/main" val="2443473823"/>
                    </a:ext>
                  </a:extLst>
                </a:gridCol>
                <a:gridCol w="1924869">
                  <a:extLst>
                    <a:ext uri="{9D8B030D-6E8A-4147-A177-3AD203B41FA5}">
                      <a16:colId xmlns:a16="http://schemas.microsoft.com/office/drawing/2014/main" val="1083406877"/>
                    </a:ext>
                  </a:extLst>
                </a:gridCol>
              </a:tblGrid>
              <a:tr h="547931">
                <a:tc rowSpan="2"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Тип диссертации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Количество соискателей успешно защитивших диссертацию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656679"/>
                  </a:ext>
                </a:extLst>
              </a:tr>
              <a:tr h="400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2022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полугодие 2023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0401309"/>
                  </a:ext>
                </a:extLst>
              </a:tr>
              <a:tr h="678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Кандидатская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83917"/>
                  </a:ext>
                </a:extLst>
              </a:tr>
              <a:tr h="678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Докторская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</a:t>
                      </a:r>
                      <a:endParaRPr lang="ru-RU" sz="18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241446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429885"/>
              </p:ext>
            </p:extLst>
          </p:nvPr>
        </p:nvGraphicFramePr>
        <p:xfrm>
          <a:off x="334963" y="1628775"/>
          <a:ext cx="5276427" cy="2305050"/>
        </p:xfrm>
        <a:graphic>
          <a:graphicData uri="http://schemas.openxmlformats.org/drawingml/2006/table">
            <a:tbl>
              <a:tblPr firstRow="1" firstCol="1" bandRow="1"/>
              <a:tblGrid>
                <a:gridCol w="1757067">
                  <a:extLst>
                    <a:ext uri="{9D8B030D-6E8A-4147-A177-3AD203B41FA5}">
                      <a16:colId xmlns:a16="http://schemas.microsoft.com/office/drawing/2014/main" val="2330239454"/>
                    </a:ext>
                  </a:extLst>
                </a:gridCol>
                <a:gridCol w="1304230">
                  <a:extLst>
                    <a:ext uri="{9D8B030D-6E8A-4147-A177-3AD203B41FA5}">
                      <a16:colId xmlns:a16="http://schemas.microsoft.com/office/drawing/2014/main" val="2443473823"/>
                    </a:ext>
                  </a:extLst>
                </a:gridCol>
                <a:gridCol w="921518">
                  <a:extLst>
                    <a:ext uri="{9D8B030D-6E8A-4147-A177-3AD203B41FA5}">
                      <a16:colId xmlns:a16="http://schemas.microsoft.com/office/drawing/2014/main" val="1083406877"/>
                    </a:ext>
                  </a:extLst>
                </a:gridCol>
                <a:gridCol w="1293612">
                  <a:extLst>
                    <a:ext uri="{9D8B030D-6E8A-4147-A177-3AD203B41FA5}">
                      <a16:colId xmlns:a16="http://schemas.microsoft.com/office/drawing/2014/main" val="1509616914"/>
                    </a:ext>
                  </a:extLst>
                </a:gridCol>
              </a:tblGrid>
              <a:tr h="344019">
                <a:tc rowSpan="2"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Условия </a:t>
                      </a: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обучения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Форма обучения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656679"/>
                  </a:ext>
                </a:extLst>
              </a:tr>
              <a:tr h="3700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Очная (2023)</a:t>
                      </a:r>
                      <a:endParaRPr kumimoji="0" lang="ru-RU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Заочная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401309"/>
                  </a:ext>
                </a:extLst>
              </a:tr>
              <a:tr h="49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Бюджет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114 (58)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—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114 (58)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3917"/>
                  </a:ext>
                </a:extLst>
              </a:tr>
              <a:tr h="4947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Контракт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35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</a:t>
                      </a:r>
                      <a:endParaRPr lang="ru-RU" sz="16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53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241446"/>
                  </a:ext>
                </a:extLst>
              </a:tr>
              <a:tr h="60149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149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167 (58)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503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4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Средний бал </a:t>
            </a:r>
            <a:r>
              <a:rPr lang="ru-RU" dirty="0" smtClean="0"/>
              <a:t>ЕГЭ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608518"/>
              </p:ext>
            </p:extLst>
          </p:nvPr>
        </p:nvGraphicFramePr>
        <p:xfrm>
          <a:off x="334963" y="1150491"/>
          <a:ext cx="5622245" cy="2072957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71,56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72,02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65,69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70,17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70,23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61,00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72,07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73,68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61,70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7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80,38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82,04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72,16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65,09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81,21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63,51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Факультет 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69,45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89,00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67,50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439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ФПТИ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71,50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73,13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61,27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27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ИФ ГУАП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79,89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57,76</a:t>
                      </a:r>
                    </a:p>
                  </a:txBody>
                  <a:tcPr marL="9525" marR="9525" marT="9525" marB="0" anchor="b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94927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F13FC80-62C1-9D80-4524-DBD9FE1BD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69829"/>
              </p:ext>
            </p:extLst>
          </p:nvPr>
        </p:nvGraphicFramePr>
        <p:xfrm>
          <a:off x="6234794" y="1150491"/>
          <a:ext cx="5622245" cy="1541462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72,62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73,02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48,33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72,19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73,54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63,63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7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ФПТИ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59,38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59,38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19955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CD14FCF3-D7D4-5C8B-8ACC-E2A30DFCA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582548"/>
              </p:ext>
            </p:extLst>
          </p:nvPr>
        </p:nvGraphicFramePr>
        <p:xfrm>
          <a:off x="334962" y="3406546"/>
          <a:ext cx="5622245" cy="1201733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Очно-заочная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ИНДО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70,25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69,98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67,11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67,11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ИФ ГУАП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897582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4B6A1347-56F3-5630-5D5A-2C1EA2FF4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295691"/>
              </p:ext>
            </p:extLst>
          </p:nvPr>
        </p:nvGraphicFramePr>
        <p:xfrm>
          <a:off x="334962" y="4852817"/>
          <a:ext cx="5622245" cy="1009967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Бакалавриат.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ИНДО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72,84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77,83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66,05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C3D57431-2A45-51A1-89F5-733BCE2CE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71660"/>
              </p:ext>
            </p:extLst>
          </p:nvPr>
        </p:nvGraphicFramePr>
        <p:xfrm>
          <a:off x="6234794" y="2824858"/>
          <a:ext cx="5622245" cy="1009967"/>
        </p:xfrm>
        <a:graphic>
          <a:graphicData uri="http://schemas.openxmlformats.org/drawingml/2006/table">
            <a:tbl>
              <a:tblPr/>
              <a:tblGrid>
                <a:gridCol w="2027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Специалитет.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Заочная форма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o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бучения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Институт/факультет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Контракт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Институт 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7F2A41FB-6286-696F-FEAE-5FDA39E59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296604"/>
              </p:ext>
            </p:extLst>
          </p:nvPr>
        </p:nvGraphicFramePr>
        <p:xfrm>
          <a:off x="6234792" y="3999196"/>
          <a:ext cx="5622246" cy="1301466"/>
        </p:xfrm>
        <a:graphic>
          <a:graphicData uri="http://schemas.openxmlformats.org/drawingml/2006/table">
            <a:tbl>
              <a:tblPr/>
              <a:tblGrid>
                <a:gridCol w="1647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540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4190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Итого ГУАП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Форма обучения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Договор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6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72.14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73.76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65.39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2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Очно-заочная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68.89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69.98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67.83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42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71.67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77.83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65.12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238793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48AB5736-994D-9E15-5B3F-9B23A09E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503918"/>
              </p:ext>
            </p:extLst>
          </p:nvPr>
        </p:nvGraphicFramePr>
        <p:xfrm>
          <a:off x="6234792" y="5361842"/>
          <a:ext cx="5622246" cy="1091882"/>
        </p:xfrm>
        <a:graphic>
          <a:graphicData uri="http://schemas.openxmlformats.org/drawingml/2006/table">
            <a:tbl>
              <a:tblPr/>
              <a:tblGrid>
                <a:gridCol w="1647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540">
                  <a:extLst>
                    <a:ext uri="{9D8B030D-6E8A-4147-A177-3AD203B41FA5}">
                      <a16:colId xmlns:a16="http://schemas.microsoft.com/office/drawing/2014/main" val="2579775829"/>
                    </a:ext>
                  </a:extLst>
                </a:gridCol>
                <a:gridCol w="1198292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33722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Итого ИФ ГУАП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8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Форма обучения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Средний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Бюджет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Договор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9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73.89</a:t>
                      </a:r>
                    </a:p>
                  </a:txBody>
                  <a:tcPr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85.00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51.67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Очно-заочная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58.00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1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Дополнительное профессиональное образование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84055" y="4622669"/>
            <a:ext cx="289886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Roboto" panose="02000000000000000000" pitchFamily="2" charset="0"/>
              </a:rPr>
              <a:t>Доход за период  </a:t>
            </a:r>
            <a:r>
              <a:rPr lang="ru-RU" dirty="0" smtClean="0">
                <a:latin typeface="+mj-lt"/>
                <a:ea typeface="Roboto" panose="02000000000000000000" pitchFamily="2" charset="0"/>
              </a:rPr>
              <a:t/>
            </a:r>
            <a:br>
              <a:rPr lang="ru-RU" dirty="0" smtClean="0">
                <a:latin typeface="+mj-lt"/>
                <a:ea typeface="Roboto" panose="02000000000000000000" pitchFamily="2" charset="0"/>
              </a:rPr>
            </a:br>
            <a:r>
              <a:rPr lang="ru-RU" dirty="0" smtClean="0">
                <a:latin typeface="+mj-lt"/>
                <a:ea typeface="Roboto" panose="02000000000000000000" pitchFamily="2" charset="0"/>
              </a:rPr>
              <a:t>01.01.2022 </a:t>
            </a:r>
            <a:r>
              <a:rPr lang="ru-RU" dirty="0">
                <a:latin typeface="+mj-lt"/>
                <a:ea typeface="Roboto" panose="02000000000000000000" pitchFamily="2" charset="0"/>
              </a:rPr>
              <a:t>по </a:t>
            </a:r>
            <a:r>
              <a:rPr lang="ru-RU" dirty="0" smtClean="0">
                <a:latin typeface="+mj-lt"/>
                <a:ea typeface="Roboto" panose="02000000000000000000" pitchFamily="2" charset="0"/>
              </a:rPr>
              <a:t>31.08.2023  </a:t>
            </a:r>
            <a:r>
              <a:rPr lang="ru-RU" sz="2400" b="1" dirty="0" smtClean="0">
                <a:latin typeface="+mj-lt"/>
                <a:ea typeface="Roboto" panose="02000000000000000000" pitchFamily="2" charset="0"/>
              </a:rPr>
              <a:t> </a:t>
            </a:r>
          </a:p>
          <a:p>
            <a:r>
              <a:rPr lang="ru-RU" sz="3200" b="1" dirty="0" smtClean="0">
                <a:latin typeface="+mj-lt"/>
                <a:ea typeface="Roboto" panose="02000000000000000000" pitchFamily="2" charset="0"/>
              </a:rPr>
              <a:t>11,3 млн. руб</a:t>
            </a:r>
            <a:r>
              <a:rPr lang="ru-RU" sz="3200" dirty="0">
                <a:latin typeface="+mj-lt"/>
                <a:ea typeface="Roboto" panose="02000000000000000000" pitchFamily="2" charset="0"/>
              </a:rPr>
              <a:t>. </a:t>
            </a: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504212"/>
              </p:ext>
            </p:extLst>
          </p:nvPr>
        </p:nvGraphicFramePr>
        <p:xfrm>
          <a:off x="321608" y="2021274"/>
          <a:ext cx="5633915" cy="976366"/>
        </p:xfrm>
        <a:graphic>
          <a:graphicData uri="http://schemas.openxmlformats.org/drawingml/2006/table">
            <a:tbl>
              <a:tblPr/>
              <a:tblGrid>
                <a:gridCol w="4210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283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</a:tblGrid>
              <a:tr h="488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Повышение квалификации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5696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18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Профессиональная переподготовка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2530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029255"/>
              </p:ext>
            </p:extLst>
          </p:nvPr>
        </p:nvGraphicFramePr>
        <p:xfrm>
          <a:off x="321608" y="3851427"/>
          <a:ext cx="6922027" cy="1897061"/>
        </p:xfrm>
        <a:graphic>
          <a:graphicData uri="http://schemas.openxmlformats.org/drawingml/2006/table">
            <a:tbl>
              <a:tblPr/>
              <a:tblGrid>
                <a:gridCol w="4226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871">
                  <a:extLst>
                    <a:ext uri="{9D8B030D-6E8A-4147-A177-3AD203B41FA5}">
                      <a16:colId xmlns:a16="http://schemas.microsoft.com/office/drawing/2014/main" val="1262616603"/>
                    </a:ext>
                  </a:extLst>
                </a:gridCol>
                <a:gridCol w="1314622">
                  <a:extLst>
                    <a:ext uri="{9D8B030D-6E8A-4147-A177-3AD203B41FA5}">
                      <a16:colId xmlns:a16="http://schemas.microsoft.com/office/drawing/2014/main" val="1567963683"/>
                    </a:ext>
                  </a:extLst>
                </a:gridCol>
              </a:tblGrid>
              <a:tr h="432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За учебный год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ИТОГО</a:t>
                      </a:r>
                      <a:endParaRPr lang="ru-RU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792706"/>
                  </a:ext>
                </a:extLst>
              </a:tr>
              <a:tr h="4694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Повышение квалификации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273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76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Профессиональная переподготовка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92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Дополнительные общеобразовательные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4156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2097" y="1355877"/>
            <a:ext cx="7447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Calibri Light"/>
              </a:rPr>
              <a:t>Количество обученных за 2022-2023 уч. год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097" y="3354979"/>
            <a:ext cx="4434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Calibri Light"/>
              </a:rPr>
              <a:t>Количество </a:t>
            </a:r>
            <a:r>
              <a:rPr lang="ru-RU" sz="28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Calibri Light"/>
              </a:rPr>
              <a:t>программ </a:t>
            </a:r>
            <a:r>
              <a:rPr lang="ru-RU" sz="28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Calibri Light"/>
              </a:rPr>
              <a:t>ДПО</a:t>
            </a:r>
          </a:p>
        </p:txBody>
      </p:sp>
    </p:spTree>
    <p:extLst>
      <p:ext uri="{BB962C8B-B14F-4D97-AF65-F5344CB8AC3E}">
        <p14:creationId xmlns:p14="http://schemas.microsoft.com/office/powerpoint/2010/main" val="5269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с двумя скругленными противолежащими углами 96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 rot="10800000">
            <a:off x="0" y="3862251"/>
            <a:ext cx="4339394" cy="2446611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98" name="Прямоугольник с двумя скругленными противолежащими углами 9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 rot="10800000">
            <a:off x="3936379" y="3862248"/>
            <a:ext cx="4327478" cy="2443695"/>
          </a:xfrm>
          <a:prstGeom prst="round2DiagRect">
            <a:avLst>
              <a:gd name="adj1" fmla="val 11179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99" name="Прямоугольник с двумя скругленными противолежащими углами 9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 rot="10800000">
            <a:off x="8018118" y="3859329"/>
            <a:ext cx="4182118" cy="2446612"/>
          </a:xfrm>
          <a:prstGeom prst="round2DiagRect">
            <a:avLst>
              <a:gd name="adj1" fmla="val 12604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84" name="Прямоугольник с двумя скругленными противолежащими углами 83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852606" y="1265495"/>
            <a:ext cx="4339394" cy="2446611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Проекты ДПО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390090" y="3992850"/>
            <a:ext cx="3458056" cy="2060701"/>
            <a:chOff x="239015" y="1268413"/>
            <a:chExt cx="3458056" cy="2060701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239015" y="1268413"/>
              <a:ext cx="345805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 smtClean="0">
                  <a:latin typeface="+mj-lt"/>
                </a:rPr>
                <a:t>Содействие занятости</a:t>
              </a:r>
              <a:endParaRPr lang="ru-RU" sz="1200" b="1" dirty="0">
                <a:latin typeface="+mj-lt"/>
              </a:endParaRPr>
            </a:p>
          </p:txBody>
        </p:sp>
        <p:sp>
          <p:nvSpPr>
            <p:cNvPr id="45" name="Google Shape;216;p3"/>
            <p:cNvSpPr txBox="1"/>
            <p:nvPr/>
          </p:nvSpPr>
          <p:spPr>
            <a:xfrm>
              <a:off x="239015" y="2284076"/>
              <a:ext cx="3181762" cy="545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04" tIns="41441" rIns="82904" bIns="41441" anchor="t" anchorCtr="0">
              <a:spAutoFit/>
            </a:bodyPr>
            <a:lstStyle/>
            <a:p>
              <a:pPr marL="171450" indent="-171450">
                <a:buClr>
                  <a:schemeClr val="dk1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Более 14 программ обучения </a:t>
              </a:r>
              <a:r>
                <a:rPr lang="ru-RU" sz="1000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размещены </a:t>
              </a:r>
              <a:br>
                <a:rPr lang="ru-RU" sz="1000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</a:br>
              <a:r>
                <a:rPr lang="ru-RU" sz="1000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на </a:t>
              </a: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портале Работа </a:t>
              </a:r>
              <a:r>
                <a:rPr lang="ru-RU" sz="1000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России</a:t>
              </a:r>
            </a:p>
            <a:p>
              <a:pPr marL="171450" indent="-171450">
                <a:buClr>
                  <a:schemeClr val="dk1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4 категории </a:t>
              </a: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граждан, которые прошли </a:t>
              </a:r>
              <a:r>
                <a:rPr lang="ru-RU" sz="1000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обучение</a:t>
              </a:r>
              <a:endParaRPr lang="ru-RU" sz="1000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239015" y="2867449"/>
              <a:ext cx="1932120" cy="461665"/>
              <a:chOff x="239015" y="2867449"/>
              <a:chExt cx="1932120" cy="461665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239015" y="2867449"/>
                <a:ext cx="651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latin typeface="+mj-lt"/>
                  </a:rPr>
                  <a:t>182</a:t>
                </a:r>
                <a:endParaRPr lang="ru-RU" sz="2400" b="1" dirty="0">
                  <a:latin typeface="+mj-lt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787423" y="2885402"/>
                <a:ext cx="1383712" cy="42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человека</a:t>
                </a:r>
              </a:p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прошли обучение</a:t>
                </a:r>
                <a:endParaRPr lang="ru-RU" sz="1200" dirty="0"/>
              </a:p>
            </p:txBody>
          </p:sp>
        </p:grpSp>
      </p:grpSp>
      <p:grpSp>
        <p:nvGrpSpPr>
          <p:cNvPr id="76" name="Группа 75"/>
          <p:cNvGrpSpPr/>
          <p:nvPr/>
        </p:nvGrpSpPr>
        <p:grpSpPr>
          <a:xfrm>
            <a:off x="8471147" y="1417330"/>
            <a:ext cx="3438507" cy="2077650"/>
            <a:chOff x="8310071" y="1417330"/>
            <a:chExt cx="3438507" cy="207765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8310071" y="1417330"/>
              <a:ext cx="24390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latin typeface="+mj-lt"/>
                </a:rPr>
                <a:t>Цифровые кафедры</a:t>
              </a:r>
              <a:endParaRPr lang="ru-RU" b="1" dirty="0">
                <a:latin typeface="+mj-lt"/>
              </a:endParaRPr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8349538" y="3033315"/>
              <a:ext cx="2142622" cy="461665"/>
              <a:chOff x="244395" y="2016937"/>
              <a:chExt cx="2142622" cy="461665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244395" y="2016937"/>
                <a:ext cx="8755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>
                    <a:latin typeface="+mj-lt"/>
                  </a:rPr>
                  <a:t>2 323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003305" y="2034890"/>
                <a:ext cx="1383712" cy="42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человека</a:t>
                </a:r>
              </a:p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прошли обучение</a:t>
                </a:r>
                <a:endParaRPr lang="ru-RU" sz="1200" dirty="0"/>
              </a:p>
            </p:txBody>
          </p:sp>
        </p:grpSp>
        <p:grpSp>
          <p:nvGrpSpPr>
            <p:cNvPr id="75" name="Группа 74"/>
            <p:cNvGrpSpPr/>
            <p:nvPr/>
          </p:nvGrpSpPr>
          <p:grpSpPr>
            <a:xfrm>
              <a:off x="8349538" y="2432431"/>
              <a:ext cx="3399040" cy="473040"/>
              <a:chOff x="8344093" y="2254560"/>
              <a:chExt cx="3399040" cy="473040"/>
            </a:xfrm>
          </p:grpSpPr>
          <p:grpSp>
            <p:nvGrpSpPr>
              <p:cNvPr id="58" name="Группа 57"/>
              <p:cNvGrpSpPr/>
              <p:nvPr/>
            </p:nvGrpSpPr>
            <p:grpSpPr>
              <a:xfrm>
                <a:off x="9736492" y="2265935"/>
                <a:ext cx="2006641" cy="461665"/>
                <a:chOff x="8349539" y="3544603"/>
                <a:chExt cx="2006641" cy="461665"/>
              </a:xfrm>
            </p:grpSpPr>
            <p:sp>
              <p:nvSpPr>
                <p:cNvPr id="56" name="Прямоугольник 55"/>
                <p:cNvSpPr/>
                <p:nvPr/>
              </p:nvSpPr>
              <p:spPr>
                <a:xfrm>
                  <a:off x="8349539" y="3544603"/>
                  <a:ext cx="65114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400" b="1" dirty="0" smtClean="0">
                      <a:latin typeface="+mj-lt"/>
                    </a:rPr>
                    <a:t>256</a:t>
                  </a:r>
                  <a:endParaRPr lang="ru-RU" sz="2400" b="1" dirty="0">
                    <a:latin typeface="+mj-lt"/>
                  </a:endParaRP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>
                  <a:off x="8911104" y="3562556"/>
                  <a:ext cx="1445076" cy="425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акад. часов</a:t>
                  </a:r>
                </a:p>
                <a:p>
                  <a:pPr>
                    <a:lnSpc>
                      <a:spcPts val="1300"/>
                    </a:lnSpc>
                  </a:pPr>
                  <a:r>
                    <a:rPr lang="ru-RU" sz="1200" b="1" dirty="0">
                      <a:solidFill>
                        <a:prstClr val="black"/>
                      </a:solidFill>
                      <a:latin typeface="Calibri"/>
                    </a:rPr>
                    <a:t>объем программы</a:t>
                  </a:r>
                </a:p>
              </p:txBody>
            </p:sp>
          </p:grpSp>
          <p:grpSp>
            <p:nvGrpSpPr>
              <p:cNvPr id="64" name="Группа 63"/>
              <p:cNvGrpSpPr/>
              <p:nvPr/>
            </p:nvGrpSpPr>
            <p:grpSpPr>
              <a:xfrm>
                <a:off x="8344093" y="2254560"/>
                <a:ext cx="1409874" cy="461665"/>
                <a:chOff x="8660522" y="3544603"/>
                <a:chExt cx="1409874" cy="461665"/>
              </a:xfrm>
            </p:grpSpPr>
            <p:sp>
              <p:nvSpPr>
                <p:cNvPr id="65" name="Прямоугольник 64"/>
                <p:cNvSpPr/>
                <p:nvPr/>
              </p:nvSpPr>
              <p:spPr>
                <a:xfrm>
                  <a:off x="8660522" y="3544603"/>
                  <a:ext cx="3401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ru-RU" sz="2400" b="1" dirty="0" smtClean="0">
                      <a:latin typeface="+mj-lt"/>
                    </a:rPr>
                    <a:t>9</a:t>
                  </a:r>
                  <a:endParaRPr lang="ru-RU" sz="2400" b="1" dirty="0">
                    <a:latin typeface="+mj-lt"/>
                  </a:endParaRPr>
                </a:p>
              </p:txBody>
            </p:sp>
            <p:sp>
              <p:nvSpPr>
                <p:cNvPr id="66" name="Прямоугольник 65"/>
                <p:cNvSpPr/>
                <p:nvPr/>
              </p:nvSpPr>
              <p:spPr>
                <a:xfrm>
                  <a:off x="8911104" y="3562556"/>
                  <a:ext cx="1159292" cy="425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месяцев</a:t>
                  </a:r>
                </a:p>
                <a:p>
                  <a:pPr>
                    <a:lnSpc>
                      <a:spcPts val="1300"/>
                    </a:lnSpc>
                  </a:pPr>
                  <a:r>
                    <a:rPr lang="ru-RU" sz="1200" b="1" dirty="0">
                      <a:solidFill>
                        <a:prstClr val="black"/>
                      </a:solidFill>
                      <a:latin typeface="Calibri"/>
                    </a:rPr>
                    <a:t>с</a:t>
                  </a: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рок </a:t>
                  </a:r>
                  <a:r>
                    <a:rPr lang="ru-RU" sz="1200" b="1" dirty="0">
                      <a:solidFill>
                        <a:prstClr val="black"/>
                      </a:solidFill>
                      <a:latin typeface="Calibri"/>
                    </a:rPr>
                    <a:t>о</a:t>
                  </a: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бучения</a:t>
                  </a:r>
                  <a:endParaRPr lang="ru-RU" sz="1200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74" name="Группа 73"/>
            <p:cNvGrpSpPr/>
            <p:nvPr/>
          </p:nvGrpSpPr>
          <p:grpSpPr>
            <a:xfrm>
              <a:off x="8349538" y="1835476"/>
              <a:ext cx="2762553" cy="469891"/>
              <a:chOff x="8356917" y="1802621"/>
              <a:chExt cx="2762553" cy="469891"/>
            </a:xfrm>
          </p:grpSpPr>
          <p:grpSp>
            <p:nvGrpSpPr>
              <p:cNvPr id="67" name="Группа 66"/>
              <p:cNvGrpSpPr/>
              <p:nvPr/>
            </p:nvGrpSpPr>
            <p:grpSpPr>
              <a:xfrm>
                <a:off x="8356917" y="1802621"/>
                <a:ext cx="1634807" cy="461665"/>
                <a:chOff x="8660522" y="3544603"/>
                <a:chExt cx="1634807" cy="461665"/>
              </a:xfrm>
            </p:grpSpPr>
            <p:sp>
              <p:nvSpPr>
                <p:cNvPr id="68" name="Прямоугольник 67"/>
                <p:cNvSpPr/>
                <p:nvPr/>
              </p:nvSpPr>
              <p:spPr>
                <a:xfrm>
                  <a:off x="8660522" y="3544603"/>
                  <a:ext cx="3401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ru-RU" sz="2400" b="1" dirty="0" smtClean="0">
                      <a:latin typeface="+mj-lt"/>
                    </a:rPr>
                    <a:t>3</a:t>
                  </a:r>
                  <a:endParaRPr lang="ru-RU" sz="2400" b="1" dirty="0">
                    <a:latin typeface="+mj-lt"/>
                  </a:endParaRPr>
                </a:p>
              </p:txBody>
            </p:sp>
            <p:sp>
              <p:nvSpPr>
                <p:cNvPr id="69" name="Прямоугольник 68"/>
                <p:cNvSpPr/>
                <p:nvPr/>
              </p:nvSpPr>
              <p:spPr>
                <a:xfrm>
                  <a:off x="8911104" y="3562556"/>
                  <a:ext cx="1384225" cy="425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:r>
                    <a:rPr lang="ru-RU" sz="1200" b="1" dirty="0" err="1">
                      <a:solidFill>
                        <a:prstClr val="black"/>
                      </a:solidFill>
                      <a:latin typeface="Calibri"/>
                    </a:rPr>
                    <a:t>ассесмента</a:t>
                  </a:r>
                  <a:endParaRPr lang="ru-RU" sz="1200" b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для обучающихся</a:t>
                  </a:r>
                  <a:endParaRPr lang="ru-RU" sz="1200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10004549" y="1810847"/>
                <a:ext cx="1114921" cy="461665"/>
                <a:chOff x="8660522" y="3544603"/>
                <a:chExt cx="1114921" cy="461665"/>
              </a:xfrm>
            </p:grpSpPr>
            <p:sp>
              <p:nvSpPr>
                <p:cNvPr id="71" name="Прямоугольник 70"/>
                <p:cNvSpPr/>
                <p:nvPr/>
              </p:nvSpPr>
              <p:spPr>
                <a:xfrm>
                  <a:off x="8660522" y="3544603"/>
                  <a:ext cx="3401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ru-RU" sz="2400" b="1" dirty="0" smtClean="0">
                      <a:latin typeface="+mj-lt"/>
                    </a:rPr>
                    <a:t>7</a:t>
                  </a:r>
                  <a:endParaRPr lang="ru-RU" sz="2400" b="1" dirty="0">
                    <a:latin typeface="+mj-lt"/>
                  </a:endParaRPr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8911104" y="3562556"/>
                  <a:ext cx="864339" cy="425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программ</a:t>
                  </a:r>
                  <a:endParaRPr lang="ru-RU" sz="1200" b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обучения</a:t>
                  </a:r>
                  <a:endParaRPr lang="ru-RU" sz="1200" b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77" name="Google Shape;216;p3"/>
          <p:cNvSpPr txBox="1"/>
          <p:nvPr/>
        </p:nvSpPr>
        <p:spPr>
          <a:xfrm>
            <a:off x="390090" y="4254398"/>
            <a:ext cx="3458056" cy="699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04" tIns="41441" rIns="82904" bIns="41441" anchor="t" anchorCtr="0">
            <a:sp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ru-RU" sz="1000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это государственный проект, цель которого помочь гражданам повысить квалификацию </a:t>
            </a:r>
            <a:r>
              <a:rPr lang="ru-RU" sz="1000" b="1" dirty="0" smtClean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и </a:t>
            </a:r>
            <a:r>
              <a:rPr lang="ru-RU" sz="1000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востребованность на рынке труда, сменить профессию или открыть свое дело в качестве ИП или </a:t>
            </a:r>
            <a:r>
              <a:rPr lang="ru-RU" sz="1000" b="1" dirty="0" err="1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самозанятого</a:t>
            </a:r>
            <a:endParaRPr sz="1000" b="1" dirty="0">
              <a:solidFill>
                <a:schemeClr val="dk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449728" y="3992850"/>
            <a:ext cx="3458056" cy="2060701"/>
            <a:chOff x="4330460" y="3937193"/>
            <a:chExt cx="3458056" cy="2060701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4330460" y="3937193"/>
              <a:ext cx="3458056" cy="2060701"/>
              <a:chOff x="239015" y="1268413"/>
              <a:chExt cx="3458056" cy="2060701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239015" y="1268413"/>
                <a:ext cx="34580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latin typeface="+mj-lt"/>
                  </a:rPr>
                  <a:t>Содействие занятости для граждан ЛНР</a:t>
                </a:r>
                <a:endParaRPr lang="ru-RU" sz="1200" b="1" dirty="0">
                  <a:latin typeface="+mj-lt"/>
                </a:endParaRPr>
              </a:p>
            </p:txBody>
          </p:sp>
          <p:sp>
            <p:nvSpPr>
              <p:cNvPr id="40" name="Google Shape;216;p3"/>
              <p:cNvSpPr txBox="1"/>
              <p:nvPr/>
            </p:nvSpPr>
            <p:spPr>
              <a:xfrm>
                <a:off x="239015" y="2284076"/>
                <a:ext cx="3181762" cy="5453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904" tIns="41441" rIns="82904" bIns="41441" anchor="t" anchorCtr="0">
                <a:spAutoFit/>
              </a:bodyPr>
              <a:lstStyle/>
              <a:p>
                <a:pPr marL="171450" indent="-1714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dk1"/>
                    </a:solidFill>
                    <a:latin typeface="+mj-lt"/>
                    <a:ea typeface="Roboto"/>
                    <a:cs typeface="Roboto"/>
                    <a:sym typeface="Roboto"/>
                  </a:rPr>
                  <a:t>72 академических часа</a:t>
                </a:r>
                <a:endParaRPr sz="1000" dirty="0">
                  <a:latin typeface="+mj-lt"/>
                </a:endParaRPr>
              </a:p>
              <a:p>
                <a:pPr marL="171450" indent="-1714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dk1"/>
                    </a:solidFill>
                    <a:latin typeface="+mj-lt"/>
                    <a:ea typeface="Roboto"/>
                    <a:cs typeface="Roboto"/>
                    <a:sym typeface="Roboto"/>
                  </a:rPr>
                  <a:t>Очно-заочная форма обучения с применением дистанционных образовательных технологий</a:t>
                </a:r>
                <a:endParaRPr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41" name="Группа 40"/>
              <p:cNvGrpSpPr/>
              <p:nvPr/>
            </p:nvGrpSpPr>
            <p:grpSpPr>
              <a:xfrm>
                <a:off x="394505" y="2867449"/>
                <a:ext cx="1360683" cy="461665"/>
                <a:chOff x="394505" y="2867449"/>
                <a:chExt cx="1360683" cy="461665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394505" y="2867449"/>
                  <a:ext cx="4956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ru-RU" sz="2400" b="1" dirty="0" smtClean="0">
                      <a:latin typeface="+mj-lt"/>
                    </a:rPr>
                    <a:t>71</a:t>
                  </a:r>
                  <a:endParaRPr lang="ru-RU" sz="2400" b="1" dirty="0">
                    <a:latin typeface="+mj-lt"/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787423" y="2885402"/>
                  <a:ext cx="967765" cy="425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слушатель</a:t>
                  </a:r>
                </a:p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программы</a:t>
                  </a:r>
                  <a:endParaRPr lang="ru-RU" sz="1200" dirty="0"/>
                </a:p>
              </p:txBody>
            </p:sp>
          </p:grpSp>
        </p:grpSp>
        <p:sp>
          <p:nvSpPr>
            <p:cNvPr id="79" name="Google Shape;216;p3"/>
            <p:cNvSpPr txBox="1"/>
            <p:nvPr/>
          </p:nvSpPr>
          <p:spPr>
            <a:xfrm>
              <a:off x="4330460" y="4184650"/>
              <a:ext cx="3458056" cy="699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04" tIns="41441" rIns="82904" bIns="41441" anchor="t" anchorCtr="0">
              <a:spAutoFit/>
            </a:bodyPr>
            <a:lstStyle/>
            <a:p>
              <a:pPr>
                <a:buClr>
                  <a:schemeClr val="dk1"/>
                </a:buClr>
                <a:buSzPts val="1600"/>
              </a:pPr>
              <a:r>
                <a:rPr lang="ru-RU" sz="1000" b="1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Программа повышения квалификации </a:t>
              </a: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/>
              </a:r>
              <a:b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</a:b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«</a:t>
              </a:r>
              <a:r>
                <a:rPr lang="ru-RU" sz="1000" b="1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Региональные аспекты организации </a:t>
              </a: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доступности</a:t>
              </a:r>
              <a:b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</a:b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для </a:t>
              </a:r>
              <a:r>
                <a:rPr lang="ru-RU" sz="1000" b="1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инвалидов объектов и предоставляемых услуг </a:t>
              </a: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/>
              </a:r>
              <a:b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</a:b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(</a:t>
              </a:r>
              <a:r>
                <a:rPr lang="ru-RU" sz="1000" b="1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доступная среда)»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511367" y="3992850"/>
            <a:ext cx="3458056" cy="2060701"/>
            <a:chOff x="8145611" y="3937193"/>
            <a:chExt cx="3458056" cy="206070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8145611" y="3937193"/>
              <a:ext cx="3458056" cy="2060701"/>
              <a:chOff x="239015" y="1268413"/>
              <a:chExt cx="3458056" cy="2060701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239015" y="1268413"/>
                <a:ext cx="345805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latin typeface="+mj-lt"/>
                  </a:rPr>
                  <a:t>Содействие занятости. </a:t>
                </a:r>
                <a:r>
                  <a:rPr lang="ru-RU" sz="1200" b="1" dirty="0" smtClean="0">
                    <a:latin typeface="+mj-lt"/>
                  </a:rPr>
                  <a:t>Республика Дагестан</a:t>
                </a:r>
                <a:endParaRPr lang="ru-RU" sz="1200" b="1" dirty="0">
                  <a:latin typeface="+mj-lt"/>
                </a:endParaRPr>
              </a:p>
            </p:txBody>
          </p:sp>
          <p:sp>
            <p:nvSpPr>
              <p:cNvPr id="35" name="Google Shape;216;p3"/>
              <p:cNvSpPr txBox="1"/>
              <p:nvPr/>
            </p:nvSpPr>
            <p:spPr>
              <a:xfrm>
                <a:off x="239015" y="2284076"/>
                <a:ext cx="3181762" cy="5453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904" tIns="41441" rIns="82904" bIns="41441" anchor="t" anchorCtr="0">
                <a:spAutoFit/>
              </a:bodyPr>
              <a:lstStyle/>
              <a:p>
                <a:pPr marL="171450" indent="-1714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dk1"/>
                    </a:solidFill>
                    <a:latin typeface="+mj-lt"/>
                    <a:ea typeface="Roboto"/>
                    <a:cs typeface="Roboto"/>
                    <a:sym typeface="Roboto"/>
                  </a:rPr>
                  <a:t>72 академических часа</a:t>
                </a:r>
                <a:endParaRPr sz="1000" dirty="0">
                  <a:latin typeface="+mj-lt"/>
                </a:endParaRPr>
              </a:p>
              <a:p>
                <a:pPr marL="171450" indent="-171450">
                  <a:buClr>
                    <a:schemeClr val="dk1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ru-RU" sz="1000" dirty="0">
                    <a:solidFill>
                      <a:schemeClr val="dk1"/>
                    </a:solidFill>
                    <a:latin typeface="+mj-lt"/>
                    <a:ea typeface="Roboto"/>
                    <a:cs typeface="Roboto"/>
                    <a:sym typeface="Roboto"/>
                  </a:rPr>
                  <a:t>Очно-заочная форма обучения с применением дистанционных образовательных технологий</a:t>
                </a:r>
                <a:endParaRPr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36" name="Группа 35"/>
              <p:cNvGrpSpPr/>
              <p:nvPr/>
            </p:nvGrpSpPr>
            <p:grpSpPr>
              <a:xfrm>
                <a:off x="394505" y="2867449"/>
                <a:ext cx="1366261" cy="461665"/>
                <a:chOff x="394505" y="2867449"/>
                <a:chExt cx="1366261" cy="461665"/>
              </a:xfrm>
            </p:grpSpPr>
            <p:sp>
              <p:nvSpPr>
                <p:cNvPr id="37" name="Прямоугольник 36"/>
                <p:cNvSpPr/>
                <p:nvPr/>
              </p:nvSpPr>
              <p:spPr>
                <a:xfrm>
                  <a:off x="394505" y="2867449"/>
                  <a:ext cx="49565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ru-RU" sz="2400" b="1" dirty="0" smtClean="0">
                      <a:latin typeface="+mj-lt"/>
                    </a:rPr>
                    <a:t>37</a:t>
                  </a:r>
                  <a:endParaRPr lang="ru-RU" sz="2400" b="1" dirty="0">
                    <a:latin typeface="+mj-lt"/>
                  </a:endParaRPr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787423" y="2885402"/>
                  <a:ext cx="973343" cy="4257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300"/>
                    </a:lnSpc>
                  </a:pPr>
                  <a:r>
                    <a:rPr lang="ru-RU" sz="1200" b="1" dirty="0" smtClean="0">
                      <a:solidFill>
                        <a:prstClr val="black"/>
                      </a:solidFill>
                      <a:latin typeface="Calibri"/>
                    </a:rPr>
                    <a:t>слушателей</a:t>
                  </a:r>
                  <a:endParaRPr lang="ru-RU" sz="1200" b="1" dirty="0">
                    <a:solidFill>
                      <a:prstClr val="black"/>
                    </a:solidFill>
                    <a:latin typeface="Calibri"/>
                  </a:endParaRPr>
                </a:p>
                <a:p>
                  <a:pPr>
                    <a:lnSpc>
                      <a:spcPts val="1300"/>
                    </a:lnSpc>
                  </a:pPr>
                  <a:r>
                    <a:rPr lang="ru-RU" sz="1200" b="1" dirty="0">
                      <a:solidFill>
                        <a:prstClr val="black"/>
                      </a:solidFill>
                      <a:latin typeface="Calibri"/>
                    </a:rPr>
                    <a:t>программы</a:t>
                  </a:r>
                  <a:endParaRPr lang="ru-RU" sz="1200" dirty="0"/>
                </a:p>
              </p:txBody>
            </p:sp>
          </p:grpSp>
        </p:grpSp>
        <p:sp>
          <p:nvSpPr>
            <p:cNvPr id="80" name="Google Shape;216;p3"/>
            <p:cNvSpPr txBox="1"/>
            <p:nvPr/>
          </p:nvSpPr>
          <p:spPr>
            <a:xfrm>
              <a:off x="8145611" y="4184650"/>
              <a:ext cx="3458056" cy="699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04" tIns="41441" rIns="82904" bIns="41441" anchor="t" anchorCtr="0">
              <a:spAutoFit/>
            </a:bodyPr>
            <a:lstStyle/>
            <a:p>
              <a:pPr>
                <a:buClr>
                  <a:schemeClr val="dk1"/>
                </a:buClr>
                <a:buSzPts val="1600"/>
              </a:pPr>
              <a:r>
                <a:rPr lang="ru-RU" sz="1000" b="1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Программа направлена на формирование </a:t>
              </a: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/>
              </a:r>
              <a:b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</a:b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компетенций </a:t>
              </a:r>
              <a:r>
                <a:rPr lang="ru-RU" sz="1000" b="1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в соответствии с трудовыми функциями, необходимыми для открытия и ведения собственного </a:t>
              </a:r>
              <a:r>
                <a:rPr lang="ru-RU" sz="1000" b="1" dirty="0" smtClean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бизнес-проекта</a:t>
              </a:r>
              <a:endParaRPr lang="ru-RU" sz="1000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252" y="3181658"/>
            <a:ext cx="1077730" cy="212710"/>
          </a:xfrm>
          <a:prstGeom prst="rect">
            <a:avLst/>
          </a:prstGeom>
        </p:spPr>
      </p:pic>
      <p:sp>
        <p:nvSpPr>
          <p:cNvPr id="83" name="Прямоугольник с двумя скругленными противолежащими углами 82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170917" y="1268413"/>
            <a:ext cx="5164214" cy="2443693"/>
          </a:xfrm>
          <a:prstGeom prst="round2DiagRect">
            <a:avLst>
              <a:gd name="adj1" fmla="val 11179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85" name="Группа 84"/>
          <p:cNvGrpSpPr/>
          <p:nvPr/>
        </p:nvGrpSpPr>
        <p:grpSpPr>
          <a:xfrm>
            <a:off x="3684709" y="1417330"/>
            <a:ext cx="4499637" cy="2060701"/>
            <a:chOff x="-479888" y="1268413"/>
            <a:chExt cx="4499637" cy="2060701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-479888" y="1268413"/>
              <a:ext cx="449963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+mj-lt"/>
                </a:rPr>
                <a:t>Программа повышения квалификации «Методика </a:t>
              </a:r>
              <a:r>
                <a:rPr lang="ru-RU" sz="1200" b="1" dirty="0" smtClean="0">
                  <a:latin typeface="+mj-lt"/>
                </a:rPr>
                <a:t>разработки/ актуализации </a:t>
              </a:r>
              <a:r>
                <a:rPr lang="ru-RU" sz="1200" b="1" dirty="0">
                  <a:latin typeface="+mj-lt"/>
                </a:rPr>
                <a:t>основных профессиональных образовательных программ высшего образования по направлениям 13.03.02 </a:t>
              </a:r>
              <a:r>
                <a:rPr lang="ru-RU" sz="1200" b="1" dirty="0" smtClean="0">
                  <a:latin typeface="+mj-lt"/>
                </a:rPr>
                <a:t/>
              </a:r>
              <a:br>
                <a:rPr lang="ru-RU" sz="1200" b="1" dirty="0" smtClean="0">
                  <a:latin typeface="+mj-lt"/>
                </a:rPr>
              </a:br>
              <a:r>
                <a:rPr lang="ru-RU" sz="1200" b="1" dirty="0" smtClean="0">
                  <a:latin typeface="+mj-lt"/>
                </a:rPr>
                <a:t>и </a:t>
              </a:r>
              <a:r>
                <a:rPr lang="ru-RU" sz="1200" b="1" dirty="0">
                  <a:latin typeface="+mj-lt"/>
                </a:rPr>
                <a:t>13.04.02 «Электроэнергетика и электротехника» с учетом формирования цифровых и сквозных цифровых технологий»</a:t>
              </a:r>
            </a:p>
          </p:txBody>
        </p:sp>
        <p:sp>
          <p:nvSpPr>
            <p:cNvPr id="87" name="Google Shape;216;p3"/>
            <p:cNvSpPr txBox="1"/>
            <p:nvPr/>
          </p:nvSpPr>
          <p:spPr>
            <a:xfrm>
              <a:off x="-451721" y="2284076"/>
              <a:ext cx="3181762" cy="545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04" tIns="41441" rIns="82904" bIns="41441" anchor="t" anchorCtr="0">
              <a:spAutoFit/>
            </a:bodyPr>
            <a:lstStyle/>
            <a:p>
              <a:pPr marL="171450" indent="-171450">
                <a:buClr>
                  <a:schemeClr val="dk1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16 академических часов</a:t>
              </a:r>
            </a:p>
            <a:p>
              <a:pPr marL="171450" indent="-171450">
                <a:buClr>
                  <a:schemeClr val="dk1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Очно-заочная форма обучения с применением дистанционных образовательных технологий</a:t>
              </a:r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-451721" y="2867449"/>
              <a:ext cx="1932120" cy="461665"/>
              <a:chOff x="-451721" y="2867449"/>
              <a:chExt cx="1932120" cy="461665"/>
            </a:xfrm>
          </p:grpSpPr>
          <p:sp>
            <p:nvSpPr>
              <p:cNvPr id="89" name="Прямоугольник 88"/>
              <p:cNvSpPr/>
              <p:nvPr/>
            </p:nvSpPr>
            <p:spPr>
              <a:xfrm>
                <a:off x="-451721" y="2867449"/>
                <a:ext cx="651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 smtClean="0">
                    <a:latin typeface="+mj-lt"/>
                  </a:rPr>
                  <a:t>104</a:t>
                </a:r>
                <a:endParaRPr lang="ru-RU" sz="2400" b="1" dirty="0">
                  <a:latin typeface="+mj-lt"/>
                </a:endParaRPr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96687" y="2885402"/>
                <a:ext cx="1383712" cy="42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человека</a:t>
                </a:r>
              </a:p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прошли обучение</a:t>
                </a:r>
                <a:endParaRPr lang="ru-RU" sz="1200" dirty="0"/>
              </a:p>
            </p:txBody>
          </p:sp>
        </p:grpSp>
      </p:grpSp>
      <p:sp>
        <p:nvSpPr>
          <p:cNvPr id="82" name="Прямоугольник с двумя скругленными противолежащими углами 8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0" y="1268412"/>
            <a:ext cx="3486520" cy="2443693"/>
          </a:xfrm>
          <a:prstGeom prst="round2DiagRect">
            <a:avLst>
              <a:gd name="adj1" fmla="val 12604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91" name="Группа 90"/>
          <p:cNvGrpSpPr/>
          <p:nvPr/>
        </p:nvGrpSpPr>
        <p:grpSpPr>
          <a:xfrm>
            <a:off x="239015" y="1417330"/>
            <a:ext cx="3458056" cy="2060701"/>
            <a:chOff x="239015" y="1268413"/>
            <a:chExt cx="3458056" cy="2060701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239015" y="1268413"/>
              <a:ext cx="345805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latin typeface="+mj-lt"/>
                </a:rPr>
                <a:t>Программа повышения квалификации «Практико­-ориентированные подходы </a:t>
              </a:r>
              <a:r>
                <a:rPr lang="ru-RU" sz="1200" b="1" dirty="0" smtClean="0">
                  <a:latin typeface="+mj-lt"/>
                </a:rPr>
                <a:t/>
              </a:r>
              <a:br>
                <a:rPr lang="ru-RU" sz="1200" b="1" dirty="0" smtClean="0">
                  <a:latin typeface="+mj-lt"/>
                </a:rPr>
              </a:br>
              <a:r>
                <a:rPr lang="ru-RU" sz="1200" b="1" dirty="0" smtClean="0">
                  <a:latin typeface="+mj-lt"/>
                </a:rPr>
                <a:t>при </a:t>
              </a:r>
              <a:r>
                <a:rPr lang="ru-RU" sz="1200" b="1" dirty="0">
                  <a:latin typeface="+mj-lt"/>
                </a:rPr>
                <a:t>реализации компетенций </a:t>
              </a:r>
              <a:r>
                <a:rPr lang="ru-RU" sz="1200" b="1" dirty="0" err="1">
                  <a:latin typeface="+mj-lt"/>
                </a:rPr>
                <a:t>FutureSkills</a:t>
              </a:r>
              <a:r>
                <a:rPr lang="ru-RU" sz="1200" b="1" dirty="0">
                  <a:latin typeface="+mj-lt"/>
                </a:rPr>
                <a:t> </a:t>
              </a:r>
              <a:r>
                <a:rPr lang="ru-RU" sz="1200" b="1" dirty="0" smtClean="0">
                  <a:latin typeface="+mj-lt"/>
                </a:rPr>
                <a:t/>
              </a:r>
              <a:br>
                <a:rPr lang="ru-RU" sz="1200" b="1" dirty="0" smtClean="0">
                  <a:latin typeface="+mj-lt"/>
                </a:rPr>
              </a:br>
              <a:r>
                <a:rPr lang="ru-RU" sz="1200" b="1" dirty="0" smtClean="0">
                  <a:latin typeface="+mj-lt"/>
                </a:rPr>
                <a:t>в </a:t>
              </a:r>
              <a:r>
                <a:rPr lang="ru-RU" sz="1200" b="1" dirty="0">
                  <a:latin typeface="+mj-lt"/>
                </a:rPr>
                <a:t>образовательных организациях высшего образования»</a:t>
              </a:r>
            </a:p>
          </p:txBody>
        </p:sp>
        <p:sp>
          <p:nvSpPr>
            <p:cNvPr id="93" name="Google Shape;216;p3"/>
            <p:cNvSpPr txBox="1"/>
            <p:nvPr/>
          </p:nvSpPr>
          <p:spPr>
            <a:xfrm>
              <a:off x="239015" y="2284076"/>
              <a:ext cx="3181762" cy="545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904" tIns="41441" rIns="82904" bIns="41441" anchor="t" anchorCtr="0">
              <a:spAutoFit/>
            </a:bodyPr>
            <a:lstStyle/>
            <a:p>
              <a:pPr marL="171450" indent="-171450">
                <a:buClr>
                  <a:schemeClr val="dk1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72 академических часа</a:t>
              </a:r>
              <a:endParaRPr sz="1000" dirty="0">
                <a:latin typeface="+mj-lt"/>
              </a:endParaRPr>
            </a:p>
            <a:p>
              <a:pPr marL="171450" indent="-171450">
                <a:buClr>
                  <a:schemeClr val="dk1"/>
                </a:buClr>
                <a:buSzPts val="1600"/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chemeClr val="dk1"/>
                  </a:solidFill>
                  <a:latin typeface="+mj-lt"/>
                  <a:ea typeface="Roboto"/>
                  <a:cs typeface="Roboto"/>
                  <a:sym typeface="Roboto"/>
                </a:rPr>
                <a:t>Очно-заочная форма обучения с применением дистанционных образовательных технологий</a:t>
              </a:r>
              <a:endParaRPr sz="1000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94" name="Группа 93"/>
            <p:cNvGrpSpPr/>
            <p:nvPr/>
          </p:nvGrpSpPr>
          <p:grpSpPr>
            <a:xfrm>
              <a:off x="239015" y="2867449"/>
              <a:ext cx="1932120" cy="461665"/>
              <a:chOff x="239015" y="2867449"/>
              <a:chExt cx="1932120" cy="461665"/>
            </a:xfrm>
          </p:grpSpPr>
          <p:sp>
            <p:nvSpPr>
              <p:cNvPr id="95" name="Прямоугольник 94"/>
              <p:cNvSpPr/>
              <p:nvPr/>
            </p:nvSpPr>
            <p:spPr>
              <a:xfrm>
                <a:off x="239015" y="2867449"/>
                <a:ext cx="651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400" b="1" dirty="0">
                    <a:latin typeface="+mj-lt"/>
                  </a:rPr>
                  <a:t>250</a:t>
                </a:r>
              </a:p>
            </p:txBody>
          </p:sp>
          <p:sp>
            <p:nvSpPr>
              <p:cNvPr id="96" name="Прямоугольник 95"/>
              <p:cNvSpPr/>
              <p:nvPr/>
            </p:nvSpPr>
            <p:spPr>
              <a:xfrm>
                <a:off x="787423" y="2885402"/>
                <a:ext cx="1383712" cy="425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человек</a:t>
                </a:r>
              </a:p>
              <a:p>
                <a:pPr>
                  <a:lnSpc>
                    <a:spcPts val="1300"/>
                  </a:lnSpc>
                </a:pPr>
                <a:r>
                  <a:rPr lang="ru-RU" sz="1200" b="1" dirty="0" smtClean="0">
                    <a:solidFill>
                      <a:prstClr val="black"/>
                    </a:solidFill>
                    <a:latin typeface="Calibri"/>
                  </a:rPr>
                  <a:t>прошли обучение</a:t>
                </a:r>
                <a:endParaRPr lang="ru-RU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 smtClean="0"/>
              <a:t>Инженерная школа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pic>
        <p:nvPicPr>
          <p:cNvPr id="8" name="Google Shape;3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3712" y="4544677"/>
            <a:ext cx="1371195" cy="17640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oogle Shape;30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2664" y="4563723"/>
            <a:ext cx="1308198" cy="17193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30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0308" y="1638623"/>
            <a:ext cx="1438018" cy="20592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31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0853" y="1705813"/>
            <a:ext cx="1351570" cy="18335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31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20321" y="4543931"/>
            <a:ext cx="1354793" cy="17453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316;p2"/>
          <p:cNvPicPr preferRelativeResize="0"/>
          <p:nvPr/>
        </p:nvPicPr>
        <p:blipFill rotWithShape="1">
          <a:blip r:embed="rId8">
            <a:alphaModFix/>
          </a:blip>
          <a:srcRect l="31214" r="6302"/>
          <a:stretch/>
        </p:blipFill>
        <p:spPr>
          <a:xfrm>
            <a:off x="5952868" y="4554427"/>
            <a:ext cx="1504950" cy="17453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3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56945" y="1706810"/>
            <a:ext cx="1802964" cy="11621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18;p2" descr="https://fs.guap.ru/ens/fabezs/004.jpg?s=lg"/>
          <p:cNvPicPr preferRelativeResize="0"/>
          <p:nvPr/>
        </p:nvPicPr>
        <p:blipFill rotWithShape="1">
          <a:blip r:embed="rId10">
            <a:alphaModFix/>
          </a:blip>
          <a:srcRect l="9448"/>
          <a:stretch/>
        </p:blipFill>
        <p:spPr>
          <a:xfrm>
            <a:off x="4048796" y="2955458"/>
            <a:ext cx="1841542" cy="11056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31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91709" y="4554427"/>
            <a:ext cx="2732056" cy="17542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321;p2"/>
          <p:cNvPicPr preferRelativeResize="0"/>
          <p:nvPr/>
        </p:nvPicPr>
        <p:blipFill rotWithShape="1">
          <a:blip r:embed="rId12">
            <a:alphaModFix/>
          </a:blip>
          <a:srcRect l="3526" t="11711" r="11458" b="6673"/>
          <a:stretch/>
        </p:blipFill>
        <p:spPr>
          <a:xfrm>
            <a:off x="7983774" y="1639789"/>
            <a:ext cx="3944702" cy="2058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oogle Shape;338;p2"/>
          <p:cNvPicPr preferRelativeResize="0"/>
          <p:nvPr/>
        </p:nvPicPr>
        <p:blipFill rotWithShape="1">
          <a:blip r:embed="rId13">
            <a:alphaModFix/>
          </a:blip>
          <a:srcRect l="32997" t="12719" r="34129" b="4658"/>
          <a:stretch/>
        </p:blipFill>
        <p:spPr>
          <a:xfrm>
            <a:off x="336787" y="1268412"/>
            <a:ext cx="1581710" cy="21605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341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6701" y="6484048"/>
            <a:ext cx="849831" cy="3431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520853" y="1198457"/>
            <a:ext cx="360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Образовательная фабрика по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электричес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к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им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зарядным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станциям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«УНИКУММОТОРС - ГУАП»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445105" y="1263412"/>
            <a:ext cx="3271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машинного обучения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181271" y="4287924"/>
            <a:ext cx="3742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новых производственных технологий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713713" y="4266932"/>
            <a:ext cx="42100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</a:t>
            </a:r>
            <a:r>
              <a:rPr lang="ru-RU" sz="1200" b="1" dirty="0" err="1">
                <a:solidFill>
                  <a:srgbClr val="002060"/>
                </a:solidFill>
                <a:latin typeface="+mj-lt"/>
              </a:rPr>
              <a:t>киберспорта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и </a:t>
            </a:r>
            <a:r>
              <a:rPr lang="ru-RU" sz="1200" b="1" dirty="0" err="1" smtClean="0">
                <a:solidFill>
                  <a:srgbClr val="002060"/>
                </a:solidFill>
                <a:latin typeface="+mj-lt"/>
              </a:rPr>
              <a:t>геймификации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 образования</a:t>
            </a:r>
            <a:endParaRPr lang="ru-RU" sz="1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87" y="3697893"/>
            <a:ext cx="2787676" cy="24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482091"/>
          </a:xfrm>
        </p:spPr>
        <p:txBody>
          <a:bodyPr/>
          <a:lstStyle/>
          <a:p>
            <a:pPr marL="265113"/>
            <a:r>
              <a:rPr lang="ru-RU" dirty="0" smtClean="0"/>
              <a:t>Развитие Инженерной школы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34963" y="841931"/>
            <a:ext cx="11626606" cy="5583181"/>
            <a:chOff x="93633" y="984806"/>
            <a:chExt cx="11626606" cy="5583181"/>
          </a:xfrm>
        </p:grpSpPr>
        <p:sp>
          <p:nvSpPr>
            <p:cNvPr id="8" name="Google Shape;363;p4"/>
            <p:cNvSpPr/>
            <p:nvPr/>
          </p:nvSpPr>
          <p:spPr>
            <a:xfrm>
              <a:off x="156493" y="1064742"/>
              <a:ext cx="9916160" cy="5107940"/>
            </a:xfrm>
            <a:custGeom>
              <a:avLst/>
              <a:gdLst/>
              <a:ahLst/>
              <a:cxnLst/>
              <a:rect l="l" t="t" r="r" b="b"/>
              <a:pathLst>
                <a:path w="9916160" h="5107940" extrusionOk="0">
                  <a:moveTo>
                    <a:pt x="8338193" y="0"/>
                  </a:moveTo>
                  <a:lnTo>
                    <a:pt x="0" y="0"/>
                  </a:lnTo>
                  <a:lnTo>
                    <a:pt x="0" y="5107500"/>
                  </a:lnTo>
                  <a:lnTo>
                    <a:pt x="8338193" y="5107500"/>
                  </a:lnTo>
                  <a:lnTo>
                    <a:pt x="9915899" y="2553750"/>
                  </a:lnTo>
                  <a:lnTo>
                    <a:pt x="8338193" y="0"/>
                  </a:lnTo>
                  <a:close/>
                </a:path>
              </a:pathLst>
            </a:custGeom>
            <a:solidFill>
              <a:srgbClr val="E7E6E6">
                <a:alpha val="2823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64;p4"/>
            <p:cNvSpPr/>
            <p:nvPr/>
          </p:nvSpPr>
          <p:spPr>
            <a:xfrm>
              <a:off x="5179105" y="1102845"/>
              <a:ext cx="48895" cy="4856480"/>
            </a:xfrm>
            <a:custGeom>
              <a:avLst/>
              <a:gdLst/>
              <a:ahLst/>
              <a:cxnLst/>
              <a:rect l="l" t="t" r="r" b="b"/>
              <a:pathLst>
                <a:path w="48895" h="4856480" extrusionOk="0">
                  <a:moveTo>
                    <a:pt x="48300" y="48561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65;p4"/>
            <p:cNvSpPr/>
            <p:nvPr/>
          </p:nvSpPr>
          <p:spPr>
            <a:xfrm>
              <a:off x="8672700" y="1436125"/>
              <a:ext cx="2540" cy="4544060"/>
            </a:xfrm>
            <a:custGeom>
              <a:avLst/>
              <a:gdLst/>
              <a:ahLst/>
              <a:cxnLst/>
              <a:rect l="l" t="t" r="r" b="b"/>
              <a:pathLst>
                <a:path w="2540" h="4544060" extrusionOk="0">
                  <a:moveTo>
                    <a:pt x="0" y="4543500"/>
                  </a:moveTo>
                  <a:lnTo>
                    <a:pt x="2100" y="0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66;p4"/>
            <p:cNvSpPr/>
            <p:nvPr/>
          </p:nvSpPr>
          <p:spPr>
            <a:xfrm>
              <a:off x="6946477" y="1121955"/>
              <a:ext cx="13970" cy="4845050"/>
            </a:xfrm>
            <a:custGeom>
              <a:avLst/>
              <a:gdLst/>
              <a:ahLst/>
              <a:cxnLst/>
              <a:rect l="l" t="t" r="r" b="b"/>
              <a:pathLst>
                <a:path w="13970" h="4845050" extrusionOk="0">
                  <a:moveTo>
                    <a:pt x="0" y="4844700"/>
                  </a:moveTo>
                  <a:lnTo>
                    <a:pt x="13800" y="0"/>
                  </a:lnTo>
                </a:path>
              </a:pathLst>
            </a:custGeom>
            <a:noFill/>
            <a:ln w="127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67;p4"/>
            <p:cNvSpPr/>
            <p:nvPr/>
          </p:nvSpPr>
          <p:spPr>
            <a:xfrm>
              <a:off x="3502933" y="1055116"/>
              <a:ext cx="5715" cy="4777105"/>
            </a:xfrm>
            <a:custGeom>
              <a:avLst/>
              <a:gdLst/>
              <a:ahLst/>
              <a:cxnLst/>
              <a:rect l="l" t="t" r="r" b="b"/>
              <a:pathLst>
                <a:path w="5714" h="4777105" extrusionOk="0">
                  <a:moveTo>
                    <a:pt x="5400" y="47766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68;p4"/>
            <p:cNvSpPr/>
            <p:nvPr/>
          </p:nvSpPr>
          <p:spPr>
            <a:xfrm>
              <a:off x="1794944" y="1735142"/>
              <a:ext cx="3432810" cy="588645"/>
            </a:xfrm>
            <a:custGeom>
              <a:avLst/>
              <a:gdLst/>
              <a:ahLst/>
              <a:cxnLst/>
              <a:rect l="l" t="t" r="r" b="b"/>
              <a:pathLst>
                <a:path w="3432810" h="588644" extrusionOk="0">
                  <a:moveTo>
                    <a:pt x="3274253" y="0"/>
                  </a:moveTo>
                  <a:lnTo>
                    <a:pt x="0" y="0"/>
                  </a:lnTo>
                  <a:lnTo>
                    <a:pt x="0" y="588300"/>
                  </a:lnTo>
                  <a:lnTo>
                    <a:pt x="3274253" y="588300"/>
                  </a:lnTo>
                  <a:lnTo>
                    <a:pt x="3432299" y="294152"/>
                  </a:lnTo>
                  <a:lnTo>
                    <a:pt x="3274253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69;p4"/>
            <p:cNvSpPr/>
            <p:nvPr/>
          </p:nvSpPr>
          <p:spPr>
            <a:xfrm>
              <a:off x="8670708" y="6086631"/>
              <a:ext cx="1868170" cy="304800"/>
            </a:xfrm>
            <a:custGeom>
              <a:avLst/>
              <a:gdLst/>
              <a:ahLst/>
              <a:cxnLst/>
              <a:rect l="l" t="t" r="r" b="b"/>
              <a:pathLst>
                <a:path w="1868170" h="304800" extrusionOk="0">
                  <a:moveTo>
                    <a:pt x="1563300" y="228599"/>
                  </a:moveTo>
                  <a:lnTo>
                    <a:pt x="1563300" y="304799"/>
                  </a:lnTo>
                  <a:lnTo>
                    <a:pt x="1715700" y="228599"/>
                  </a:lnTo>
                  <a:lnTo>
                    <a:pt x="1563300" y="228599"/>
                  </a:lnTo>
                  <a:close/>
                </a:path>
                <a:path w="1868170" h="304800" extrusionOk="0">
                  <a:moveTo>
                    <a:pt x="1563300" y="76199"/>
                  </a:moveTo>
                  <a:lnTo>
                    <a:pt x="1563300" y="228599"/>
                  </a:lnTo>
                  <a:lnTo>
                    <a:pt x="1639500" y="228599"/>
                  </a:lnTo>
                  <a:lnTo>
                    <a:pt x="1639500" y="76199"/>
                  </a:lnTo>
                  <a:lnTo>
                    <a:pt x="1563300" y="76199"/>
                  </a:lnTo>
                  <a:close/>
                </a:path>
                <a:path w="1868170" h="304800" extrusionOk="0">
                  <a:moveTo>
                    <a:pt x="1563300" y="0"/>
                  </a:moveTo>
                  <a:lnTo>
                    <a:pt x="1563300" y="76199"/>
                  </a:lnTo>
                  <a:lnTo>
                    <a:pt x="1639500" y="76199"/>
                  </a:lnTo>
                  <a:lnTo>
                    <a:pt x="1639500" y="228599"/>
                  </a:lnTo>
                  <a:lnTo>
                    <a:pt x="1715702" y="228599"/>
                  </a:lnTo>
                  <a:lnTo>
                    <a:pt x="1868100" y="152400"/>
                  </a:lnTo>
                  <a:lnTo>
                    <a:pt x="1563300" y="0"/>
                  </a:lnTo>
                  <a:close/>
                </a:path>
                <a:path w="1868170" h="304800" extrusionOk="0">
                  <a:moveTo>
                    <a:pt x="0" y="76199"/>
                  </a:moveTo>
                  <a:lnTo>
                    <a:pt x="0" y="228599"/>
                  </a:lnTo>
                  <a:lnTo>
                    <a:pt x="1563300" y="228599"/>
                  </a:lnTo>
                  <a:lnTo>
                    <a:pt x="1563300" y="76199"/>
                  </a:lnTo>
                  <a:lnTo>
                    <a:pt x="0" y="76199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aphicFrame>
          <p:nvGraphicFramePr>
            <p:cNvPr id="15" name="Google Shape;370;p4"/>
            <p:cNvGraphicFramePr/>
            <p:nvPr>
              <p:extLst>
                <p:ext uri="{D42A27DB-BD31-4B8C-83A1-F6EECF244321}">
                  <p14:modId xmlns:p14="http://schemas.microsoft.com/office/powerpoint/2010/main" val="3265264119"/>
                </p:ext>
              </p:extLst>
            </p:nvPr>
          </p:nvGraphicFramePr>
          <p:xfrm>
            <a:off x="93633" y="6152962"/>
            <a:ext cx="8573750" cy="164475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85027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859150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850275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</a:tblGrid>
                <a:tr h="164475"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9900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9900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00B0F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0070C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7030A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7030A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F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a:txBody>
                    <a:tcPr marL="0" marR="0" marT="0" marB="0">
                      <a:lnL w="19050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F000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sp>
          <p:nvSpPr>
            <p:cNvPr id="16" name="Google Shape;371;p4"/>
            <p:cNvSpPr txBox="1"/>
            <p:nvPr/>
          </p:nvSpPr>
          <p:spPr>
            <a:xfrm>
              <a:off x="5849673" y="6328628"/>
              <a:ext cx="455295" cy="238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72;p4"/>
            <p:cNvSpPr txBox="1"/>
            <p:nvPr/>
          </p:nvSpPr>
          <p:spPr>
            <a:xfrm>
              <a:off x="7583604" y="6328628"/>
              <a:ext cx="467995" cy="2282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 i="0" u="none" strike="noStrike" cap="non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2025</a:t>
              </a: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73;p4"/>
            <p:cNvSpPr/>
            <p:nvPr/>
          </p:nvSpPr>
          <p:spPr>
            <a:xfrm>
              <a:off x="1804079" y="2337627"/>
              <a:ext cx="6848475" cy="2569845"/>
            </a:xfrm>
            <a:custGeom>
              <a:avLst/>
              <a:gdLst/>
              <a:ahLst/>
              <a:cxnLst/>
              <a:rect l="l" t="t" r="r" b="b"/>
              <a:pathLst>
                <a:path w="6848475" h="2569845" extrusionOk="0">
                  <a:moveTo>
                    <a:pt x="3399485" y="1263573"/>
                  </a:moveTo>
                  <a:lnTo>
                    <a:pt x="3266262" y="1015619"/>
                  </a:lnTo>
                  <a:lnTo>
                    <a:pt x="1723377" y="1015619"/>
                  </a:lnTo>
                  <a:lnTo>
                    <a:pt x="1723377" y="1511528"/>
                  </a:lnTo>
                  <a:lnTo>
                    <a:pt x="3266262" y="1511528"/>
                  </a:lnTo>
                  <a:lnTo>
                    <a:pt x="3399485" y="1263573"/>
                  </a:lnTo>
                  <a:close/>
                </a:path>
                <a:path w="6848475" h="2569845" extrusionOk="0">
                  <a:moveTo>
                    <a:pt x="5144109" y="726478"/>
                  </a:moveTo>
                  <a:lnTo>
                    <a:pt x="5010886" y="478523"/>
                  </a:lnTo>
                  <a:lnTo>
                    <a:pt x="3423310" y="478523"/>
                  </a:lnTo>
                  <a:lnTo>
                    <a:pt x="3423310" y="974420"/>
                  </a:lnTo>
                  <a:lnTo>
                    <a:pt x="5010886" y="974420"/>
                  </a:lnTo>
                  <a:lnTo>
                    <a:pt x="5144109" y="726478"/>
                  </a:lnTo>
                  <a:close/>
                </a:path>
                <a:path w="6848475" h="2569845" extrusionOk="0">
                  <a:moveTo>
                    <a:pt x="5147411" y="2321801"/>
                  </a:moveTo>
                  <a:lnTo>
                    <a:pt x="5014188" y="2073846"/>
                  </a:lnTo>
                  <a:lnTo>
                    <a:pt x="12" y="2073846"/>
                  </a:lnTo>
                  <a:lnTo>
                    <a:pt x="12" y="2569756"/>
                  </a:lnTo>
                  <a:lnTo>
                    <a:pt x="5014188" y="2569756"/>
                  </a:lnTo>
                  <a:lnTo>
                    <a:pt x="5147411" y="2321801"/>
                  </a:lnTo>
                  <a:close/>
                </a:path>
                <a:path w="6848475" h="2569845" extrusionOk="0">
                  <a:moveTo>
                    <a:pt x="6848411" y="1800669"/>
                  </a:moveTo>
                  <a:lnTo>
                    <a:pt x="6715188" y="1552714"/>
                  </a:lnTo>
                  <a:lnTo>
                    <a:pt x="0" y="1552714"/>
                  </a:lnTo>
                  <a:lnTo>
                    <a:pt x="0" y="2048611"/>
                  </a:lnTo>
                  <a:lnTo>
                    <a:pt x="6715188" y="2048611"/>
                  </a:lnTo>
                  <a:lnTo>
                    <a:pt x="6848411" y="1800669"/>
                  </a:lnTo>
                  <a:close/>
                </a:path>
                <a:path w="6848475" h="2569845" extrusionOk="0">
                  <a:moveTo>
                    <a:pt x="6848411" y="235051"/>
                  </a:moveTo>
                  <a:lnTo>
                    <a:pt x="6722123" y="0"/>
                  </a:lnTo>
                  <a:lnTo>
                    <a:pt x="3375012" y="0"/>
                  </a:lnTo>
                  <a:lnTo>
                    <a:pt x="3375012" y="470103"/>
                  </a:lnTo>
                  <a:lnTo>
                    <a:pt x="6722123" y="470103"/>
                  </a:lnTo>
                  <a:lnTo>
                    <a:pt x="6848411" y="23505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74;p4"/>
            <p:cNvSpPr txBox="1"/>
            <p:nvPr/>
          </p:nvSpPr>
          <p:spPr>
            <a:xfrm>
              <a:off x="1934992" y="4384934"/>
              <a:ext cx="4771538" cy="522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9825" rIns="0" bIns="0" anchor="t" anchorCtr="0">
              <a:spAutoFit/>
            </a:bodyPr>
            <a:lstStyle/>
            <a:p>
              <a:pPr marL="1270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7: </a:t>
              </a:r>
              <a:r>
                <a:rPr lang="ru-RU" sz="700" b="0" i="0" u="none" strike="noStrike" cap="none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Открытие в ИШ лабораторий: Машинного обучения, Новых  производственных технологий, Киберспорта и геймификации образования, Образовательной фабрики по электрическим зарядным станциям «УНИКУММОТОРС-ГУАП», Образовательной фабрики по приборостроению «MGBot-ГУАП», Кванториум, Бизнес инкубатор, Образовательная фабрика по цифровым двойникам «Обуховский завод-ГУАП»</a:t>
              </a:r>
              <a:endParaRPr/>
            </a:p>
          </p:txBody>
        </p:sp>
        <p:sp>
          <p:nvSpPr>
            <p:cNvPr id="20" name="Google Shape;375;p4"/>
            <p:cNvSpPr/>
            <p:nvPr/>
          </p:nvSpPr>
          <p:spPr>
            <a:xfrm>
              <a:off x="3495093" y="4932672"/>
              <a:ext cx="1741805" cy="397510"/>
            </a:xfrm>
            <a:custGeom>
              <a:avLst/>
              <a:gdLst/>
              <a:ahLst/>
              <a:cxnLst/>
              <a:rect l="l" t="t" r="r" b="b"/>
              <a:pathLst>
                <a:path w="1741804" h="397510" extrusionOk="0">
                  <a:moveTo>
                    <a:pt x="1634492" y="0"/>
                  </a:moveTo>
                  <a:lnTo>
                    <a:pt x="0" y="0"/>
                  </a:lnTo>
                  <a:lnTo>
                    <a:pt x="0" y="397200"/>
                  </a:lnTo>
                  <a:lnTo>
                    <a:pt x="1634492" y="397200"/>
                  </a:lnTo>
                  <a:lnTo>
                    <a:pt x="1741200" y="198601"/>
                  </a:lnTo>
                  <a:lnTo>
                    <a:pt x="1634492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76;p4"/>
            <p:cNvSpPr txBox="1"/>
            <p:nvPr/>
          </p:nvSpPr>
          <p:spPr>
            <a:xfrm>
              <a:off x="3581730" y="4944037"/>
              <a:ext cx="1101090" cy="328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9825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8:</a:t>
              </a:r>
              <a:endParaRPr sz="11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2700" marR="0" lvl="0" indent="0" algn="l" rtl="0">
                <a:spcBef>
                  <a:spcPts val="9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Открытие КУФ</a:t>
              </a: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77;p4"/>
            <p:cNvSpPr/>
            <p:nvPr/>
          </p:nvSpPr>
          <p:spPr>
            <a:xfrm>
              <a:off x="1804079" y="5363402"/>
              <a:ext cx="6018530" cy="737235"/>
            </a:xfrm>
            <a:custGeom>
              <a:avLst/>
              <a:gdLst/>
              <a:ahLst/>
              <a:cxnLst/>
              <a:rect l="l" t="t" r="r" b="b"/>
              <a:pathLst>
                <a:path w="6018530" h="737235" extrusionOk="0">
                  <a:moveTo>
                    <a:pt x="3432302" y="171602"/>
                  </a:moveTo>
                  <a:lnTo>
                    <a:pt x="3340112" y="0"/>
                  </a:lnTo>
                  <a:lnTo>
                    <a:pt x="12" y="0"/>
                  </a:lnTo>
                  <a:lnTo>
                    <a:pt x="12" y="343204"/>
                  </a:lnTo>
                  <a:lnTo>
                    <a:pt x="3340112" y="343204"/>
                  </a:lnTo>
                  <a:lnTo>
                    <a:pt x="3432302" y="171602"/>
                  </a:lnTo>
                  <a:close/>
                </a:path>
                <a:path w="6018530" h="737235" extrusionOk="0">
                  <a:moveTo>
                    <a:pt x="6018009" y="565111"/>
                  </a:moveTo>
                  <a:lnTo>
                    <a:pt x="5925807" y="393509"/>
                  </a:lnTo>
                  <a:lnTo>
                    <a:pt x="0" y="393509"/>
                  </a:lnTo>
                  <a:lnTo>
                    <a:pt x="0" y="736714"/>
                  </a:lnTo>
                  <a:lnTo>
                    <a:pt x="5925807" y="736714"/>
                  </a:lnTo>
                  <a:lnTo>
                    <a:pt x="6018009" y="565111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78;p4"/>
            <p:cNvSpPr txBox="1"/>
            <p:nvPr/>
          </p:nvSpPr>
          <p:spPr>
            <a:xfrm>
              <a:off x="2000290" y="5364662"/>
              <a:ext cx="3621404" cy="1203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9825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9:</a:t>
              </a:r>
              <a:endParaRPr sz="11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2700" marR="0" lvl="0" indent="0" algn="l" rtl="0">
                <a:spcBef>
                  <a:spcPts val="9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Подготовка 30 ППС</a:t>
              </a: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" marR="0" lvl="0" indent="0" algn="l" rtl="0">
                <a:spcBef>
                  <a:spcPts val="705"/>
                </a:spcBef>
                <a:spcAft>
                  <a:spcPts val="0"/>
                </a:spcAft>
                <a:buNone/>
              </a:pPr>
              <a:r>
                <a:rPr lang="ru-RU"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10:</a:t>
              </a:r>
              <a:endParaRPr sz="11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2700" marR="0" lvl="0" indent="0" algn="l" rtl="0">
                <a:spcBef>
                  <a:spcPts val="85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Ежегодный запуск 1-го ДПО с партнером консорциума «Инженерное образование»</a:t>
              </a:r>
              <a:endParaRPr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5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62915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2022	</a:t>
              </a:r>
              <a:r>
                <a:rPr lang="ru-RU" sz="14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79;p4"/>
            <p:cNvSpPr/>
            <p:nvPr/>
          </p:nvSpPr>
          <p:spPr>
            <a:xfrm>
              <a:off x="156499" y="1097671"/>
              <a:ext cx="5022850" cy="588645"/>
            </a:xfrm>
            <a:custGeom>
              <a:avLst/>
              <a:gdLst/>
              <a:ahLst/>
              <a:cxnLst/>
              <a:rect l="l" t="t" r="r" b="b"/>
              <a:pathLst>
                <a:path w="5022850" h="588644" extrusionOk="0">
                  <a:moveTo>
                    <a:pt x="4864555" y="0"/>
                  </a:moveTo>
                  <a:lnTo>
                    <a:pt x="0" y="0"/>
                  </a:lnTo>
                  <a:lnTo>
                    <a:pt x="0" y="588299"/>
                  </a:lnTo>
                  <a:lnTo>
                    <a:pt x="4864555" y="588299"/>
                  </a:lnTo>
                  <a:lnTo>
                    <a:pt x="5022599" y="294149"/>
                  </a:lnTo>
                  <a:lnTo>
                    <a:pt x="4864555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80;p4"/>
            <p:cNvSpPr txBox="1"/>
            <p:nvPr/>
          </p:nvSpPr>
          <p:spPr>
            <a:xfrm>
              <a:off x="282843" y="1063933"/>
              <a:ext cx="7626768" cy="3381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9825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1:</a:t>
              </a:r>
              <a:endParaRPr sz="11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2700" marR="2612390" lvl="0" indent="0" algn="l" rtl="0">
                <a:lnSpc>
                  <a:spcPct val="99000"/>
                </a:lnSpc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Реализация тестовых ОП ВО по “</a:t>
              </a:r>
              <a:r>
                <a:rPr lang="ru-RU" sz="700" dirty="0" err="1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Мехатронике</a:t>
              </a: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 и робототехнике” и “</a:t>
              </a:r>
              <a:r>
                <a:rPr lang="ru-RU" sz="700" dirty="0" err="1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Техносферной</a:t>
              </a: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 безопасности” в  концепции </a:t>
              </a:r>
              <a:endParaRPr sz="700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" marR="2612390" lvl="0" indent="0" algn="l" rtl="0">
                <a:lnSpc>
                  <a:spcPct val="99000"/>
                </a:lnSpc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1,5 + 2,5 и технологическими, научными и предпринимательскими треками. Открытие  лабораторий (2021-2022 гг.): промышленной робототехники, когнитивных исследований и технологического  предпринимательства.</a:t>
              </a: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602740" marR="0" lvl="0" indent="0" algn="l" rtl="0">
                <a:spcBef>
                  <a:spcPts val="245"/>
                </a:spcBef>
                <a:spcAft>
                  <a:spcPts val="0"/>
                </a:spcAft>
                <a:buNone/>
              </a:pP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602740" marR="0" lvl="0" indent="0" algn="l" rtl="0">
                <a:spcBef>
                  <a:spcPts val="245"/>
                </a:spcBef>
                <a:spcAft>
                  <a:spcPts val="0"/>
                </a:spcAft>
                <a:buNone/>
              </a:pPr>
              <a:r>
                <a:rPr lang="ru-RU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2:</a:t>
              </a:r>
              <a:endParaRPr sz="11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602740" marR="2926715" lvl="0" indent="0" algn="l" rtl="0">
                <a:lnSpc>
                  <a:spcPct val="95700"/>
                </a:lnSpc>
                <a:spcBef>
                  <a:spcPts val="125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Запуск 3-х новых ОП ВО: Цифровая  энергетика (</a:t>
              </a:r>
              <a:r>
                <a:rPr lang="ru-RU" sz="700" dirty="0" err="1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бакалавриат</a:t>
              </a: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 и магистратура); Цифровой инжиниринг робототехнических комплексов (</a:t>
              </a:r>
              <a:r>
                <a:rPr lang="ru-RU" sz="700" dirty="0" err="1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бакалавриат</a:t>
              </a: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35"/>
                </a:spcBef>
                <a:spcAft>
                  <a:spcPts val="0"/>
                </a:spcAft>
                <a:buNone/>
              </a:pPr>
              <a:endParaRPr sz="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35"/>
                </a:spcBef>
                <a:spcAft>
                  <a:spcPts val="0"/>
                </a:spcAft>
                <a:buNone/>
              </a:pPr>
              <a:endParaRPr sz="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35"/>
                </a:spcBef>
                <a:spcAft>
                  <a:spcPts val="0"/>
                </a:spcAft>
                <a:buNone/>
              </a:pPr>
              <a:endParaRPr sz="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35"/>
                </a:spcBef>
                <a:spcAft>
                  <a:spcPts val="0"/>
                </a:spcAft>
                <a:buNone/>
              </a:pPr>
              <a:endParaRPr sz="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35"/>
                </a:spcBef>
                <a:spcAft>
                  <a:spcPts val="0"/>
                </a:spcAft>
                <a:buNone/>
              </a:pPr>
              <a:endParaRPr sz="1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5040630" marR="0" lvl="0" indent="0" algn="l" rtl="0">
                <a:spcBef>
                  <a:spcPts val="5"/>
                </a:spcBef>
                <a:spcAft>
                  <a:spcPts val="0"/>
                </a:spcAft>
                <a:buNone/>
              </a:pPr>
              <a:r>
                <a:rPr lang="ru-RU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3:</a:t>
              </a:r>
              <a:endParaRPr sz="11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5040630" marR="5080" lvl="0" indent="0" algn="l" rtl="0">
                <a:lnSpc>
                  <a:spcPct val="116999"/>
                </a:lnSpc>
                <a:spcBef>
                  <a:spcPts val="105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Разработка 3-х новых ОП ВО по БС с применением технологий  когнитивистики и </a:t>
              </a:r>
              <a:r>
                <a:rPr lang="ru-RU" sz="700" dirty="0" err="1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геймификации</a:t>
              </a: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 образования на базе 21, 27 и 33 УГСН по приказу № 197 МОН</a:t>
              </a:r>
              <a:endParaRPr sz="100" dirty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505714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4:  </a:t>
              </a:r>
              <a:endParaRPr sz="11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5057140" marR="1221740" lvl="0" indent="0" algn="l" rtl="0">
                <a:lnSpc>
                  <a:spcPct val="116999"/>
                </a:lnSpc>
                <a:spcBef>
                  <a:spcPts val="110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Создание инженерно-технологического  факультета на базе ИШ</a:t>
              </a: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15"/>
                </a:spcBef>
                <a:spcAft>
                  <a:spcPts val="0"/>
                </a:spcAft>
                <a:buNone/>
              </a:pP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3310890" marR="0" lvl="0" indent="0" algn="l" rtl="0">
                <a:spcBef>
                  <a:spcPts val="5"/>
                </a:spcBef>
                <a:spcAft>
                  <a:spcPts val="0"/>
                </a:spcAft>
                <a:buNone/>
              </a:pPr>
              <a:r>
                <a:rPr lang="ru-RU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5:</a:t>
              </a:r>
              <a:endParaRPr sz="11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3310890" marR="2583815" lvl="0" indent="0" algn="l" rtl="0">
                <a:lnSpc>
                  <a:spcPct val="112857"/>
                </a:lnSpc>
                <a:spcBef>
                  <a:spcPts val="155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Открытие в ИШ Форсайт-лаборатории  профессий будущего</a:t>
              </a: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729739" marR="0" lvl="0" indent="0" algn="l" rtl="0">
                <a:spcBef>
                  <a:spcPts val="740"/>
                </a:spcBef>
                <a:spcAft>
                  <a:spcPts val="0"/>
                </a:spcAft>
                <a:buNone/>
              </a:pPr>
              <a:r>
                <a:rPr lang="ru-RU" sz="11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 dirty="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6:</a:t>
              </a:r>
              <a:endParaRPr sz="1100" dirty="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729739" marR="0" lvl="0" indent="0" algn="l" rtl="0">
                <a:spcBef>
                  <a:spcPts val="90"/>
                </a:spcBef>
                <a:spcAft>
                  <a:spcPts val="0"/>
                </a:spcAft>
                <a:buNone/>
              </a:pP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Ежегодное введение 1-го образовательного формата (</a:t>
              </a:r>
              <a:r>
                <a:rPr lang="ru-RU" sz="700" dirty="0" err="1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Хакатоны</a:t>
              </a:r>
              <a:r>
                <a:rPr lang="ru-RU" sz="7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, Образовательные фабрики, Технологические школы)</a:t>
              </a:r>
              <a:endParaRPr sz="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81;p4"/>
            <p:cNvSpPr/>
            <p:nvPr/>
          </p:nvSpPr>
          <p:spPr>
            <a:xfrm>
              <a:off x="7830893" y="4451822"/>
              <a:ext cx="1368425" cy="1292860"/>
            </a:xfrm>
            <a:custGeom>
              <a:avLst/>
              <a:gdLst/>
              <a:ahLst/>
              <a:cxnLst/>
              <a:rect l="l" t="t" r="r" b="b"/>
              <a:pathLst>
                <a:path w="1368425" h="1292860" extrusionOk="0">
                  <a:moveTo>
                    <a:pt x="1020715" y="0"/>
                  </a:moveTo>
                  <a:lnTo>
                    <a:pt x="0" y="0"/>
                  </a:lnTo>
                  <a:lnTo>
                    <a:pt x="0" y="1292699"/>
                  </a:lnTo>
                  <a:lnTo>
                    <a:pt x="1020715" y="1292699"/>
                  </a:lnTo>
                  <a:lnTo>
                    <a:pt x="1367999" y="646351"/>
                  </a:lnTo>
                  <a:lnTo>
                    <a:pt x="1020715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82;p4"/>
            <p:cNvSpPr txBox="1"/>
            <p:nvPr/>
          </p:nvSpPr>
          <p:spPr>
            <a:xfrm>
              <a:off x="7875434" y="4636470"/>
              <a:ext cx="1115060" cy="1043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5400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1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Мероприятие </a:t>
              </a:r>
              <a:r>
                <a:rPr lang="ru-RU" sz="1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11:</a:t>
              </a:r>
              <a:endParaRPr sz="1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marL="12700" marR="346710" lvl="0" indent="0" algn="l" rtl="0">
                <a:lnSpc>
                  <a:spcPct val="95700"/>
                </a:lnSpc>
                <a:spcBef>
                  <a:spcPts val="10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Пересмотр  образовательных  форматов.</a:t>
              </a:r>
              <a:endParaRPr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2700" marR="129539" lvl="0" indent="0" algn="l" rtl="0">
                <a:lnSpc>
                  <a:spcPct val="116999"/>
                </a:lnSpc>
                <a:spcBef>
                  <a:spcPts val="9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Корректировка ОП ВО  или введение новых с учетом указа Президента №343 от 12.05.2023 г.</a:t>
              </a:r>
              <a:endParaRPr sz="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83;p4"/>
            <p:cNvSpPr txBox="1"/>
            <p:nvPr/>
          </p:nvSpPr>
          <p:spPr>
            <a:xfrm>
              <a:off x="731628" y="6328628"/>
              <a:ext cx="407034" cy="2387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700" rIns="0" bIns="0" anchor="t" anchorCtr="0">
              <a:spAutoFit/>
            </a:bodyPr>
            <a:lstStyle/>
            <a:p>
              <a:pPr marL="1270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>
                  <a:solidFill>
                    <a:srgbClr val="9900FF"/>
                  </a:solidFill>
                  <a:latin typeface="Calibri"/>
                  <a:ea typeface="Calibri"/>
                  <a:cs typeface="Calibri"/>
                  <a:sym typeface="Calibri"/>
                </a:rPr>
                <a:t>2021</a:t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84;p4"/>
            <p:cNvSpPr/>
            <p:nvPr/>
          </p:nvSpPr>
          <p:spPr>
            <a:xfrm>
              <a:off x="1807303" y="1727685"/>
              <a:ext cx="8255" cy="4365625"/>
            </a:xfrm>
            <a:custGeom>
              <a:avLst/>
              <a:gdLst/>
              <a:ahLst/>
              <a:cxnLst/>
              <a:rect l="l" t="t" r="r" b="b"/>
              <a:pathLst>
                <a:path w="8255" h="4365625" extrusionOk="0">
                  <a:moveTo>
                    <a:pt x="8100" y="43656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oogle Shape;385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93402" y="984806"/>
              <a:ext cx="1890238" cy="1261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86;p4" descr="https://media.guap.ru/15390/009.jpg?s=l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26315" y="997343"/>
              <a:ext cx="1890239" cy="1261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387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41124" y="3890014"/>
              <a:ext cx="1645491" cy="10972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92838" y="4797636"/>
              <a:ext cx="1927401" cy="1285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89;p4" descr="https://downloader.disk.yandex.ru/preview/93bfef8c7f3d13dc0cbc85bcf27ff8f9de3c25deabf0e47bd0c3660480f799ca/648bc356/iTNkI8EULZ8fmwYpDw0y3zCMYYpKCNL_UoZSQNGY--G8n0QDTMKssc-J_nmk2iAWl_tFuhJcKnr1L7V18ndLNA%3D%3D?uid=0&amp;filename=0J2A4013.JPG&amp;disposition=inline&amp;hash=&amp;limit=0&amp;content_type=image%2Fjpeg&amp;owner_uid=0&amp;tknv=v2&amp;size=1903x9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09066" y="5294839"/>
              <a:ext cx="1186155" cy="791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90;p4"/>
            <p:cNvPicPr preferRelativeResize="0"/>
            <p:nvPr/>
          </p:nvPicPr>
          <p:blipFill rotWithShape="1">
            <a:blip r:embed="rId8">
              <a:alphaModFix/>
            </a:blip>
            <a:srcRect l="36964" t="16750" r="35264" b="9696"/>
            <a:stretch/>
          </p:blipFill>
          <p:spPr>
            <a:xfrm>
              <a:off x="8797356" y="2508648"/>
              <a:ext cx="1068845" cy="1592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91;p4"/>
            <p:cNvPicPr preferRelativeResize="0"/>
            <p:nvPr/>
          </p:nvPicPr>
          <p:blipFill rotWithShape="1">
            <a:blip r:embed="rId9">
              <a:alphaModFix/>
            </a:blip>
            <a:srcRect l="38151" t="18763" r="34130" b="62092"/>
            <a:stretch/>
          </p:blipFill>
          <p:spPr>
            <a:xfrm>
              <a:off x="8784911" y="4073623"/>
              <a:ext cx="1066800" cy="414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92;p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82001" y="2301776"/>
              <a:ext cx="1049466" cy="700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93;p4" descr="https://media.guap.ru/14469/002.jpg?s=l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606223" y="2286246"/>
              <a:ext cx="1077417" cy="718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4;p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453041" y="3060966"/>
              <a:ext cx="1230599" cy="8209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341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6701" y="6484048"/>
            <a:ext cx="849831" cy="343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Деятельность центра развития профессиональных компетенций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7684" r="606" b="4"/>
          <a:stretch/>
        </p:blipFill>
        <p:spPr>
          <a:xfrm>
            <a:off x="6522954" y="1268413"/>
            <a:ext cx="5129853" cy="334223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293169" y="1209078"/>
            <a:ext cx="11447897" cy="5099647"/>
            <a:chOff x="293169" y="903143"/>
            <a:chExt cx="11447897" cy="5099647"/>
          </a:xfrm>
        </p:grpSpPr>
        <p:sp>
          <p:nvSpPr>
            <p:cNvPr id="12" name="TextBox 11"/>
            <p:cNvSpPr txBox="1"/>
            <p:nvPr/>
          </p:nvSpPr>
          <p:spPr>
            <a:xfrm>
              <a:off x="334963" y="903143"/>
              <a:ext cx="5484942" cy="9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altLang="en-US" sz="20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Чемпионатная деятельность</a:t>
              </a:r>
              <a:endParaRPr lang="ru-RU" altLang="en-US" sz="20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>
                <a:defRPr/>
              </a:pPr>
              <a:endParaRPr lang="ru-RU" altLang="en-US" sz="725" b="1" u="sng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>
                <a:spcAft>
                  <a:spcPts val="1200"/>
                </a:spcAft>
                <a:defRPr/>
              </a:pPr>
              <a:r>
                <a:rPr lang="ru-RU" altLang="en-US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Студенты и преподаватели ГУАП в </a:t>
              </a: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202</a:t>
              </a:r>
              <a:r>
                <a:rPr lang="en-US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2</a:t>
              </a: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/202</a:t>
              </a:r>
              <a:r>
                <a:rPr lang="en-US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3</a:t>
              </a: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altLang="en-US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учебном году приняли участие в </a:t>
              </a:r>
              <a:r>
                <a:rPr lang="ru-RU" altLang="en-US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1</a:t>
              </a:r>
              <a:r>
                <a:rPr lang="en-US" altLang="en-US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1</a:t>
              </a:r>
              <a:r>
                <a:rPr lang="ru-RU" altLang="en-US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altLang="en-US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чемпионатах </a:t>
              </a:r>
              <a:r>
                <a:rPr lang="ru-RU" altLang="en-US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по профессиональному мастерству: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B3FE5B-BE28-DB7B-A5AA-C26E1D86CC6E}"/>
                </a:ext>
              </a:extLst>
            </p:cNvPr>
            <p:cNvSpPr txBox="1"/>
            <p:nvPr/>
          </p:nvSpPr>
          <p:spPr>
            <a:xfrm>
              <a:off x="293169" y="3024563"/>
              <a:ext cx="57663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ru-RU" sz="16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На базе ГУАП были проведены </a:t>
              </a:r>
              <a:r>
                <a:rPr lang="en-US" sz="16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4</a:t>
              </a:r>
              <a:r>
                <a:rPr lang="ru-RU" sz="16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sz="16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чемпионата</a:t>
              </a:r>
              <a:r>
                <a:rPr lang="ru-RU" sz="16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:</a:t>
              </a:r>
              <a:endParaRPr 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522954" y="4371574"/>
              <a:ext cx="521811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ru-RU" altLang="en-US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По итогам чемпионатов студенты </a:t>
              </a:r>
              <a:r>
                <a:rPr lang="ru-RU" altLang="en-US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ГУАП завоевали:</a:t>
              </a:r>
              <a:endParaRPr lang="ru-RU" altLang="en-US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14 </a:t>
              </a:r>
              <a:r>
                <a:rPr lang="ru-RU" altLang="en-US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золотых </a:t>
              </a: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медалей</a:t>
              </a:r>
              <a:endParaRPr lang="ru-RU" altLang="en-US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21 </a:t>
              </a:r>
              <a:r>
                <a:rPr lang="ru-RU" altLang="en-US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серебряную </a:t>
              </a: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медаль</a:t>
              </a:r>
              <a:endParaRPr lang="ru-RU" altLang="en-US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6 </a:t>
              </a:r>
              <a:r>
                <a:rPr lang="ru-RU" altLang="en-US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бронзовых </a:t>
              </a: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медалей</a:t>
              </a:r>
              <a:endParaRPr lang="ru-RU" altLang="en-US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6 </a:t>
              </a:r>
              <a:r>
                <a:rPr lang="ru-RU" altLang="en-US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медальонов за </a:t>
              </a:r>
              <a:r>
                <a:rPr lang="ru-RU" altLang="en-US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профессионализм</a:t>
              </a:r>
              <a:endParaRPr lang="ru-RU" altLang="en-US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01961" y="1857970"/>
              <a:ext cx="330651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2 межвузовских/межрегиональных</a:t>
              </a:r>
              <a:endParaRPr lang="ru-RU" altLang="en-US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2 региональных</a:t>
              </a:r>
              <a:endParaRPr lang="ru-RU" altLang="en-US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5 </a:t>
              </a:r>
              <a:r>
                <a:rPr lang="ru-RU" altLang="en-US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корпоративных (отраслевых</a:t>
              </a: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)</a:t>
              </a:r>
              <a:endParaRPr lang="ru-RU" altLang="en-US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2 международных</a:t>
              </a:r>
              <a:endParaRPr lang="ru-RU" altLang="en-US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ru-RU" altLang="en-US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4255" y="3432856"/>
              <a:ext cx="5741744" cy="25699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Финал 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V Национального Межвузовского чемпионата </a:t>
              </a: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/>
              </a:r>
              <a:b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</a:b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«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Молодые профессионалы» – 2021 </a:t>
              </a:r>
              <a:r>
                <a:rPr 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/>
              </a:r>
              <a:br>
                <a:rPr 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4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– 12 сентября 2022 года, дистанционный </a:t>
              </a: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формат</a:t>
              </a:r>
              <a:endPara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Международный 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чемпионат «BRICS </a:t>
              </a:r>
              <a:r>
                <a:rPr lang="ru-RU" sz="1400" b="1" dirty="0" err="1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Future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sz="1400" b="1" dirty="0" err="1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Skills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sz="1400" b="1" dirty="0" err="1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Challenge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– 2022</a:t>
              </a: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»</a:t>
              </a:r>
              <a:r>
                <a:rPr lang="en-US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/>
              </a:r>
              <a:br>
                <a:rPr lang="en-US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31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октября – 25 ноября 2022 года, дистанционный </a:t>
              </a: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формат</a:t>
              </a:r>
              <a:endPara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Региональный 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этап Чемпионата по профессиональному мастерству «Профессионалы» и Чемпионата высоких технологий </a:t>
              </a:r>
              <a:r>
                <a:rPr 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/>
              </a:r>
              <a:br>
                <a:rPr 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10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– 28 апреля 2023 </a:t>
              </a: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года</a:t>
              </a:r>
              <a:endPara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VIII 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корпоративный чемпионат профессионального мастерства «Молодые профессионалы </a:t>
              </a:r>
              <a:r>
                <a:rPr lang="ru-RU" sz="1400" b="1" dirty="0" err="1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Роскосмоса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 — 2023» </a:t>
              </a:r>
              <a:r>
                <a:rPr 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/>
              </a:r>
              <a:br>
                <a:rPr lang="en-US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6 </a:t>
              </a:r>
              <a:r>
                <a:rPr lang="ru-RU" sz="12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– 14 июля 2023 </a:t>
              </a:r>
              <a:r>
                <a: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года</a:t>
              </a:r>
              <a:endParaRPr lang="ru-RU" sz="12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8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Федеральный проект «Университет компетенций будущего»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14" y="1408273"/>
            <a:ext cx="1556707" cy="307245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097657" y="4418443"/>
            <a:ext cx="3867474" cy="1627043"/>
            <a:chOff x="5127064" y="4793597"/>
            <a:chExt cx="3867474" cy="1627043"/>
          </a:xfrm>
        </p:grpSpPr>
        <p:sp>
          <p:nvSpPr>
            <p:cNvPr id="16" name="Прямоугольник с двумя скругленными противолежащими углами 15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127064" y="4793597"/>
              <a:ext cx="3867474" cy="1627043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5732528" y="5110323"/>
              <a:ext cx="3159127" cy="996035"/>
              <a:chOff x="5732528" y="5234148"/>
              <a:chExt cx="3159127" cy="996035"/>
            </a:xfrm>
          </p:grpSpPr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732528" y="5860851"/>
                <a:ext cx="31591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Международный </a:t>
                </a:r>
                <a:r>
                  <a:rPr lang="ru-RU" b="1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статус</a:t>
                </a: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5732528" y="5234148"/>
                <a:ext cx="248164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smtClean="0">
                    <a:solidFill>
                      <a:srgbClr val="FF000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25</a:t>
                </a:r>
                <a:r>
                  <a:rPr lang="ru-RU" b="1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2000" b="1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вузов (РФ и СНГ)</a:t>
                </a:r>
              </a:p>
            </p:txBody>
          </p:sp>
        </p:grpSp>
      </p:grpSp>
      <p:pic>
        <p:nvPicPr>
          <p:cNvPr id="10" name="Picture 2" descr="C:\Users\Анастасия\Desktop\КОНСОРЦИУ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14" y="1809816"/>
            <a:ext cx="4930561" cy="2773441"/>
          </a:xfrm>
          <a:prstGeom prst="round2Diag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694082" y="1449389"/>
            <a:ext cx="5340488" cy="4859336"/>
            <a:chOff x="6476762" y="698779"/>
            <a:chExt cx="5340488" cy="4859336"/>
          </a:xfrm>
          <a:solidFill>
            <a:srgbClr val="003399"/>
          </a:solidFill>
        </p:grpSpPr>
        <p:grpSp>
          <p:nvGrpSpPr>
            <p:cNvPr id="41" name="Группа 40"/>
            <p:cNvGrpSpPr/>
            <p:nvPr/>
          </p:nvGrpSpPr>
          <p:grpSpPr>
            <a:xfrm>
              <a:off x="6476762" y="698779"/>
              <a:ext cx="5340488" cy="4859336"/>
              <a:chOff x="6476762" y="698779"/>
              <a:chExt cx="5340488" cy="4859336"/>
            </a:xfrm>
            <a:grpFill/>
          </p:grpSpPr>
          <p:sp>
            <p:nvSpPr>
              <p:cNvPr id="43" name="Прямоугольник с двумя скругленными противолежащими углами 42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76762" y="698779"/>
                <a:ext cx="5340488" cy="4859336"/>
              </a:xfrm>
              <a:prstGeom prst="round2Diag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6846592" y="1085968"/>
                <a:ext cx="481210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0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Федеральный проект</a:t>
                </a:r>
                <a:br>
                  <a:rPr lang="ru-RU" sz="20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20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«Университет компетенций будущего»</a:t>
                </a:r>
              </a:p>
            </p:txBody>
          </p:sp>
        </p:grpSp>
        <p:sp>
          <p:nvSpPr>
            <p:cNvPr id="42" name="Прямоугольник 41"/>
            <p:cNvSpPr/>
            <p:nvPr/>
          </p:nvSpPr>
          <p:spPr>
            <a:xfrm>
              <a:off x="6871262" y="2002757"/>
              <a:ext cx="4551488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ГУАП, МИФИ, </a:t>
              </a:r>
              <a:r>
                <a:rPr lang="ru-RU" b="1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СевГУ</a:t>
              </a:r>
              <a:r>
                <a:rPr lang="ru-RU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, ЮФУ, ДВФУ </a:t>
              </a:r>
              <a:r>
                <a:rPr lang="ru-RU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+</a:t>
              </a:r>
              <a: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200" dirty="0" err="1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Минобрнауки</a:t>
              </a:r>
              <a:r>
                <a:rPr lang="ru-RU" sz="12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ru-RU" sz="12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+ АНО «Агентство развития профессионального мастерства (</a:t>
              </a:r>
              <a:r>
                <a:rPr lang="ru-RU" sz="1200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Ворлдскиллс</a:t>
              </a:r>
              <a:r>
                <a:rPr lang="ru-RU" sz="12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Россия)» + 51 вуз (в 2023 году</a:t>
              </a:r>
              <a:r>
                <a:rPr lang="ru-RU" sz="12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)</a:t>
              </a: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endParaRPr lang="ru-RU" sz="10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43 компетенций </a:t>
              </a:r>
              <a: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2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20 </a:t>
              </a:r>
              <a:r>
                <a:rPr lang="ru-RU" sz="12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компетенций в </a:t>
              </a:r>
              <a:r>
                <a:rPr lang="ru-RU" sz="12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ГУАП</a:t>
              </a: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endParaRPr lang="ru-RU" sz="1000" dirty="0" smtClean="0">
                <a:solidFill>
                  <a:schemeClr val="lt1"/>
                </a:solidFill>
                <a:latin typeface="+mj-lt"/>
                <a:ea typeface="Roboto"/>
                <a:cs typeface="Roboto"/>
                <a:sym typeface="Roboto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5 образовательных </a:t>
              </a:r>
              <a:r>
                <a:rPr lang="ru-RU" b="1" dirty="0" err="1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интенсивов</a:t>
              </a:r>
              <a:r>
                <a:rPr lang="ru-RU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endParaRPr lang="ru-RU" sz="1600" b="1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5 </a:t>
              </a:r>
              <a:r>
                <a:rPr lang="ru-RU" b="1" dirty="0" err="1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стартап</a:t>
              </a:r>
              <a:r>
                <a:rPr lang="ru-RU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-лабораторий</a:t>
              </a:r>
              <a: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/>
              </a:r>
              <a:b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</a:b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627 студентов </a:t>
              </a:r>
              <a:r>
                <a:rPr lang="ru-RU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ГУАП</a:t>
              </a:r>
              <a: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/>
              </a:r>
              <a:b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сдали 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демонстрационный экзамен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30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8294358" y="2890541"/>
            <a:ext cx="3634117" cy="1661868"/>
            <a:chOff x="8314238" y="3145887"/>
            <a:chExt cx="3634117" cy="1661868"/>
          </a:xfrm>
        </p:grpSpPr>
        <p:sp>
          <p:nvSpPr>
            <p:cNvPr id="95" name="Прямоугольник с двумя скругленными противолежащими углами 9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8314238" y="3145887"/>
              <a:ext cx="3634117" cy="1661868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6560" y="3436557"/>
              <a:ext cx="1438007" cy="490957"/>
            </a:xfrm>
            <a:prstGeom prst="rect">
              <a:avLst/>
            </a:prstGeom>
          </p:spPr>
        </p:pic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8972555" y="4048541"/>
              <a:ext cx="213279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20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16 — 30 позиция</a:t>
              </a:r>
            </a:p>
            <a:p>
              <a:pPr algn="ctr"/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 декабря 2022 года</a:t>
              </a:r>
              <a:endPara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433575" y="4016097"/>
            <a:ext cx="3562680" cy="1673712"/>
            <a:chOff x="5077015" y="4796440"/>
            <a:chExt cx="3562680" cy="1673712"/>
          </a:xfrm>
        </p:grpSpPr>
        <p:sp>
          <p:nvSpPr>
            <p:cNvPr id="82" name="Прямоугольник с двумя скругленными противолежащими углами 8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077015" y="4796440"/>
              <a:ext cx="3562680" cy="1673712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83" name="Группа 82"/>
            <p:cNvGrpSpPr/>
            <p:nvPr/>
          </p:nvGrpSpPr>
          <p:grpSpPr>
            <a:xfrm>
              <a:off x="5692378" y="5015596"/>
              <a:ext cx="2439392" cy="1201372"/>
              <a:chOff x="5692378" y="5139421"/>
              <a:chExt cx="2439392" cy="1201372"/>
            </a:xfrm>
          </p:grpSpPr>
          <p:sp>
            <p:nvSpPr>
              <p:cNvPr id="84" name="Прямоугольник 83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734448" y="5560060"/>
                <a:ext cx="2260254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рейтинга </a:t>
                </a:r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эффективности воспитательной работы </a:t>
                </a:r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7484979" y="5139421"/>
                <a:ext cx="64679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 smtClean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50</a:t>
                </a:r>
                <a:endParaRPr lang="ru-RU" sz="2000" dirty="0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5692378" y="5283142"/>
                <a:ext cx="1984774" cy="297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ru-RU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ГУАП вошел в </a:t>
                </a:r>
                <a:r>
                  <a:rPr lang="ru-RU" b="1" dirty="0" smtClean="0">
                    <a:solidFill>
                      <a:srgbClr val="FF000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топ</a:t>
                </a:r>
                <a:r>
                  <a:rPr lang="ru-RU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endParaRPr lang="ru-RU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714587" y="6056100"/>
                <a:ext cx="2156588" cy="284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ru-RU" sz="14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33</a:t>
                </a:r>
                <a:r>
                  <a:rPr lang="en-US" sz="14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4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место среди 450 вузов</a:t>
                </a:r>
                <a:endParaRPr lang="ru-RU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Ключевые моменты, результаты и достижения</a:t>
            </a:r>
            <a:endParaRPr lang="ru-RU" dirty="0">
              <a:effectLst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663130" y="1411274"/>
            <a:ext cx="2953092" cy="1395231"/>
            <a:chOff x="8851426" y="2065452"/>
            <a:chExt cx="2953092" cy="1395231"/>
          </a:xfrm>
        </p:grpSpPr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8851426" y="2065452"/>
              <a:ext cx="2953092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80"/>
                </a:lnSpc>
              </a:pPr>
              <a:r>
                <a:rPr lang="ru-RU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 предметным </a:t>
              </a:r>
              <a:r>
                <a:rPr lang="ru-RU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рейтингам</a:t>
              </a:r>
              <a:endParaRPr lang="ru-RU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8851426" y="2406548"/>
              <a:ext cx="2953092" cy="1054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1480"/>
                </a:lnSpc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Инжиниринг и </a:t>
              </a:r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технологии</a:t>
              </a:r>
            </a:p>
            <a:p>
              <a:pPr marL="285750" indent="-285750">
                <a:lnSpc>
                  <a:spcPts val="148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Инженерно-техническая сфера</a:t>
              </a:r>
            </a:p>
            <a:p>
              <a:pPr marL="285750" indent="-285750">
                <a:lnSpc>
                  <a:spcPts val="148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Естественно-математическая сфера</a:t>
              </a:r>
            </a:p>
            <a:p>
              <a:pPr marL="285750" indent="-285750">
                <a:lnSpc>
                  <a:spcPts val="1480"/>
                </a:lnSpc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Экономика </a:t>
              </a:r>
              <a:r>
                <a:rPr lang="ru-RU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управление</a:t>
              </a:r>
              <a:endPara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15" name="Группа 214"/>
          <p:cNvGrpSpPr/>
          <p:nvPr/>
        </p:nvGrpSpPr>
        <p:grpSpPr>
          <a:xfrm>
            <a:off x="330116" y="1318370"/>
            <a:ext cx="3636362" cy="2748570"/>
            <a:chOff x="3335947" y="1203060"/>
            <a:chExt cx="3636362" cy="2748570"/>
          </a:xfrm>
        </p:grpSpPr>
        <p:sp>
          <p:nvSpPr>
            <p:cNvPr id="216" name="Прямоугольник с двумя скругленными противолежащими углами 215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335947" y="1203060"/>
              <a:ext cx="3225451" cy="2748570"/>
            </a:xfrm>
            <a:prstGeom prst="round2Diag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5053826" y="2244203"/>
              <a:ext cx="13853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11365B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обучающихся</a:t>
              </a:r>
              <a:endParaRPr lang="ru-RU" sz="1400" dirty="0">
                <a:solidFill>
                  <a:srgbClr val="11365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5135956" y="1890123"/>
              <a:ext cx="1221059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&gt;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1</a:t>
              </a:r>
              <a:r>
                <a:rPr lang="ru-RU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r>
                <a:rPr lang="en-US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000</a:t>
              </a:r>
            </a:p>
          </p:txBody>
        </p:sp>
        <p:grpSp>
          <p:nvGrpSpPr>
            <p:cNvPr id="219" name="Группа 218"/>
            <p:cNvGrpSpPr/>
            <p:nvPr/>
          </p:nvGrpSpPr>
          <p:grpSpPr>
            <a:xfrm>
              <a:off x="5054266" y="2610812"/>
              <a:ext cx="1918043" cy="638455"/>
              <a:chOff x="5054266" y="2610812"/>
              <a:chExt cx="1918043" cy="638455"/>
            </a:xfrm>
          </p:grpSpPr>
          <p:sp>
            <p:nvSpPr>
              <p:cNvPr id="222" name="Прямоугольник с двумя скругленными противолежащими углами 221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5054266" y="2610812"/>
                <a:ext cx="1918043" cy="638455"/>
              </a:xfrm>
              <a:prstGeom prst="round2DiagRect">
                <a:avLst/>
              </a:prstGeom>
              <a:solidFill>
                <a:srgbClr val="2B375C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223" name="Прямоугольник 222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745390" y="2704233"/>
                <a:ext cx="112023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ru-RU" sz="1400" b="1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программа</a:t>
                </a:r>
              </a:p>
              <a:p>
                <a:pPr>
                  <a:lnSpc>
                    <a:spcPts val="1480"/>
                  </a:lnSpc>
                </a:pPr>
                <a:r>
                  <a:rPr lang="ru-RU" sz="1400" b="1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подготовки</a:t>
                </a:r>
                <a:endParaRPr lang="ru-RU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5103507" y="2704233"/>
                <a:ext cx="7401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151</a:t>
                </a:r>
                <a:r>
                  <a:rPr lang="ru-RU" sz="2400" b="1" dirty="0" smtClean="0">
                    <a:solidFill>
                      <a:srgbClr val="01509F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endParaRPr lang="ru-RU" sz="2400" dirty="0"/>
              </a:p>
            </p:txBody>
          </p:sp>
        </p:grpSp>
        <p:sp>
          <p:nvSpPr>
            <p:cNvPr id="220" name="Прямоугольник 219"/>
            <p:cNvSpPr/>
            <p:nvPr/>
          </p:nvSpPr>
          <p:spPr>
            <a:xfrm>
              <a:off x="3647788" y="1538988"/>
              <a:ext cx="1516121" cy="2975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1480"/>
                </a:lnSpc>
              </a:pPr>
              <a:r>
                <a:rPr lang="ru-RU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сегодня</a:t>
              </a:r>
              <a:endParaRPr lang="ru-RU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221" name="Рисунок 22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35" b="97384" l="4111" r="98556">
                          <a14:foregroundMark x1="24333" y1="7849" x2="24333" y2="7849"/>
                          <a14:foregroundMark x1="30111" y1="5233" x2="30111" y2="5233"/>
                          <a14:foregroundMark x1="39333" y1="3779" x2="39333" y2="3779"/>
                          <a14:foregroundMark x1="61000" y1="5814" x2="61000" y2="5814"/>
                          <a14:foregroundMark x1="72667" y1="2035" x2="72667" y2="2035"/>
                          <a14:foregroundMark x1="88667" y1="22287" x2="88667" y2="22287"/>
                          <a14:foregroundMark x1="94889" y1="29070" x2="94889" y2="29070"/>
                          <a14:foregroundMark x1="94333" y1="63178" x2="94333" y2="63178"/>
                          <a14:foregroundMark x1="94111" y1="65988" x2="94111" y2="65988"/>
                          <a14:foregroundMark x1="97556" y1="62888" x2="97556" y2="62888"/>
                          <a14:foregroundMark x1="70333" y1="77326" x2="70333" y2="77326"/>
                          <a14:foregroundMark x1="66778" y1="77713" x2="66778" y2="77713"/>
                          <a14:foregroundMark x1="64444" y1="78101" x2="64444" y2="78101"/>
                          <a14:foregroundMark x1="63111" y1="81492" x2="63111" y2="81492"/>
                          <a14:foregroundMark x1="66111" y1="97384" x2="66111" y2="97384"/>
                          <a14:foregroundMark x1="71444" y1="81783" x2="71444" y2="81783"/>
                          <a14:foregroundMark x1="31556" y1="84399" x2="31556" y2="84399"/>
                          <a14:foregroundMark x1="6000" y1="32558" x2="6000" y2="32558"/>
                          <a14:foregroundMark x1="4222" y1="24322" x2="4222" y2="24322"/>
                          <a14:foregroundMark x1="98556" y1="43023" x2="98556" y2="43023"/>
                          <a14:backgroundMark x1="6111" y1="86240" x2="6111" y2="86240"/>
                          <a14:backgroundMark x1="7556" y1="94380" x2="38889" y2="97093"/>
                          <a14:backgroundMark x1="49889" y1="96318" x2="49889" y2="96318"/>
                          <a14:backgroundMark x1="57556" y1="94380" x2="57556" y2="94283"/>
                          <a14:backgroundMark x1="6444" y1="86240" x2="6444" y2="86240"/>
                          <a14:backgroundMark x1="6444" y1="86143" x2="6444" y2="86143"/>
                          <a14:backgroundMark x1="6444" y1="86143" x2="6444" y2="86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004" y="1974651"/>
              <a:ext cx="1338256" cy="1534534"/>
            </a:xfrm>
            <a:prstGeom prst="rect">
              <a:avLst/>
            </a:prstGeom>
          </p:spPr>
        </p:pic>
      </p:grpSp>
      <p:sp>
        <p:nvSpPr>
          <p:cNvPr id="98" name="Прямоугольник 97"/>
          <p:cNvSpPr/>
          <p:nvPr/>
        </p:nvSpPr>
        <p:spPr>
          <a:xfrm>
            <a:off x="8550261" y="4719527"/>
            <a:ext cx="3087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Федеральная </a:t>
            </a:r>
            <a:r>
              <a:rPr lang="ru-RU" sz="20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20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0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инвестиционная </a:t>
            </a:r>
            <a:r>
              <a:rPr lang="ru-RU" sz="2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площадка </a:t>
            </a:r>
            <a:r>
              <a:rPr lang="ru-RU" sz="20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2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базе нашего университета </a:t>
            </a:r>
            <a:r>
              <a:rPr lang="ru-RU" sz="20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вошла </a:t>
            </a:r>
            <a:br>
              <a:rPr lang="ru-RU" sz="20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0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20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число 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  <a:r>
              <a:rPr lang="ru-RU" sz="20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лучших</a:t>
            </a:r>
            <a:endParaRPr lang="ru-RU" sz="2000" b="1" dirty="0" smtClean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26032" y="1250248"/>
            <a:ext cx="4464675" cy="4530066"/>
            <a:chOff x="4143590" y="1250248"/>
            <a:chExt cx="4464675" cy="453006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4143590" y="1250248"/>
              <a:ext cx="4464675" cy="4530066"/>
              <a:chOff x="7474760" y="3153924"/>
              <a:chExt cx="4464675" cy="4530066"/>
            </a:xfrm>
          </p:grpSpPr>
          <p:sp>
            <p:nvSpPr>
              <p:cNvPr id="226" name="Прямоугольник с двумя скругленными противолежащими углами 225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7474760" y="3153924"/>
                <a:ext cx="4464675" cy="4530066"/>
              </a:xfrm>
              <a:prstGeom prst="round2DiagRect">
                <a:avLst>
                  <a:gd name="adj1" fmla="val 13064"/>
                  <a:gd name="adj2" fmla="val 0"/>
                </a:avLst>
              </a:prstGeom>
              <a:solidFill>
                <a:srgbClr val="2B375C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grpSp>
            <p:nvGrpSpPr>
              <p:cNvPr id="44" name="Группа 43"/>
              <p:cNvGrpSpPr/>
              <p:nvPr/>
            </p:nvGrpSpPr>
            <p:grpSpPr>
              <a:xfrm>
                <a:off x="7715314" y="3417106"/>
                <a:ext cx="4107775" cy="2979241"/>
                <a:chOff x="7680224" y="3957077"/>
                <a:chExt cx="4107775" cy="2979241"/>
              </a:xfrm>
            </p:grpSpPr>
            <p:sp>
              <p:nvSpPr>
                <p:cNvPr id="228" name="Прямоугольник 227"/>
                <p:cNvSpPr/>
                <p:nvPr/>
              </p:nvSpPr>
              <p:spPr>
                <a:xfrm>
                  <a:off x="7742203" y="3957077"/>
                  <a:ext cx="1680460" cy="2846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ts val="1480"/>
                    </a:lnSpc>
                  </a:pPr>
                  <a:r>
                    <a:rPr lang="ru-RU" b="1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ГУАП </a:t>
                  </a:r>
                  <a:r>
                    <a:rPr lang="ru-RU" b="1" dirty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з</a:t>
                  </a:r>
                  <a:r>
                    <a:rPr lang="ru-RU" b="1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анимает</a:t>
                  </a:r>
                  <a:endParaRPr lang="ru-RU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grpSp>
              <p:nvGrpSpPr>
                <p:cNvPr id="43" name="Группа 42"/>
                <p:cNvGrpSpPr/>
                <p:nvPr/>
              </p:nvGrpSpPr>
              <p:grpSpPr>
                <a:xfrm>
                  <a:off x="7680224" y="4346800"/>
                  <a:ext cx="3867086" cy="799733"/>
                  <a:chOff x="7680224" y="4346800"/>
                  <a:chExt cx="3867086" cy="799733"/>
                </a:xfrm>
              </p:grpSpPr>
              <p:grpSp>
                <p:nvGrpSpPr>
                  <p:cNvPr id="42" name="Группа 41"/>
                  <p:cNvGrpSpPr/>
                  <p:nvPr/>
                </p:nvGrpSpPr>
                <p:grpSpPr>
                  <a:xfrm>
                    <a:off x="7680224" y="4346800"/>
                    <a:ext cx="3867086" cy="632504"/>
                    <a:chOff x="7680224" y="4346800"/>
                    <a:chExt cx="3867086" cy="632504"/>
                  </a:xfrm>
                </p:grpSpPr>
                <p:sp>
                  <p:nvSpPr>
                    <p:cNvPr id="245" name="Прямоугольник 244">
                      <a:extLst>
                        <a:ext uri="{FF2B5EF4-FFF2-40B4-BE49-F238E27FC236}">
                          <a16:creationId xmlns:a16="http://schemas.microsoft.com/office/drawing/2014/main" id="{749A0995-51C2-0D4D-9CB6-878B94366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81167" y="4355934"/>
                      <a:ext cx="3066143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>
                        <a:lnSpc>
                          <a:spcPts val="148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из 635 вузов в рейтинге лучших университетов по версии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Forbes</a:t>
                      </a:r>
                      <a:endParaRPr lang="ru-RU" sz="1400" dirty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p:txBody>
                </p:sp>
                <p:grpSp>
                  <p:nvGrpSpPr>
                    <p:cNvPr id="246" name="Группа 245"/>
                    <p:cNvGrpSpPr/>
                    <p:nvPr/>
                  </p:nvGrpSpPr>
                  <p:grpSpPr>
                    <a:xfrm>
                      <a:off x="7680224" y="4346800"/>
                      <a:ext cx="804263" cy="632504"/>
                      <a:chOff x="798916" y="2335528"/>
                      <a:chExt cx="752688" cy="632504"/>
                    </a:xfrm>
                  </p:grpSpPr>
                  <p:sp>
                    <p:nvSpPr>
                      <p:cNvPr id="247" name="Прямоугольник 246"/>
                      <p:cNvSpPr/>
                      <p:nvPr/>
                    </p:nvSpPr>
                    <p:spPr>
                      <a:xfrm>
                        <a:off x="843239" y="2335528"/>
                        <a:ext cx="586019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ru-RU" sz="2400" b="1" dirty="0" smtClean="0">
                            <a:solidFill>
                              <a:srgbClr val="FF0000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64</a:t>
                        </a:r>
                        <a:endParaRPr lang="ru-RU" sz="24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48" name="Прямоугольник 247"/>
                      <p:cNvSpPr/>
                      <p:nvPr/>
                    </p:nvSpPr>
                    <p:spPr>
                      <a:xfrm>
                        <a:off x="798916" y="2629478"/>
                        <a:ext cx="752688" cy="338554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ru-RU" sz="1600" b="1" dirty="0">
                            <a:solidFill>
                              <a:srgbClr val="FF0000"/>
                            </a:solidFill>
                            <a:latin typeface="Roboto" panose="02000000000000000000" pitchFamily="2" charset="0"/>
                            <a:ea typeface="Roboto" panose="02000000000000000000" pitchFamily="2" charset="0"/>
                            <a:cs typeface="Roboto" panose="02000000000000000000" pitchFamily="2" charset="0"/>
                          </a:rPr>
                          <a:t>место</a:t>
                        </a:r>
                        <a:endParaRPr lang="ru-RU" sz="16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p:grpSp>
              </p:grpSp>
              <p:pic>
                <p:nvPicPr>
                  <p:cNvPr id="244" name="Рисунок 243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duotone>
                      <a:prstClr val="black"/>
                      <a:schemeClr val="bg1">
                        <a:tint val="45000"/>
                        <a:satMod val="400000"/>
                      </a:scheme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colorTemperature colorTemp="11200"/>
                            </a14:imgEffect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41987" y="4841219"/>
                    <a:ext cx="1876879" cy="305314"/>
                  </a:xfrm>
                  <a:prstGeom prst="rect">
                    <a:avLst/>
                  </a:prstGeom>
                  <a:noFill/>
                </p:spPr>
              </p:pic>
            </p:grpSp>
            <p:grpSp>
              <p:nvGrpSpPr>
                <p:cNvPr id="230" name="Группа 229"/>
                <p:cNvGrpSpPr/>
                <p:nvPr/>
              </p:nvGrpSpPr>
              <p:grpSpPr>
                <a:xfrm>
                  <a:off x="8464681" y="5275217"/>
                  <a:ext cx="3323318" cy="624346"/>
                  <a:chOff x="8941827" y="2964594"/>
                  <a:chExt cx="3323318" cy="624346"/>
                </a:xfrm>
              </p:grpSpPr>
              <p:sp>
                <p:nvSpPr>
                  <p:cNvPr id="239" name="Прямоугольник 238">
                    <a:extLst>
                      <a:ext uri="{FF2B5EF4-FFF2-40B4-BE49-F238E27FC236}">
                        <a16:creationId xmlns:a16="http://schemas.microsoft.com/office/drawing/2014/main" id="{749A0995-51C2-0D4D-9CB6-878B943667CF}"/>
                      </a:ext>
                    </a:extLst>
                  </p:cNvPr>
                  <p:cNvSpPr/>
                  <p:nvPr/>
                </p:nvSpPr>
                <p:spPr>
                  <a:xfrm>
                    <a:off x="8941827" y="2964594"/>
                    <a:ext cx="3323318" cy="4770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ts val="1480"/>
                      </a:lnSpc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rPr>
                      <a:t>из 720 вузов в </a:t>
                    </a:r>
                    <a:r>
                      <a:rPr lang="ru-RU" sz="1400" dirty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rPr>
                      <a:t>рейтинге влиятельности вузов </a:t>
                    </a:r>
                  </a:p>
                </p:txBody>
              </p:sp>
              <p:pic>
                <p:nvPicPr>
                  <p:cNvPr id="238" name="Рисунок 237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55326" y="3346497"/>
                    <a:ext cx="2391555" cy="24244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33" name="Прямоугольник 232">
                  <a:extLst>
                    <a:ext uri="{FF2B5EF4-FFF2-40B4-BE49-F238E27FC236}">
                      <a16:creationId xmlns:a16="http://schemas.microsoft.com/office/drawing/2014/main" id="{749A0995-51C2-0D4D-9CB6-878B943667CF}"/>
                    </a:ext>
                  </a:extLst>
                </p:cNvPr>
                <p:cNvSpPr/>
                <p:nvPr/>
              </p:nvSpPr>
              <p:spPr>
                <a:xfrm>
                  <a:off x="8479280" y="6015134"/>
                  <a:ext cx="313103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1480"/>
                    </a:lnSpc>
                  </a:pPr>
                  <a:r>
                    <a:rPr lang="ru-RU" sz="1400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в </a:t>
                  </a:r>
                  <a:r>
                    <a:rPr lang="ru-RU" sz="1400" dirty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рейтинге </a:t>
                  </a:r>
                  <a:r>
                    <a:rPr lang="ru-RU" sz="1400" dirty="0" smtClean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предпринимательских </a:t>
                  </a:r>
                  <a:r>
                    <a:rPr lang="ru-RU" sz="1400" dirty="0">
                      <a:solidFill>
                        <a:schemeClr val="bg1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университетов и бизнес-школ </a:t>
                  </a:r>
                </a:p>
              </p:txBody>
            </p:sp>
            <p:pic>
              <p:nvPicPr>
                <p:cNvPr id="232" name="Рисунок 231"/>
                <p:cNvPicPr>
                  <a:picLocks noChangeAspect="1"/>
                </p:cNvPicPr>
                <p:nvPr/>
              </p:nvPicPr>
              <p:blipFill>
                <a:blip r:embed="rId9" cstate="print">
                  <a:duotone>
                    <a:prstClr val="black"/>
                    <a:schemeClr val="bg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8512" y="6558882"/>
                  <a:ext cx="1430827" cy="377436"/>
                </a:xfrm>
                <a:prstGeom prst="rect">
                  <a:avLst/>
                </a:prstGeom>
              </p:spPr>
            </p:pic>
          </p:grpSp>
          <p:grpSp>
            <p:nvGrpSpPr>
              <p:cNvPr id="257" name="Группа 256"/>
              <p:cNvGrpSpPr/>
              <p:nvPr/>
            </p:nvGrpSpPr>
            <p:grpSpPr>
              <a:xfrm>
                <a:off x="7710107" y="4667660"/>
                <a:ext cx="804263" cy="632504"/>
                <a:chOff x="798916" y="2430783"/>
                <a:chExt cx="752688" cy="632504"/>
              </a:xfrm>
            </p:grpSpPr>
            <p:sp>
              <p:nvSpPr>
                <p:cNvPr id="258" name="Прямоугольник 257"/>
                <p:cNvSpPr/>
                <p:nvPr/>
              </p:nvSpPr>
              <p:spPr>
                <a:xfrm>
                  <a:off x="843238" y="2430783"/>
                  <a:ext cx="58601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400" b="1" dirty="0" smtClean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65</a:t>
                  </a:r>
                  <a:endParaRPr lang="ru-RU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9" name="Прямоугольник 258"/>
                <p:cNvSpPr/>
                <p:nvPr/>
              </p:nvSpPr>
              <p:spPr>
                <a:xfrm>
                  <a:off x="798916" y="2724733"/>
                  <a:ext cx="75268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место</a:t>
                  </a:r>
                  <a:endParaRPr lang="ru-RU" sz="16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60" name="Группа 259"/>
              <p:cNvGrpSpPr/>
              <p:nvPr/>
            </p:nvGrpSpPr>
            <p:grpSpPr>
              <a:xfrm>
                <a:off x="7745807" y="5435284"/>
                <a:ext cx="804263" cy="632504"/>
                <a:chOff x="798916" y="2430783"/>
                <a:chExt cx="752688" cy="632504"/>
              </a:xfrm>
            </p:grpSpPr>
            <p:sp>
              <p:nvSpPr>
                <p:cNvPr id="261" name="Прямоугольник 260"/>
                <p:cNvSpPr/>
                <p:nvPr/>
              </p:nvSpPr>
              <p:spPr>
                <a:xfrm>
                  <a:off x="843239" y="2430783"/>
                  <a:ext cx="58601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400" b="1" dirty="0" smtClean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36</a:t>
                  </a:r>
                  <a:endParaRPr lang="ru-RU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2" name="Прямоугольник 261"/>
                <p:cNvSpPr/>
                <p:nvPr/>
              </p:nvSpPr>
              <p:spPr>
                <a:xfrm>
                  <a:off x="798916" y="2724733"/>
                  <a:ext cx="75268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место</a:t>
                  </a:r>
                  <a:endParaRPr lang="ru-RU" sz="16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5204978" y="4612147"/>
              <a:ext cx="313103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80"/>
                </a:lnSpc>
              </a:pP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локальный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рейтинг вузов Северо-Западного федерального округа </a:t>
              </a:r>
              <a:r>
                <a:rPr lang="en-US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en-US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без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учета вузов из Топ-100 и рейтинга «Три миссии университета»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4483775" y="4572268"/>
              <a:ext cx="62617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3</a:t>
              </a:r>
              <a:endParaRPr lang="ru-RU" sz="2400" dirty="0">
                <a:solidFill>
                  <a:srgbClr val="FF0000"/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4436415" y="4866218"/>
              <a:ext cx="8042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место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738345" y="5638685"/>
            <a:ext cx="5415556" cy="828692"/>
            <a:chOff x="3247575" y="5435072"/>
            <a:chExt cx="5415556" cy="828692"/>
          </a:xfrm>
        </p:grpSpPr>
        <p:sp>
          <p:nvSpPr>
            <p:cNvPr id="75" name="Прямоугольник с двумя скругленными противолежащими углами 7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247575" y="5435072"/>
              <a:ext cx="5415556" cy="828692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371102" y="5585984"/>
              <a:ext cx="52771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один из лидеров среди образовательных организаций, осуществляющих среднее профессиональное образование</a:t>
              </a:r>
              <a:endParaRPr lang="ru-RU" sz="14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2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466725"/>
          </a:xfrm>
        </p:spPr>
        <p:txBody>
          <a:bodyPr/>
          <a:lstStyle/>
          <a:p>
            <a:pPr marL="265113"/>
            <a:r>
              <a:rPr lang="ru-RU" dirty="0" smtClean="0"/>
              <a:t>Основные задачи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</a:t>
            </a:r>
            <a:r>
              <a:rPr lang="ru-RU" dirty="0" smtClean="0"/>
              <a:t>. Образовательная политика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8763" y="1022663"/>
            <a:ext cx="5724525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Организовать эффективную реализацию треков по ядерным образовательным программам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бакалавриата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в рамках программы «Приоритет ГУАП 2030».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Сформировать новый подход к реализации образовательных программ магистратуры на базе современных тенденций, опыта экспериментальных моделей высшего образования и с учетом научных специальностей аспирантуры.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Повысить уровень показателя защит диссертаций, обучающихся по программам подготовки научных и научно-педагогических кадров в аспирантуре. Обеспечить поддержку и усилить контроль со стороны Ученых советов институтов (факультетов) за работой аспирантов и их научных руководителей в целях обеспечения своевременных защит кандидатских диссертаций.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Разработать и реализовать интеграцию проекта «Цифровые кафедры» в состав образовательных программ высшего образования в 2023-2024 гг.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Обеспечить дальнейшую реализацию в образовательных программах высшего образования ГУАП дисциплин по разработанным компетенциям профессий будущего.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Разработать образовательные программы в сетевой форме взаимодействия.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Продолжить внедрение дистанционных образовательных технологий и электронного обучения, освоение новых платформ дистанционного обучения и контроля знаний, своевременное обучение преподавателей. Обеспечить пополнение и развитие электронной образовательной среды ГУАП.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Провести работу по внедрению (интеграции) проектной деятельности в треки образовательных программ на базе лабораторий Инженерной школы ГУАП.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Обеспечить развитие системы управления качеством образования на уровнях университета, институтов (факультетов) и кафедр. Провести полный аудит всех образовательных программ, с целью закрытия невостребованных студентами программ.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Проводить регулярный мониторинг состояния документации образовательных программ, документации кафедр и деканатов. Обеспечить учебную дисциплину, систематичность и ритмичность работы студентов в семестре, своевременную ликвидацию академической задолженности, оказание помощи отстающим студентам.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Провести профессионально-общественную аккредитацию образовательных программ. Организовать работу по подготовке и прохождению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аккредитационного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мониторинга, в том числе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госкорпорации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Роскосмос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228600" lvl="0" indent="-228600" fontAlgn="base">
              <a:spcAft>
                <a:spcPts val="300"/>
              </a:spcAft>
              <a:buFont typeface="+mj-lt"/>
              <a:buAutoNum type="arabicPeriod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Провести работу по повышению качества и актуализации ДПП ПК и ПП.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59488" y="1024251"/>
            <a:ext cx="60125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Внедрить дополнительные программы повышения квалификации и профессиональной переподготовки, адаптированные к новым профессиям на рынке труда, в том числе на новых территориях РФ 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Продолжить работу по привлечению индустриальных партнеров к обучению в рамках, существующих и к созданию новых совместных программ дополнительного образования. Активно участвовать в федеральных проектах.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Продолжить работу по внедрению системы работы с кадровым резервом, подбору персонала в научно-образовательные подразделения университета.  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Создать инженерно-технологический факультет на базе Инженерной школы.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Реализовать новые модели партнерства с индустриальными, технологическими, научными организациями и институтами развития, в том числе и в виде создания лабораторий и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коллабораций</a:t>
            </a:r>
            <a:endParaRPr lang="ru-RU" sz="1000" dirty="0">
              <a:solidFill>
                <a:srgbClr val="2B375C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Разработать и внедрить экосистему технологического предпринимательства в университете.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Внедрить новые форматы инженерно-технологического образования, нацеленные на обучение работе в современной производственной среде.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Создать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форсайт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-лабораторию профессий будущего для обучения навыкам анализа и прогнозирования трендов в приоритетных направлениях развития техники и технологии Российской Федерации.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Привлекать ППС к повышению квалификации, переподготовке и стажировкам с использованием ресурсов индустриальных партнеров.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Продолжить активную работу в рамках консорциумов Инженерная школа 2.0 и «Университет компетенций будущего»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Организовать участие студентов и преподавателей ГУАП в Чемпионатах по профессиональному мастерству в 2023/2024 учебном году, в том числе на базе ГУАП.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Продолжить тесное взаимодействие с корпорациями (партнерами ГУАП) с целью проведения совместных чемпионатов.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Провести работу по регистрации и утверждению 2 новых компетенций, разработанных ГУАП (Умное качество, Безопасность технологических процессов)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Подготовить и провести чемпионаты по четырем новым компетенциям, Ярмарку чемпионатного движения ГУАП и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практикоориентированные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экзамены по 12 компетенциям. 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Продолжить масштабирование опыта проекта «Университет компетенций будущего» и участие в тематических мероприятиях 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Модернизировать </a:t>
            </a:r>
            <a:r>
              <a:rPr lang="ru-RU" sz="1000" dirty="0" err="1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профориентационную</a:t>
            </a: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работу 2024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Определить руководителей образовательных программ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Отнести к обязательным дисциплинам учебную дисциплину «Основы проектной деятельности»</a:t>
            </a:r>
          </a:p>
          <a:p>
            <a:pPr marL="228600" indent="-228600" fontAlgn="base">
              <a:buFont typeface="+mj-lt"/>
              <a:buAutoNum type="arabicPeriod" startAt="13"/>
            </a:pPr>
            <a:r>
              <a:rPr lang="ru-RU" sz="1000" dirty="0">
                <a:solidFill>
                  <a:srgbClr val="2B375C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Усилить работу по разработке онлайн курсов</a:t>
            </a:r>
          </a:p>
        </p:txBody>
      </p:sp>
    </p:spTree>
    <p:extLst>
      <p:ext uri="{BB962C8B-B14F-4D97-AF65-F5344CB8AC3E}">
        <p14:creationId xmlns:p14="http://schemas.microsoft.com/office/powerpoint/2010/main" val="35738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Организационная структура научной деятельности</a:t>
            </a:r>
            <a:endParaRPr lang="ru-RU" dirty="0">
              <a:effectLst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6CB05140-9775-4F18-975B-CD02C187ED9C}"/>
              </a:ext>
            </a:extLst>
          </p:cNvPr>
          <p:cNvSpPr/>
          <p:nvPr/>
        </p:nvSpPr>
        <p:spPr>
          <a:xfrm>
            <a:off x="328011" y="1288557"/>
            <a:ext cx="4945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+mj-lt"/>
                <a:ea typeface="Roboto" panose="020B0604020202020204" charset="0"/>
                <a:cs typeface="Roboto" panose="020B0604020202020204" charset="0"/>
              </a:rPr>
              <a:t>Департамент научной и инновационной деятельности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E36858D-84FA-4C85-82A3-D40FB2D58771}"/>
              </a:ext>
            </a:extLst>
          </p:cNvPr>
          <p:cNvSpPr/>
          <p:nvPr/>
        </p:nvSpPr>
        <p:spPr>
          <a:xfrm>
            <a:off x="3309278" y="1724088"/>
            <a:ext cx="2678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  <a:ea typeface="Roboto" panose="020B0604020202020204" charset="0"/>
                <a:cs typeface="Roboto" panose="020B0604020202020204" charset="0"/>
              </a:rPr>
              <a:t>Центр координации </a:t>
            </a:r>
            <a:r>
              <a:rPr lang="ru-RU" sz="1400" b="1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научных исследований</a:t>
            </a:r>
            <a:endParaRPr lang="ru-RU" sz="1400" b="1" dirty="0">
              <a:latin typeface="+mj-lt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34963" y="1725406"/>
            <a:ext cx="2802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  <a:ea typeface="Roboto" panose="020B0604020202020204" charset="0"/>
                <a:cs typeface="Roboto" panose="020B0604020202020204" charset="0"/>
              </a:rPr>
              <a:t>Научно-технический совет </a:t>
            </a:r>
            <a:r>
              <a:rPr lang="en-US" sz="1400" b="1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1400" b="1" dirty="0" smtClean="0">
                <a:latin typeface="+mj-lt"/>
                <a:ea typeface="Roboto" panose="020B0604020202020204" charset="0"/>
                <a:cs typeface="Roboto" panose="020B0604020202020204" charset="0"/>
              </a:rPr>
            </a:br>
            <a:r>
              <a:rPr lang="ru-RU" sz="1400" b="1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(</a:t>
            </a:r>
            <a:r>
              <a:rPr lang="ru-RU" sz="1400" b="1" dirty="0">
                <a:latin typeface="+mj-lt"/>
                <a:ea typeface="Roboto" panose="020B0604020202020204" charset="0"/>
                <a:cs typeface="Roboto" panose="020B0604020202020204" charset="0"/>
              </a:rPr>
              <a:t>В.Ф. </a:t>
            </a:r>
            <a:r>
              <a:rPr lang="ru-RU" sz="1400" b="1" dirty="0" err="1">
                <a:latin typeface="+mj-lt"/>
                <a:ea typeface="Roboto" panose="020B0604020202020204" charset="0"/>
                <a:cs typeface="Roboto" panose="020B0604020202020204" charset="0"/>
              </a:rPr>
              <a:t>Шишлаков</a:t>
            </a:r>
            <a:r>
              <a:rPr lang="ru-RU" sz="1400" b="1" dirty="0">
                <a:latin typeface="+mj-lt"/>
                <a:ea typeface="Roboto" panose="020B0604020202020204" charset="0"/>
                <a:cs typeface="Roboto" panose="020B0604020202020204" charset="0"/>
              </a:rPr>
              <a:t>)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63"/>
          <a:stretch/>
        </p:blipFill>
        <p:spPr>
          <a:xfrm>
            <a:off x="3309278" y="2288543"/>
            <a:ext cx="2682017" cy="40151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70"/>
          <a:stretch/>
        </p:blipFill>
        <p:spPr>
          <a:xfrm>
            <a:off x="338518" y="2302561"/>
            <a:ext cx="2679511" cy="39930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E36858D-84FA-4C85-82A3-D40FB2D58771}"/>
              </a:ext>
            </a:extLst>
          </p:cNvPr>
          <p:cNvSpPr/>
          <p:nvPr/>
        </p:nvSpPr>
        <p:spPr>
          <a:xfrm>
            <a:off x="6519904" y="1294248"/>
            <a:ext cx="2678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  <a:ea typeface="Roboto" panose="020B0604020202020204" charset="0"/>
                <a:cs typeface="Roboto" panose="020B0604020202020204" charset="0"/>
              </a:rPr>
              <a:t>Научно-исследовательские подразделения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8268E26C-3D84-40C7-8674-815B9299469E}"/>
              </a:ext>
            </a:extLst>
          </p:cNvPr>
          <p:cNvSpPr/>
          <p:nvPr/>
        </p:nvSpPr>
        <p:spPr>
          <a:xfrm>
            <a:off x="6519904" y="1904042"/>
            <a:ext cx="481719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Международный институт </a:t>
            </a:r>
            <a:r>
              <a:rPr lang="ru-RU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передовых аэрокосмических </a:t>
            </a: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технологий </a:t>
            </a: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А.В</a:t>
            </a:r>
            <a:r>
              <a:rPr lang="ru-RU" sz="1000" dirty="0">
                <a:latin typeface="+mj-lt"/>
                <a:ea typeface="Roboto" panose="020B0604020202020204" charset="0"/>
                <a:cs typeface="Roboto" panose="020B0604020202020204" charset="0"/>
              </a:rPr>
              <a:t>. </a:t>
            </a:r>
            <a:r>
              <a:rPr lang="ru-RU" sz="1000" dirty="0" err="1" smtClean="0">
                <a:latin typeface="+mj-lt"/>
                <a:ea typeface="Roboto" panose="020B0604020202020204" charset="0"/>
                <a:cs typeface="Roboto" panose="020B0604020202020204" charset="0"/>
              </a:rPr>
              <a:t>Небылов</a:t>
            </a:r>
            <a:endParaRPr lang="ru-RU" sz="1000" dirty="0">
              <a:latin typeface="+mj-lt"/>
              <a:ea typeface="Roboto" panose="020B0604020202020204" charset="0"/>
              <a:cs typeface="Roboto" panose="020B0604020202020204" charset="0"/>
            </a:endParaRPr>
          </a:p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  <a:ea typeface="Roboto" panose="020B0604020202020204" charset="0"/>
                <a:cs typeface="Roboto" panose="020B0604020202020204" charset="0"/>
                <a:sym typeface="Symbol" panose="05050102010706020507" pitchFamily="18" charset="2"/>
              </a:rPr>
              <a:t>Центр аэрокосмических исследований и разработок </a:t>
            </a:r>
            <a: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  <a:sym typeface="Symbol" panose="05050102010706020507" pitchFamily="18" charset="2"/>
              </a:rPr>
              <a:t/>
            </a:r>
            <a:b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  <a:sym typeface="Symbol" panose="05050102010706020507" pitchFamily="18" charset="2"/>
              </a:rPr>
            </a:b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В.Л</a:t>
            </a:r>
            <a:r>
              <a:rPr lang="ru-RU" sz="1000" dirty="0">
                <a:latin typeface="+mj-lt"/>
                <a:ea typeface="Roboto" panose="020B0604020202020204" charset="0"/>
                <a:cs typeface="Roboto" panose="020B0604020202020204" charset="0"/>
              </a:rPr>
              <a:t>. </a:t>
            </a: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Оленев</a:t>
            </a:r>
            <a:endParaRPr lang="ru-RU" sz="1200" dirty="0">
              <a:latin typeface="+mj-lt"/>
              <a:ea typeface="Roboto" panose="020B0604020202020204" charset="0"/>
              <a:cs typeface="Roboto" panose="020B0604020202020204" charset="0"/>
            </a:endParaRPr>
          </a:p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Центр космических услуг «</a:t>
            </a:r>
            <a:r>
              <a:rPr lang="ru-RU" sz="1200" dirty="0" err="1">
                <a:latin typeface="+mj-lt"/>
                <a:ea typeface="Roboto" panose="020B0604020202020204" charset="0"/>
                <a:cs typeface="Roboto" panose="020B0604020202020204" charset="0"/>
              </a:rPr>
              <a:t>КосмоИнформ</a:t>
            </a: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-центр» </a:t>
            </a:r>
            <a: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</a:b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Е.Ф</a:t>
            </a:r>
            <a:r>
              <a:rPr lang="ru-RU" sz="1000" dirty="0">
                <a:latin typeface="+mj-lt"/>
                <a:ea typeface="Roboto" panose="020B0604020202020204" charset="0"/>
                <a:cs typeface="Roboto" panose="020B0604020202020204" charset="0"/>
              </a:rPr>
              <a:t>. </a:t>
            </a:r>
            <a:r>
              <a:rPr lang="ru-RU" sz="1000" dirty="0" err="1" smtClean="0">
                <a:latin typeface="+mj-lt"/>
                <a:ea typeface="Roboto" panose="020B0604020202020204" charset="0"/>
                <a:cs typeface="Roboto" panose="020B0604020202020204" charset="0"/>
              </a:rPr>
              <a:t>Чичкова</a:t>
            </a:r>
            <a:endParaRPr lang="ru-RU" sz="1000" dirty="0">
              <a:latin typeface="+mj-lt"/>
              <a:ea typeface="Roboto" panose="020B0604020202020204" charset="0"/>
              <a:cs typeface="Roboto" panose="020B0604020202020204" charset="0"/>
            </a:endParaRPr>
          </a:p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Научно-исследовательский отдел биотехнических </a:t>
            </a:r>
            <a:r>
              <a:rPr lang="ru-RU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проблем</a:t>
            </a:r>
            <a: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</a:b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В.А</a:t>
            </a:r>
            <a:r>
              <a:rPr lang="ru-RU" sz="1000" dirty="0">
                <a:latin typeface="+mj-lt"/>
                <a:ea typeface="Roboto" panose="020B0604020202020204" charset="0"/>
                <a:cs typeface="Roboto" panose="020B0604020202020204" charset="0"/>
              </a:rPr>
              <a:t>. </a:t>
            </a: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Килимник</a:t>
            </a:r>
          </a:p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Центр </a:t>
            </a: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компетенций по беспроводным </a:t>
            </a:r>
            <a:r>
              <a:rPr lang="ru-RU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технологиям     </a:t>
            </a:r>
            <a: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</a:b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А.М. </a:t>
            </a:r>
            <a:r>
              <a:rPr lang="ru-RU" sz="1000" dirty="0" err="1" smtClean="0">
                <a:latin typeface="+mj-lt"/>
                <a:ea typeface="Roboto" panose="020B0604020202020204" charset="0"/>
                <a:cs typeface="Roboto" panose="020B0604020202020204" charset="0"/>
              </a:rPr>
              <a:t>Тюрликов</a:t>
            </a:r>
            <a:endParaRPr lang="ru-RU" sz="1000" dirty="0" smtClean="0">
              <a:latin typeface="+mj-lt"/>
              <a:ea typeface="Roboto" panose="020B0604020202020204" charset="0"/>
              <a:cs typeface="Roboto" panose="020B0604020202020204" charset="0"/>
            </a:endParaRPr>
          </a:p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  <a:ea typeface="Roboto" panose="020B0604020202020204" charset="0"/>
                <a:cs typeface="Roboto" panose="020B0604020202020204" charset="0"/>
              </a:rPr>
              <a:t>Особое конструкторское бюро радиоэлектронных систем </a:t>
            </a:r>
            <a: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en-US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</a:br>
            <a:r>
              <a:rPr lang="ru-RU" sz="1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А.С. Марьясов</a:t>
            </a:r>
          </a:p>
          <a:p>
            <a:pPr marL="177800" lvl="1" indent="-1778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Журнал «Инновационное приборостроение»</a:t>
            </a:r>
            <a:endParaRPr lang="ru-RU" sz="1200" dirty="0">
              <a:latin typeface="+mj-lt"/>
              <a:ea typeface="Roboto" panose="020B0604020202020204" charset="0"/>
              <a:cs typeface="Roboto" panose="020B0604020202020204" charset="0"/>
            </a:endParaRPr>
          </a:p>
        </p:txBody>
      </p:sp>
      <p:sp>
        <p:nvSpPr>
          <p:cNvPr id="62" name="Прямоугольник с двумя скругленными противолежащими углами 6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779539" y="4533244"/>
            <a:ext cx="3819550" cy="1775481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70" name="Группа 69"/>
          <p:cNvGrpSpPr/>
          <p:nvPr/>
        </p:nvGrpSpPr>
        <p:grpSpPr>
          <a:xfrm>
            <a:off x="7030598" y="4581765"/>
            <a:ext cx="3290653" cy="1570091"/>
            <a:chOff x="7030598" y="4740787"/>
            <a:chExt cx="3290653" cy="1570091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7153894" y="4740787"/>
              <a:ext cx="2991960" cy="584775"/>
              <a:chOff x="6575782" y="4451709"/>
              <a:chExt cx="2991960" cy="584775"/>
            </a:xfrm>
          </p:grpSpPr>
          <p:sp>
            <p:nvSpPr>
              <p:cNvPr id="68" name="Прямоугольник 67"/>
              <p:cNvSpPr/>
              <p:nvPr/>
            </p:nvSpPr>
            <p:spPr>
              <a:xfrm>
                <a:off x="7027042" y="4513264"/>
                <a:ext cx="25407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научно-образовательных центров</a:t>
                </a:r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6575782" y="4451709"/>
                <a:ext cx="41951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200" b="1" dirty="0" smtClean="0">
                    <a:solidFill>
                      <a:srgbClr val="FF000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8</a:t>
                </a:r>
                <a:endParaRPr lang="ru-RU" sz="3200" dirty="0">
                  <a:latin typeface="+mj-lt"/>
                </a:endParaRPr>
              </a:p>
            </p:txBody>
          </p:sp>
        </p:grpSp>
        <p:sp>
          <p:nvSpPr>
            <p:cNvPr id="64" name="Прямоугольник 63"/>
            <p:cNvSpPr>
              <a:spLocks/>
            </p:cNvSpPr>
            <p:nvPr/>
          </p:nvSpPr>
          <p:spPr>
            <a:xfrm>
              <a:off x="7605154" y="5283297"/>
              <a:ext cx="271609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образовательные и научно-исследовательские лаборатории</a:t>
              </a: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7030598" y="5223402"/>
              <a:ext cx="666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42</a:t>
              </a:r>
            </a:p>
          </p:txBody>
        </p:sp>
        <p:sp>
          <p:nvSpPr>
            <p:cNvPr id="66" name="Прямоугольник 65"/>
            <p:cNvSpPr/>
            <p:nvPr/>
          </p:nvSpPr>
          <p:spPr>
            <a:xfrm>
              <a:off x="7605154" y="5787658"/>
              <a:ext cx="16890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уникальная научная установка</a:t>
              </a:r>
            </a:p>
          </p:txBody>
        </p:sp>
        <p:sp>
          <p:nvSpPr>
            <p:cNvPr id="67" name="Прямоугольник 66"/>
            <p:cNvSpPr>
              <a:spLocks/>
            </p:cNvSpPr>
            <p:nvPr/>
          </p:nvSpPr>
          <p:spPr>
            <a:xfrm>
              <a:off x="7197286" y="5723332"/>
              <a:ext cx="3327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91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Тематики исследований и разработок</a:t>
            </a:r>
            <a:endParaRPr lang="ru-RU" dirty="0">
              <a:effectLst/>
            </a:endParaRPr>
          </a:p>
        </p:txBody>
      </p:sp>
      <p:sp>
        <p:nvSpPr>
          <p:cNvPr id="23" name="Прямоугольник с двумя скругленными противолежащими углами 22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718421" y="3817612"/>
            <a:ext cx="4751206" cy="2491113"/>
          </a:xfrm>
          <a:prstGeom prst="round2DiagRect">
            <a:avLst/>
          </a:prstGeom>
          <a:solidFill>
            <a:srgbClr val="0033C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38" name="Группа 37"/>
          <p:cNvGrpSpPr/>
          <p:nvPr/>
        </p:nvGrpSpPr>
        <p:grpSpPr>
          <a:xfrm>
            <a:off x="2977056" y="4013060"/>
            <a:ext cx="4826098" cy="2086686"/>
            <a:chOff x="623891" y="1479407"/>
            <a:chExt cx="4826098" cy="2086686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631115" y="1479407"/>
              <a:ext cx="4818874" cy="712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24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Информационные технологии </a:t>
              </a:r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</a:t>
              </a:r>
              <a:r>
                <a:rPr lang="ru-RU" sz="24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искусственный интеллект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23891" y="2134117"/>
              <a:ext cx="30716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sz="14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Беспроводные технологии </a:t>
              </a:r>
              <a:r>
                <a:rPr lang="ru-RU" sz="1400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IoT</a:t>
              </a:r>
              <a:r>
                <a:rPr lang="ru-RU" sz="14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ru-RU" sz="14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4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на </a:t>
              </a:r>
              <a:r>
                <a:rPr lang="ru-RU" sz="14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объектах нефтегазового сектора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23891" y="2719707"/>
              <a:ext cx="1900622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</a:pPr>
              <a:r>
                <a:rPr lang="ru-RU" sz="1200" b="1" dirty="0" smtClean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Заказчик: </a:t>
              </a:r>
              <a:r>
                <a:rPr lang="ru-RU" sz="1400" dirty="0" smtClean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ПАО «</a:t>
              </a:r>
              <a:r>
                <a:rPr lang="ru-RU" sz="1000" dirty="0" err="1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Газпромнефть</a:t>
              </a:r>
              <a:r>
                <a:rPr lang="ru-RU" sz="1000" dirty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»</a:t>
              </a:r>
            </a:p>
            <a:p>
              <a:pPr lvl="0">
                <a:spcBef>
                  <a:spcPts val="600"/>
                </a:spcBef>
              </a:pPr>
              <a:r>
                <a:rPr lang="ru-RU" sz="1200" b="1" dirty="0" smtClean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Руководитель: </a:t>
              </a:r>
              <a:r>
                <a:rPr lang="ru-RU" sz="1400" dirty="0" smtClean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А.М. </a:t>
              </a:r>
              <a:r>
                <a:rPr lang="ru-RU" sz="1000" dirty="0" err="1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Тюрликов</a:t>
              </a:r>
              <a:r>
                <a:rPr lang="ru-RU" sz="1000" dirty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, д.т.н.</a:t>
              </a: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9" b="96911" l="9664" r="89916">
                        <a14:foregroundMark x1="53782" y1="88417" x2="53782" y2="88417"/>
                        <a14:foregroundMark x1="53782" y1="88417" x2="53782" y2="88417"/>
                        <a14:foregroundMark x1="53782" y1="88417" x2="53782" y2="88417"/>
                        <a14:foregroundMark x1="70588" y1="95753" x2="70588" y2="95753"/>
                        <a14:foregroundMark x1="69748" y1="94595" x2="69748" y2="94595"/>
                        <a14:foregroundMark x1="70588" y1="97683" x2="70588" y2="97683"/>
                        <a14:foregroundMark x1="56723" y1="95367" x2="56723" y2="95367"/>
                        <a14:foregroundMark x1="62185" y1="8108" x2="62185" y2="8108"/>
                        <a14:foregroundMark x1="57143" y1="3089" x2="57143" y2="3089"/>
                        <a14:foregroundMark x1="50420" y1="3089" x2="50420" y2="3089"/>
                        <a14:foregroundMark x1="61345" y1="89575" x2="61345" y2="89575"/>
                        <a14:foregroundMark x1="61765" y1="90347" x2="61765" y2="90347"/>
                        <a14:foregroundMark x1="38235" y1="77220" x2="38235" y2="77220"/>
                        <a14:foregroundMark x1="40336" y1="77220" x2="40336" y2="77220"/>
                        <a14:foregroundMark x1="71429" y1="42471" x2="71429" y2="42471"/>
                        <a14:foregroundMark x1="20168" y1="46718" x2="20168" y2="46718"/>
                        <a14:foregroundMark x1="47899" y1="15830" x2="47899" y2="15830"/>
                        <a14:foregroundMark x1="60084" y1="93436" x2="60084" y2="93436"/>
                        <a14:foregroundMark x1="60504" y1="93436" x2="60504" y2="93436"/>
                        <a14:foregroundMark x1="61345" y1="94595" x2="61345" y2="945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062518" y="4797424"/>
            <a:ext cx="1349706" cy="1369517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667744" y="1268413"/>
            <a:ext cx="3827328" cy="2424459"/>
          </a:xfrm>
          <a:prstGeom prst="round2DiagRect">
            <a:avLst/>
          </a:prstGeom>
          <a:solidFill>
            <a:srgbClr val="003399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61" name="Группа 60"/>
          <p:cNvGrpSpPr/>
          <p:nvPr/>
        </p:nvGrpSpPr>
        <p:grpSpPr>
          <a:xfrm>
            <a:off x="3693235" y="1303766"/>
            <a:ext cx="3825467" cy="2389106"/>
            <a:chOff x="3737685" y="1303766"/>
            <a:chExt cx="3825467" cy="2389106"/>
          </a:xfrm>
        </p:grpSpPr>
        <p:sp>
          <p:nvSpPr>
            <p:cNvPr id="13" name="Прямоугольник с двумя скругленными противолежащими углами 12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737685" y="1303766"/>
              <a:ext cx="3825467" cy="2389106"/>
            </a:xfrm>
            <a:prstGeom prst="round2DiagRect">
              <a:avLst/>
            </a:prstGeom>
            <a:solidFill>
              <a:srgbClr val="00006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65A6BAF-CECC-DAF4-B9FE-14173D6BB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145" y="2577923"/>
              <a:ext cx="1324361" cy="8944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37" name="Группа 36"/>
            <p:cNvGrpSpPr/>
            <p:nvPr/>
          </p:nvGrpSpPr>
          <p:grpSpPr>
            <a:xfrm>
              <a:off x="4026523" y="1411284"/>
              <a:ext cx="3255275" cy="2154809"/>
              <a:chOff x="623891" y="1411284"/>
              <a:chExt cx="3255275" cy="2154809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638145" y="1411284"/>
                <a:ext cx="27248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b="1" dirty="0" err="1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Аэрокосмос</a:t>
                </a:r>
                <a:endParaRPr lang="ru-RU" sz="24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623891" y="1924114"/>
                <a:ext cx="325527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ru-RU" sz="14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Дистанционное зондирование Земли </a:t>
                </a:r>
                <a:r>
                  <a:rPr lang="ru-RU" sz="14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4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</a:br>
                <a:r>
                  <a:rPr lang="ru-RU" sz="14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для </a:t>
                </a:r>
                <a:r>
                  <a:rPr lang="ru-RU" sz="14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идентификации зон борщевика </a:t>
                </a:r>
                <a:r>
                  <a:rPr lang="ru-RU" sz="1400" dirty="0" smtClean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Сосновского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23891" y="2719707"/>
                <a:ext cx="1900622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600"/>
                  </a:spcBef>
                </a:pPr>
                <a:r>
                  <a:rPr lang="ru-RU" sz="1200" b="1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Заказчик: </a:t>
                </a:r>
                <a:r>
                  <a:rPr lang="ru-RU" sz="14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4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000" dirty="0" err="1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Агрокомитет</a:t>
                </a:r>
                <a:r>
                  <a:rPr lang="ru-RU" sz="10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Ленобласти</a:t>
                </a:r>
              </a:p>
              <a:p>
                <a:pPr lvl="0">
                  <a:spcBef>
                    <a:spcPts val="600"/>
                  </a:spcBef>
                </a:pPr>
                <a:r>
                  <a:rPr lang="ru-RU" sz="1200" b="1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Руководитель: </a:t>
                </a:r>
                <a:r>
                  <a:rPr lang="ru-RU" sz="14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4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0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Е.Ф. </a:t>
                </a:r>
                <a:r>
                  <a:rPr lang="ru-RU" sz="1000" dirty="0" err="1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Чичкова</a:t>
                </a:r>
                <a:r>
                  <a:rPr lang="ru-RU" sz="10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к.т.н.</a:t>
                </a:r>
              </a:p>
            </p:txBody>
          </p:sp>
        </p:grpSp>
      </p:grpSp>
      <p:sp>
        <p:nvSpPr>
          <p:cNvPr id="43" name="Прямоугольник 42"/>
          <p:cNvSpPr/>
          <p:nvPr/>
        </p:nvSpPr>
        <p:spPr>
          <a:xfrm>
            <a:off x="7935969" y="1407015"/>
            <a:ext cx="2724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Приборостроение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959037" y="1919845"/>
            <a:ext cx="3255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Лазерно-искровая </a:t>
            </a:r>
            <a:br>
              <a:rPr lang="ru-RU" sz="14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ru-RU" sz="14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эмиссионная </a:t>
            </a:r>
            <a:br>
              <a:rPr lang="ru-RU" sz="14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ru-RU" sz="14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спектроскопия </a:t>
            </a:r>
            <a:endParaRPr lang="ru-RU" sz="14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959037" y="2715438"/>
            <a:ext cx="190062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sz="1200" b="1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Заказчик: 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0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АК «</a:t>
            </a:r>
            <a:r>
              <a:rPr lang="ru-RU" sz="1000" dirty="0" err="1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Алроса</a:t>
            </a:r>
            <a:r>
              <a:rPr lang="ru-RU" sz="10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», НПК «Алмаз»</a:t>
            </a:r>
          </a:p>
          <a:p>
            <a:pPr lvl="0">
              <a:spcBef>
                <a:spcPts val="600"/>
              </a:spcBef>
            </a:pPr>
            <a:r>
              <a:rPr lang="ru-RU" sz="1200" b="1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Руководитель: </a:t>
            </a:r>
            <a:r>
              <a:rPr lang="ru-RU" sz="14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4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0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В.Ф. Лебедев, к.т.н</a:t>
            </a:r>
            <a:r>
              <a:rPr lang="ru-RU" sz="1000" dirty="0" smtClean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ru-RU" sz="1000" dirty="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173C394-068D-1747-9F69-C6A65A456F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659" y="2043485"/>
            <a:ext cx="1370180" cy="1437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  <p:grpSp>
        <p:nvGrpSpPr>
          <p:cNvPr id="54" name="Группа 53"/>
          <p:cNvGrpSpPr/>
          <p:nvPr/>
        </p:nvGrpSpPr>
        <p:grpSpPr>
          <a:xfrm>
            <a:off x="7651507" y="3817612"/>
            <a:ext cx="4271250" cy="2491113"/>
            <a:chOff x="5619200" y="3817612"/>
            <a:chExt cx="4271250" cy="2491113"/>
          </a:xfrm>
        </p:grpSpPr>
        <p:sp>
          <p:nvSpPr>
            <p:cNvPr id="47" name="Прямоугольник с двумя скругленными противолежащими углами 4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619200" y="3817612"/>
              <a:ext cx="4271250" cy="2491113"/>
            </a:xfrm>
            <a:prstGeom prst="round2DiagRect">
              <a:avLst/>
            </a:prstGeom>
            <a:solidFill>
              <a:srgbClr val="3366FF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48" name="Группа 47"/>
            <p:cNvGrpSpPr/>
            <p:nvPr/>
          </p:nvGrpSpPr>
          <p:grpSpPr>
            <a:xfrm>
              <a:off x="5885059" y="3994398"/>
              <a:ext cx="3863287" cy="2105348"/>
              <a:chOff x="651887" y="1460745"/>
              <a:chExt cx="4818874" cy="2105348"/>
            </a:xfrm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651887" y="1460745"/>
                <a:ext cx="4818874" cy="7121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ru-RU" sz="24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Глобальные проблемы современности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70447" y="2134117"/>
                <a:ext cx="307162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ru-RU" sz="1400" dirty="0">
                    <a:solidFill>
                      <a:schemeClr val="lt1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Водоочистка методом электрокоагуляции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670448" y="2719707"/>
                <a:ext cx="1900622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600"/>
                  </a:spcBef>
                </a:pPr>
                <a:r>
                  <a:rPr lang="ru-RU" sz="1200" b="1" dirty="0" smtClean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Заказчик: </a:t>
                </a:r>
                <a:r>
                  <a:rPr lang="ru-RU" sz="1400" dirty="0" smtClean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400" dirty="0" smtClean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0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ОСК, НИИ ВОДГЕО</a:t>
                </a:r>
              </a:p>
              <a:p>
                <a:pPr lvl="0">
                  <a:spcBef>
                    <a:spcPts val="600"/>
                  </a:spcBef>
                </a:pPr>
                <a:r>
                  <a:rPr lang="ru-RU" sz="1200" b="1" dirty="0" smtClean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Руководитель: </a:t>
                </a:r>
                <a:r>
                  <a:rPr lang="ru-RU" sz="1400" dirty="0" smtClean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sz="1400" dirty="0" smtClean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sz="10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Н.А. </a:t>
                </a:r>
                <a:r>
                  <a:rPr lang="ru-RU" sz="1000" dirty="0" err="1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Жильникова</a:t>
                </a:r>
                <a:r>
                  <a:rPr lang="ru-RU" sz="1000" dirty="0">
                    <a:solidFill>
                      <a:prstClr val="whit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д.т.н.</a:t>
                </a:r>
              </a:p>
            </p:txBody>
          </p:sp>
        </p:grp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2091" y="4827107"/>
              <a:ext cx="1682276" cy="1262927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0"/>
                </a:srgbClr>
              </a:outerShdw>
            </a:effectLst>
          </p:spPr>
        </p:pic>
      </p:grpSp>
      <p:grpSp>
        <p:nvGrpSpPr>
          <p:cNvPr id="62" name="Группа 61"/>
          <p:cNvGrpSpPr/>
          <p:nvPr/>
        </p:nvGrpSpPr>
        <p:grpSpPr>
          <a:xfrm>
            <a:off x="230544" y="3310582"/>
            <a:ext cx="2608090" cy="2856359"/>
            <a:chOff x="217378" y="2529521"/>
            <a:chExt cx="2608090" cy="285635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95A977-23EB-724B-981C-7DE9F04792CF}"/>
                </a:ext>
              </a:extLst>
            </p:cNvPr>
            <p:cNvSpPr txBox="1"/>
            <p:nvPr/>
          </p:nvSpPr>
          <p:spPr>
            <a:xfrm>
              <a:off x="223599" y="2933927"/>
              <a:ext cx="2601869" cy="2451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Узкопрофильная </a:t>
              </a:r>
              <a: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специализация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Опережающее </a:t>
              </a: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развитие </a:t>
              </a:r>
              <a: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по профилям </a:t>
              </a: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деятельности</a:t>
              </a:r>
              <a:endParaRPr lang="ru-RU" sz="1400" dirty="0">
                <a:solidFill>
                  <a:srgbClr val="051B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Доминирующая позиция </a:t>
              </a:r>
              <a:b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на целевых рынках подготовки кадров </a:t>
              </a: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sz="1400" dirty="0" smtClean="0">
                  <a:solidFill>
                    <a:srgbClr val="051B7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и НИОКР</a:t>
              </a:r>
              <a:endParaRPr lang="ru-RU" sz="1400" dirty="0">
                <a:solidFill>
                  <a:srgbClr val="051B74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17378" y="2529521"/>
              <a:ext cx="1732121" cy="404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ru-RU" sz="2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Принципы</a:t>
              </a: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5" y="1276779"/>
            <a:ext cx="1476807" cy="291476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238957" y="1749136"/>
            <a:ext cx="3031854" cy="1026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6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 — исследовательский университет</a:t>
            </a:r>
            <a:endParaRPr lang="ru-RU" sz="2600" b="1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2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Финансирование научно-исследовательской деятельности, млн. </a:t>
            </a:r>
            <a:r>
              <a:rPr lang="ru-RU" dirty="0" err="1" smtClean="0"/>
              <a:t>руб</a:t>
            </a:r>
            <a:endParaRPr lang="ru-RU" dirty="0"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17878"/>
              </p:ext>
            </p:extLst>
          </p:nvPr>
        </p:nvGraphicFramePr>
        <p:xfrm>
          <a:off x="334963" y="1268414"/>
          <a:ext cx="11522075" cy="520910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987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6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9687">
                  <a:extLst>
                    <a:ext uri="{9D8B030D-6E8A-4147-A177-3AD203B41FA5}">
                      <a16:colId xmlns:a16="http://schemas.microsoft.com/office/drawing/2014/main" val="1124305344"/>
                    </a:ext>
                  </a:extLst>
                </a:gridCol>
                <a:gridCol w="1159691">
                  <a:extLst>
                    <a:ext uri="{9D8B030D-6E8A-4147-A177-3AD203B41FA5}">
                      <a16:colId xmlns:a16="http://schemas.microsoft.com/office/drawing/2014/main" val="2910436667"/>
                    </a:ext>
                  </a:extLst>
                </a:gridCol>
                <a:gridCol w="1629567">
                  <a:extLst>
                    <a:ext uri="{9D8B030D-6E8A-4147-A177-3AD203B41FA5}">
                      <a16:colId xmlns:a16="http://schemas.microsoft.com/office/drawing/2014/main" val="2888694275"/>
                    </a:ext>
                  </a:extLst>
                </a:gridCol>
                <a:gridCol w="1355749">
                  <a:extLst>
                    <a:ext uri="{9D8B030D-6E8A-4147-A177-3AD203B41FA5}">
                      <a16:colId xmlns:a16="http://schemas.microsoft.com/office/drawing/2014/main" val="3518330925"/>
                    </a:ext>
                  </a:extLst>
                </a:gridCol>
              </a:tblGrid>
              <a:tr h="37473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 Источники</a:t>
                      </a:r>
                      <a:r>
                        <a:rPr lang="ru-RU" sz="1400" baseline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финансирования</a:t>
                      </a:r>
                      <a:endParaRPr lang="ru-RU" sz="14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2019</a:t>
                      </a:r>
                      <a:endParaRPr lang="ru-RU" sz="14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</a:t>
                      </a:r>
                      <a:r>
                        <a:rPr lang="en-US" sz="140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</a:t>
                      </a:r>
                      <a:endParaRPr lang="ru-RU" sz="14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</a:t>
                      </a:r>
                      <a:r>
                        <a:rPr lang="en-US" sz="140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  <a:endParaRPr lang="ru-RU" sz="1400" b="1" i="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2022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2023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59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НИОКР</a:t>
                      </a:r>
                      <a:endParaRPr lang="ru-RU" sz="1200" b="0" dirty="0"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212,8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123,8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166,9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156,9 (116,1)*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149,5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</a:t>
                      </a:r>
                      <a:r>
                        <a:rPr lang="ru-RU" sz="1200" b="0" dirty="0" smtClean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Бюджеты</a:t>
                      </a:r>
                      <a:endParaRPr lang="ru-RU" sz="1200" b="0" dirty="0"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83,6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91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,2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91,3 (84,3)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77,6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</a:t>
                      </a:r>
                      <a:r>
                        <a:rPr lang="ru-RU" sz="1200" b="0" dirty="0" err="1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Минобрнауки</a:t>
                      </a: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 в том числе: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41,7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58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,7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40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 (40,9)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40,7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</a:t>
                      </a:r>
                      <a:r>
                        <a:rPr lang="ru-RU" sz="1200" b="0" dirty="0" err="1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Госзадание</a:t>
                      </a: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на НИР (базовая и проектная части)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26,7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16,7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(16,7)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17,3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Федеральные целевые </a:t>
                      </a:r>
                      <a:r>
                        <a:rPr lang="ru-RU" sz="1200" b="0" dirty="0" smtClean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программы</a:t>
                      </a:r>
                      <a:endParaRPr lang="ru-RU" sz="1200" b="0" dirty="0"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15,0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92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Приоритет-2030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42,0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24,2 (24,2)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8,1</a:t>
                      </a:r>
                      <a:endParaRPr lang="ru-RU" sz="1200" b="1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297832"/>
                  </a:ext>
                </a:extLst>
              </a:tr>
              <a:tr h="26057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   Центр трансфера технологий</a:t>
                      </a:r>
                      <a:endParaRPr lang="ru-RU" sz="1200" b="0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Verdana" panose="020B0604030504040204" pitchFamily="34" charset="0"/>
                          <a:cs typeface="Roboto" panose="020B0604020202020204" charset="0"/>
                        </a:rPr>
                        <a:t>‒</a:t>
                      </a:r>
                      <a:endParaRPr kumimoji="0" lang="ru-RU" alt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15,3</a:t>
                      </a:r>
                      <a:endParaRPr lang="ru-RU" sz="1200" b="1" kern="1200" baseline="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961583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РФФИ, РНФ,</a:t>
                      </a:r>
                      <a:r>
                        <a:rPr lang="ru-RU" sz="1200" b="0" baseline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Гранты Президента РФ</a:t>
                      </a:r>
                      <a:endParaRPr lang="ru-RU" sz="1200" b="0" dirty="0"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41,1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41,2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25,5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43,4 (43,4)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36,9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Бюджет Санкт-Петербурга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0,8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7,0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7,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 (0)</a:t>
                      </a:r>
                      <a:endParaRPr lang="ru-RU" sz="1200" b="0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</a:t>
                      </a:r>
                      <a:endParaRPr lang="ru-RU" sz="1200" b="1" i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Хозяйственные договоры, в том </a:t>
                      </a:r>
                      <a:r>
                        <a:rPr lang="ru-RU" sz="1200" b="0" dirty="0" smtClean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числе</a:t>
                      </a:r>
                      <a:endParaRPr lang="ru-RU" sz="1200" b="0" dirty="0"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112,9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57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48,1 (22,8)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58,0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с российскими заказчиками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111,7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52,4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53,9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47,9 (22,6)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58,0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 с зарубежными заказчиками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1,2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0,2 (0,2)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И</a:t>
                      </a: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з собственных средств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16,3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17,9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17,5 (9,0)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13,9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Прочая </a:t>
                      </a:r>
                      <a:r>
                        <a:rPr lang="ru-RU" sz="1200" b="0" dirty="0" smtClean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деятельность</a:t>
                      </a:r>
                      <a:endParaRPr lang="ru-RU" sz="1200" b="0" dirty="0"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14,7</a:t>
                      </a:r>
                      <a:endParaRPr lang="ru-RU" altLang="ru-RU" sz="12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14,9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14,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15,1 (7,8)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8,1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0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Научные мероприятия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</a:t>
                      </a:r>
                      <a:r>
                        <a:rPr lang="en-US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,0</a:t>
                      </a:r>
                      <a:endParaRPr lang="ru-RU" altLang="ru-RU" sz="12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5,1 (3,0)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3,1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209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  Контрактная аспирантура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2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9,7</a:t>
                      </a:r>
                      <a:endParaRPr lang="ru-RU" altLang="ru-RU" sz="1200" b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9,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7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10,0 (4,8)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5,0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1867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ИТОГО </a:t>
                      </a:r>
                      <a:endParaRPr lang="ru-RU" alt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227,5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138,7</a:t>
                      </a: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</a:t>
                      </a:r>
                      <a:r>
                        <a:rPr lang="en-US" alt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81</a:t>
                      </a:r>
                      <a:r>
                        <a:rPr lang="ru-RU" alt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,</a:t>
                      </a:r>
                      <a:r>
                        <a:rPr lang="en-US" altLang="ru-RU" sz="16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6</a:t>
                      </a:r>
                      <a:endParaRPr lang="ru-RU" alt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172,0 (123,9)</a:t>
                      </a:r>
                      <a:endParaRPr lang="ru-RU" alt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157,6</a:t>
                      </a:r>
                      <a:endParaRPr lang="ru-RU" alt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90007" marR="90007" marT="46804" marB="46804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05240" y="6477516"/>
            <a:ext cx="1601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н</a:t>
            </a: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 сентябрь 202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г.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6047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Публикационная активность. Интеллектуальная собственность</a:t>
            </a:r>
            <a:endParaRPr lang="ru-RU" dirty="0">
              <a:effectLst/>
            </a:endParaRPr>
          </a:p>
        </p:txBody>
      </p:sp>
      <p:graphicFrame>
        <p:nvGraphicFramePr>
          <p:cNvPr id="7" name="Group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50546"/>
              </p:ext>
            </p:extLst>
          </p:nvPr>
        </p:nvGraphicFramePr>
        <p:xfrm>
          <a:off x="334962" y="3429000"/>
          <a:ext cx="11522075" cy="2876988"/>
        </p:xfrm>
        <a:graphic>
          <a:graphicData uri="http://schemas.openxmlformats.org/drawingml/2006/table">
            <a:tbl>
              <a:tblPr/>
              <a:tblGrid>
                <a:gridCol w="6349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97">
                  <a:extLst>
                    <a:ext uri="{9D8B030D-6E8A-4147-A177-3AD203B41FA5}">
                      <a16:colId xmlns:a16="http://schemas.microsoft.com/office/drawing/2014/main" val="3765154263"/>
                    </a:ext>
                  </a:extLst>
                </a:gridCol>
                <a:gridCol w="873623">
                  <a:extLst>
                    <a:ext uri="{9D8B030D-6E8A-4147-A177-3AD203B41FA5}">
                      <a16:colId xmlns:a16="http://schemas.microsoft.com/office/drawing/2014/main" val="3685046605"/>
                    </a:ext>
                  </a:extLst>
                </a:gridCol>
                <a:gridCol w="77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13801">
                  <a:extLst>
                    <a:ext uri="{9D8B030D-6E8A-4147-A177-3AD203B41FA5}">
                      <a16:colId xmlns:a16="http://schemas.microsoft.com/office/drawing/2014/main" val="2727556803"/>
                    </a:ext>
                  </a:extLst>
                </a:gridCol>
                <a:gridCol w="946784">
                  <a:extLst>
                    <a:ext uri="{9D8B030D-6E8A-4147-A177-3AD203B41FA5}">
                      <a16:colId xmlns:a16="http://schemas.microsoft.com/office/drawing/2014/main" val="4063223156"/>
                    </a:ext>
                  </a:extLst>
                </a:gridCol>
              </a:tblGrid>
              <a:tr h="41573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Показатель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84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Подано заявок на патент на изобретение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(15)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*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84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Подано заявок на патент на полезную модель 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(3)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031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Подано заявок на регистрацию программ для ЭВМ и баз данных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399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(185)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031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Подано заявок на объекты ИС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131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239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427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 (203)</a:t>
                      </a:r>
                      <a:endParaRPr lang="ru-RU" sz="1200" b="1" i="0" kern="1200" dirty="0">
                        <a:solidFill>
                          <a:schemeClr val="tx1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fontAlgn="ctr" latinLnBrk="0" hangingPunct="1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180</a:t>
                      </a:r>
                      <a:endParaRPr lang="ru-RU" sz="1200" b="1" i="0" kern="1200" dirty="0">
                        <a:solidFill>
                          <a:schemeClr val="tx1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26129"/>
                  </a:ext>
                </a:extLst>
              </a:tr>
              <a:tr h="23184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Получено патентов на изобретение  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(9)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84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Получено патентов на полезную модель </a:t>
                      </a: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(3)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031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Получено патентов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(12)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031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Получено свидетельств о регистрации ПО, БД и товарные знаки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399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(171)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031">
                <a:tc>
                  <a:txBody>
                    <a:bodyPr/>
                    <a:lstStyle/>
                    <a:p>
                      <a:pPr marL="85725" indent="0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Получено охранных документов на объекты</a:t>
                      </a:r>
                      <a:r>
                        <a:rPr lang="ru-RU" sz="1200" b="1" i="0" kern="1200" baseline="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 ИС</a:t>
                      </a:r>
                      <a:endParaRPr lang="ru-RU" sz="1200" b="1" i="0" kern="1200" dirty="0">
                        <a:solidFill>
                          <a:schemeClr val="tx1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428</a:t>
                      </a:r>
                      <a:r>
                        <a:rPr lang="en-US" sz="1200" b="1" i="0" kern="1200" dirty="0" smtClean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 (183)</a:t>
                      </a:r>
                      <a:endParaRPr lang="ru-RU" sz="1200" b="1" i="0" kern="1200" dirty="0">
                        <a:solidFill>
                          <a:schemeClr val="tx1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ctr" defTabSz="914400" rtl="0" eaLnBrk="1" latinLnBrk="0" hangingPunct="1"/>
                      <a:r>
                        <a:rPr lang="ru-RU" sz="1200" b="1" i="0" kern="1200" dirty="0" smtClean="0">
                          <a:solidFill>
                            <a:schemeClr val="tx1"/>
                          </a:solidFill>
                          <a:latin typeface="+mj-lt"/>
                          <a:ea typeface="Roboto Light" panose="020B0604020202020204" charset="0"/>
                          <a:cs typeface="Roboto Light" panose="020B0604020202020204" charset="0"/>
                        </a:rPr>
                        <a:t>178</a:t>
                      </a:r>
                      <a:endParaRPr lang="ru-RU" sz="1200" b="1" i="0" kern="1200" dirty="0">
                        <a:solidFill>
                          <a:schemeClr val="tx1"/>
                        </a:solidFill>
                        <a:latin typeface="+mj-lt"/>
                        <a:ea typeface="Roboto Light" panose="020B0604020202020204" charset="0"/>
                        <a:cs typeface="Roboto Light" panose="020B060402020202020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849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Поддерживается патентов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116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(100)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849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Количество лицензионных договоров с МИП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(4)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Текст 2">
            <a:extLst>
              <a:ext uri="{FF2B5EF4-FFF2-40B4-BE49-F238E27FC236}">
                <a16:creationId xmlns:a16="http://schemas.microsoft.com/office/drawing/2014/main" id="{51695644-EE17-4F75-BB49-095BFDC1B6D7}"/>
              </a:ext>
            </a:extLst>
          </p:cNvPr>
          <p:cNvSpPr txBox="1">
            <a:spLocks/>
          </p:cNvSpPr>
          <p:nvPr/>
        </p:nvSpPr>
        <p:spPr>
          <a:xfrm>
            <a:off x="334962" y="2959538"/>
            <a:ext cx="10980826" cy="481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04F9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4F9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4F9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4F9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4F9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b="1" dirty="0">
                <a:solidFill>
                  <a:schemeClr val="tx1"/>
                </a:solidFill>
                <a:latin typeface="+mj-lt"/>
                <a:ea typeface="Roboto" panose="020B0604020202020204" charset="0"/>
                <a:cs typeface="Roboto" panose="020B0604020202020204" charset="0"/>
              </a:rPr>
              <a:t>Количество поданных заявок и полученных документов</a:t>
            </a:r>
            <a:r>
              <a:rPr lang="en-US" sz="1400" b="1" dirty="0">
                <a:solidFill>
                  <a:schemeClr val="tx1"/>
                </a:solidFill>
                <a:latin typeface="+mj-lt"/>
                <a:ea typeface="Roboto" panose="020B0604020202020204" charset="0"/>
                <a:cs typeface="Roboto" panose="020B060402020202020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ea typeface="Roboto" panose="020B0604020202020204" charset="0"/>
                <a:cs typeface="Roboto" panose="020B060402020202020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+mj-lt"/>
                <a:ea typeface="Roboto" panose="020B0604020202020204" charset="0"/>
                <a:cs typeface="Roboto" panose="020B060402020202020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+mj-lt"/>
                <a:ea typeface="Roboto" panose="020B0604020202020204" charset="0"/>
                <a:cs typeface="Roboto" panose="020B0604020202020204" charset="0"/>
              </a:rPr>
              <a:t>на </a:t>
            </a:r>
            <a:r>
              <a:rPr lang="ru-RU" sz="1400" b="1" dirty="0">
                <a:solidFill>
                  <a:schemeClr val="tx1"/>
                </a:solidFill>
                <a:latin typeface="+mj-lt"/>
                <a:ea typeface="Roboto" panose="020B0604020202020204" charset="0"/>
                <a:cs typeface="Roboto" panose="020B0604020202020204" charset="0"/>
              </a:rPr>
              <a:t>объекты интеллектуальной собственности (ИС</a:t>
            </a:r>
            <a:r>
              <a:rPr lang="ru-RU" sz="1400" b="1" dirty="0"/>
              <a:t>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50870" y="6305988"/>
            <a:ext cx="1601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* 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н</a:t>
            </a: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 сентябрь 202</a:t>
            </a:r>
            <a:r>
              <a:rPr lang="en-US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ru-RU" sz="12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г. </a:t>
            </a:r>
            <a:endParaRPr lang="ru-RU" sz="1200" b="1" dirty="0"/>
          </a:p>
        </p:txBody>
      </p:sp>
      <p:graphicFrame>
        <p:nvGraphicFramePr>
          <p:cNvPr id="18" name="Group 1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62175"/>
              </p:ext>
            </p:extLst>
          </p:nvPr>
        </p:nvGraphicFramePr>
        <p:xfrm>
          <a:off x="334963" y="1245011"/>
          <a:ext cx="5376975" cy="156397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4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60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60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6059">
                  <a:extLst>
                    <a:ext uri="{9D8B030D-6E8A-4147-A177-3AD203B41FA5}">
                      <a16:colId xmlns:a16="http://schemas.microsoft.com/office/drawing/2014/main" val="3690291486"/>
                    </a:ext>
                  </a:extLst>
                </a:gridCol>
                <a:gridCol w="5260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2026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Публикации по видам и годам. РИНЦ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marL="89992" marR="89992" marT="46822" marB="46822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4657035"/>
                  </a:ext>
                </a:extLst>
              </a:tr>
              <a:tr h="232026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Показатель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201</a:t>
                      </a:r>
                      <a:r>
                        <a:rPr kumimoji="0" lang="en-US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201</a:t>
                      </a:r>
                      <a:r>
                        <a:rPr kumimoji="0" lang="en-US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9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</a:t>
                      </a:r>
                      <a:r>
                        <a:rPr kumimoji="0" lang="en-US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</a:t>
                      </a:r>
                      <a:r>
                        <a:rPr kumimoji="0" lang="en-US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202</a:t>
                      </a: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026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Общее число публикаций за год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1452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</a:t>
                      </a: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81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2058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2193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2204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64958"/>
                  </a:ext>
                </a:extLst>
              </a:tr>
              <a:tr h="232026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  в том числе: Статьи в журналах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732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764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784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825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1043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03">
                <a:tc>
                  <a:txBody>
                    <a:bodyPr/>
                    <a:lstStyle>
                      <a:lvl1pPr marL="85725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  в том числе: Статьи в журналах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,</a:t>
                      </a: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/>
                      </a:r>
                      <a:b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</a:b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входящих</a:t>
                      </a:r>
                      <a:r>
                        <a:rPr kumimoji="0" lang="en-US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 </a:t>
                      </a: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в  перечень ВАК</a:t>
                      </a: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336</a:t>
                      </a:r>
                      <a:endParaRPr kumimoji="0" lang="en-US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353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347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413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/>
                        </a:rPr>
                        <a:t>613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/>
                      </a:endParaRPr>
                    </a:p>
                  </a:txBody>
                  <a:tcPr marL="89992" marR="89992" marT="46822" marB="46822" anchor="ctr" horzOverflow="overflow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0" name="Группа 39"/>
          <p:cNvGrpSpPr/>
          <p:nvPr/>
        </p:nvGrpSpPr>
        <p:grpSpPr>
          <a:xfrm>
            <a:off x="6161582" y="1269255"/>
            <a:ext cx="3727450" cy="2050248"/>
            <a:chOff x="3112909" y="2999062"/>
            <a:chExt cx="3727450" cy="2050248"/>
          </a:xfrm>
        </p:grpSpPr>
        <p:sp>
          <p:nvSpPr>
            <p:cNvPr id="20" name="Прямоугольник с двумя скругленными противолежащими углами 1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112909" y="2999062"/>
              <a:ext cx="3727450" cy="2050248"/>
            </a:xfrm>
            <a:prstGeom prst="round2DiagRect">
              <a:avLst/>
            </a:prstGeom>
            <a:solidFill>
              <a:srgbClr val="EBF3F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3543664" y="3485687"/>
              <a:ext cx="2737652" cy="523220"/>
              <a:chOff x="2524559" y="4337757"/>
              <a:chExt cx="2737652" cy="523220"/>
            </a:xfrm>
          </p:grpSpPr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4016680" y="4424563"/>
                <a:ext cx="12455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патентов</a:t>
                </a:r>
                <a:endParaRPr lang="ru-RU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2524559" y="4337757"/>
                <a:ext cx="16950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FF0066"/>
                    </a:solidFill>
                    <a:latin typeface="+mj-lt"/>
                    <a:ea typeface="Roboto" panose="02000000000000000000" pitchFamily="2" charset="0"/>
                  </a:rPr>
                  <a:t>29 (63</a:t>
                </a:r>
                <a:r>
                  <a:rPr lang="ru-RU" sz="2800" b="1" dirty="0" smtClean="0">
                    <a:solidFill>
                      <a:srgbClr val="FF0066"/>
                    </a:solidFill>
                    <a:latin typeface="+mj-lt"/>
                    <a:ea typeface="Roboto" panose="02000000000000000000" pitchFamily="2" charset="0"/>
                  </a:rPr>
                  <a:t>)*</a:t>
                </a:r>
                <a:endParaRPr lang="ru-RU" sz="2800" b="1" dirty="0">
                  <a:solidFill>
                    <a:srgbClr val="FF0066"/>
                  </a:solidFill>
                  <a:latin typeface="+mj-lt"/>
                  <a:ea typeface="Roboto" panose="02000000000000000000" pitchFamily="2" charset="0"/>
                </a:endParaRPr>
              </a:p>
            </p:txBody>
          </p:sp>
        </p:grpSp>
        <p:grpSp>
          <p:nvGrpSpPr>
            <p:cNvPr id="2" name="Группа 1"/>
            <p:cNvGrpSpPr/>
            <p:nvPr/>
          </p:nvGrpSpPr>
          <p:grpSpPr>
            <a:xfrm>
              <a:off x="3468738" y="3935079"/>
              <a:ext cx="3122562" cy="523220"/>
              <a:chOff x="3600814" y="3638087"/>
              <a:chExt cx="3122562" cy="523220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188185" y="3724893"/>
                <a:ext cx="153519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свидетельств</a:t>
                </a: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3600814" y="3638087"/>
                <a:ext cx="16950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FF0066"/>
                    </a:solidFill>
                    <a:latin typeface="+mj-lt"/>
                    <a:ea typeface="Roboto" panose="02000000000000000000" pitchFamily="2" charset="0"/>
                  </a:rPr>
                  <a:t>391 (784)</a:t>
                </a:r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4053196" y="4523847"/>
              <a:ext cx="20428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*</a:t>
              </a:r>
              <a:r>
                <a:rPr lang="ru-RU" sz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 </a:t>
              </a:r>
              <a:r>
                <a:rPr lang="ru-RU" sz="1200" dirty="0">
                  <a:solidFill>
                    <a:srgbClr val="002060"/>
                  </a:solidFill>
                  <a:latin typeface="Calibri" panose="020F0502020204030204" pitchFamily="34" charset="0"/>
                </a:rPr>
                <a:t>с начала </a:t>
              </a:r>
              <a:r>
                <a:rPr lang="ru-RU" sz="1200" dirty="0" smtClean="0">
                  <a:solidFill>
                    <a:srgbClr val="002060"/>
                  </a:solidFill>
                  <a:latin typeface="Calibri" panose="020F0502020204030204" pitchFamily="34" charset="0"/>
                </a:rPr>
                <a:t>Приоритета 2030</a:t>
              </a:r>
              <a:endParaRPr lang="ru-RU" sz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605" y="1268413"/>
            <a:ext cx="1587789" cy="205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Центр трансфера технологий</a:t>
            </a:r>
            <a:endParaRPr lang="ru-RU" dirty="0"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89" l="0" r="989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003" y="5014511"/>
            <a:ext cx="2204411" cy="121484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2A89EA6-1F06-0A45-A45C-5E6EE45CDA2B}"/>
              </a:ext>
            </a:extLst>
          </p:cNvPr>
          <p:cNvSpPr/>
          <p:nvPr/>
        </p:nvSpPr>
        <p:spPr>
          <a:xfrm>
            <a:off x="268288" y="4959350"/>
            <a:ext cx="21415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>
                <a:latin typeface="+mj-lt"/>
                <a:ea typeface="Roboto" panose="020B0604020202020204" charset="0"/>
                <a:cs typeface="Roboto" panose="020B0604020202020204" charset="0"/>
              </a:rPr>
              <a:t>Доходы </a:t>
            </a:r>
            <a:endParaRPr lang="en-US" sz="2000" b="1" dirty="0">
              <a:latin typeface="+mj-lt"/>
              <a:ea typeface="Roboto" panose="020B0604020202020204" charset="0"/>
              <a:cs typeface="Roboto" panose="020B0604020202020204" charset="0"/>
            </a:endParaRPr>
          </a:p>
          <a:p>
            <a:pPr algn="ctr"/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НИОКТР = 99,2%</a:t>
            </a:r>
          </a:p>
          <a:p>
            <a:pPr algn="ctr"/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РИД = </a:t>
            </a:r>
            <a:r>
              <a:rPr lang="en-US" sz="2000" dirty="0">
                <a:latin typeface="+mj-lt"/>
                <a:ea typeface="Roboto" panose="020B0604020202020204" charset="0"/>
                <a:cs typeface="Roboto" panose="020B0604020202020204" charset="0"/>
              </a:rPr>
              <a:t>0,</a:t>
            </a:r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8%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334963" y="1268413"/>
            <a:ext cx="3367925" cy="1825671"/>
            <a:chOff x="334963" y="1212851"/>
            <a:chExt cx="3367925" cy="1825671"/>
          </a:xfrm>
        </p:grpSpPr>
        <p:sp>
          <p:nvSpPr>
            <p:cNvPr id="17" name="Прямоугольник с двумя скругленными противолежащими углами 1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34963" y="1212851"/>
              <a:ext cx="3367925" cy="1825671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705562" y="1393826"/>
              <a:ext cx="256826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Центр трансфера технологий ГУАП – </a:t>
              </a:r>
              <a:r>
                <a:rPr lang="ru-RU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</a:t>
              </a:r>
              <a:r>
                <a:rPr lang="ru-RU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числе победителей конкурса 2023 года </a:t>
              </a:r>
              <a:r>
                <a:rPr lang="ru-RU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ТОП-3 </a:t>
              </a:r>
              <a:r>
                <a:rPr lang="ru-RU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из </a:t>
              </a:r>
              <a:r>
                <a:rPr lang="ru-RU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20</a:t>
              </a:r>
              <a:endParaRPr lang="ru-RU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203993" y="1268413"/>
            <a:ext cx="4407314" cy="3478166"/>
            <a:chOff x="257175" y="3363830"/>
            <a:chExt cx="4407314" cy="347816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" name="Прямоугольник с двумя скругленными противолежащими углами 2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257175" y="3363830"/>
              <a:ext cx="4407314" cy="3478166"/>
            </a:xfrm>
            <a:prstGeom prst="round2DiagRect">
              <a:avLst>
                <a:gd name="adj1" fmla="val 9978"/>
                <a:gd name="adj2" fmla="val 0"/>
              </a:avLst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90218" y="3538002"/>
              <a:ext cx="2681606" cy="4985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10000"/>
                </a:lnSpc>
                <a:buClr>
                  <a:srgbClr val="002D55"/>
                </a:buClr>
                <a:buSzPts val="1680"/>
              </a:pPr>
              <a:r>
                <a:rPr lang="ru-RU" sz="2400" b="1" dirty="0">
                  <a:solidFill>
                    <a:srgbClr val="002060"/>
                  </a:solidFill>
                  <a:latin typeface="+mj-lt"/>
                  <a:ea typeface="Arial"/>
                  <a:cs typeface="Arial"/>
                </a:rPr>
                <a:t>Основные </a:t>
              </a:r>
              <a:r>
                <a:rPr lang="ru-RU" sz="2400" b="1" dirty="0" smtClean="0">
                  <a:solidFill>
                    <a:srgbClr val="002060"/>
                  </a:solidFill>
                  <a:latin typeface="+mj-lt"/>
                  <a:ea typeface="Arial"/>
                  <a:cs typeface="Arial"/>
                </a:rPr>
                <a:t>задачи</a:t>
              </a:r>
              <a:endParaRPr lang="ru-RU" sz="2400" b="1" dirty="0">
                <a:solidFill>
                  <a:srgbClr val="002060"/>
                </a:solidFill>
                <a:latin typeface="+mj-lt"/>
                <a:ea typeface="Arial"/>
                <a:cs typeface="Arial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37844" y="4049647"/>
              <a:ext cx="3386465" cy="247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Коммерциализация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РИД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ГУАП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Создание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предпринимательского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/>
              </a:r>
              <a:br>
                <a:rPr lang="ru-RU" sz="1400" dirty="0" smtClean="0">
                  <a:solidFill>
                    <a:srgbClr val="14044C"/>
                  </a:solidFill>
                  <a:latin typeface="Calibri"/>
                </a:rPr>
              </a:b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и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бизнес-сообщества вокруг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ГУАП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Проектная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и сетевая деятельность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/>
              </a:r>
              <a:br>
                <a:rPr lang="ru-RU" sz="1400" dirty="0" smtClean="0">
                  <a:solidFill>
                    <a:srgbClr val="14044C"/>
                  </a:solidFill>
                  <a:latin typeface="Calibri"/>
                </a:rPr>
              </a:b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с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индустриальными партнерами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ГУАП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Наращивание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компетенций научно-педагогических работников ГУАП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/>
              </a:r>
              <a:br>
                <a:rPr lang="ru-RU" sz="1400" dirty="0" smtClean="0">
                  <a:solidFill>
                    <a:srgbClr val="14044C"/>
                  </a:solidFill>
                  <a:latin typeface="Calibri"/>
                </a:rPr>
              </a:b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в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области правовой охраны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/>
              </a:r>
              <a:br>
                <a:rPr lang="ru-RU" sz="1400" dirty="0" smtClean="0">
                  <a:solidFill>
                    <a:srgbClr val="14044C"/>
                  </a:solidFill>
                  <a:latin typeface="Calibri"/>
                </a:rPr>
              </a:b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и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коммерциализации РИД, рост числа ключевых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исследователей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813977" y="1268412"/>
            <a:ext cx="5114497" cy="5025645"/>
            <a:chOff x="5291930" y="1291113"/>
            <a:chExt cx="5120457" cy="4863612"/>
          </a:xfrm>
          <a:solidFill>
            <a:srgbClr val="99CCFF"/>
          </a:solidFill>
        </p:grpSpPr>
        <p:sp>
          <p:nvSpPr>
            <p:cNvPr id="20" name="Прямоугольник с двумя скругленными противолежащими углами 1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291930" y="1291113"/>
              <a:ext cx="5120457" cy="4863612"/>
            </a:xfrm>
            <a:prstGeom prst="round2DiagRect">
              <a:avLst>
                <a:gd name="adj1" fmla="val 12139"/>
                <a:gd name="adj2" fmla="val 0"/>
              </a:avLst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566906" y="1450343"/>
              <a:ext cx="3536633" cy="4985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10000"/>
                </a:lnSpc>
                <a:buClr>
                  <a:srgbClr val="002D55"/>
                </a:buClr>
                <a:buSzPts val="1680"/>
              </a:pPr>
              <a:r>
                <a:rPr lang="ru-RU" sz="2400" b="1" dirty="0">
                  <a:solidFill>
                    <a:srgbClr val="002060"/>
                  </a:solidFill>
                  <a:latin typeface="+mj-lt"/>
                  <a:ea typeface="Arial"/>
                  <a:cs typeface="Arial"/>
                </a:rPr>
                <a:t>Основные функции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690875" y="1938186"/>
              <a:ext cx="4548578" cy="3872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Выявление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созданных РИД, содействие в правовой охране РИД, передача прав на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РИД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Разработка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предложений по использованию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/>
              </a:r>
              <a:br>
                <a:rPr lang="ru-RU" sz="1400" dirty="0" smtClean="0">
                  <a:solidFill>
                    <a:srgbClr val="14044C"/>
                  </a:solidFill>
                  <a:latin typeface="Calibri"/>
                </a:rPr>
              </a:b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и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внедрение РИД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ГУАП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Содействие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в заключении ГУАП договоров на выполнение НИОКТР и по оказанию образовательных услуг в сфере интеллектуальной собственности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и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трансфера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технологий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Участие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в планировании осуществления НИОКТР, результатом которых могут быть подлежащие правовой охране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РИД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Аналитика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рынков и спроса РИД и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НИОКТР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Аналитика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внутренних компетенций НПР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/>
              </a:r>
              <a:br>
                <a:rPr lang="ru-RU" sz="1400" dirty="0" smtClean="0">
                  <a:solidFill>
                    <a:srgbClr val="14044C"/>
                  </a:solidFill>
                  <a:latin typeface="Calibri"/>
                </a:rPr>
              </a:b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и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коммуникация по постановке им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задач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  <a:p>
              <a:pPr marL="266700" lvl="0" indent="-266700">
                <a:spcAft>
                  <a:spcPts val="600"/>
                </a:spcAft>
                <a:buFont typeface="+mj-lt"/>
                <a:buAutoNum type="arabicPeriod"/>
              </a:pP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Развитие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нормативной базы ГУАП в области правовой охраны и коммерциализации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РИД</a:t>
              </a:r>
              <a:endParaRPr lang="ru-RU" sz="1400" dirty="0">
                <a:solidFill>
                  <a:srgbClr val="14044C"/>
                </a:solidFill>
                <a:latin typeface="Calibri"/>
              </a:endParaRPr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2A89EA6-1F06-0A45-A45C-5E6EE45CDA2B}"/>
              </a:ext>
            </a:extLst>
          </p:cNvPr>
          <p:cNvSpPr/>
          <p:nvPr/>
        </p:nvSpPr>
        <p:spPr>
          <a:xfrm>
            <a:off x="4322858" y="4984152"/>
            <a:ext cx="21415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>
                <a:latin typeface="+mj-lt"/>
                <a:ea typeface="Roboto" panose="020B0604020202020204" charset="0"/>
                <a:cs typeface="Roboto" panose="020B0604020202020204" charset="0"/>
              </a:rPr>
              <a:t>Доходы </a:t>
            </a:r>
            <a:endParaRPr lang="en-US" sz="2000" b="1" dirty="0">
              <a:latin typeface="+mj-lt"/>
              <a:ea typeface="Roboto" panose="020B0604020202020204" charset="0"/>
              <a:cs typeface="Roboto" panose="020B0604020202020204" charset="0"/>
            </a:endParaRPr>
          </a:p>
          <a:p>
            <a:pPr algn="ctr"/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НИОКТР = </a:t>
            </a:r>
            <a:r>
              <a:rPr lang="ru-RU" sz="2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94,2</a:t>
            </a:r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%</a:t>
            </a:r>
          </a:p>
          <a:p>
            <a:pPr algn="ctr"/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РИД = </a:t>
            </a:r>
            <a:r>
              <a:rPr lang="ru-RU" sz="2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5</a:t>
            </a:r>
            <a:r>
              <a:rPr lang="en-US" sz="2000" dirty="0" smtClean="0">
                <a:latin typeface="+mj-lt"/>
                <a:ea typeface="Roboto" panose="020B0604020202020204" charset="0"/>
                <a:cs typeface="Roboto" panose="020B0604020202020204" charset="0"/>
              </a:rPr>
              <a:t>,</a:t>
            </a:r>
            <a:r>
              <a:rPr lang="ru-RU" sz="2000" dirty="0">
                <a:latin typeface="+mj-lt"/>
                <a:ea typeface="Roboto" panose="020B0604020202020204" charset="0"/>
                <a:cs typeface="Roboto" panose="020B0604020202020204" charset="0"/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287054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Диссертационные советы</a:t>
            </a:r>
            <a:endParaRPr lang="ru-RU" dirty="0">
              <a:effectLst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86766"/>
              </p:ext>
            </p:extLst>
          </p:nvPr>
        </p:nvGraphicFramePr>
        <p:xfrm>
          <a:off x="334963" y="1312229"/>
          <a:ext cx="11557000" cy="434879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70250">
                  <a:extLst>
                    <a:ext uri="{9D8B030D-6E8A-4147-A177-3AD203B41FA5}">
                      <a16:colId xmlns:a16="http://schemas.microsoft.com/office/drawing/2014/main" val="822493690"/>
                    </a:ext>
                  </a:extLst>
                </a:gridCol>
                <a:gridCol w="1946531">
                  <a:extLst>
                    <a:ext uri="{9D8B030D-6E8A-4147-A177-3AD203B41FA5}">
                      <a16:colId xmlns:a16="http://schemas.microsoft.com/office/drawing/2014/main" val="4054516636"/>
                    </a:ext>
                  </a:extLst>
                </a:gridCol>
                <a:gridCol w="6840219">
                  <a:extLst>
                    <a:ext uri="{9D8B030D-6E8A-4147-A177-3AD203B41FA5}">
                      <a16:colId xmlns:a16="http://schemas.microsoft.com/office/drawing/2014/main" val="4103441519"/>
                    </a:ext>
                  </a:extLst>
                </a:gridCol>
              </a:tblGrid>
              <a:tr h="420151">
                <a:tc gridSpan="3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j-lt"/>
                          <a:ea typeface="Roboto" panose="020B0604020202020204" charset="0"/>
                          <a:cs typeface="Roboto" panose="020B0604020202020204" charset="0"/>
                        </a:rPr>
                        <a:t>Действующие диссертационные советы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+mj-lt"/>
                        <a:ea typeface="Roboto" panose="020B0604020202020204" charset="0"/>
                        <a:cs typeface="Roboto" panose="020B060402020202020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b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126297"/>
                  </a:ext>
                </a:extLst>
              </a:tr>
              <a:tr h="680282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диссертационного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совета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b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Научные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специальности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совета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43901"/>
                  </a:ext>
                </a:extLst>
              </a:tr>
              <a:tr h="703334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 базе ГУАП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24.2.384.01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2.2.16. Радиолокация и радионавигация (технические науки)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2.2.15. Системы, сети и устройства телекоммуникаций (технические науки)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546964"/>
                  </a:ext>
                </a:extLst>
              </a:tr>
              <a:tr h="881611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24.2.384.02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2.2.8. Методы и приборы контроля и диагностики материалов, изделий, веществ и природной среды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2.5.22. Управление качеством продукции. Стандартизация. Организация производства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532036"/>
                  </a:ext>
                </a:extLst>
              </a:tr>
              <a:tr h="16634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На базе СПбГУ</a:t>
                      </a:r>
                      <a:r>
                        <a:rPr lang="en-US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телекоммуникаций им. проф. М.А. Бонч-Бруевича», ГУАП, «ВОЕНМЕХ» им. Д.Ф. Устинова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99.2.038.03</a:t>
                      </a:r>
                      <a:b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(ранее Д 999.121.03)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2.3.1. Системный анализ, управление и обработка информации</a:t>
                      </a:r>
                      <a:b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(в технике и технологиях) (технические науки)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1.2.2. Математическое моделирование, численные методы и комплексы программ (технические науки)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2.3.6. Методы и системы защиты информации, информационная безопасность (технические науки)</a:t>
                      </a:r>
                    </a:p>
                  </a:txBody>
                  <a:tcPr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1621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7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3. Научно-исследовательская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Основные задачи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962" y="1268413"/>
            <a:ext cx="5724525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Вести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активную работу по плановой реализации программы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Приоритет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2030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Повысить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количество результатов научно-исследовательской деятельности имеющих на выходе конкретный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продукт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Провести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исследование обеспечения технологического суверенитета России, а также проблем в сфере трудовой миграции научных лидеров и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групп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Усилить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работу по организации коммерциализация РИД, с целью увеличения объемов НИР и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НИОКР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Совершенствовать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объединить предложенные подходы в единую систему защиты авторских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прав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Реорганизовать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работу диссертационных советов, через проработку критериев и мониторинг деятельности, а также провести подготовку и открытие нового совета по специальностям ядерного направления </a:t>
            </a:r>
            <a:r>
              <a:rPr lang="ru-RU" sz="1300" dirty="0" err="1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Аэрокосмос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Организовать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активное участие НПР вуза в конкурсах и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грантовых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программах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Совершенствовать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критерии эффективности работы ППС и научных сотрудников ГУАП путем внесения показателей, способствующих реализации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программы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риоритет 2030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59489" y="1268413"/>
            <a:ext cx="586898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развитие совместных проектов с кластерами СПб и секторами НТИ, заключение соглашений с бизнес-инкубаторами. Повысить эффективность деятельности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МИП 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ГУАП,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стартапов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внедрения компетенций технологического предпринимательства.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Сформировать систему индустриального партнерства в рамках ядерных направлений (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Ростех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Роскосмос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Минпромторг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, ОПК)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Повысить уровень коммерциализации интеллектуальной собственности ГУАП и эффективности работы малых инновационных предприятий при ГУАП. Увеличить объем хоздоговорного финансирования.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развитие ГУАП как федеральной инновационной площадки, в том числе и за счет проведения сессий стратегического планирования, научных сессий,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форсайтов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Продолжить работу по развитию портала научной и инновационной деятельности и системы управления НИОКР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Активно привлекать студентов и аспирантов к научно-исследовательской работе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Подготовить дорожную карту по реализации мер по внедрению результатов НИОКР в реальный сектор экономики</a:t>
            </a:r>
          </a:p>
          <a:p>
            <a:pPr marL="342900" lvl="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поэтапное развитие УНУ «АССИСТ» в сторону применения технологии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SpaceFibre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и создание распределенного стенда с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партнерами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9488" y="5129749"/>
            <a:ext cx="586898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>
              <a:solidFill>
                <a:srgbClr val="2B375C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8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149;p6"/>
          <p:cNvCxnSpPr/>
          <p:nvPr/>
        </p:nvCxnSpPr>
        <p:spPr>
          <a:xfrm rot="10800000" flipH="1">
            <a:off x="3108751" y="4617827"/>
            <a:ext cx="704245" cy="2859"/>
          </a:xfrm>
          <a:prstGeom prst="straightConnector1">
            <a:avLst/>
          </a:prstGeom>
          <a:noFill/>
          <a:ln w="85725" cap="flat" cmpd="sng">
            <a:solidFill>
              <a:srgbClr val="000066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Воспитательная и культурно-массовая работа </a:t>
            </a:r>
            <a:endParaRPr lang="ru-RU" dirty="0">
              <a:effectLst/>
            </a:endParaRPr>
          </a:p>
        </p:txBody>
      </p:sp>
      <p:cxnSp>
        <p:nvCxnSpPr>
          <p:cNvPr id="15" name="Google Shape;141;p6"/>
          <p:cNvCxnSpPr/>
          <p:nvPr/>
        </p:nvCxnSpPr>
        <p:spPr>
          <a:xfrm rot="10800000" flipH="1">
            <a:off x="8511697" y="2326349"/>
            <a:ext cx="270006" cy="342084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7" name="Google Shape;143;p6"/>
          <p:cNvCxnSpPr/>
          <p:nvPr/>
        </p:nvCxnSpPr>
        <p:spPr>
          <a:xfrm rot="10800000" flipH="1">
            <a:off x="8554427" y="3944094"/>
            <a:ext cx="254369" cy="215606"/>
          </a:xfrm>
          <a:prstGeom prst="straightConnector1">
            <a:avLst/>
          </a:prstGeom>
          <a:noFill/>
          <a:ln>
            <a:noFill/>
          </a:ln>
        </p:spPr>
      </p:cxnSp>
      <p:grpSp>
        <p:nvGrpSpPr>
          <p:cNvPr id="38" name="Группа 37"/>
          <p:cNvGrpSpPr/>
          <p:nvPr/>
        </p:nvGrpSpPr>
        <p:grpSpPr>
          <a:xfrm>
            <a:off x="334963" y="1290992"/>
            <a:ext cx="3223863" cy="1736385"/>
            <a:chOff x="334963" y="1199217"/>
            <a:chExt cx="3223863" cy="1736385"/>
          </a:xfrm>
        </p:grpSpPr>
        <p:sp>
          <p:nvSpPr>
            <p:cNvPr id="39" name="Прямоугольник с двумя скругленными противолежащими углами 38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34963" y="1199217"/>
              <a:ext cx="3223863" cy="1736385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614044" y="1327786"/>
              <a:ext cx="909956" cy="478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>
                <a:lnSpc>
                  <a:spcPct val="110000"/>
                </a:lnSpc>
                <a:buClr>
                  <a:srgbClr val="002D55"/>
                </a:buClr>
                <a:buSzPts val="1680"/>
              </a:pPr>
              <a:r>
                <a:rPr lang="ru-RU" sz="2400" b="1" dirty="0" smtClean="0">
                  <a:solidFill>
                    <a:srgbClr val="002060"/>
                  </a:solidFill>
                  <a:latin typeface="+mj-lt"/>
                  <a:ea typeface="Arial"/>
                  <a:cs typeface="Arial"/>
                </a:rPr>
                <a:t>Цель</a:t>
              </a:r>
              <a:endParaRPr lang="ru-RU" sz="2400" b="1" dirty="0">
                <a:solidFill>
                  <a:srgbClr val="002060"/>
                </a:solidFill>
                <a:latin typeface="+mj-lt"/>
                <a:ea typeface="Arial"/>
                <a:cs typeface="Arial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14044" y="1804102"/>
              <a:ext cx="276383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создать к 2030 г. </a:t>
              </a:r>
              <a:r>
                <a:rPr lang="ru-RU" sz="1400" dirty="0" smtClean="0">
                  <a:solidFill>
                    <a:srgbClr val="14044C"/>
                  </a:solidFill>
                  <a:latin typeface="Calibri"/>
                </a:rPr>
                <a:t>профессиональный </a:t>
              </a:r>
              <a:r>
                <a:rPr lang="ru-RU" sz="1400" dirty="0">
                  <a:solidFill>
                    <a:srgbClr val="14044C"/>
                  </a:solidFill>
                  <a:latin typeface="Calibri"/>
                </a:rPr>
                <a:t>базис и среду по формированию современного инженера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34964" y="3172255"/>
            <a:ext cx="3174058" cy="3136470"/>
            <a:chOff x="4180691" y="1517462"/>
            <a:chExt cx="3572062" cy="3115717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4180691" y="1517462"/>
              <a:ext cx="3572062" cy="3115717"/>
              <a:chOff x="6431416" y="745781"/>
              <a:chExt cx="3572062" cy="3115717"/>
            </a:xfrm>
            <a:solidFill>
              <a:srgbClr val="000066"/>
            </a:solidFill>
          </p:grpSpPr>
          <p:sp>
            <p:nvSpPr>
              <p:cNvPr id="45" name="Прямоугольник с двумя скругленными противолежащими углами 44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31416" y="745781"/>
                <a:ext cx="3572062" cy="3115717"/>
              </a:xfrm>
              <a:prstGeom prst="round2Diag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6721899" y="1062755"/>
                <a:ext cx="3133990" cy="46166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Компоненты среды</a:t>
                </a:r>
              </a:p>
            </p:txBody>
          </p:sp>
        </p:grpSp>
        <p:sp>
          <p:nvSpPr>
            <p:cNvPr id="44" name="Прямоугольник 43"/>
            <p:cNvSpPr/>
            <p:nvPr/>
          </p:nvSpPr>
          <p:spPr>
            <a:xfrm>
              <a:off x="4471174" y="2397105"/>
              <a:ext cx="2707680" cy="1923012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Возможности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Отраслевые образовательные мероприятия </a:t>
              </a:r>
              <a:endParaRPr lang="ru-RU" sz="14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Студенческие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сообщества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Инициативы 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Навыки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784568" y="1572162"/>
            <a:ext cx="3411362" cy="4736563"/>
            <a:chOff x="6476763" y="698778"/>
            <a:chExt cx="3411362" cy="4736563"/>
          </a:xfrm>
          <a:solidFill>
            <a:srgbClr val="003399"/>
          </a:solidFill>
        </p:grpSpPr>
        <p:grpSp>
          <p:nvGrpSpPr>
            <p:cNvPr id="54" name="Группа 53"/>
            <p:cNvGrpSpPr/>
            <p:nvPr/>
          </p:nvGrpSpPr>
          <p:grpSpPr>
            <a:xfrm>
              <a:off x="6476763" y="698778"/>
              <a:ext cx="3411362" cy="4736563"/>
              <a:chOff x="6476763" y="698778"/>
              <a:chExt cx="3411362" cy="4736563"/>
            </a:xfrm>
            <a:grpFill/>
          </p:grpSpPr>
          <p:sp>
            <p:nvSpPr>
              <p:cNvPr id="56" name="Прямоугольник с двумя скругленными противолежащими углами 55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76763" y="698778"/>
                <a:ext cx="3411362" cy="4736563"/>
              </a:xfrm>
              <a:prstGeom prst="round2Diag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6775839" y="885082"/>
                <a:ext cx="2462981" cy="461665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Мероприятия</a:t>
                </a:r>
              </a:p>
            </p:txBody>
          </p:sp>
        </p:grpSp>
        <p:sp>
          <p:nvSpPr>
            <p:cNvPr id="55" name="Прямоугольник 54"/>
            <p:cNvSpPr/>
            <p:nvPr/>
          </p:nvSpPr>
          <p:spPr>
            <a:xfrm>
              <a:off x="6659319" y="1412881"/>
              <a:ext cx="2953260" cy="384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Проект «Открытый ГУАП»</a:t>
              </a: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ru-RU" sz="16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6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проведение мероприятий  для школьников </a:t>
              </a: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по </a:t>
              </a: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четырем ядерным направлениям ГУАП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Проект «</a:t>
              </a:r>
              <a:r>
                <a:rPr lang="ru-RU" sz="1400" b="1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Амбассадоры</a:t>
              </a: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ГУАП»</a:t>
              </a:r>
              <a:r>
                <a:rPr lang="ru-RU" sz="16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6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формирование сообщества заинтересованных </a:t>
              </a: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людей </a:t>
              </a: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из числа </a:t>
              </a: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студентов, </a:t>
              </a: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работников вуза, выпускников университета, школьников </a:t>
              </a: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в </a:t>
              </a: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продвижении ГУАП</a:t>
              </a:r>
              <a:endParaRPr lang="ru-RU" sz="1000" dirty="0">
                <a:solidFill>
                  <a:schemeClr val="lt1"/>
                </a:solidFill>
                <a:latin typeface="+mj-lt"/>
                <a:ea typeface="Roboto"/>
                <a:cs typeface="Roboto"/>
                <a:sym typeface="Roboto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Студенческое научное сообщество</a:t>
              </a:r>
              <a:r>
                <a:rPr lang="ru-RU" sz="16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6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0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содействие повышению качества подготовки квалифицированных кадров </a:t>
              </a:r>
              <a:endParaRPr lang="ru-RU" sz="1600" b="1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Проект «</a:t>
              </a:r>
              <a:r>
                <a:rPr lang="ru-RU" sz="1400" b="1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GoUP</a:t>
              </a: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 – твой опыт»  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представляет собой систему мероприятий, ориентированных на личностное, профессиональное и карьерное развитие молодежи 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Платформа «</a:t>
              </a:r>
              <a:r>
                <a:rPr lang="ru-RU" sz="1400" b="1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GoUP</a:t>
              </a:r>
              <a:r>
                <a:rPr lang="ru-RU" sz="14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</a:rPr>
                <a:t> – твой опыт» </a:t>
              </a: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цифровая 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платформа для </a:t>
              </a: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школьников,</a:t>
              </a:r>
              <a:b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обучающихся</a:t>
              </a:r>
              <a:r>
                <a:rPr lang="ru-RU" sz="10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, выпускников</a:t>
              </a: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7471474" y="1268413"/>
            <a:ext cx="4457000" cy="3529012"/>
            <a:chOff x="6458657" y="573863"/>
            <a:chExt cx="3429469" cy="3594091"/>
          </a:xfrm>
          <a:solidFill>
            <a:srgbClr val="6666FF"/>
          </a:solidFill>
        </p:grpSpPr>
        <p:grpSp>
          <p:nvGrpSpPr>
            <p:cNvPr id="61" name="Группа 60"/>
            <p:cNvGrpSpPr/>
            <p:nvPr/>
          </p:nvGrpSpPr>
          <p:grpSpPr>
            <a:xfrm>
              <a:off x="6458657" y="573863"/>
              <a:ext cx="3429469" cy="3594091"/>
              <a:chOff x="6458657" y="573863"/>
              <a:chExt cx="3429469" cy="3594091"/>
            </a:xfrm>
            <a:grpFill/>
          </p:grpSpPr>
          <p:sp>
            <p:nvSpPr>
              <p:cNvPr id="63" name="Прямоугольник с двумя скругленными противолежащими углами 62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58657" y="573863"/>
                <a:ext cx="3429469" cy="3594091"/>
              </a:xfrm>
              <a:prstGeom prst="round2DiagRect">
                <a:avLst/>
              </a:prstGeom>
              <a:solidFill>
                <a:srgbClr val="0033CC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6656508" y="706439"/>
                <a:ext cx="1466592" cy="470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Результаты</a:t>
                </a:r>
              </a:p>
            </p:txBody>
          </p:sp>
        </p:grpSp>
        <p:sp>
          <p:nvSpPr>
            <p:cNvPr id="62" name="Прямоугольник 61"/>
            <p:cNvSpPr/>
            <p:nvPr/>
          </p:nvSpPr>
          <p:spPr>
            <a:xfrm>
              <a:off x="6536179" y="1114833"/>
              <a:ext cx="3296980" cy="2962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Реализованы </a:t>
              </a: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школы по развитию навыков </a:t>
              </a:r>
              <a: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для </a:t>
              </a: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156 студентов</a:t>
              </a:r>
              <a:r>
                <a:rPr lang="ru-RU" sz="12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: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«Школа тренеров», «Школа навыков», «Школа </a:t>
              </a:r>
              <a:r>
                <a:rPr lang="ru-RU" sz="1100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амбассадоров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», «Школа по подготовке сотрудников-студентов приемной комиссии»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Программа </a:t>
              </a: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«</a:t>
              </a:r>
              <a:r>
                <a:rPr lang="ru-RU" sz="1200" b="1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Амбассадоры</a:t>
              </a: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ГУАП»: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22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человека, 43 школы с февраля по апрель, 2289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школьников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b="1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Проведены 41 мастер-класс и 16 экскурсий, </a:t>
              </a:r>
              <a:r>
                <a:rPr lang="en-US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en-US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направленных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на трудоустройство обучающихся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;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Разработан и запущен 1 этап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платформы «</a:t>
              </a:r>
              <a:r>
                <a:rPr lang="ru-RU" sz="1100" dirty="0" err="1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GoUP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– твой опыт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»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Начал работу HR-клуб, основная задача которого – прямая коммуникация вуз-работодатель, пилотный проект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/>
              </a:r>
              <a:b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</a:b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с 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4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институтом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В рамках проекта «ГУАП городу» силами студенческого объединения </a:t>
              </a:r>
              <a:r>
                <a:rPr lang="ru-RU" sz="1100" dirty="0" err="1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Welcome</a:t>
              </a:r>
              <a:r>
                <a:rPr lang="ru-RU" sz="1100" dirty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-центр проведено свыше 30 </a:t>
              </a:r>
              <a:r>
                <a:rPr lang="ru-RU" sz="1100" dirty="0" smtClean="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rPr>
                <a:t>экскурсий</a:t>
              </a:r>
              <a:endParaRPr lang="ru-RU" sz="11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Прямоугольник 65"/>
          <p:cNvSpPr/>
          <p:nvPr/>
        </p:nvSpPr>
        <p:spPr>
          <a:xfrm>
            <a:off x="7646367" y="4833938"/>
            <a:ext cx="397649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Основными показателями эффективности реализации молодежной политики вуза являются: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проактивно</a:t>
            </a: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настроенная молодежь (76,7% 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уровень 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поддержки и продвижения молодежью традиционных нравственных </a:t>
            </a: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ценностей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(84,7</a:t>
            </a: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президента РФ (68,3%)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доверие российскому 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обществу </a:t>
            </a: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нание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(89%)</a:t>
            </a:r>
            <a:endParaRPr lang="ru-RU" sz="1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количество </a:t>
            </a:r>
            <a:r>
              <a:rPr lang="ru-RU" sz="1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студентов, участвующих в проектах и программах президентских платформ и добровольчестве (26%)</a:t>
            </a:r>
            <a:endParaRPr lang="ru-RU" sz="1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4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3" y="1199217"/>
            <a:ext cx="4348798" cy="1743620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4" name="Прямоугольник с двумя скругленными противолежащими углами 13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485319" y="1199217"/>
            <a:ext cx="7443155" cy="174362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Воспитательная и культурно-массовая работа 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3761" y="1489541"/>
            <a:ext cx="70408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Нравственные </a:t>
            </a:r>
            <a:r>
              <a:rPr lang="ru-RU" sz="1400" b="1" dirty="0">
                <a:solidFill>
                  <a:srgbClr val="14044C"/>
                </a:solidFill>
                <a:latin typeface="+mj-lt"/>
              </a:rPr>
              <a:t>ориентиры, формирующие мировоззрение граждан России, передаваемые от </a:t>
            </a:r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поколения к </a:t>
            </a:r>
            <a:r>
              <a:rPr lang="ru-RU" sz="1400" b="1" dirty="0">
                <a:solidFill>
                  <a:srgbClr val="14044C"/>
                </a:solidFill>
                <a:latin typeface="+mj-lt"/>
              </a:rPr>
              <a:t>поколению, лежащие в основе общероссийской </a:t>
            </a:r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гражданской идентичности </a:t>
            </a:r>
            <a:r>
              <a:rPr lang="ru-RU" sz="1400" b="1" dirty="0">
                <a:solidFill>
                  <a:srgbClr val="14044C"/>
                </a:solidFill>
                <a:latin typeface="+mj-lt"/>
              </a:rPr>
              <a:t>и единого </a:t>
            </a:r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культурного пространства </a:t>
            </a:r>
            <a:r>
              <a:rPr lang="ru-RU" sz="1400" b="1" dirty="0">
                <a:solidFill>
                  <a:srgbClr val="14044C"/>
                </a:solidFill>
                <a:latin typeface="+mj-lt"/>
              </a:rPr>
              <a:t>страны, укрепляющие гражданское единство, нашедшие свое уникальное, </a:t>
            </a:r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самобытное проявление </a:t>
            </a:r>
            <a:br>
              <a:rPr lang="ru-RU" sz="1400" b="1" dirty="0" smtClean="0">
                <a:solidFill>
                  <a:srgbClr val="14044C"/>
                </a:solidFill>
                <a:latin typeface="+mj-lt"/>
              </a:rPr>
            </a:br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в духовном, историческом </a:t>
            </a:r>
            <a:r>
              <a:rPr lang="ru-RU" sz="1400" b="1" dirty="0">
                <a:solidFill>
                  <a:srgbClr val="14044C"/>
                </a:solidFill>
                <a:latin typeface="+mj-lt"/>
              </a:rPr>
              <a:t>и культурном развитии многонационального народа </a:t>
            </a:r>
            <a:r>
              <a:rPr lang="ru-RU" sz="1400" b="1" dirty="0" smtClean="0">
                <a:solidFill>
                  <a:srgbClr val="14044C"/>
                </a:solidFill>
                <a:latin typeface="+mj-lt"/>
              </a:rPr>
              <a:t>России</a:t>
            </a:r>
            <a:endParaRPr lang="ru-RU" sz="1400" b="1" dirty="0">
              <a:solidFill>
                <a:srgbClr val="14044C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13969" y="3193008"/>
            <a:ext cx="3628112" cy="3115717"/>
            <a:chOff x="6431415" y="745781"/>
            <a:chExt cx="3628112" cy="3115717"/>
          </a:xfrm>
          <a:solidFill>
            <a:srgbClr val="000066"/>
          </a:solidFill>
        </p:grpSpPr>
        <p:grpSp>
          <p:nvGrpSpPr>
            <p:cNvPr id="18" name="Группа 17"/>
            <p:cNvGrpSpPr/>
            <p:nvPr/>
          </p:nvGrpSpPr>
          <p:grpSpPr>
            <a:xfrm>
              <a:off x="6431415" y="745781"/>
              <a:ext cx="3628112" cy="3115717"/>
              <a:chOff x="6431415" y="745781"/>
              <a:chExt cx="3628112" cy="3115717"/>
            </a:xfrm>
            <a:grpFill/>
          </p:grpSpPr>
          <p:sp>
            <p:nvSpPr>
              <p:cNvPr id="20" name="Прямоугольник с двумя скругленными противолежащими углами 19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31415" y="745781"/>
                <a:ext cx="3628112" cy="3115717"/>
              </a:xfrm>
              <a:prstGeom prst="round2Diag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6856004" y="1125049"/>
                <a:ext cx="1273795" cy="52322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Жизнь</a:t>
                </a: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6867651" y="1756874"/>
              <a:ext cx="2823569" cy="155427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Достоинство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Права и свободы человека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Коллективизм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Взаимопомощь 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</a:t>
              </a: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взаимоуважение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311628" y="3121401"/>
            <a:ext cx="3628112" cy="3115717"/>
            <a:chOff x="6431415" y="745781"/>
            <a:chExt cx="3628112" cy="3115717"/>
          </a:xfrm>
          <a:solidFill>
            <a:srgbClr val="003399"/>
          </a:solidFill>
        </p:grpSpPr>
        <p:grpSp>
          <p:nvGrpSpPr>
            <p:cNvPr id="23" name="Группа 22"/>
            <p:cNvGrpSpPr/>
            <p:nvPr/>
          </p:nvGrpSpPr>
          <p:grpSpPr>
            <a:xfrm>
              <a:off x="6431415" y="745781"/>
              <a:ext cx="3628112" cy="3115717"/>
              <a:chOff x="6431415" y="745781"/>
              <a:chExt cx="3628112" cy="3115717"/>
            </a:xfrm>
            <a:grpFill/>
          </p:grpSpPr>
          <p:sp>
            <p:nvSpPr>
              <p:cNvPr id="25" name="Прямоугольник с двумя скругленными противолежащими углами 24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31415" y="745781"/>
                <a:ext cx="3628112" cy="3115717"/>
              </a:xfrm>
              <a:prstGeom prst="round2Diag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764201" y="1161330"/>
                <a:ext cx="2462981" cy="52322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ru-RU" sz="28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Патриотизм</a:t>
                </a:r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6760636" y="1809030"/>
              <a:ext cx="3111232" cy="18004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Гражданственность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Служение Отечеству 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</a:t>
              </a: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ответственность за его судьбу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Историческая память 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</a:t>
              </a: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преемственность поколений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Единство народов России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309288" y="3105150"/>
            <a:ext cx="3628112" cy="3115717"/>
            <a:chOff x="6431415" y="745781"/>
            <a:chExt cx="3628112" cy="3115717"/>
          </a:xfrm>
          <a:solidFill>
            <a:srgbClr val="6666FF"/>
          </a:solidFill>
        </p:grpSpPr>
        <p:grpSp>
          <p:nvGrpSpPr>
            <p:cNvPr id="28" name="Группа 27"/>
            <p:cNvGrpSpPr/>
            <p:nvPr/>
          </p:nvGrpSpPr>
          <p:grpSpPr>
            <a:xfrm>
              <a:off x="6431415" y="745781"/>
              <a:ext cx="3628112" cy="3115717"/>
              <a:chOff x="6431415" y="745781"/>
              <a:chExt cx="3628112" cy="3115717"/>
            </a:xfrm>
            <a:grpFill/>
          </p:grpSpPr>
          <p:sp>
            <p:nvSpPr>
              <p:cNvPr id="30" name="Прямоугольник с двумя скругленными противолежащими углами 29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431415" y="745781"/>
                <a:ext cx="3628112" cy="3115717"/>
              </a:xfrm>
              <a:prstGeom prst="round2DiagRect">
                <a:avLst/>
              </a:prstGeom>
              <a:solidFill>
                <a:srgbClr val="0033CC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6658269" y="1060741"/>
                <a:ext cx="3380809" cy="734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ru-RU" sz="28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Высокие </a:t>
                </a:r>
                <a:r>
                  <a:rPr lang="ru-RU" sz="24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ru-RU" sz="24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24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нравственные </a:t>
                </a:r>
                <a:r>
                  <a:rPr lang="ru-RU" sz="2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идеалы</a:t>
                </a:r>
              </a:p>
            </p:txBody>
          </p:sp>
        </p:grpSp>
        <p:sp>
          <p:nvSpPr>
            <p:cNvPr id="29" name="Прямоугольник 28"/>
            <p:cNvSpPr/>
            <p:nvPr/>
          </p:nvSpPr>
          <p:spPr>
            <a:xfrm>
              <a:off x="6833686" y="1786808"/>
              <a:ext cx="2823569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Крепкая семья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Созидательный труд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Приоритет духовного 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над </a:t>
              </a: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материальным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Гуманизм и милосердие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Справедливость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14044" y="1449388"/>
            <a:ext cx="3871276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b="1" dirty="0">
                <a:solidFill>
                  <a:srgbClr val="002060"/>
                </a:solidFill>
                <a:latin typeface="+mj-lt"/>
                <a:ea typeface="Arial"/>
                <a:cs typeface="Arial"/>
              </a:rPr>
              <a:t>Традиционные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Arial"/>
                <a:cs typeface="Arial"/>
              </a:rPr>
              <a:t>ценности</a:t>
            </a:r>
            <a:endParaRPr lang="ru-RU" b="1" dirty="0">
              <a:solidFill>
                <a:srgbClr val="002060"/>
              </a:solidFill>
              <a:latin typeface="+mj-lt"/>
              <a:ea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044" y="1804102"/>
            <a:ext cx="3871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14044C"/>
                </a:solidFill>
                <a:latin typeface="Calibri"/>
              </a:rPr>
              <a:t>Указ Президента Российской Федерации от 09.11.2022 № 809 </a:t>
            </a:r>
            <a:r>
              <a:rPr lang="ru-RU" sz="1200" dirty="0" smtClean="0">
                <a:solidFill>
                  <a:srgbClr val="14044C"/>
                </a:solidFill>
                <a:latin typeface="Calibri"/>
              </a:rPr>
              <a:t>«</a:t>
            </a:r>
            <a:r>
              <a:rPr lang="ru-RU" sz="1200" dirty="0">
                <a:solidFill>
                  <a:srgbClr val="14044C"/>
                </a:solidFill>
                <a:latin typeface="Calibri"/>
              </a:rPr>
              <a:t>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32289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Группа 78"/>
          <p:cNvGrpSpPr/>
          <p:nvPr/>
        </p:nvGrpSpPr>
        <p:grpSpPr>
          <a:xfrm>
            <a:off x="3794946" y="3200337"/>
            <a:ext cx="4442149" cy="2031238"/>
            <a:chOff x="5127063" y="4793597"/>
            <a:chExt cx="4442149" cy="2031238"/>
          </a:xfrm>
        </p:grpSpPr>
        <p:sp>
          <p:nvSpPr>
            <p:cNvPr id="80" name="Прямоугольник с двумя скругленными противолежащими углами 7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127063" y="4793597"/>
              <a:ext cx="4442149" cy="2031238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90" name="Группа 89"/>
            <p:cNvGrpSpPr/>
            <p:nvPr/>
          </p:nvGrpSpPr>
          <p:grpSpPr>
            <a:xfrm>
              <a:off x="5732528" y="4970623"/>
              <a:ext cx="3540072" cy="1146784"/>
              <a:chOff x="5732528" y="5094448"/>
              <a:chExt cx="3540072" cy="1146784"/>
            </a:xfrm>
          </p:grpSpPr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5732528" y="5594901"/>
                <a:ext cx="315912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реализующих </a:t>
                </a:r>
                <a:r>
                  <a:rPr lang="en-US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en-US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проект </a:t>
                </a:r>
                <a:r>
                  <a:rPr lang="ru-RU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для </a:t>
                </a:r>
                <a:r>
                  <a:rPr lang="ru-RU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школьников</a:t>
                </a:r>
                <a:endParaRPr lang="ru-RU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5732528" y="5094448"/>
                <a:ext cx="35400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ГУАП среди </a:t>
                </a:r>
                <a:r>
                  <a:rPr lang="ru-RU" sz="3200" b="1" smtClean="0">
                    <a:solidFill>
                      <a:srgbClr val="FF000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23</a:t>
                </a:r>
                <a:r>
                  <a:rPr lang="ru-RU" b="1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2000" b="1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организаций</a:t>
                </a:r>
                <a:r>
                  <a:rPr lang="ru-RU" sz="2000" b="1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,</a:t>
                </a:r>
                <a:endParaRPr lang="ru-RU" sz="20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29" name="Прямоугольник с двумя скругленными противолежащими углами 2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7506026" y="1189416"/>
            <a:ext cx="4351012" cy="2010921"/>
          </a:xfrm>
          <a:prstGeom prst="round2DiagRect">
            <a:avLst/>
          </a:prstGeom>
          <a:solidFill>
            <a:schemeClr val="accent5">
              <a:lumMod val="40000"/>
              <a:lumOff val="6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Ключевые моменты, результаты и достижения</a:t>
            </a:r>
            <a:endParaRPr lang="ru-RU" dirty="0">
              <a:effectLst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34963" y="1245381"/>
            <a:ext cx="3742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Апрель 2023: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завершение реализации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двухлетнего проекта «Методическое сопровождение внедрения методик </a:t>
            </a:r>
            <a:r>
              <a:rPr lang="ru-RU" sz="1400" dirty="0" err="1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FutureSkills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систему высшего образования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5" y="2414932"/>
            <a:ext cx="3115191" cy="201107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642251" y="3279541"/>
            <a:ext cx="2740123" cy="3353169"/>
            <a:chOff x="4010744" y="1249925"/>
            <a:chExt cx="2613722" cy="319848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0"/>
            <a:stretch/>
          </p:blipFill>
          <p:spPr>
            <a:xfrm>
              <a:off x="4201821" y="1249925"/>
              <a:ext cx="2400093" cy="31984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4" name="Группа 63"/>
            <p:cNvGrpSpPr/>
            <p:nvPr/>
          </p:nvGrpSpPr>
          <p:grpSpPr>
            <a:xfrm>
              <a:off x="4010744" y="2357639"/>
              <a:ext cx="2613722" cy="983061"/>
              <a:chOff x="930020" y="1784452"/>
              <a:chExt cx="2115121" cy="600613"/>
            </a:xfrm>
          </p:grpSpPr>
          <p:sp>
            <p:nvSpPr>
              <p:cNvPr id="65" name="Прямоугольник с двумя скругленными противолежащими углами 64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930020" y="1784452"/>
                <a:ext cx="2115121" cy="600613"/>
              </a:xfrm>
              <a:prstGeom prst="round2DiagRect">
                <a:avLst/>
              </a:prstGeom>
              <a:solidFill>
                <a:srgbClr val="2B375C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749A0995-51C2-0D4D-9CB6-878B943667CF}"/>
                  </a:ext>
                </a:extLst>
              </p:cNvPr>
              <p:cNvSpPr/>
              <p:nvPr/>
            </p:nvSpPr>
            <p:spPr>
              <a:xfrm>
                <a:off x="1494982" y="1925446"/>
                <a:ext cx="1314398" cy="27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ru-RU" sz="1400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образовательных </a:t>
                </a:r>
                <a:r>
                  <a:rPr lang="ru-RU" sz="1400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программ</a:t>
                </a:r>
                <a:endParaRPr lang="ru-RU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1084647" y="1897930"/>
                <a:ext cx="468765" cy="340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3200" b="1" dirty="0" smtClean="0">
                    <a:solidFill>
                      <a:srgbClr val="FF000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9</a:t>
                </a:r>
                <a:endParaRPr lang="ru-RU" sz="3200" dirty="0">
                  <a:latin typeface="+mj-lt"/>
                </a:endParaRPr>
              </a:p>
            </p:txBody>
          </p:sp>
        </p:grpSp>
      </p:grpSp>
      <p:sp>
        <p:nvSpPr>
          <p:cNvPr id="71" name="Прямоугольник с двумя скругленными противолежащими углами 70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4138101" y="1496028"/>
            <a:ext cx="3367925" cy="1825671"/>
          </a:xfrm>
          <a:prstGeom prst="round2DiagRect">
            <a:avLst/>
          </a:prstGeom>
          <a:solidFill>
            <a:srgbClr val="2B375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749A0995-51C2-0D4D-9CB6-878B943667CF}"/>
              </a:ext>
            </a:extLst>
          </p:cNvPr>
          <p:cNvSpPr/>
          <p:nvPr/>
        </p:nvSpPr>
        <p:spPr>
          <a:xfrm>
            <a:off x="4585342" y="1751984"/>
            <a:ext cx="25682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 — победитель </a:t>
            </a:r>
            <a:r>
              <a:rPr lang="ru-RU" sz="2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конкурса </a:t>
            </a:r>
            <a:r>
              <a:rPr lang="ru-RU" sz="20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 создание центра трансфера </a:t>
            </a:r>
            <a:r>
              <a:rPr lang="ru-RU" sz="2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технологий</a:t>
            </a:r>
            <a:endParaRPr lang="ru-RU" sz="20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7210" y="4454513"/>
            <a:ext cx="2042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Код будущего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53770" y="4311583"/>
            <a:ext cx="3064925" cy="1742361"/>
            <a:chOff x="607768" y="4044985"/>
            <a:chExt cx="3064925" cy="1742361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607768" y="4044985"/>
              <a:ext cx="3064925" cy="1742361"/>
              <a:chOff x="7621808" y="4599816"/>
              <a:chExt cx="3107851" cy="1487304"/>
            </a:xfrm>
          </p:grpSpPr>
          <p:sp>
            <p:nvSpPr>
              <p:cNvPr id="75" name="Прямоугольник с двумя скругленными противолежащими углами 74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7621808" y="4599816"/>
                <a:ext cx="3107851" cy="1487304"/>
              </a:xfrm>
              <a:prstGeom prst="round2Diag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7828475" y="5003324"/>
                <a:ext cx="2694517" cy="814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объединил </a:t>
                </a:r>
                <a:r>
                  <a:rPr lang="ru-RU" sz="1400" b="1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56 </a:t>
                </a:r>
                <a:r>
                  <a:rPr lang="ru-RU" sz="14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вузов</a:t>
                </a:r>
                <a:endPara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разработал </a:t>
                </a:r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 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внедрил </a:t>
                </a:r>
                <a:b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4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43 компетенции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,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1400" b="1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20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400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из которых – в </a:t>
                </a:r>
                <a:r>
                  <a:rPr lang="ru-RU" sz="1400" dirty="0" smtClean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ГУАП</a:t>
                </a:r>
                <a:endParaRPr lang="ru-RU" sz="14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800581" y="4250390"/>
              <a:ext cx="2473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2B375C"/>
                  </a:solidFill>
                  <a:ea typeface="Roboto" panose="02000000000000000000" pitchFamily="2" charset="0"/>
                  <a:cs typeface="Roboto" panose="02000000000000000000" pitchFamily="2" charset="0"/>
                </a:rPr>
                <a:t>В рамках проекта ГУАП 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486" y="5052741"/>
            <a:ext cx="3066153" cy="1288891"/>
          </a:xfrm>
          <a:prstGeom prst="rect">
            <a:avLst/>
          </a:prstGeom>
        </p:spPr>
      </p:pic>
      <p:sp>
        <p:nvSpPr>
          <p:cNvPr id="99" name="Прямоугольник 98"/>
          <p:cNvSpPr/>
          <p:nvPr/>
        </p:nvSpPr>
        <p:spPr>
          <a:xfrm>
            <a:off x="7858442" y="1584115"/>
            <a:ext cx="21538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Команда вуза выиграла грант </a:t>
            </a:r>
            <a:r>
              <a:rPr lang="en-US" sz="1400" dirty="0" smtClean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400" dirty="0" smtClean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создание </a:t>
            </a:r>
            <a:r>
              <a:rPr lang="ru-RU" sz="1400" dirty="0" smtClean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Предпринимательской</a:t>
            </a:r>
            <a:r>
              <a:rPr lang="en-US" sz="1400" dirty="0" smtClean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точки кипения</a:t>
            </a:r>
            <a:endParaRPr lang="ru-RU" sz="1400" dirty="0">
              <a:solidFill>
                <a:srgbClr val="2B375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71" y="1140264"/>
            <a:ext cx="2591467" cy="15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8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с двумя скругленными противолежащими углами 3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838818" y="4924210"/>
            <a:ext cx="4977710" cy="1924672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6838818" y="1134862"/>
            <a:ext cx="4524922" cy="1748308"/>
            <a:chOff x="5852160" y="3353439"/>
            <a:chExt cx="4551680" cy="1748308"/>
          </a:xfrm>
        </p:grpSpPr>
        <p:sp>
          <p:nvSpPr>
            <p:cNvPr id="35" name="Прямоугольник с двумя скругленными противолежащими углами 3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852160" y="3353439"/>
              <a:ext cx="4551680" cy="1748308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085235" y="3588874"/>
              <a:ext cx="4202399" cy="1244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800"/>
                </a:spcBef>
              </a:pPr>
              <a:r>
                <a:rPr lang="ru-RU" sz="14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13 мероприятий с 673 участниками  </a:t>
              </a:r>
              <a:r>
                <a:rPr lang="ru-RU" sz="14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по </a:t>
              </a:r>
              <a:r>
                <a:rPr lang="ru-RU" sz="14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программе «Больше, чем </a:t>
              </a:r>
              <a:r>
                <a:rPr lang="ru-RU" sz="14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путешествие»</a:t>
              </a:r>
              <a:r>
                <a:rPr lang="ru-RU" sz="1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4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АНО «РСВ»,</a:t>
              </a:r>
              <a: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в </a:t>
              </a:r>
              <a:r>
                <a:rPr lang="ru-RU" sz="1400" dirty="0" err="1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т.ч</a:t>
              </a:r>
              <a: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r>
                <a:rPr lang="ru-RU" sz="1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получен </a:t>
              </a:r>
              <a:r>
                <a:rPr lang="ru-RU" sz="14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грант </a:t>
              </a:r>
              <a:r>
                <a:rPr lang="ru-RU" sz="1400" b="1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3,7 млн. руб.</a:t>
              </a:r>
              <a:r>
                <a:rPr lang="ru-RU" sz="140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ru-RU" sz="140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на </a:t>
              </a:r>
              <a:r>
                <a:rPr lang="ru-RU" sz="14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специальное выездное мероприятие </a:t>
              </a:r>
              <a: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sz="14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4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для </a:t>
              </a:r>
              <a:r>
                <a:rPr lang="ru-RU" sz="14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150 участников </a:t>
              </a:r>
              <a:r>
                <a:rPr lang="ru-RU" sz="14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СНС ГУАП</a:t>
              </a:r>
              <a:endParaRPr lang="ru-RU" sz="1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Воспитательная и культурно-массовая работа </a:t>
            </a:r>
            <a:endParaRPr lang="ru-RU" dirty="0">
              <a:effectLst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34963" y="1268412"/>
            <a:ext cx="5724525" cy="3191828"/>
            <a:chOff x="6311432" y="4106350"/>
            <a:chExt cx="5168639" cy="3162508"/>
          </a:xfrm>
        </p:grpSpPr>
        <p:sp>
          <p:nvSpPr>
            <p:cNvPr id="5" name="Прямоугольник с двумя скругленными противолежащими углами 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311432" y="4106350"/>
              <a:ext cx="5168639" cy="3162508"/>
            </a:xfrm>
            <a:prstGeom prst="round2DiagRect">
              <a:avLst>
                <a:gd name="adj1" fmla="val 10004"/>
                <a:gd name="adj2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545067" y="4608186"/>
              <a:ext cx="4935004" cy="23023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Мониторинг проведения учебных занятий, участие в независимой оценке качества образования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Включение исторических, просветительских лекций в Рабочую программу воспитания (участие приняло свыше 1000  обучающихся) 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301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культурно-массовое, спортивно-оздоровительное, профилактическое </a:t>
              </a:r>
              <a:r>
                <a:rPr lang="ru-RU" sz="12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мероприятие </a:t>
              </a: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для студентов ГУАП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Ежемесячно очные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онлайн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Дни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открытых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дверей ГУАП</a:t>
              </a:r>
              <a:endParaRPr lang="ru-RU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9 </a:t>
              </a: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опросов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 разные темы с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участием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3235 обучающихся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4 </a:t>
              </a:r>
              <a:r>
                <a:rPr lang="ru-RU" sz="12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встречи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«Открытый диалог с администрацией ГУАП»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 </a:t>
              </a:r>
              <a:r>
                <a:rPr lang="ru-RU" sz="12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ректором и представителями </a:t>
              </a:r>
              <a:r>
                <a:rPr lang="ru-RU" sz="12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администрации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628532" y="4272659"/>
              <a:ext cx="44949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Мероприятия</a:t>
              </a:r>
            </a:p>
          </p:txBody>
        </p:sp>
      </p:grpSp>
      <p:sp>
        <p:nvSpPr>
          <p:cNvPr id="17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4" y="4184650"/>
            <a:ext cx="5724524" cy="2295728"/>
          </a:xfrm>
          <a:prstGeom prst="round2DiagRect">
            <a:avLst/>
          </a:prstGeom>
          <a:solidFill>
            <a:srgbClr val="2B375C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8802" y="4270685"/>
            <a:ext cx="52933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Всероссийский урбанистический </a:t>
            </a:r>
            <a:r>
              <a:rPr lang="ru-RU" sz="1400" dirty="0" err="1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хакатон</a:t>
            </a: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«</a:t>
            </a:r>
            <a:r>
              <a:rPr lang="ru-RU" sz="1400" dirty="0" err="1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CityHack</a:t>
            </a: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» </a:t>
            </a:r>
            <a:b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(совместно с институтом ФПТИ)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Классы для обучающихся по направлениям: экологический класс, метрологический класс, класс экономики и права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Всероссийский фестиваль «</a:t>
            </a:r>
            <a:r>
              <a:rPr lang="ru-RU" sz="1400" dirty="0" err="1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VKFest</a:t>
            </a: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» 2023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Летние школы «Технологии будущего», «Экономики и права», «Взмах»</a:t>
            </a:r>
          </a:p>
          <a:p>
            <a:pPr marL="171450" lvl="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Студенческий лидер Санкт-Петербурга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7109554" y="5112164"/>
            <a:ext cx="4437890" cy="1536489"/>
            <a:chOff x="6664165" y="1409126"/>
            <a:chExt cx="4437890" cy="153648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6725609" y="1409126"/>
              <a:ext cx="4240095" cy="632994"/>
              <a:chOff x="6500057" y="4294544"/>
              <a:chExt cx="4240095" cy="632994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7372112" y="4294544"/>
                <a:ext cx="3368040" cy="632994"/>
                <a:chOff x="7208520" y="4737272"/>
                <a:chExt cx="3368040" cy="632994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>
                  <a:off x="7254240" y="4737272"/>
                  <a:ext cx="3322320" cy="39215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15000"/>
                    </a:lnSpc>
                    <a:spcBef>
                      <a:spcPts val="200"/>
                    </a:spcBef>
                  </a:pPr>
                  <a: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На мероприятии «</a:t>
                  </a:r>
                  <a:r>
                    <a:rPr lang="ru-RU" dirty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5 лет </a:t>
                  </a:r>
                  <a: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спустя»</a:t>
                  </a:r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7208520" y="4978107"/>
                  <a:ext cx="2530629" cy="3921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15000"/>
                    </a:lnSpc>
                    <a:spcBef>
                      <a:spcPts val="200"/>
                    </a:spcBef>
                  </a:pPr>
                  <a:r>
                    <a:rPr lang="ru-RU" dirty="0">
                      <a:solidFill>
                        <a:prstClr val="black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</a:t>
                  </a:r>
                  <a:r>
                    <a:rPr lang="ru-RU" sz="1200" dirty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в рамках Ассоциации выпускников</a:t>
                  </a:r>
                  <a:endParaRPr lang="ru-RU" dirty="0">
                    <a:solidFill>
                      <a:srgbClr val="002060"/>
                    </a:solidFill>
                  </a:endParaRPr>
                </a:p>
              </p:txBody>
            </p:sp>
          </p:grpSp>
          <p:grpSp>
            <p:nvGrpSpPr>
              <p:cNvPr id="25" name="Группа 24"/>
              <p:cNvGrpSpPr/>
              <p:nvPr/>
            </p:nvGrpSpPr>
            <p:grpSpPr>
              <a:xfrm>
                <a:off x="6500057" y="4310038"/>
                <a:ext cx="896423" cy="598196"/>
                <a:chOff x="6454337" y="4235742"/>
                <a:chExt cx="896423" cy="598196"/>
              </a:xfrm>
            </p:grpSpPr>
            <p:sp>
              <p:nvSpPr>
                <p:cNvPr id="23" name="Прямоугольник 22"/>
                <p:cNvSpPr/>
                <p:nvPr/>
              </p:nvSpPr>
              <p:spPr>
                <a:xfrm>
                  <a:off x="6454337" y="4235742"/>
                  <a:ext cx="89642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 smtClean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127</a:t>
                  </a:r>
                  <a:endParaRPr lang="ru-RU" sz="2000" dirty="0"/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6513349" y="4587717"/>
                  <a:ext cx="813043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0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участников</a:t>
                  </a:r>
                  <a:endParaRPr lang="ru-RU" sz="1000" dirty="0">
                    <a:latin typeface="+mj-lt"/>
                  </a:endParaRPr>
                </a:p>
              </p:txBody>
            </p:sp>
          </p:grpSp>
        </p:grpSp>
        <p:grpSp>
          <p:nvGrpSpPr>
            <p:cNvPr id="27" name="Группа 26"/>
            <p:cNvGrpSpPr/>
            <p:nvPr/>
          </p:nvGrpSpPr>
          <p:grpSpPr>
            <a:xfrm>
              <a:off x="6664165" y="2105191"/>
              <a:ext cx="4437890" cy="840424"/>
              <a:chOff x="6421292" y="4212258"/>
              <a:chExt cx="4437890" cy="840424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7365277" y="4239769"/>
                <a:ext cx="3493905" cy="812913"/>
                <a:chOff x="7201685" y="4682497"/>
                <a:chExt cx="3493905" cy="812913"/>
              </a:xfrm>
            </p:grpSpPr>
            <p:sp>
              <p:nvSpPr>
                <p:cNvPr id="32" name="Прямоугольник 31"/>
                <p:cNvSpPr/>
                <p:nvPr/>
              </p:nvSpPr>
              <p:spPr>
                <a:xfrm>
                  <a:off x="7236919" y="4682497"/>
                  <a:ext cx="3305000" cy="608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Прошли </a:t>
                  </a:r>
                  <a:r>
                    <a:rPr lang="ru-RU" dirty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диагностику </a:t>
                  </a:r>
                  <a: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/>
                  </a:r>
                  <a:b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</a:br>
                  <a: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по </a:t>
                  </a:r>
                  <a:r>
                    <a:rPr lang="ru-RU" dirty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базовым </a:t>
                  </a:r>
                  <a:r>
                    <a:rPr lang="ru-RU" dirty="0" smtClean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компетенциям</a:t>
                  </a: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7201685" y="5103251"/>
                  <a:ext cx="3493905" cy="3921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15000"/>
                    </a:lnSpc>
                    <a:spcBef>
                      <a:spcPts val="200"/>
                    </a:spcBef>
                  </a:pPr>
                  <a:r>
                    <a:rPr lang="ru-RU" dirty="0">
                      <a:solidFill>
                        <a:prstClr val="black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</a:t>
                  </a:r>
                  <a:r>
                    <a:rPr lang="ru-RU" sz="1200" dirty="0">
                      <a:solidFill>
                        <a:srgbClr val="00206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на платформе «Центра компетенций» АНО «РСВ»</a:t>
                  </a:r>
                  <a:endParaRPr lang="ru-RU" dirty="0">
                    <a:solidFill>
                      <a:srgbClr val="002060"/>
                    </a:solidFill>
                  </a:endParaRPr>
                </a:p>
              </p:txBody>
            </p:sp>
          </p:grpSp>
          <p:grpSp>
            <p:nvGrpSpPr>
              <p:cNvPr id="29" name="Группа 28"/>
              <p:cNvGrpSpPr/>
              <p:nvPr/>
            </p:nvGrpSpPr>
            <p:grpSpPr>
              <a:xfrm>
                <a:off x="6421292" y="4212258"/>
                <a:ext cx="1019310" cy="600112"/>
                <a:chOff x="6375572" y="4137962"/>
                <a:chExt cx="1019310" cy="600112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6375572" y="4137962"/>
                  <a:ext cx="101931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>
                      <a:solidFill>
                        <a:srgbClr val="FF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rPr>
                    <a:t>4295</a:t>
                  </a:r>
                  <a:endParaRPr lang="ru-RU" sz="2000" dirty="0"/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6535118" y="4491853"/>
                  <a:ext cx="740908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1000" b="1" dirty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студентов</a:t>
                  </a:r>
                  <a:endParaRPr lang="ru-RU" sz="1000" dirty="0">
                    <a:latin typeface="+mj-lt"/>
                  </a:endParaRPr>
                </a:p>
              </p:txBody>
            </p:sp>
          </p:grpSp>
        </p:grpSp>
      </p:grpSp>
      <p:grpSp>
        <p:nvGrpSpPr>
          <p:cNvPr id="41" name="Группа 40"/>
          <p:cNvGrpSpPr/>
          <p:nvPr/>
        </p:nvGrpSpPr>
        <p:grpSpPr>
          <a:xfrm>
            <a:off x="5947065" y="2745398"/>
            <a:ext cx="5216244" cy="2178812"/>
            <a:chOff x="5889078" y="2783598"/>
            <a:chExt cx="5216244" cy="2178812"/>
          </a:xfrm>
        </p:grpSpPr>
        <p:sp>
          <p:nvSpPr>
            <p:cNvPr id="40" name="Прямоугольник с двумя скругленными противолежащими углами 3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889078" y="2783598"/>
              <a:ext cx="5216244" cy="2178812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6292255" y="3308798"/>
              <a:ext cx="4409890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Calibri"/>
                </a:rPr>
                <a:t>3 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Calibri"/>
                </a:rPr>
                <a:t>место на XVII городском конкурсе кураторов студенческих сообществ и академических групп образовательных организаций ВО СПб в номинации «Лучший куратор</a:t>
              </a: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Calibri"/>
                </a:rPr>
                <a:t>»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Calibri"/>
                </a:rPr>
                <a:t>внедрено 187 кураторов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Calibri"/>
                </a:rPr>
                <a:t>издано Положение о кураторах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Calibri"/>
                </a:rPr>
                <a:t>внедрена система рейтинга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275739" y="2935125"/>
              <a:ext cx="1153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Кураторы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5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268288" y="3829878"/>
            <a:ext cx="5791200" cy="2625777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9" name="Прямоугольник с двумя скругленными противолежащими углами 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132513" y="3763617"/>
            <a:ext cx="5795962" cy="2692038"/>
          </a:xfrm>
          <a:prstGeom prst="round2DiagRect">
            <a:avLst>
              <a:gd name="adj1" fmla="val 10004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Социальная работа </a:t>
            </a:r>
            <a:endParaRPr lang="ru-RU" dirty="0">
              <a:effectLst/>
            </a:endParaRPr>
          </a:p>
        </p:txBody>
      </p:sp>
      <p:sp>
        <p:nvSpPr>
          <p:cNvPr id="5" name="Google Shape;117;p4"/>
          <p:cNvSpPr txBox="1"/>
          <p:nvPr/>
        </p:nvSpPr>
        <p:spPr>
          <a:xfrm>
            <a:off x="568326" y="4098710"/>
            <a:ext cx="5456237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Сбор гуманитарной помощи на базе Профкома студентов и аспирантов ГУАП – отправлено более 600 кг помощи (6 посылок)</a:t>
            </a:r>
            <a:endParaRPr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Материальная помощь студентам – жителям ДНР и ЛНР, материальная поддержка обучающимся, чьи родители мобилизованы</a:t>
            </a:r>
            <a:endParaRPr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marR="0" lvl="0" indent="-171450"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Создан чат в телеграмме «Твои космические возможности»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для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коммуникации со студентами ОВЗ (75 человек на 1.08.2023) </a:t>
            </a:r>
            <a:endParaRPr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Психологи ГУАП провели 668 консультаций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для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обучающихся и сотрудников</a:t>
            </a:r>
            <a:endParaRPr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7" name="Google Shape;117;p4"/>
          <p:cNvSpPr txBox="1"/>
          <p:nvPr/>
        </p:nvSpPr>
        <p:spPr>
          <a:xfrm>
            <a:off x="6320460" y="4149725"/>
            <a:ext cx="5608015" cy="226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Коллектив студенческого совета Общежития №1 </a:t>
            </a:r>
            <a:r>
              <a:rPr lang="ru-RU" sz="14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/>
            </a:r>
            <a:br>
              <a:rPr lang="ru-RU" sz="14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занял 3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место в конкурсе «Лучший студенческий совет общежития»  по Северо-Западному Федеральному округу </a:t>
            </a:r>
            <a:endParaRPr lang="ru-RU" sz="1400" dirty="0" smtClean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Патриотический </a:t>
            </a:r>
            <a:r>
              <a:rPr lang="ru-RU" sz="14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клуб «МиГ»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, созданный в апреле 2023 года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на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9 месте в рейтинге клубов в рамках Ассоциации «Я горжусь» среди 410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клубов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  <a:p>
            <a:pPr marL="171450" marR="0" lvl="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Профбюро </a:t>
            </a:r>
            <a:r>
              <a:rPr lang="ru-RU" sz="14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института 2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2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место по Северо-Западному федеральному округу,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6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место по России</a:t>
            </a:r>
            <a:endParaRPr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Google Shape;116;p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963" y="1258052"/>
            <a:ext cx="7527235" cy="2647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Группа 41"/>
          <p:cNvGrpSpPr/>
          <p:nvPr/>
        </p:nvGrpSpPr>
        <p:grpSpPr>
          <a:xfrm>
            <a:off x="7713663" y="1026489"/>
            <a:ext cx="4214812" cy="2983535"/>
            <a:chOff x="7713663" y="1166189"/>
            <a:chExt cx="4214812" cy="2983535"/>
          </a:xfrm>
        </p:grpSpPr>
        <p:sp>
          <p:nvSpPr>
            <p:cNvPr id="17" name="Прямоугольник с двумя скругленными противолежащими углами 1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7713663" y="1166189"/>
              <a:ext cx="4214812" cy="2983535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7984399" y="1354144"/>
              <a:ext cx="3512276" cy="1334856"/>
              <a:chOff x="6664165" y="1409126"/>
              <a:chExt cx="3512276" cy="1334856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6696766" y="1409126"/>
                <a:ext cx="3479675" cy="651717"/>
                <a:chOff x="6471214" y="4294544"/>
                <a:chExt cx="3479675" cy="651717"/>
              </a:xfrm>
            </p:grpSpPr>
            <p:grpSp>
              <p:nvGrpSpPr>
                <p:cNvPr id="27" name="Группа 26"/>
                <p:cNvGrpSpPr/>
                <p:nvPr/>
              </p:nvGrpSpPr>
              <p:grpSpPr>
                <a:xfrm>
                  <a:off x="7372112" y="4294544"/>
                  <a:ext cx="2578777" cy="651717"/>
                  <a:chOff x="7208520" y="4737272"/>
                  <a:chExt cx="2578777" cy="651717"/>
                </a:xfrm>
              </p:grpSpPr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7254240" y="4737272"/>
                    <a:ext cx="2533057" cy="4108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15000"/>
                      </a:lnSpc>
                      <a:spcBef>
                        <a:spcPts val="200"/>
                      </a:spcBef>
                    </a:pPr>
                    <a:r>
                      <a:rPr lang="ru-RU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Поселено в общежития</a:t>
                    </a:r>
                  </a:p>
                </p:txBody>
              </p:sp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7208520" y="4978107"/>
                    <a:ext cx="1824923" cy="410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15000"/>
                      </a:lnSpc>
                      <a:spcBef>
                        <a:spcPts val="200"/>
                      </a:spcBef>
                    </a:pPr>
                    <a:r>
                      <a:rPr lang="ru-RU" dirty="0">
                        <a:solidFill>
                          <a:prstClr val="black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</a:t>
                    </a:r>
                    <a:r>
                      <a:rPr lang="ru-RU" sz="12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За 2022-23 учебный год </a:t>
                    </a:r>
                    <a:endParaRPr lang="ru-RU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  <p:grpSp>
              <p:nvGrpSpPr>
                <p:cNvPr id="28" name="Группа 27"/>
                <p:cNvGrpSpPr/>
                <p:nvPr/>
              </p:nvGrpSpPr>
              <p:grpSpPr>
                <a:xfrm>
                  <a:off x="6471214" y="4310038"/>
                  <a:ext cx="954107" cy="627164"/>
                  <a:chOff x="6425494" y="4235742"/>
                  <a:chExt cx="954107" cy="627164"/>
                </a:xfrm>
              </p:grpSpPr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6454337" y="4235742"/>
                    <a:ext cx="896423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2800" b="1" dirty="0" smtClean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936</a:t>
                    </a:r>
                    <a:endParaRPr lang="ru-RU" sz="2000" dirty="0"/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6425494" y="4616685"/>
                    <a:ext cx="954107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000" b="1" dirty="0" smtClean="0">
                        <a:solidFill>
                          <a:srgbClr val="FF0000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rPr>
                      <a:t>обучающихся</a:t>
                    </a:r>
                    <a:endParaRPr lang="ru-RU" sz="1000" dirty="0"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20" name="Группа 19"/>
              <p:cNvGrpSpPr/>
              <p:nvPr/>
            </p:nvGrpSpPr>
            <p:grpSpPr>
              <a:xfrm>
                <a:off x="6664165" y="2105191"/>
                <a:ext cx="3512276" cy="638791"/>
                <a:chOff x="6421292" y="4212258"/>
                <a:chExt cx="3512276" cy="638791"/>
              </a:xfrm>
            </p:grpSpPr>
            <p:grpSp>
              <p:nvGrpSpPr>
                <p:cNvPr id="21" name="Группа 20"/>
                <p:cNvGrpSpPr/>
                <p:nvPr/>
              </p:nvGrpSpPr>
              <p:grpSpPr>
                <a:xfrm>
                  <a:off x="7342631" y="4268344"/>
                  <a:ext cx="2590937" cy="582705"/>
                  <a:chOff x="7179039" y="4711072"/>
                  <a:chExt cx="2590937" cy="582705"/>
                </a:xfrm>
              </p:grpSpPr>
              <p:sp>
                <p:nvSpPr>
                  <p:cNvPr id="25" name="Прямоугольник 24"/>
                  <p:cNvSpPr/>
                  <p:nvPr/>
                </p:nvSpPr>
                <p:spPr>
                  <a:xfrm>
                    <a:off x="7236919" y="4711072"/>
                    <a:ext cx="2533057" cy="34881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ts val="2000"/>
                      </a:lnSpc>
                    </a:pPr>
                    <a:r>
                      <a:rPr lang="ru-RU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В этом учебном году</a:t>
                    </a:r>
                  </a:p>
                </p:txBody>
              </p:sp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7179039" y="4882895"/>
                    <a:ext cx="1828386" cy="410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>
                      <a:lnSpc>
                        <a:spcPct val="115000"/>
                      </a:lnSpc>
                      <a:spcBef>
                        <a:spcPts val="200"/>
                      </a:spcBef>
                    </a:pPr>
                    <a:r>
                      <a:rPr lang="ru-RU" dirty="0" smtClean="0">
                        <a:solidFill>
                          <a:prstClr val="black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</a:t>
                    </a:r>
                    <a:r>
                      <a:rPr lang="ru-RU" sz="1200" dirty="0" smtClean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в МСГ (увеличено на 50)</a:t>
                    </a:r>
                    <a:endParaRPr lang="ru-RU" dirty="0">
                      <a:solidFill>
                        <a:srgbClr val="002060"/>
                      </a:solidFill>
                    </a:endParaRPr>
                  </a:p>
                </p:txBody>
              </p:sp>
            </p:grpSp>
            <p:grpSp>
              <p:nvGrpSpPr>
                <p:cNvPr id="22" name="Группа 21"/>
                <p:cNvGrpSpPr/>
                <p:nvPr/>
              </p:nvGrpSpPr>
              <p:grpSpPr>
                <a:xfrm>
                  <a:off x="6421292" y="4212258"/>
                  <a:ext cx="1019310" cy="618024"/>
                  <a:chOff x="6375572" y="4137962"/>
                  <a:chExt cx="1019310" cy="618024"/>
                </a:xfrm>
              </p:grpSpPr>
              <p:sp>
                <p:nvSpPr>
                  <p:cNvPr id="23" name="Прямоугольник 22"/>
                  <p:cNvSpPr/>
                  <p:nvPr/>
                </p:nvSpPr>
                <p:spPr>
                  <a:xfrm>
                    <a:off x="6375572" y="4137962"/>
                    <a:ext cx="1019310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2800" b="1" dirty="0" smtClean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rPr>
                      <a:t>825</a:t>
                    </a:r>
                    <a:endParaRPr lang="ru-RU" sz="2000" dirty="0"/>
                  </a:p>
                </p:txBody>
              </p:sp>
              <p:sp>
                <p:nvSpPr>
                  <p:cNvPr id="24" name="Прямоугольник 23"/>
                  <p:cNvSpPr/>
                  <p:nvPr/>
                </p:nvSpPr>
                <p:spPr>
                  <a:xfrm>
                    <a:off x="6496692" y="4509765"/>
                    <a:ext cx="800219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1000" b="1" dirty="0" smtClean="0">
                        <a:solidFill>
                          <a:srgbClr val="FF0000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rPr>
                      <a:t>мест в МСГ</a:t>
                    </a:r>
                    <a:endParaRPr lang="ru-RU" sz="1000" dirty="0">
                      <a:latin typeface="+mj-lt"/>
                    </a:endParaRPr>
                  </a:p>
                </p:txBody>
              </p:sp>
            </p:grpSp>
          </p:grpSp>
        </p:grpSp>
        <p:sp>
          <p:nvSpPr>
            <p:cNvPr id="35" name="Прямоугольник 34"/>
            <p:cNvSpPr/>
            <p:nvPr/>
          </p:nvSpPr>
          <p:spPr>
            <a:xfrm>
              <a:off x="7963047" y="2714739"/>
              <a:ext cx="101931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100</a:t>
              </a:r>
              <a:endParaRPr lang="ru-RU" sz="20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8284253" y="3086274"/>
              <a:ext cx="44275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мест</a:t>
              </a:r>
              <a:endParaRPr lang="ru-RU" sz="1000" dirty="0">
                <a:latin typeface="+mj-lt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8942266" y="2796813"/>
              <a:ext cx="2554409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Заключен договор </a:t>
              </a:r>
              <a:r>
                <a:rPr lang="ru-RU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ru-RU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ru-RU" sz="12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с </a:t>
              </a:r>
              <a:r>
                <a:rPr lang="ru-RU" sz="12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Технологическим университетом</a:t>
              </a:r>
              <a:endParaRPr lang="ru-RU" sz="12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963618" y="3345141"/>
              <a:ext cx="2796582" cy="3488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ru-RU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Проживает </a:t>
              </a:r>
              <a:r>
                <a:rPr lang="ru-RU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в общежитиях </a:t>
              </a:r>
              <a:endPara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8905738" y="3516964"/>
              <a:ext cx="1606402" cy="410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15000"/>
                </a:lnSpc>
                <a:spcBef>
                  <a:spcPts val="200"/>
                </a:spcBef>
              </a:pPr>
              <a:r>
                <a:rPr lang="ru-RU" dirty="0" smtClean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ru-RU" sz="1200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в </a:t>
              </a:r>
              <a:r>
                <a:rPr lang="ru-RU" sz="1200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настоящий момент</a:t>
              </a:r>
              <a:endParaRPr lang="ru-RU" dirty="0">
                <a:solidFill>
                  <a:srgbClr val="002060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7984399" y="3289055"/>
              <a:ext cx="101931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2616</a:t>
              </a:r>
              <a:endParaRPr lang="ru-RU" sz="2000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8154049" y="3666223"/>
              <a:ext cx="63991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dirty="0" smtClean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человек</a:t>
              </a:r>
              <a:endParaRPr lang="ru-RU" sz="10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6698973" y="4613565"/>
            <a:ext cx="3684105" cy="1479384"/>
            <a:chOff x="6974777" y="4335965"/>
            <a:chExt cx="3684105" cy="1479384"/>
          </a:xfrm>
        </p:grpSpPr>
        <p:sp>
          <p:nvSpPr>
            <p:cNvPr id="17" name="Прямоугольник с двумя скругленными противолежащими углами 1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974777" y="4335965"/>
              <a:ext cx="3684105" cy="1479384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261024" y="4655195"/>
              <a:ext cx="320229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Bef>
                  <a:spcPts val="200"/>
                </a:spcBef>
              </a:pPr>
              <a:r>
                <a:rPr lang="ru-RU" sz="2000" b="1" dirty="0" smtClean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ГУАП </a:t>
              </a:r>
              <a:r>
                <a:rPr lang="ru-RU" sz="20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– участник лиги </a:t>
              </a:r>
              <a:r>
                <a:rPr lang="ru-RU" sz="2000" b="1" dirty="0" err="1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ScienceSlam</a:t>
              </a:r>
              <a:r>
                <a:rPr lang="ru-RU" sz="2000" b="1" dirty="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в 2022 году</a:t>
              </a:r>
              <a:endParaRPr lang="ru-RU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Прямоугольник с двумя скругленными противолежащими углами 18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5463141" y="2598204"/>
            <a:ext cx="5797550" cy="2240650"/>
          </a:xfrm>
          <a:prstGeom prst="round2DiagRect">
            <a:avLst>
              <a:gd name="adj1" fmla="val 10004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6" name="Прямоугольник с двумя скругленными противолежащими углами 15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311416" y="1430715"/>
            <a:ext cx="5185259" cy="130523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Студенческое научное сообщество</a:t>
            </a:r>
            <a:endParaRPr lang="ru-RU" dirty="0">
              <a:effectLst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34963" y="1628774"/>
            <a:ext cx="5325828" cy="4032251"/>
            <a:chOff x="328337" y="1447278"/>
            <a:chExt cx="5325828" cy="4032251"/>
          </a:xfrm>
        </p:grpSpPr>
        <p:sp>
          <p:nvSpPr>
            <p:cNvPr id="10" name="Прямоугольник с двумя скругленными противолежащими углами 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28337" y="1447278"/>
              <a:ext cx="5325828" cy="4032251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8" name="Google Shape;124;p5"/>
            <p:cNvSpPr txBox="1"/>
            <p:nvPr/>
          </p:nvSpPr>
          <p:spPr>
            <a:xfrm>
              <a:off x="568767" y="1947623"/>
              <a:ext cx="5002695" cy="303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Стипендия Правительства РФ по приоритету: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/>
              </a:r>
              <a:b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40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студентов, 1 аспирант </a:t>
              </a:r>
              <a:endParaRPr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Стипендия </a:t>
              </a:r>
              <a:r>
                <a:rPr lang="ru-RU" sz="1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Президента </a:t>
              </a: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РФ по приоритету: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/>
              </a:r>
              <a:b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25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студентов, 1 аспирант</a:t>
              </a:r>
              <a:endParaRPr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Стипендия </a:t>
              </a:r>
              <a:r>
                <a:rPr lang="ru-RU" sz="1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за </a:t>
              </a: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достижения в одной из областей: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/>
              </a:r>
              <a:b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осень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– 156 студентов, весна – 179 студентов</a:t>
              </a:r>
              <a:endParaRPr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Стипендия Президента РФ и Правительства РФ: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/>
              </a:r>
              <a:b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17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студентов, 4 аспиранта</a:t>
              </a:r>
              <a:endParaRPr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600"/>
                </a:spcAft>
                <a:buClr>
                  <a:schemeClr val="bg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ru-RU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Стипендия Правительства РФ по приоритетным направлениям: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/>
              </a:r>
              <a:b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</a:b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41 </a:t>
              </a:r>
              <a:r>
                <a:rPr lang="ru-RU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студент, 1 </a:t>
              </a:r>
              <a:r>
                <a:rPr lang="ru-RU" sz="1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аспирант</a:t>
              </a:r>
              <a:endParaRPr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596753" y="1680017"/>
            <a:ext cx="4721433" cy="80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800"/>
              </a:spcBef>
            </a:pPr>
            <a:r>
              <a:rPr lang="ru-RU" sz="1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 обучающихся и 1 первокурсник (абитуриент) </a:t>
            </a: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2022-2023 учебном году выиграли конкурс и получили именные стипендии Правительства </a:t>
            </a:r>
            <a:r>
              <a:rPr lang="ru-RU" sz="14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03401" y="2924313"/>
            <a:ext cx="492362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Студент ГУАП</a:t>
            </a: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одержал победу в VI сезоне Всероссийской олимпиады студентов «Я – профессионал» по направлению «Дизайн», создав  онлайн-приложение по объединению волонтеров – единое сообщество для помощи лицам с ОВЗ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14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Студенческое научное сообщество</a:t>
            </a:r>
            <a:endParaRPr lang="ru-RU" dirty="0">
              <a:effectLst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443987"/>
              </p:ext>
            </p:extLst>
          </p:nvPr>
        </p:nvGraphicFramePr>
        <p:xfrm>
          <a:off x="334964" y="1268413"/>
          <a:ext cx="11522073" cy="504031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975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9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307">
                  <a:extLst>
                    <a:ext uri="{9D8B030D-6E8A-4147-A177-3AD203B41FA5}">
                      <a16:colId xmlns:a16="http://schemas.microsoft.com/office/drawing/2014/main" val="3801755039"/>
                    </a:ext>
                  </a:extLst>
                </a:gridCol>
                <a:gridCol w="909307">
                  <a:extLst>
                    <a:ext uri="{9D8B030D-6E8A-4147-A177-3AD203B41FA5}">
                      <a16:colId xmlns:a16="http://schemas.microsoft.com/office/drawing/2014/main" val="273226426"/>
                    </a:ext>
                  </a:extLst>
                </a:gridCol>
                <a:gridCol w="909307">
                  <a:extLst>
                    <a:ext uri="{9D8B030D-6E8A-4147-A177-3AD203B41FA5}">
                      <a16:colId xmlns:a16="http://schemas.microsoft.com/office/drawing/2014/main" val="887071913"/>
                    </a:ext>
                  </a:extLst>
                </a:gridCol>
                <a:gridCol w="909307">
                  <a:extLst>
                    <a:ext uri="{9D8B030D-6E8A-4147-A177-3AD203B41FA5}">
                      <a16:colId xmlns:a16="http://schemas.microsoft.com/office/drawing/2014/main" val="1195638324"/>
                    </a:ext>
                  </a:extLst>
                </a:gridCol>
              </a:tblGrid>
              <a:tr h="407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+mj-lt"/>
                        </a:rPr>
                        <a:t> Достижения</a:t>
                      </a:r>
                      <a:endParaRPr lang="ru-RU" sz="17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+mj-lt"/>
                        </a:rPr>
                        <a:t>2018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+mj-lt"/>
                        </a:rPr>
                        <a:t>2019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+mj-lt"/>
                        </a:rPr>
                        <a:t>2020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+mj-lt"/>
                        </a:rPr>
                        <a:t>2021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effectLst/>
                          <a:latin typeface="+mj-lt"/>
                        </a:rPr>
                        <a:t>202</a:t>
                      </a:r>
                      <a:r>
                        <a:rPr lang="ru-RU" sz="1700" dirty="0">
                          <a:effectLst/>
                          <a:latin typeface="+mj-lt"/>
                        </a:rPr>
                        <a:t>2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Студенты – участники МСНК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979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923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997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1045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Опубликованные работы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664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846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868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891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Доклады на международных, всероссийских и региональных конференциях, </a:t>
                      </a:r>
                      <a:r>
                        <a:rPr lang="ru-RU" sz="1400" b="0" dirty="0" smtClean="0">
                          <a:effectLst/>
                          <a:latin typeface="+mj-lt"/>
                        </a:rPr>
                        <a:t/>
                      </a:r>
                      <a:br>
                        <a:rPr lang="ru-RU" sz="1400" b="0" dirty="0" smtClean="0">
                          <a:effectLst/>
                          <a:latin typeface="+mj-lt"/>
                        </a:rPr>
                      </a:br>
                      <a:r>
                        <a:rPr lang="ru-RU" sz="1400" b="0" dirty="0" smtClean="0">
                          <a:effectLst/>
                          <a:latin typeface="+mj-lt"/>
                        </a:rPr>
                        <a:t>семинарах </a:t>
                      </a:r>
                      <a:r>
                        <a:rPr lang="ru-RU" sz="1400" b="0" dirty="0">
                          <a:effectLst/>
                          <a:latin typeface="+mj-lt"/>
                        </a:rPr>
                        <a:t>и т.п.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1099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1138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91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1107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1120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Медали международных и республиканских конкурсов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67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85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86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Медали, дипломы, грамоты, премии, призы международных,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республиканских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 городских конкурсов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180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184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Победители конкурса ГУАП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232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201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198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220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Награжденные Почетными дипломами и грамотами ГУАП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239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201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220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2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Участники выставок дипломных проектов ГУАП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>
                          <a:effectLst/>
                          <a:latin typeface="+mj-lt"/>
                        </a:rPr>
                        <a:t>213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 smtClean="0">
                          <a:effectLst/>
                          <a:latin typeface="+mj-lt"/>
                        </a:rPr>
                        <a:t>283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261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3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Дипломные проекты, выполненные по заказу администрации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</a:rPr>
                        <a:t>Санкт-Петербурга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>
                          <a:effectLst/>
                          <a:latin typeface="+mj-lt"/>
                        </a:rPr>
                        <a:t>4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1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Именные стипендии, гранты Правительства СПб</a:t>
                      </a: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000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3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Студенческое научное сообщество</a:t>
            </a:r>
            <a:endParaRPr lang="ru-RU" dirty="0">
              <a:effectLst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737874"/>
              </p:ext>
            </p:extLst>
          </p:nvPr>
        </p:nvGraphicFramePr>
        <p:xfrm>
          <a:off x="334963" y="1268413"/>
          <a:ext cx="11593510" cy="504030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490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3801755039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77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4102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Мероприятия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достижения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Институты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/ 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факультеты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088209"/>
                  </a:ext>
                </a:extLst>
              </a:tr>
              <a:tr h="34102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9155" marR="5915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СПО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ФПТИ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ИФ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59142" marR="59142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Публикации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186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116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Медали, призы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Выставка НТТМ 202</a:t>
                      </a:r>
                      <a:r>
                        <a:rPr lang="en-US" sz="1500" b="0" kern="1200" dirty="0">
                          <a:effectLst/>
                          <a:latin typeface="+mj-lt"/>
                        </a:rPr>
                        <a:t>1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Дипломы администрации СПб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Семинар </a:t>
                      </a:r>
                      <a:r>
                        <a:rPr lang="ru-RU" sz="1500" b="0" kern="1200" dirty="0" err="1">
                          <a:effectLst/>
                          <a:latin typeface="+mj-lt"/>
                        </a:rPr>
                        <a:t>Кокрела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39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500" b="0" kern="1200" dirty="0">
                          <a:effectLst/>
                          <a:latin typeface="+mj-lt"/>
                        </a:rPr>
                        <a:t>XVI ISA European students paper competition (ESPC-2021)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226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Выставка дипломных проектов ГУАП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40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Отмечено в приказе: студенты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645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Отмечено в приказе: преподаватели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Благодарность в приказе: студенты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ru-RU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500" b="0" kern="1200" dirty="0">
                          <a:effectLst/>
                          <a:latin typeface="+mj-lt"/>
                        </a:rPr>
                        <a:t>Открытый конкурс ГУАП</a:t>
                      </a:r>
                      <a:endParaRPr lang="ru-RU" sz="15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65" marR="6856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15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ru-RU" sz="15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1022">
                <a:tc>
                  <a:txBody>
                    <a:bodyPr/>
                    <a:lstStyle/>
                    <a:p>
                      <a:pPr marL="0" lvl="0" algn="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+mj-lt"/>
                        </a:rPr>
                        <a:t>Итого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9155" marR="59155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216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271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268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281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254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60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255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0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Открытый </a:t>
            </a:r>
            <a:r>
              <a:rPr lang="ru-RU" dirty="0" err="1"/>
              <a:t>медийный</a:t>
            </a:r>
            <a:r>
              <a:rPr lang="ru-RU" dirty="0"/>
              <a:t> ГУАП </a:t>
            </a:r>
            <a:endParaRPr lang="ru-RU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0" y="1278769"/>
            <a:ext cx="3074083" cy="30740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6831" y="3222268"/>
            <a:ext cx="370969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 место </a:t>
            </a:r>
            <a:r>
              <a:rPr lang="en-US" sz="14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ru-RU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Международном конкурсе СМИ </a:t>
            </a: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Медиа-поколение» (пресс-центр</a:t>
            </a: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>
          <a:xfrm>
            <a:off x="6059488" y="1197902"/>
            <a:ext cx="3269130" cy="30324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59488" y="3222270"/>
            <a:ext cx="346010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ru-RU" sz="3600" b="1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место </a:t>
            </a:r>
            <a:r>
              <a:rPr lang="en-US" sz="36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Студенческие социальные </a:t>
            </a:r>
            <a:r>
              <a:rPr lang="ru-RU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сети</a:t>
            </a:r>
            <a:endParaRPr lang="ru-RU" sz="1400" dirty="0" smtClean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225831" y="4820146"/>
            <a:ext cx="11813364" cy="1444094"/>
            <a:chOff x="321058" y="4428153"/>
            <a:chExt cx="11813364" cy="1444094"/>
          </a:xfrm>
        </p:grpSpPr>
        <p:sp>
          <p:nvSpPr>
            <p:cNvPr id="30" name="Прямоугольник с двумя скругленными противолежащими углами 2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7612463" y="4432700"/>
              <a:ext cx="4521959" cy="1435208"/>
            </a:xfrm>
            <a:prstGeom prst="round2DiagRect">
              <a:avLst/>
            </a:prstGeom>
            <a:solidFill>
              <a:schemeClr val="accent1">
                <a:lumMod val="60000"/>
                <a:lumOff val="4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1" name="Прямоугольник с двумя скругленными противолежащими углами 30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616905" y="4430546"/>
              <a:ext cx="4391032" cy="1434969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2" name="Прямоугольник с двумя скругленными противолежащими углами 3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21058" y="4428153"/>
              <a:ext cx="3548522" cy="1444094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752058" y="4676479"/>
              <a:ext cx="2510414" cy="769441"/>
              <a:chOff x="378905" y="4139599"/>
              <a:chExt cx="2510414" cy="769441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1032550" y="4187607"/>
                <a:ext cx="185676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публикация </a:t>
                </a:r>
                <a:b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во </a:t>
                </a:r>
                <a:r>
                  <a:rPr lang="ru-RU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внешних СМИ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378905" y="4139599"/>
                <a:ext cx="75533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44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91</a:t>
                </a:r>
                <a:endParaRPr lang="ru-RU" sz="4400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4058604" y="4640653"/>
              <a:ext cx="3364835" cy="980206"/>
              <a:chOff x="378905" y="4139599"/>
              <a:chExt cx="3364835" cy="980206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1657305" y="4196475"/>
                <a:ext cx="208643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публикации </a:t>
                </a:r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во </a:t>
                </a:r>
                <a:r>
                  <a:rPr lang="ru-RU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внешних </a:t>
                </a:r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/>
                </a:r>
                <a:b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ru-RU" dirty="0" err="1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телеграм</a:t>
                </a:r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-каналах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378905" y="4139599"/>
                <a:ext cx="132600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44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1482</a:t>
                </a:r>
                <a:endParaRPr lang="ru-RU" sz="4400" b="1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7762422" y="4642005"/>
              <a:ext cx="4372000" cy="980206"/>
              <a:chOff x="378905" y="4139599"/>
              <a:chExt cx="4372000" cy="980206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1657305" y="4196475"/>
                <a:ext cx="30936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упоминаний </a:t>
                </a:r>
                <a:r>
                  <a:rPr lang="ru-RU" dirty="0" err="1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инфоповодов</a:t>
                </a:r>
                <a:r>
                  <a:rPr lang="ru-RU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университета на различных </a:t>
                </a:r>
                <a:r>
                  <a:rPr lang="ru-RU" dirty="0" smtClean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сайтах в сети Интернет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378905" y="4139599"/>
                <a:ext cx="1326004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4400" b="1" dirty="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4311</a:t>
                </a:r>
                <a:endParaRPr lang="ru-RU" sz="4400" b="1" dirty="0">
                  <a:solidFill>
                    <a:srgbClr val="00206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21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Точка кипения - Санкт-Петербург. ГУАП</a:t>
            </a:r>
            <a:endParaRPr lang="ru-RU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4545420"/>
            <a:ext cx="3254375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Направления </a:t>
            </a:r>
            <a:endParaRPr lang="ru-RU" sz="1600" b="1" dirty="0">
              <a:solidFill>
                <a:srgbClr val="2B375C"/>
              </a:solidFill>
              <a:latin typeface="+mj-lt"/>
              <a:ea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Самореализация молодежи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Новые технологии и рынки 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Профессии и навыки будущего 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Профориентация и навигация на рынке труда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056" y="1351722"/>
            <a:ext cx="5585458" cy="19811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47231" y="1328425"/>
            <a:ext cx="5195713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Масштабные проекты: 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Финал состязания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стартапов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EnergyHUB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Архитектурный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хакатон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Ленинградской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области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XXVI Международная научная конференция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2060"/>
                </a:solidFill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Волновая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электроника и инфокоммуникационные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системы</a:t>
            </a:r>
            <a:r>
              <a:rPr lang="ru-RU" sz="1400" dirty="0" smtClean="0">
                <a:solidFill>
                  <a:srgbClr val="002060"/>
                </a:solidFill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Презентация форума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Сильные идеи для нового времени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Акселератор ГУАП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Цикл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хакатонов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«Цифровой прорыв» и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др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98510" y="4545343"/>
            <a:ext cx="3594477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</a:rPr>
              <a:t>Организации и партнеры </a:t>
            </a:r>
            <a:endParaRPr lang="ru-RU" sz="1600" b="1" dirty="0">
              <a:solidFill>
                <a:srgbClr val="2B375C"/>
              </a:solidFill>
              <a:latin typeface="+mj-lt"/>
              <a:ea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Газпром нефть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Правительство Ленинградской области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Клуб переговоров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Ufights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Общественные организации ГУАП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Акселератор</a:t>
            </a:r>
          </a:p>
          <a:p>
            <a:pPr marL="171450" indent="-171450">
              <a:spcAft>
                <a:spcPts val="300"/>
              </a:spcAft>
              <a:buClr>
                <a:srgbClr val="2B375C"/>
              </a:buClr>
              <a:buSzPts val="18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Сообщество предпринимателей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95325" y="3429000"/>
            <a:ext cx="1619733" cy="773353"/>
            <a:chOff x="6751719" y="2452394"/>
            <a:chExt cx="1619733" cy="77335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751719" y="2917970"/>
              <a:ext cx="16197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посетителей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751721" y="2452394"/>
              <a:ext cx="1619731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&gt;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24 860</a:t>
              </a:r>
              <a:endParaRPr lang="en-US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509486" y="3429000"/>
            <a:ext cx="1382579" cy="773353"/>
            <a:chOff x="6751719" y="2452394"/>
            <a:chExt cx="1382579" cy="77335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6751719" y="2917970"/>
              <a:ext cx="13825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мероприятий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751721" y="2452394"/>
              <a:ext cx="1382577" cy="4616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711</a:t>
              </a:r>
              <a:endParaRPr lang="en-US" sz="2400" b="1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017338" y="3429000"/>
            <a:ext cx="1982859" cy="769442"/>
            <a:chOff x="6751719" y="2456305"/>
            <a:chExt cx="1982859" cy="7694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751719" y="2917970"/>
              <a:ext cx="198285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</a:t>
              </a:r>
              <a:r>
                <a:rPr lang="ru-RU" sz="14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никальных участников</a:t>
              </a:r>
              <a:endPara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832891" y="2456305"/>
              <a:ext cx="1756950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</a:rPr>
                <a:t>3806</a:t>
              </a:r>
              <a:endParaRPr lang="en-US" sz="2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/>
          <a:stretch/>
        </p:blipFill>
        <p:spPr>
          <a:xfrm>
            <a:off x="7566978" y="3685604"/>
            <a:ext cx="4290060" cy="2767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5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4</a:t>
            </a:r>
            <a:r>
              <a:rPr lang="ru-RU" dirty="0" smtClean="0"/>
              <a:t>. Молодежная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Основные задачи</a:t>
            </a:r>
            <a:endParaRPr lang="ru-RU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963" y="1268413"/>
            <a:ext cx="572452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Осуществлять системный и комплексный подход к воспитанию будущих специалистов, с особым упором на поддержку и развитие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наставничества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вовлечение обучающихся в университетские смены и другие президентские платформы по работе с молодежью</a:t>
            </a:r>
          </a:p>
          <a:p>
            <a:pPr marL="228600" lvl="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Популяризировать научно-исследовательскую деятельность студентов и использовать научно-исследовательскую работу студентов как одну из важнейших форм индивидуальной воспитательной работы со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студентом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Продолжать работу по содействию трудоустройству студентов и выпускников. Обеспечить организацию встреч студентов с работодателями, анкетирование студентов по данным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вопросам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lvl="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Создать системы поддержки молодежных инициатив, стимулирования обучающихся к участию в </a:t>
            </a:r>
            <a:r>
              <a:rPr lang="ru-RU" sz="13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грантовых</a:t>
            </a: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программах и конкурсах, повышения проектной грамотности, поддержки студенческого предпринимательства</a:t>
            </a:r>
          </a:p>
          <a:p>
            <a:pPr marL="228600" lvl="0" indent="-228600" fontAlgn="base">
              <a:spcAft>
                <a:spcPts val="600"/>
              </a:spcAft>
              <a:buFont typeface="+mj-lt"/>
              <a:buAutoNum type="arabicPeriod"/>
            </a:pPr>
            <a:r>
              <a:rPr lang="ru-RU" sz="13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Активно развивать патриотизм и добровольческую деятельность среди обучающихся. Организовывать мероприятия и вести разъяснительную работу по формированию у молодежи активной гражданской позиции, с целью предупреждения межнациональных и межконфессиональных конфликтов. Усилить работу по профилактике вовлечения подростков и молодежи в противоправную деятельность экстремистской </a:t>
            </a:r>
            <a:r>
              <a:rPr lang="ru-RU" sz="13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направленности</a:t>
            </a:r>
            <a:endParaRPr lang="ru-RU" sz="13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80933" y="1268413"/>
            <a:ext cx="54475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+mj-lt"/>
              <a:buAutoNum type="arabicPeriod" startAt="7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Повышать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медийную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узнаваемость вуза в СМИ и в социальных сетях, а также содействовать продвижению информационной политики вуза посредством публикаций на внутренних и внешних информационных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источниках.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7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Подготовить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запустить цифровую платформу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</a:t>
            </a:r>
            <a:r>
              <a:rPr lang="ru-RU" sz="1400" dirty="0" err="1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GoUP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твой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опыт»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7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Провести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активную работу с целью войти в Топ - 10 вузов по итогам участия в олимпиаде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«Я – профессионал»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в Топ - 5 патриотических клубов в рамках Ассоциации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«Я горжусь»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7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Ввести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тренинги для профессорско-преподавательского состава с приглашением экспертов по развитию компетенций: навыки презентации материала и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коммуникациям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7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Выработать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меры поддержки Молодых семей,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обучающихся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7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Создать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систему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профориентационной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работы со школами и привлечь к участию в мероприятиях ГУАП не менее 5000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школьников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9388" indent="-179388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Образование для иностранных граждан</a:t>
            </a:r>
            <a:endParaRPr lang="ru-RU" dirty="0"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580876"/>
              </p:ext>
            </p:extLst>
          </p:nvPr>
        </p:nvGraphicFramePr>
        <p:xfrm>
          <a:off x="5434148" y="1268413"/>
          <a:ext cx="6494327" cy="5040314"/>
        </p:xfrm>
        <a:graphic>
          <a:graphicData uri="http://schemas.openxmlformats.org/drawingml/2006/table">
            <a:tbl>
              <a:tblPr firstRow="1" firstCol="1" bandRow="1"/>
              <a:tblGrid>
                <a:gridCol w="4949229">
                  <a:extLst>
                    <a:ext uri="{9D8B030D-6E8A-4147-A177-3AD203B41FA5}">
                      <a16:colId xmlns:a16="http://schemas.microsoft.com/office/drawing/2014/main" val="3126794516"/>
                    </a:ext>
                  </a:extLst>
                </a:gridCol>
                <a:gridCol w="1545098">
                  <a:extLst>
                    <a:ext uri="{9D8B030D-6E8A-4147-A177-3AD203B41FA5}">
                      <a16:colId xmlns:a16="http://schemas.microsoft.com/office/drawing/2014/main" val="155315492"/>
                    </a:ext>
                  </a:extLst>
                </a:gridCol>
              </a:tblGrid>
              <a:tr h="515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Укрупненные группы направлений подготовки</a:t>
                      </a:r>
                      <a:endParaRPr lang="ru-RU" sz="1400" dirty="0"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34617" marR="346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Число</a:t>
                      </a:r>
                      <a:b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</a:b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обучающихся</a:t>
                      </a:r>
                      <a:endParaRPr lang="ru-RU" sz="1400" dirty="0"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34617" marR="34617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845447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02.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Компьютерные и информационные науки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516225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09.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Информатика и вычислительная техника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45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9367271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11.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Электроника, радиотехника и системы связи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15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638227"/>
                  </a:ext>
                </a:extLst>
              </a:tr>
              <a:tr h="49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Фотоника, приборостроение, оптические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биотехнические системы и технологии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061514"/>
                  </a:ext>
                </a:extLst>
              </a:tr>
              <a:tr h="322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20.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Техносферная безопасность и природообустройство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296346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23.  Техника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 технологии наземного транспорта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8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558411"/>
                  </a:ext>
                </a:extLst>
              </a:tr>
              <a:tr h="493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25.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Аэронавигация и эксплуатация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авиационной </a:t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ракетно-космической техники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55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255920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27.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Управление в технических системах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18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767759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38.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Экономика и управление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323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790924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40.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Юриспруденция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84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259378"/>
                  </a:ext>
                </a:extLst>
              </a:tr>
              <a:tr h="507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42.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Средства массовой информации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</a:b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информационно-библиотечное дело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43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431154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43.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Сервис и туризм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36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762124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45. 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Гуманитарные науки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31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602463"/>
                  </a:ext>
                </a:extLst>
              </a:tr>
              <a:tr h="423274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ИТОГО</a:t>
                      </a:r>
                    </a:p>
                  </a:txBody>
                  <a:tcPr marL="60696" marR="60696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667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696" marR="60696" marT="0" marB="0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39689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4963" y="4316685"/>
            <a:ext cx="456628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ГУАП обучаются иностранные граждане 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из </a:t>
            </a:r>
            <a:r>
              <a:rPr lang="ru-RU" sz="24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32 стран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мира</a:t>
            </a:r>
          </a:p>
          <a:p>
            <a:pPr>
              <a:spcAft>
                <a:spcPts val="1200"/>
              </a:spcAft>
            </a:pPr>
            <a:r>
              <a:rPr 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2023/24 учебном году добавились страны Алжирская Народно-Демократическая Республика, Республика Перу, Социалистическая Республика </a:t>
            </a:r>
            <a:r>
              <a:rPr 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Вьетнам</a:t>
            </a:r>
            <a:endParaRPr lang="ru-RU" sz="16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301780"/>
              </p:ext>
            </p:extLst>
          </p:nvPr>
        </p:nvGraphicFramePr>
        <p:xfrm>
          <a:off x="543969" y="14493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42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334963" y="3910033"/>
            <a:ext cx="4093914" cy="2543155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Иностранные выпускники </a:t>
            </a:r>
            <a:endParaRPr lang="ru-RU" dirty="0">
              <a:effectLst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704"/>
              </p:ext>
            </p:extLst>
          </p:nvPr>
        </p:nvGraphicFramePr>
        <p:xfrm>
          <a:off x="334962" y="1628774"/>
          <a:ext cx="3672496" cy="2105621"/>
        </p:xfrm>
        <a:graphic>
          <a:graphicData uri="http://schemas.openxmlformats.org/drawingml/2006/table">
            <a:tbl>
              <a:tblPr firstRow="1" firstCol="1" bandRow="1"/>
              <a:tblGrid>
                <a:gridCol w="1197933">
                  <a:extLst>
                    <a:ext uri="{9D8B030D-6E8A-4147-A177-3AD203B41FA5}">
                      <a16:colId xmlns:a16="http://schemas.microsoft.com/office/drawing/2014/main" val="576528155"/>
                    </a:ext>
                  </a:extLst>
                </a:gridCol>
                <a:gridCol w="790440">
                  <a:extLst>
                    <a:ext uri="{9D8B030D-6E8A-4147-A177-3AD203B41FA5}">
                      <a16:colId xmlns:a16="http://schemas.microsoft.com/office/drawing/2014/main" val="2710382533"/>
                    </a:ext>
                  </a:extLst>
                </a:gridCol>
                <a:gridCol w="790440">
                  <a:extLst>
                    <a:ext uri="{9D8B030D-6E8A-4147-A177-3AD203B41FA5}">
                      <a16:colId xmlns:a16="http://schemas.microsoft.com/office/drawing/2014/main" val="1535601169"/>
                    </a:ext>
                  </a:extLst>
                </a:gridCol>
                <a:gridCol w="893683">
                  <a:extLst>
                    <a:ext uri="{9D8B030D-6E8A-4147-A177-3AD203B41FA5}">
                      <a16:colId xmlns:a16="http://schemas.microsoft.com/office/drawing/2014/main" val="2619838606"/>
                    </a:ext>
                  </a:extLst>
                </a:gridCol>
              </a:tblGrid>
              <a:tr h="674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 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Зима 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года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Лето 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/>
                      </a:r>
                      <a:br>
                        <a:rPr lang="en-US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2023 </a:t>
                      </a: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года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Всего 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/>
                      </a:r>
                      <a:b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 2023 </a:t>
                      </a:r>
                      <a:r>
                        <a:rPr lang="ru-RU" sz="12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году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04602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0" dirty="0" err="1"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Бакалавриат</a:t>
                      </a:r>
                      <a:endParaRPr lang="ru-RU" sz="1400" b="0" dirty="0"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28107" marR="28107" marT="8432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84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871962"/>
                  </a:ext>
                </a:extLst>
              </a:tr>
              <a:tr h="465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0" dirty="0"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Магистратура</a:t>
                      </a: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28107" marR="28107" marT="8432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18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672774"/>
                  </a:ext>
                </a:extLst>
              </a:tr>
              <a:tr h="5007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Всего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102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10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0711" marR="60711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297759"/>
                  </a:ext>
                </a:extLst>
              </a:tr>
            </a:tbl>
          </a:graphicData>
        </a:graphic>
      </p:graphicFrame>
      <p:pic>
        <p:nvPicPr>
          <p:cNvPr id="12" name="Рисунок 11" descr="выпуск 2023 зима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38" y="1268413"/>
            <a:ext cx="3974245" cy="248976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выпуск 2023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38" y="3922780"/>
            <a:ext cx="3974245" cy="253040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967" y="3910033"/>
            <a:ext cx="3022964" cy="2543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16846" y="4249265"/>
            <a:ext cx="37270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2022/2023 </a:t>
            </a:r>
            <a:r>
              <a:rPr lang="ru-RU" sz="2000" dirty="0" err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уч.году</a:t>
            </a:r>
            <a:r>
              <a:rPr lang="ru-RU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выпускникам </a:t>
            </a:r>
            <a:r>
              <a:rPr lang="ru-RU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ГУАП </a:t>
            </a:r>
            <a:r>
              <a:rPr lang="ru-RU" sz="20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было </a:t>
            </a:r>
            <a:r>
              <a:rPr lang="ru-RU" sz="20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подготовлено и выдано </a:t>
            </a:r>
            <a:endParaRPr lang="ru-RU" sz="2000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28 ЕПД</a:t>
            </a:r>
            <a:endParaRPr lang="en-US" sz="3200" b="1" dirty="0" smtClean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Aft>
                <a:spcPts val="600"/>
              </a:spcAft>
            </a:pPr>
            <a:r>
              <a:rPr lang="ru-RU" sz="1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Европейское </a:t>
            </a:r>
            <a:r>
              <a:rPr lang="ru-RU" sz="1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приложение к </a:t>
            </a:r>
            <a:r>
              <a:rPr lang="ru-RU" sz="14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диплому</a:t>
            </a:r>
            <a:endParaRPr lang="ru-RU" sz="1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235948" y="1273175"/>
            <a:ext cx="75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ГУАП</a:t>
            </a:r>
            <a:endParaRPr lang="ru-RU" altLang="ru-RU" sz="16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4129781" y="1290221"/>
            <a:ext cx="23150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Ивангородский</a:t>
            </a:r>
            <a:r>
              <a:rPr lang="ru-RU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филиал</a:t>
            </a:r>
            <a:endParaRPr lang="ru-RU" altLang="ru-RU" sz="16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38858"/>
              </p:ext>
            </p:extLst>
          </p:nvPr>
        </p:nvGraphicFramePr>
        <p:xfrm>
          <a:off x="4198289" y="1628774"/>
          <a:ext cx="3423643" cy="2105619"/>
        </p:xfrm>
        <a:graphic>
          <a:graphicData uri="http://schemas.openxmlformats.org/drawingml/2006/table">
            <a:tbl>
              <a:tblPr firstRow="1" firstCol="1" bandRow="1"/>
              <a:tblGrid>
                <a:gridCol w="1136133">
                  <a:extLst>
                    <a:ext uri="{9D8B030D-6E8A-4147-A177-3AD203B41FA5}">
                      <a16:colId xmlns:a16="http://schemas.microsoft.com/office/drawing/2014/main" val="2520194468"/>
                    </a:ext>
                  </a:extLst>
                </a:gridCol>
                <a:gridCol w="1143755">
                  <a:extLst>
                    <a:ext uri="{9D8B030D-6E8A-4147-A177-3AD203B41FA5}">
                      <a16:colId xmlns:a16="http://schemas.microsoft.com/office/drawing/2014/main" val="546765694"/>
                    </a:ext>
                  </a:extLst>
                </a:gridCol>
                <a:gridCol w="1143755">
                  <a:extLst>
                    <a:ext uri="{9D8B030D-6E8A-4147-A177-3AD203B41FA5}">
                      <a16:colId xmlns:a16="http://schemas.microsoft.com/office/drawing/2014/main" val="387561607"/>
                    </a:ext>
                  </a:extLst>
                </a:gridCol>
              </a:tblGrid>
              <a:tr h="325313">
                <a:tc rowSpan="2">
                  <a:txBody>
                    <a:bodyPr/>
                    <a:lstStyle/>
                    <a:p>
                      <a:pPr marL="87313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Форма обучения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err="1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Бакалавриат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182810"/>
                  </a:ext>
                </a:extLst>
              </a:tr>
              <a:tr h="325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Всего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 отличием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2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800184"/>
                  </a:ext>
                </a:extLst>
              </a:tr>
              <a:tr h="481508">
                <a:tc>
                  <a:txBody>
                    <a:bodyPr/>
                    <a:lstStyle/>
                    <a:p>
                      <a:pPr marL="87313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Очная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88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—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348820"/>
                  </a:ext>
                </a:extLst>
              </a:tr>
              <a:tr h="481508">
                <a:tc>
                  <a:txBody>
                    <a:bodyPr/>
                    <a:lstStyle/>
                    <a:p>
                      <a:pPr marL="87313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Заочная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11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—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0157"/>
                  </a:ext>
                </a:extLst>
              </a:tr>
              <a:tr h="491977">
                <a:tc>
                  <a:txBody>
                    <a:bodyPr/>
                    <a:lstStyle/>
                    <a:p>
                      <a:pPr marL="87313" indent="0" algn="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Всего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99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—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30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9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5113"/>
            <a:r>
              <a:rPr lang="ru-RU" dirty="0"/>
              <a:t>Ключевые моменты, результаты и достижения</a:t>
            </a:r>
            <a:endParaRPr lang="ru-RU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34963" y="1920277"/>
            <a:ext cx="4446043" cy="4162471"/>
            <a:chOff x="334962" y="1264570"/>
            <a:chExt cx="4446043" cy="4162471"/>
          </a:xfrm>
        </p:grpSpPr>
        <p:sp>
          <p:nvSpPr>
            <p:cNvPr id="29" name="Прямоугольник с двумя скругленными противолежащими углами 28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34962" y="1264570"/>
              <a:ext cx="4446043" cy="2690912"/>
            </a:xfrm>
            <a:prstGeom prst="round2DiagRect">
              <a:avLst/>
            </a:prstGeom>
            <a:solidFill>
              <a:srgbClr val="EBF3F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1604048" y="1555651"/>
              <a:ext cx="27357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Базовое финансирование</a:t>
              </a:r>
              <a:b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 2023 год</a:t>
              </a:r>
              <a:endPara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579140" y="1505924"/>
              <a:ext cx="11651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</a:rPr>
                <a:t>100%</a:t>
              </a:r>
              <a:endParaRPr lang="ru-RU" sz="3200" dirty="0">
                <a:latin typeface="+mj-lt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1597516" y="2136179"/>
              <a:ext cx="273572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Реализованных мероприятий </a:t>
              </a:r>
              <a:r>
                <a:rPr lang="en-US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en-US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2022 году</a:t>
              </a:r>
              <a:endPara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79141" y="2098212"/>
              <a:ext cx="1070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</a:rPr>
                <a:t>89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1604047" y="2677577"/>
              <a:ext cx="25956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Запланированных </a:t>
              </a:r>
              <a:b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 реализации мероприятий </a:t>
              </a:r>
              <a:r>
                <a:rPr lang="en-US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en-US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2023 году</a:t>
              </a:r>
              <a:endPara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79141" y="2598681"/>
              <a:ext cx="10706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</a:rPr>
                <a:t>123</a:t>
              </a:r>
            </a:p>
          </p:txBody>
        </p:sp>
        <p:sp>
          <p:nvSpPr>
            <p:cNvPr id="48" name="Прямоугольник с двумя скругленными противолежащими углами 47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95325" y="3450374"/>
              <a:ext cx="3429244" cy="1976667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975937" y="3721919"/>
              <a:ext cx="28067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Положения </a:t>
              </a:r>
              <a:r>
                <a:rPr lang="ru-RU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 кадровой политике ГУАП стали одними из лучших практик и вошли в каталог </a:t>
              </a:r>
              <a:r>
                <a:rPr lang="ru-RU" dirty="0" err="1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Минобрнауки</a:t>
              </a:r>
              <a:r>
                <a:rPr lang="ru-RU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РФ</a:t>
              </a:r>
              <a:endParaRPr lang="ru-RU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1" y="1279993"/>
            <a:ext cx="2249652" cy="44401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638776" y="1268413"/>
            <a:ext cx="6471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ГУАП</a:t>
            </a:r>
            <a:r>
              <a:rPr lang="en-US" sz="2800" b="1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ru-RU" sz="2800" b="1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– исследовательский университет</a:t>
            </a:r>
            <a:endParaRPr lang="ru-RU" sz="2800" b="1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54012" y="1795186"/>
            <a:ext cx="41289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+mj-lt"/>
                <a:ea typeface="Roboto" panose="02000000000000000000" pitchFamily="2" charset="0"/>
              </a:rPr>
              <a:t>4</a:t>
            </a:r>
            <a:r>
              <a:rPr lang="ru-RU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 ядерных </a:t>
            </a:r>
            <a:r>
              <a:rPr lang="ru-RU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направления</a:t>
            </a:r>
            <a:endParaRPr lang="en-US" dirty="0" smtClean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  <a:p>
            <a:r>
              <a:rPr lang="ru-RU" b="1" dirty="0" err="1" smtClean="0">
                <a:solidFill>
                  <a:srgbClr val="C00000"/>
                </a:solidFill>
                <a:latin typeface="+mj-lt"/>
                <a:ea typeface="Roboto" panose="02000000000000000000" pitchFamily="2" charset="0"/>
              </a:rPr>
              <a:t>Аэрокосмос</a:t>
            </a:r>
            <a:r>
              <a:rPr lang="ru-RU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ru-RU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– первое среди равных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054012" y="2788520"/>
            <a:ext cx="3226911" cy="1460151"/>
            <a:chOff x="5999320" y="2567702"/>
            <a:chExt cx="3712914" cy="146015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6024563" y="3119912"/>
              <a:ext cx="3687671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Центр аэрокосмических исследований и разработок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Инженерная </a:t>
              </a:r>
              <a:r>
                <a:rPr lang="ru-RU" sz="1600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школа 2.0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999320" y="2567702"/>
              <a:ext cx="3318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Ключевые стратегические проекты </a:t>
              </a:r>
              <a:r>
                <a:rPr lang="ru-RU" sz="1600" b="1" dirty="0" smtClean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–</a:t>
              </a:r>
              <a:endParaRPr lang="ru-RU" sz="1600" b="1" dirty="0">
                <a:latin typeface="+mj-lt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282137" y="2737520"/>
            <a:ext cx="3740663" cy="1563225"/>
            <a:chOff x="5999320" y="2567702"/>
            <a:chExt cx="4339933" cy="156322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024563" y="3146042"/>
              <a:ext cx="431469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Университет </a:t>
              </a:r>
              <a:r>
                <a:rPr lang="ru-RU" sz="1600" dirty="0" smtClean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компетенций будущего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«Цифровой </a:t>
              </a:r>
              <a:r>
                <a:rPr lang="ru-RU" sz="1600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университет</a:t>
              </a:r>
              <a:r>
                <a:rPr lang="ru-RU" sz="1600" dirty="0" smtClean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»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600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«</a:t>
              </a:r>
              <a:r>
                <a:rPr lang="ru-RU" sz="1600" dirty="0" err="1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GoUp</a:t>
              </a:r>
              <a:r>
                <a:rPr lang="ru-RU" sz="1600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 – твой опыт»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999320" y="2567702"/>
              <a:ext cx="42803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14044C"/>
                  </a:solidFill>
                  <a:latin typeface="+mj-lt"/>
                  <a:ea typeface="Roboto" panose="02000000000000000000" pitchFamily="2" charset="0"/>
                </a:rPr>
                <a:t>Опорные для реализации политик стратегические проекты –</a:t>
              </a:r>
              <a:endParaRPr lang="ru-RU" sz="1600" b="1" dirty="0">
                <a:latin typeface="+mj-lt"/>
              </a:endParaRPr>
            </a:p>
          </p:txBody>
        </p:sp>
      </p:grpSp>
      <p:pic>
        <p:nvPicPr>
          <p:cNvPr id="27" name="Picture 8" descr="Завтра «Точка кипения» ГУАП проводит деловую игру - Новости малого бизнеса">
            <a:extLst>
              <a:ext uri="{FF2B5EF4-FFF2-40B4-BE49-F238E27FC236}">
                <a16:creationId xmlns:a16="http://schemas.microsoft.com/office/drawing/2014/main" id="{D5F6F3EC-EAB5-E3C4-D06A-35D852652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60832" y="5779218"/>
            <a:ext cx="1635846" cy="55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4613616" y="4681354"/>
            <a:ext cx="2665139" cy="1097864"/>
            <a:chOff x="9191899" y="3086786"/>
            <a:chExt cx="2665139" cy="109786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192" y="3086786"/>
              <a:ext cx="1797846" cy="109786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899" y="3096733"/>
              <a:ext cx="736031" cy="885390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23" y="4474954"/>
            <a:ext cx="3221791" cy="138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24544" y="5854954"/>
            <a:ext cx="2872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Проект Цифровые кафедры </a:t>
            </a:r>
            <a:r>
              <a:rPr lang="ru-RU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–</a:t>
            </a:r>
            <a:r>
              <a:rPr lang="en-US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награда </a:t>
            </a:r>
            <a:r>
              <a:rPr lang="en-US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ru-RU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выдающиеся успехи в реализации проекта на </a:t>
            </a:r>
            <a:r>
              <a:rPr lang="en-US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Digital </a:t>
            </a:r>
            <a:r>
              <a:rPr lang="en-US" sz="12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Innopolis</a:t>
            </a:r>
            <a:r>
              <a:rPr lang="en-US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Days</a:t>
            </a:r>
            <a:endParaRPr lang="ru-RU" sz="1200" dirty="0"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 r="10934" b="12543"/>
          <a:stretch/>
        </p:blipFill>
        <p:spPr>
          <a:xfrm>
            <a:off x="4051476" y="352968"/>
            <a:ext cx="7445199" cy="650747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Прием иностранных студентов</a:t>
            </a:r>
            <a:endParaRPr lang="ru-RU" dirty="0"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660043"/>
              </p:ext>
            </p:extLst>
          </p:nvPr>
        </p:nvGraphicFramePr>
        <p:xfrm>
          <a:off x="334963" y="1447278"/>
          <a:ext cx="11593512" cy="3386660"/>
        </p:xfrm>
        <a:graphic>
          <a:graphicData uri="http://schemas.openxmlformats.org/drawingml/2006/table">
            <a:tbl>
              <a:tblPr firstRow="1" firstCol="1" bandRow="1"/>
              <a:tblGrid>
                <a:gridCol w="5088511">
                  <a:extLst>
                    <a:ext uri="{9D8B030D-6E8A-4147-A177-3AD203B41FA5}">
                      <a16:colId xmlns:a16="http://schemas.microsoft.com/office/drawing/2014/main" val="576528155"/>
                    </a:ext>
                  </a:extLst>
                </a:gridCol>
                <a:gridCol w="1767536">
                  <a:extLst>
                    <a:ext uri="{9D8B030D-6E8A-4147-A177-3AD203B41FA5}">
                      <a16:colId xmlns:a16="http://schemas.microsoft.com/office/drawing/2014/main" val="2710382533"/>
                    </a:ext>
                  </a:extLst>
                </a:gridCol>
                <a:gridCol w="1783543">
                  <a:extLst>
                    <a:ext uri="{9D8B030D-6E8A-4147-A177-3AD203B41FA5}">
                      <a16:colId xmlns:a16="http://schemas.microsoft.com/office/drawing/2014/main" val="1535601169"/>
                    </a:ext>
                  </a:extLst>
                </a:gridCol>
                <a:gridCol w="1710803">
                  <a:extLst>
                    <a:ext uri="{9D8B030D-6E8A-4147-A177-3AD203B41FA5}">
                      <a16:colId xmlns:a16="http://schemas.microsoft.com/office/drawing/2014/main" val="2570949398"/>
                    </a:ext>
                  </a:extLst>
                </a:gridCol>
                <a:gridCol w="1243119">
                  <a:extLst>
                    <a:ext uri="{9D8B030D-6E8A-4147-A177-3AD203B41FA5}">
                      <a16:colId xmlns:a16="http://schemas.microsoft.com/office/drawing/2014/main" val="2619838606"/>
                    </a:ext>
                  </a:extLst>
                </a:gridCol>
              </a:tblGrid>
              <a:tr h="657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 </a:t>
                      </a:r>
                      <a:endParaRPr lang="ru-RU" sz="12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</a:t>
                      </a:r>
                      <a:endParaRPr lang="ru-RU" sz="14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Магистратура</a:t>
                      </a:r>
                      <a:endParaRPr lang="ru-RU" sz="14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СПО</a:t>
                      </a:r>
                      <a:endParaRPr lang="ru-RU" sz="14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Всего</a:t>
                      </a:r>
                      <a:endParaRPr lang="ru-RU" sz="14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04602"/>
                  </a:ext>
                </a:extLst>
              </a:tr>
              <a:tr h="9682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Бюджет</a:t>
                      </a:r>
                      <a: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за счет средств федерального бюджета и по направлениям Министерства науки </a:t>
                      </a:r>
                      <a:r>
                        <a:rPr lang="ru-RU" sz="1200" b="0" dirty="0" smtClean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и </a:t>
                      </a:r>
                      <a: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высшего образования РФ</a:t>
                      </a:r>
                      <a:endParaRPr lang="ru-RU" sz="12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21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31750" marR="3175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6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32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871962"/>
                  </a:ext>
                </a:extLst>
              </a:tr>
              <a:tr h="10731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0" dirty="0"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Контракт</a:t>
                      </a:r>
                      <a: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 договорам об оказании платных</a:t>
                      </a:r>
                      <a:b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200" b="0" dirty="0"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образовательных услуг</a:t>
                      </a:r>
                      <a:endParaRPr lang="ru-RU" sz="1200" b="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83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31750" marR="31750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41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127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672774"/>
                  </a:ext>
                </a:extLst>
              </a:tr>
              <a:tr h="6877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Всего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104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47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159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297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1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err="1"/>
              <a:t>Внеучебная</a:t>
            </a:r>
            <a:r>
              <a:rPr lang="ru-RU" dirty="0"/>
              <a:t> жизнь иностранных студентов</a:t>
            </a:r>
            <a:endParaRPr lang="ru-RU" dirty="0">
              <a:effectLst/>
            </a:endParaRPr>
          </a:p>
        </p:txBody>
      </p:sp>
      <p:pic>
        <p:nvPicPr>
          <p:cNvPr id="9" name="Рисунок 8" descr="китайский новый год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1047" y="1273175"/>
            <a:ext cx="4065270" cy="245746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500363" y="3980843"/>
            <a:ext cx="2176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Интеллектуальная игра «Дружба народов»</a:t>
            </a:r>
          </a:p>
        </p:txBody>
      </p:sp>
      <p:pic>
        <p:nvPicPr>
          <p:cNvPr id="11" name="Рисунок 10" descr="дружба народов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3837152"/>
            <a:ext cx="4069589" cy="261603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825576" y="2060029"/>
            <a:ext cx="2102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Ведение </a:t>
            </a:r>
            <a:r>
              <a:rPr lang="en-US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en-US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группы </a:t>
            </a:r>
            <a:r>
              <a:rPr lang="ru-RU" altLang="ru-RU" sz="16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ВКонтакте</a:t>
            </a:r>
            <a:r>
              <a:rPr lang="ru-RU" alt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ru-RU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Иностранцы </a:t>
            </a:r>
            <a:r>
              <a:rPr lang="ru-RU" alt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ГУАП</a:t>
            </a:r>
          </a:p>
        </p:txBody>
      </p:sp>
      <p:pic>
        <p:nvPicPr>
          <p:cNvPr id="13" name="Рисунок 12" descr="интервью с никитой лякиным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48" y="1273175"/>
            <a:ext cx="2524126" cy="410445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группа иностранцы гуап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335" y="3429000"/>
            <a:ext cx="2492140" cy="25114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7"/>
          <p:cNvSpPr>
            <a:spLocks noChangeArrowheads="1"/>
          </p:cNvSpPr>
          <p:nvPr/>
        </p:nvSpPr>
        <p:spPr bwMode="auto">
          <a:xfrm>
            <a:off x="235948" y="1273175"/>
            <a:ext cx="1195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Китайский Новый год</a:t>
            </a:r>
          </a:p>
        </p:txBody>
      </p:sp>
    </p:spTree>
    <p:extLst>
      <p:ext uri="{BB962C8B-B14F-4D97-AF65-F5344CB8AC3E}">
        <p14:creationId xmlns:p14="http://schemas.microsoft.com/office/powerpoint/2010/main" val="4468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6"/>
            <a:ext cx="12191999" cy="466978"/>
          </a:xfrm>
        </p:spPr>
        <p:txBody>
          <a:bodyPr/>
          <a:lstStyle/>
          <a:p>
            <a:pPr marL="265113"/>
            <a:r>
              <a:rPr lang="ru-RU" dirty="0"/>
              <a:t>Международные соглашения</a:t>
            </a:r>
            <a:endParaRPr lang="ru-RU" dirty="0">
              <a:effectLst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53005" y="918300"/>
            <a:ext cx="4663495" cy="2190864"/>
            <a:chOff x="353005" y="918300"/>
            <a:chExt cx="4663495" cy="2190864"/>
          </a:xfrm>
        </p:grpSpPr>
        <p:sp>
          <p:nvSpPr>
            <p:cNvPr id="17" name="Прямоугольник с двумя скругленными противолежащими углами 1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53005" y="918300"/>
              <a:ext cx="4663495" cy="2190864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2333807" y="1395420"/>
              <a:ext cx="2566752" cy="1490251"/>
              <a:chOff x="2621180" y="1352797"/>
              <a:chExt cx="2566752" cy="1490251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3237372" y="1745520"/>
                <a:ext cx="195056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д</a:t>
                </a:r>
                <a:r>
                  <a:rPr lang="ru-RU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ействующих соглашений </a:t>
                </a:r>
                <a:r>
                  <a:rPr lang="en-US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/>
                </a:r>
                <a:br>
                  <a:rPr lang="en-US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 сотрудничестве</a:t>
                </a:r>
                <a:endParaRPr lang="ru-RU" sz="1100" dirty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cxnSp>
            <p:nvCxnSpPr>
              <p:cNvPr id="22" name="Прямая со стрелкой 21"/>
              <p:cNvCxnSpPr>
                <a:cxnSpLocks/>
              </p:cNvCxnSpPr>
              <p:nvPr/>
            </p:nvCxnSpPr>
            <p:spPr>
              <a:xfrm>
                <a:off x="2621180" y="2060212"/>
                <a:ext cx="619188" cy="329369"/>
              </a:xfrm>
              <a:prstGeom prst="straightConnector1">
                <a:avLst/>
              </a:prstGeom>
              <a:ln>
                <a:solidFill>
                  <a:srgbClr val="01509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 стрелкой 22"/>
              <p:cNvCxnSpPr>
                <a:cxnSpLocks/>
              </p:cNvCxnSpPr>
              <p:nvPr/>
            </p:nvCxnSpPr>
            <p:spPr>
              <a:xfrm flipV="1">
                <a:off x="2682005" y="1534387"/>
                <a:ext cx="555367" cy="288924"/>
              </a:xfrm>
              <a:prstGeom prst="straightConnector1">
                <a:avLst/>
              </a:prstGeom>
              <a:ln>
                <a:solidFill>
                  <a:srgbClr val="01509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Прямоугольник 23"/>
              <p:cNvSpPr/>
              <p:nvPr/>
            </p:nvSpPr>
            <p:spPr>
              <a:xfrm>
                <a:off x="3299822" y="1352797"/>
                <a:ext cx="557166" cy="400110"/>
              </a:xfrm>
              <a:prstGeom prst="rect">
                <a:avLst/>
              </a:prstGeom>
              <a:solidFill>
                <a:srgbClr val="01509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58</a:t>
                </a:r>
                <a:r>
                  <a:rPr lang="ru-RU" sz="2000" b="1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endParaRPr lang="ru-RU" sz="2000" dirty="0">
                  <a:latin typeface="+mj-lt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3270213" y="2581438"/>
                <a:ext cx="191771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международных ассоциаций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3349041" y="2206070"/>
                <a:ext cx="507947" cy="400110"/>
              </a:xfrm>
              <a:prstGeom prst="rect">
                <a:avLst/>
              </a:prstGeom>
              <a:solidFill>
                <a:srgbClr val="01509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17</a:t>
                </a:r>
                <a:r>
                  <a:rPr lang="ru-RU" sz="2000" b="1" dirty="0" smtClean="0">
                    <a:solidFill>
                      <a:srgbClr val="01509F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endParaRPr lang="ru-RU" sz="2000" dirty="0">
                  <a:latin typeface="+mj-lt"/>
                </a:endParaRP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263" y="1405660"/>
              <a:ext cx="1352619" cy="1393516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597776" y="921394"/>
              <a:ext cx="36312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005AAA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Соглашения о сотрудничестве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195888" y="926903"/>
            <a:ext cx="6676966" cy="3744546"/>
            <a:chOff x="6719723" y="3025296"/>
            <a:chExt cx="6310276" cy="3910009"/>
          </a:xfrm>
        </p:grpSpPr>
        <p:sp>
          <p:nvSpPr>
            <p:cNvPr id="28" name="Прямоугольник с двумя скругленными противолежащими углами 27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719723" y="3025296"/>
              <a:ext cx="6310276" cy="3910009"/>
            </a:xfrm>
            <a:prstGeom prst="round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996807" y="3180619"/>
              <a:ext cx="5043672" cy="3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Меморандумы о взаимопонимании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037472" y="3510017"/>
              <a:ext cx="5977580" cy="25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err="1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Ургенчский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государственный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(Республика Узбекистан, Ургенч)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Ташкентский государственный транспортный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(Республика Узбекистан, Ташкент)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Самаркандский государственный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имени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Шарофа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Рашидова (Республика Узбекистан, Самарканд)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Самаркандский институт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экономики и сервиса (Республика Узбекистан, Самарканд)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Андижанский институт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экономики и строительства (Республика Узбекистан, Андижан)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Шанхайский политехнический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(КНР, Шанхай)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err="1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Кыргызский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государственный технический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имени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И.Раззакова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(Республика Кыргызстан, Бишкек)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Пекинский технологический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(КНР, Пекин)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Национальный политехнический университет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Армении (Республика Армения, Ереван)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Самаркандский Филиал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Ташкентского университета информационных технологий имени 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Мухаммада</a:t>
              </a:r>
              <a:r>
                <a:rPr lang="en-US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en-US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Аль-</a:t>
              </a:r>
              <a:r>
                <a:rPr lang="ru-RU" sz="1000" dirty="0" err="1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Харезми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(Республика 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Узбекистан, Самарканд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Технологический университет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Чинхой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(Республика Зимбабве,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Чинхой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ниверситет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Зимбабве (Республика Зимбабве, Хараре)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Технологический институт Хараре 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(Республика Зимбабве, Хараре)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Национальное </a:t>
              </a:r>
              <a:r>
                <a:rPr lang="ru-RU" sz="1000" dirty="0" err="1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гео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-пространственное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и 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космическое агентство 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Зимбабве (Республика Зимбабве, Хараре)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895601" y="4250826"/>
            <a:ext cx="5168639" cy="1961794"/>
            <a:chOff x="6311432" y="4106350"/>
            <a:chExt cx="5168639" cy="1961794"/>
          </a:xfrm>
        </p:grpSpPr>
        <p:sp>
          <p:nvSpPr>
            <p:cNvPr id="32" name="Прямоугольник с двумя скругленными противолежащими углами 3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311432" y="4106350"/>
              <a:ext cx="5168639" cy="1961794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628532" y="4272659"/>
              <a:ext cx="44949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состоит в </a:t>
              </a:r>
              <a:r>
                <a:rPr lang="ru-RU" sz="16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международных ассоциациях: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628532" y="4666491"/>
              <a:ext cx="4583012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Международный альянс </a:t>
              </a:r>
              <a:r>
                <a:rPr lang="en-US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BRAIA </a:t>
              </a:r>
              <a:r>
                <a:rPr lang="ru-RU" sz="1200" dirty="0" smtClean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200" dirty="0" smtClean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US" sz="1200" dirty="0" smtClean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</a:t>
              </a:r>
              <a:r>
                <a:rPr lang="en-US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The «Belt and Road» Aerospace Innovation Alliance</a:t>
              </a:r>
              <a:r>
                <a:rPr lang="en-US" sz="1200" dirty="0" smtClean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)</a:t>
              </a:r>
              <a:endParaRPr lang="en-US" sz="1200" dirty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Международная </a:t>
              </a:r>
              <a:r>
                <a:rPr lang="ru-RU" sz="1200" dirty="0" err="1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астронавтическая</a:t>
              </a:r>
              <a:r>
                <a:rPr lang="ru-RU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федерация (</a:t>
              </a:r>
              <a:r>
                <a:rPr lang="en-US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International </a:t>
              </a:r>
              <a:r>
                <a:rPr lang="en-US" sz="1200" dirty="0" err="1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Astronautical</a:t>
              </a:r>
              <a:r>
                <a:rPr lang="en-US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Federation, IAF)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Российско-Африканский сетевой университет и др.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26947" y="3167364"/>
            <a:ext cx="5302210" cy="3329779"/>
            <a:chOff x="6597466" y="969301"/>
            <a:chExt cx="5302210" cy="3329779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6597466" y="969301"/>
              <a:ext cx="5302210" cy="3329779"/>
              <a:chOff x="6597466" y="969301"/>
              <a:chExt cx="5302210" cy="3329779"/>
            </a:xfrm>
          </p:grpSpPr>
          <p:sp>
            <p:nvSpPr>
              <p:cNvPr id="38" name="Прямоугольник с двумя скругленными противолежащими углами 37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597466" y="969301"/>
                <a:ext cx="5262584" cy="3329779"/>
              </a:xfrm>
              <a:prstGeom prst="round2DiagRect">
                <a:avLst/>
              </a:prstGeom>
              <a:solidFill>
                <a:srgbClr val="2B375C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6856004" y="1125049"/>
                <a:ext cx="504367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Реализованы проекты в рамках соглашения </a:t>
                </a:r>
                <a:br>
                  <a:rPr lang="ru-RU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</a:br>
                <a:r>
                  <a:rPr lang="ru-RU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 </a:t>
                </a:r>
                <a:r>
                  <a:rPr lang="ru-RU" dirty="0" err="1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Россотрудничеством</a:t>
                </a:r>
                <a:r>
                  <a:rPr lang="ru-RU" dirty="0" smtClean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6967905" y="1844732"/>
              <a:ext cx="4539239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Участие в образовательных выставках и презентациях для абитуриентов за </a:t>
              </a: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рубежом</a:t>
              </a:r>
              <a:endParaRPr lang="ru-RU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Участие в Форуме иностранных выпускников советских и российских вузов – представителей системы образования стран Ближнего Востока и Африки (Египет, Каир</a:t>
              </a: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)</a:t>
              </a:r>
              <a:endParaRPr lang="ru-RU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Организация Международной интеллектуальной игры для школьников из стран СНГ «</a:t>
              </a:r>
              <a:r>
                <a:rPr lang="ru-RU" sz="1200" dirty="0" err="1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Квизиум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– Космос» на базе </a:t>
              </a: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</a:t>
              </a:r>
              <a:endParaRPr lang="ru-RU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Организация прямого эфира мероприятий Всероссийского форума космонавтики и авиации «</a:t>
              </a:r>
              <a:r>
                <a:rPr lang="ru-RU" sz="1200" dirty="0" err="1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КосмоСтарт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» для студентов Белорусского государственного технологического </a:t>
              </a:r>
              <a:r>
                <a:rPr lang="ru-RU" sz="12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университета</a:t>
              </a:r>
              <a:endParaRPr lang="ru-RU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5675028" y="373918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Договор об академическом обмене и сотрудничестве </a:t>
            </a:r>
            <a:r>
              <a:rPr lang="ru-RU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Университетом </a:t>
            </a:r>
            <a:r>
              <a:rPr lang="ru-RU" sz="10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Алтынбаш</a:t>
            </a:r>
            <a:r>
              <a:rPr lang="ru-RU" sz="1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(Турция, Стамбул)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477526" y="6226145"/>
            <a:ext cx="6196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 является участником Программы УНИТВИН Кафедры ЮНЕСКО и входит в Партнерство кафедр ЮНЕСКО в области применения ИКТ в образовании и инновационной педагогике</a:t>
            </a:r>
            <a:endParaRPr lang="ru-RU" sz="1200" dirty="0" smtClean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Международные </a:t>
            </a:r>
            <a:r>
              <a:rPr lang="ru-RU" dirty="0" smtClean="0"/>
              <a:t>мероприятия</a:t>
            </a:r>
            <a:r>
              <a:rPr lang="en-US" dirty="0" smtClean="0"/>
              <a:t> </a:t>
            </a:r>
            <a:r>
              <a:rPr lang="ru-RU" dirty="0" smtClean="0"/>
              <a:t>и активности</a:t>
            </a:r>
            <a:endParaRPr lang="ru-RU" dirty="0">
              <a:effectLst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903738"/>
              </p:ext>
            </p:extLst>
          </p:nvPr>
        </p:nvGraphicFramePr>
        <p:xfrm>
          <a:off x="334963" y="1268412"/>
          <a:ext cx="11593512" cy="5184775"/>
        </p:xfrm>
        <a:graphic>
          <a:graphicData uri="http://schemas.openxmlformats.org/drawingml/2006/table">
            <a:tbl>
              <a:tblPr/>
              <a:tblGrid>
                <a:gridCol w="5737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5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47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rgbClr val="005AAA"/>
                          </a:solidFill>
                          <a:latin typeface="Roboto Ligh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rgbClr val="005AAA"/>
                          </a:solidFill>
                          <a:latin typeface="Roboto Ligh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rgbClr val="005AAA"/>
                          </a:solidFill>
                          <a:latin typeface="Roboto Ligh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Конференции: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Международная научно-практическая конференция «Актуальные вопросы современной экономики» (10-11.11.2022) совместно с БГТУ ВОЕНМЕХ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X Международная научно-практическая конференция «Философия и культура информационного общества» (17-19.11.2022)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Международная научно-практическая конференция «Обучение переводу в неязыковом вузе: актуальные вопросы и современные традиции» (28-29.11.2022)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42-я международная конференция «Школьная информатика и проблемы устойчивого развития» (15-25.03.2023)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Международная конференция «Обработка, передача и защита информации в компьютерных системах» (10-17.04.2023)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XVIII Международная конференция по электромеханике и робототехнике «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Завалишинские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чтения 2023» (18-19.04.2023)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IV Международная научная конференция «Аэрокосмическое приборостроение и эксплуатационные технологии» (4-21.04.2023)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76 МСНК и выставка научно-технического творчества студентов ГУАП (17-21.04.2023)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IV Международная научная конференция «Экономические и социальные тренды устойчивого развития современного общества» (18.05.2023)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XXVI Международная научная конференция «Волновая электроника и инфокоммуникационные системы» (29.05-2.06.2023)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Международная научно-практическая конференция «Современная онтология – XI: Онтология и религия» (26-30.06.2023)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В ноябре 2022 г. сотрудники ГУАП приняли участие в международной конференции «Ценности и возможности многополярного мира»,  проходивший в Объединенных Арабских Эмиратах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Мероприятия: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IV Международная межвузовская деловая игра «Точка Роста» (10.03.2023)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II Международная летняя школа ГУАП-ПГУ по информационным технологиям и робототехнике Выездной лекционно-лабораторный офлайн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интенсив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«Искусственный интеллект в таможенном деле»; 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B375C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Студенты и сотрудники ГУАП приняли участие в онлайн курсах китайского языка, регулярно проводимых Северо-западным политехническим  университетом (Китай)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charset="0"/>
                        <a:defRPr sz="2400">
                          <a:solidFill>
                            <a:srgbClr val="005AAA"/>
                          </a:solidFill>
                          <a:latin typeface="Roboto Light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2000">
                          <a:solidFill>
                            <a:srgbClr val="005AAA"/>
                          </a:solidFill>
                          <a:latin typeface="Roboto Light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>
                          <a:solidFill>
                            <a:srgbClr val="005AAA"/>
                          </a:solidFill>
                          <a:latin typeface="Roboto Light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charset="0"/>
                        <a:defRPr sz="1600">
                          <a:solidFill>
                            <a:srgbClr val="005AAA"/>
                          </a:solidFill>
                          <a:latin typeface="Roboto Ligh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Форумы: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II Международный форум «Математические методы и модели в высокотехнологичном производстве» (9.11.2022)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V международный форум «Метрологическое обеспечение инновационных технологий» (2.03.2023)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/>
                          <a:ea typeface="Roboto" panose="02000000000000000000" pitchFamily="2" charset="0"/>
                          <a:cs typeface="+mn-cs"/>
                        </a:rPr>
                        <a:t>Лекции: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Проф.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Саурав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Диксит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, заместитель декана, начальник по вопросам международного сотрудничества из Университета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К.Р.Мангалам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(Индия) провел открытые лекции по тематикам «Переработка бытовых отходов», «Бережливое производство»,  «Интеллектуальные системы» 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Г-н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Густаво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Хосе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Кобрейро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Суарес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, советник по вопросам образования и науки Посольства Республики Куба в Российской Федерации прочел лекцию для студентов кафедры международного предпринимательства (№83)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Ежегодный краткий курс лекций по авторскому курсу профессора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Дж.Кокрелла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«Управление проектами»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Весной 2023 года профессор ГУАП провел лекционные и семинарские занятия по математическим дисциплинам для студентов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Ургенчского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государственного университета (Республика Узбекистан)</a:t>
                      </a:r>
                    </a:p>
                    <a:p>
                      <a:pPr marL="446088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Учебные стажировки :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 студента стали лауреатами конкурса цифрового дизайна промышленных продуктов для студентов РФ И КНР, организованного 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Шэньянским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технологическим университетом (ШТУ) 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 студента приняли участие в пятом летнем лагере BRAIA по исследованию космоса в Северо-Западном политехническом университете  (г.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Тайцан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, КНР)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Осенью 2022г. состоялась дистанционная научно - исследовательская стажировка для докторантов Евразийского национального университета имени </a:t>
                      </a:r>
                      <a:r>
                        <a:rPr kumimoji="0" lang="ru-RU" sz="1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Л.Н.Гумилева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 (Республика Казахстан)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Учебная стажировка по профилю «Интернет вещей» для студентки Полоцкого государственного университета имени Евфросинии Полоцкой </a:t>
                      </a:r>
                    </a:p>
                    <a:p>
                      <a:pPr marL="265113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Ассистент кафедры 12 посетил научно-исследовательские учреждения и промышленные предприятий Китая, где ознакомился с передовыми практиками в рамках поездки лауреатов Премии Посла КНР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A2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0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08" y="3068722"/>
            <a:ext cx="4689231" cy="312741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</a:t>
            </a:r>
            <a:r>
              <a:rPr lang="ru-RU" dirty="0"/>
              <a:t>политика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Международные </a:t>
            </a:r>
            <a:r>
              <a:rPr lang="ru-RU" dirty="0" smtClean="0"/>
              <a:t>мероприятия</a:t>
            </a:r>
            <a:r>
              <a:rPr lang="en-US" dirty="0" smtClean="0"/>
              <a:t> </a:t>
            </a:r>
            <a:r>
              <a:rPr lang="ru-RU" dirty="0" smtClean="0"/>
              <a:t>и активности</a:t>
            </a:r>
            <a:endParaRPr lang="ru-RU" dirty="0">
              <a:effectLst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34963" y="1265912"/>
            <a:ext cx="5650749" cy="5187276"/>
            <a:chOff x="1640178" y="1259857"/>
            <a:chExt cx="5650749" cy="5187276"/>
          </a:xfrm>
        </p:grpSpPr>
        <p:sp>
          <p:nvSpPr>
            <p:cNvPr id="7" name="Прямоугольник с двумя скругленными противолежащими углами 6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1640178" y="1259857"/>
              <a:ext cx="5650749" cy="5187276"/>
            </a:xfrm>
            <a:prstGeom prst="round2DiagRect">
              <a:avLst>
                <a:gd name="adj1" fmla="val 11302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00540" y="1462139"/>
              <a:ext cx="4984135" cy="459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  <a:spcAft>
                  <a:spcPts val="1200"/>
                </a:spcAft>
                <a:defRPr/>
              </a:pPr>
              <a:r>
                <a:rPr lang="ru-RU" sz="16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Участие ГУАП в образовательных выставках </a:t>
              </a:r>
              <a:br>
                <a:rPr lang="ru-RU" sz="16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</a:br>
              <a:r>
                <a:rPr lang="ru-RU" sz="16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для иностранных абитуриентов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Международная выставка-ярмарка «Российское образование. Ташкент-2022» (22-24.10.2022)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Презентация вузов Санкт-Петербурга в странах Латинской Америки: Аргентина, Бразилия, Венесуэла, Колумбия, Куба, Мексика, Никарагуа, Панама, Чили, Эквадор (10.11.2022)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Третья виртуальная образовательная выставка «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Study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in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Russia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» (09-10.11.2022)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20-я Международная специализированная выставка «Образование и карьера» Республика Беларусь, Минск (15-18.02.2023) 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22-я Международная специализированная выставка образования «Образование и карьера EXPO 2023», Республика Армения, Ереван (5-8.4.2023) 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V международная «Выставка Евразийского образования» в Республике Киргизия (12-19.05.2023)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Ежегодная Всеиндийская выставка-ярмарка образовательных услуг «Российское образование - 2023» в Республике Индия в городах: Нью-Дели,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Патна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, Калькутта,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Ахмедабад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, Пуна, Мумбаи, </a:t>
              </a:r>
              <a:r>
                <a:rPr lang="ru-RU" sz="10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Чандигарх</a:t>
              </a:r>
              <a:r>
                <a:rPr lang="ru-RU" sz="10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/Лакхнау (14 – 23.07.2023</a:t>
              </a:r>
              <a:r>
                <a:rPr lang="ru-RU" sz="10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</a:rPr>
                <a:t>)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endParaRPr lang="ru-RU" sz="1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endParaRPr>
            </a:p>
            <a:p>
              <a:pPr lvl="0">
                <a:lnSpc>
                  <a:spcPts val="1700"/>
                </a:lnSpc>
                <a:spcAft>
                  <a:spcPts val="1200"/>
                </a:spcAft>
                <a:defRPr/>
              </a:pPr>
              <a:r>
                <a:rPr lang="ru-RU" sz="1600" b="1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Размещение информации в справочниках:</a:t>
              </a:r>
            </a:p>
            <a:p>
              <a:pPr marL="265113" lvl="0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HED (</a:t>
              </a:r>
              <a:r>
                <a:rPr lang="ru-RU" sz="1000" dirty="0" err="1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Higher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Education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Discovery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), публикации в 4 выпусках: для абитуриентов из Китая, Монголии, Юго-Восточной </a:t>
              </a:r>
              <a:r>
                <a:rPr lang="ru-RU" sz="1000" dirty="0" smtClean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Азии и 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стран СНГ</a:t>
              </a:r>
            </a:p>
            <a:p>
              <a:pPr marL="265113" lvl="0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Справочник </a:t>
              </a:r>
              <a:r>
                <a:rPr lang="ru-RU" sz="1000" dirty="0" err="1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Russian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Universities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 </a:t>
              </a:r>
              <a:r>
                <a:rPr lang="ru-RU" sz="1000" dirty="0" err="1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Guide</a:t>
              </a: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 на английском языке</a:t>
              </a:r>
            </a:p>
            <a:p>
              <a:pPr marL="265113" lvl="0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Каталог «Международное образование стран: мировые университеты – 2023» для распространения в школах в Республике Узбекистан</a:t>
              </a:r>
            </a:p>
            <a:p>
              <a:pPr marL="265113" lvl="0" indent="-179388">
                <a:buFont typeface="Arial" panose="020B0604020202020204" pitchFamily="34" charset="0"/>
                <a:buChar char="•"/>
                <a:defRPr/>
              </a:pPr>
              <a:r>
                <a:rPr lang="ru-RU" sz="1000" dirty="0">
                  <a:solidFill>
                    <a:srgbClr val="2B375C"/>
                  </a:solidFill>
                  <a:latin typeface="Calibri"/>
                  <a:ea typeface="Roboto" panose="02000000000000000000" pitchFamily="2" charset="0"/>
                </a:rPr>
                <a:t>«Российская газета. Кыргызстан. Образование», г. Бишкек, Республика Киргизия</a:t>
              </a:r>
            </a:p>
            <a:p>
              <a:pPr marL="265113" indent="-179388">
                <a:buFont typeface="Arial" panose="020B0604020202020204" pitchFamily="34" charset="0"/>
                <a:buChar char="•"/>
                <a:defRPr/>
              </a:pPr>
              <a:endParaRPr lang="ru-RU" sz="1000" dirty="0">
                <a:solidFill>
                  <a:srgbClr val="2B375C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809633" y="1497346"/>
            <a:ext cx="4280030" cy="1724025"/>
            <a:chOff x="5770556" y="1628775"/>
            <a:chExt cx="4280030" cy="1724025"/>
          </a:xfrm>
        </p:grpSpPr>
        <p:sp>
          <p:nvSpPr>
            <p:cNvPr id="11" name="Прямоугольник с двумя скругленными противолежащими углами 10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770556" y="1628775"/>
              <a:ext cx="4280030" cy="1724025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087655" y="1795084"/>
              <a:ext cx="371014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ГУАП принял </a:t>
              </a:r>
              <a:r>
                <a:rPr lang="ru-RU" sz="1600" b="1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8 иностранных делегаций </a:t>
              </a:r>
              <a:r>
                <a:rPr lang="ru-RU" sz="16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600" b="1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400" dirty="0" smtClean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в </a:t>
              </a:r>
              <a:r>
                <a:rPr lang="ru-RU" sz="14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2022-2023 </a:t>
              </a:r>
              <a:r>
                <a:rPr lang="ru-RU" sz="1400" dirty="0" err="1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уч.г</a:t>
              </a:r>
              <a:r>
                <a:rPr lang="ru-RU" sz="1400" dirty="0">
                  <a:solidFill>
                    <a:srgbClr val="2B375C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.  </a:t>
              </a:r>
              <a:endPara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39822" y="2379859"/>
              <a:ext cx="3666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из </a:t>
              </a:r>
              <a:r>
                <a:rPr lang="ru-RU" sz="1200" dirty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Республики Индия, Республики Беларусь, Республики Узбекистан, Республики Куба, Республики Чили, Республики </a:t>
              </a:r>
              <a:r>
                <a:rPr lang="ru-RU" sz="1200" dirty="0" smtClean="0">
                  <a:solidFill>
                    <a:srgbClr val="2B375C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Зимбабве</a:t>
              </a:r>
              <a:endParaRPr lang="ru-RU" sz="1200" dirty="0">
                <a:solidFill>
                  <a:srgbClr val="2B375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383337" y="6195252"/>
            <a:ext cx="5545138" cy="31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1200"/>
              </a:spcAft>
              <a:defRPr/>
            </a:pPr>
            <a:r>
              <a:rPr lang="ru-RU" sz="1400" b="1" dirty="0">
                <a:solidFill>
                  <a:srgbClr val="2B375C"/>
                </a:solidFill>
                <a:latin typeface="Calibri"/>
                <a:ea typeface="Roboto" panose="02000000000000000000" pitchFamily="2" charset="0"/>
              </a:rPr>
              <a:t>ГУАП на Экономическом и гуманитарном форуме Россия–Африка</a:t>
            </a:r>
          </a:p>
        </p:txBody>
      </p:sp>
    </p:spTree>
    <p:extLst>
      <p:ext uri="{BB962C8B-B14F-4D97-AF65-F5344CB8AC3E}">
        <p14:creationId xmlns:p14="http://schemas.microsoft.com/office/powerpoint/2010/main" val="8287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5. Международная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Основные задачи</a:t>
            </a:r>
            <a:endParaRPr lang="ru-RU" dirty="0"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961" y="1268413"/>
            <a:ext cx="1152207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Проводить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активную работу по продвижению ГУАП на международной арене, в том числе через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взаимодействие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Россотрудничеством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Расширение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партнерских связей с научно-образовательными организациями дружественных стран,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содействовать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установлению научных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коллабораций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по ядерным направлениям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университета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Развивать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практику международных стажировок, зимних и летних школ,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совместных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сетевых образовательных программ, программ двойных дипломов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Ввести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реализацию образовательный проект </a:t>
            </a:r>
            <a:r>
              <a:rPr lang="ru-RU" sz="1400" dirty="0" err="1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Чжунъюань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-Петербургский</a:t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авиационный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институт.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Активировать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сотрудничество с Институтом ЮНЕСКО по линии внедрения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новых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ИКТ в образование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целью привлечения дополнительного контингента иностранных студентов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разработать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утвердить открытые аналоги образовательных программ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бакалавриата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магистратуры направлений подготовки – Приборостроение,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Мехатроника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робототехника, Международные отношения. Разработать образовательные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программы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 английском языке для направлений Менеджмент и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Инноватика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Активизировать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работу подготовительного отделения в части преподавания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русского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языка как иностранного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Повысить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качество обучения иностранных студентов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Регулярно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вести работу по адаптации и вовлечению во внеурочную жизнь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иностранных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обучающихся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Организовать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работу с рекрутинговыми агентствами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21237" r="1557" b="8425"/>
          <a:stretch/>
        </p:blipFill>
        <p:spPr>
          <a:xfrm>
            <a:off x="7696199" y="2232935"/>
            <a:ext cx="4232275" cy="4230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4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ru-RU" dirty="0" smtClean="0"/>
              <a:t>. Политика в области цифровой трансформации и в области открытых данных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Цифровой университет</a:t>
            </a:r>
            <a:endParaRPr lang="ru-RU" dirty="0">
              <a:effectLst/>
            </a:endParaRPr>
          </a:p>
        </p:txBody>
      </p:sp>
      <p:sp>
        <p:nvSpPr>
          <p:cNvPr id="4" name="Google Shape;77;p2"/>
          <p:cNvSpPr txBox="1">
            <a:spLocks/>
          </p:cNvSpPr>
          <p:nvPr/>
        </p:nvSpPr>
        <p:spPr>
          <a:xfrm>
            <a:off x="334963" y="1412876"/>
            <a:ext cx="5797550" cy="50403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b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Внедрены </a:t>
            </a:r>
            <a:r>
              <a:rPr lang="ru-RU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дашборды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по приему, компьютерной обеспеченности, доп. образованию сотрудников, контингенту студентов, </a:t>
            </a:r>
            <a:r>
              <a:rPr lang="ru-RU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трудоустройсту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выпускников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Успешно приняли участие в эксперименте по  электронным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дипломам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Разработана ЛМС для ФДПО, как отдельный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контур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Создание и оформление Центра </a:t>
            </a:r>
            <a:r>
              <a:rPr lang="ru-RU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киберучений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ГУАП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Разработано Мобильное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приложение ГУАП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Ведется канал в Телеграмм для сотрудников,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запущен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формат с мини-лекций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Обновлен шаблон презентаций в фирменном стиле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ГУАП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Главная страница сайта адаптирована для мобильных устройств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3D навигация на информационных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панелях</a:t>
            </a:r>
          </a:p>
          <a:p>
            <a:pPr marL="450850" lvl="6" indent="-425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Внедрена и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апробирована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промежуточная аттестация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онлайн-курсах с использованием </a:t>
            </a:r>
            <a:r>
              <a:rPr lang="ru-RU" dirty="0" err="1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прокторинга</a:t>
            </a:r>
            <a:endParaRPr lang="ru-RU" dirty="0" smtClean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670" lvl="6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1" algn="l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ts val="1800"/>
            </a:pPr>
            <a:endParaRPr lang="ru-RU" dirty="0"/>
          </a:p>
        </p:txBody>
      </p:sp>
      <p:pic>
        <p:nvPicPr>
          <p:cNvPr id="5" name="Google Shape;80;p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1"/>
          <a:stretch/>
        </p:blipFill>
        <p:spPr>
          <a:xfrm>
            <a:off x="6311899" y="1449388"/>
            <a:ext cx="5614593" cy="4017418"/>
          </a:xfrm>
          <a:prstGeom prst="snipRound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sp>
        <p:nvSpPr>
          <p:cNvPr id="7" name="Google Shape;79;p2"/>
          <p:cNvSpPr txBox="1"/>
          <p:nvPr/>
        </p:nvSpPr>
        <p:spPr>
          <a:xfrm>
            <a:off x="6311899" y="5673725"/>
            <a:ext cx="2887760" cy="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D55"/>
              </a:buClr>
              <a:buSzPts val="1680"/>
              <a:buFont typeface="Noto Sans Symbols"/>
              <a:buNone/>
            </a:pPr>
            <a:r>
              <a:rPr lang="ru-RU" sz="1600" b="1" i="0" u="none" strike="noStrike" cap="none" dirty="0" err="1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Дашборд</a:t>
            </a:r>
            <a:r>
              <a:rPr lang="ru-RU" sz="16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«Ход приема»</a:t>
            </a:r>
            <a:endParaRPr sz="1600" b="1" dirty="0">
              <a:solidFill>
                <a:srgbClr val="002060"/>
              </a:solidFill>
              <a:latin typeface="+mj-lt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4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ru-RU" dirty="0" smtClean="0"/>
              <a:t>. Политика в области цифровой трансформации и в области открытых данных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Программное обеспечение</a:t>
            </a:r>
            <a:endParaRPr lang="ru-RU" dirty="0">
              <a:effectLst/>
            </a:endParaRPr>
          </a:p>
        </p:txBody>
      </p:sp>
      <p:sp>
        <p:nvSpPr>
          <p:cNvPr id="4" name="Google Shape;77;p2"/>
          <p:cNvSpPr txBox="1">
            <a:spLocks/>
          </p:cNvSpPr>
          <p:nvPr/>
        </p:nvSpPr>
        <p:spPr>
          <a:xfrm>
            <a:off x="334963" y="1412876"/>
            <a:ext cx="5797550" cy="50403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b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Техническое обеспечение проведения приемной кампании: </a:t>
            </a:r>
          </a:p>
          <a:p>
            <a:pPr marL="628650" lvl="8" indent="-27146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Запуск нового личного кабинета абитуриента</a:t>
            </a:r>
          </a:p>
          <a:p>
            <a:pPr marL="628650" lvl="8" indent="-27146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Реализация и сопровождение взаимодействия с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суперсервисом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 «Поступай в вуз онлайн»</a:t>
            </a:r>
          </a:p>
          <a:p>
            <a:pPr marL="628650" lvl="8" indent="-27146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Реализация автоматизированного взаимодействие </a:t>
            </a:r>
            <a:r>
              <a:rPr lang="en-US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ФИС ГИА и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приема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Настроена интеграция между СБИС и Парус (счета, акты сгенерированные в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Парусе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передаются в СБИС для отправки контрагентам)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Решена проблема с </a:t>
            </a:r>
            <a:r>
              <a:rPr lang="ru-RU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Wi-Fi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сетью общежития </a:t>
            </a:r>
            <a:r>
              <a:rPr lang="en-US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Передовиков 13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Аттестация Центра обработки данных и оснащение от атак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Записаны онлайн курсы по гуманитарным предметам, основам теории информации и цифровым кафедрам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Апробирован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первый внедренный онлайн-курс </a:t>
            </a:r>
            <a:r>
              <a:rPr lang="en-US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по </a:t>
            </a: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информатике во все дисциплины 1го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курса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9570" lvl="6" indent="-34290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+mj-lt"/>
              <a:buAutoNum type="arabicPeriod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670" lvl="6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1" algn="l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ts val="1800"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428215"/>
            <a:ext cx="5545138" cy="3535131"/>
          </a:xfrm>
          <a:prstGeom prst="rect">
            <a:avLst/>
          </a:prstGeom>
        </p:spPr>
      </p:pic>
      <p:sp>
        <p:nvSpPr>
          <p:cNvPr id="13" name="Google Shape;79;p2"/>
          <p:cNvSpPr txBox="1"/>
          <p:nvPr/>
        </p:nvSpPr>
        <p:spPr>
          <a:xfrm>
            <a:off x="7389583" y="5106942"/>
            <a:ext cx="3638875" cy="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Новый личный кабинет 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абитуриента</a:t>
            </a:r>
            <a:endParaRPr sz="1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032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ru-RU" dirty="0" smtClean="0"/>
              <a:t>. Политика в области цифровой трансформации и в области открытых данных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Рабочие сервисы</a:t>
            </a:r>
            <a:endParaRPr lang="ru-RU" dirty="0">
              <a:effectLst/>
            </a:endParaRPr>
          </a:p>
        </p:txBody>
      </p:sp>
      <p:sp>
        <p:nvSpPr>
          <p:cNvPr id="4" name="Google Shape;77;p2"/>
          <p:cNvSpPr txBox="1">
            <a:spLocks/>
          </p:cNvSpPr>
          <p:nvPr/>
        </p:nvSpPr>
        <p:spPr>
          <a:xfrm>
            <a:off x="334963" y="1412876"/>
            <a:ext cx="5797550" cy="50403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b="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Пройден пилот по электронным обходным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Запущен функционал 2-го отдела в единой цифровой образовательной среде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Внедрена онлайн оплата услуг университета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Запущены бизнес-процессы по оплате коммунальных услуг полностью в электронном режиме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Обновлены личные кабинеты студентов и преподавателей, внедрена система обратной связи</a:t>
            </a:r>
          </a:p>
          <a:p>
            <a:pPr marL="357188" lvl="6" indent="-331788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Внедрена кнопка заявки на почту в домене ГУАП в Личном </a:t>
            </a:r>
            <a:r>
              <a:rPr lang="ru-RU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кабинете</a:t>
            </a: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670" lvl="6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9570" lvl="6" indent="-34290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+mj-lt"/>
              <a:buAutoNum type="arabicPeriod" startAt="2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 startAt="2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 startAt="2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98133" lvl="6" indent="-271463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AutoNum type="arabicPeriod" startAt="2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6670" lvl="6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600"/>
            </a:pPr>
            <a:endParaRPr lang="ru-RU" sz="14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lvl="1" algn="l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ts val="1800"/>
            </a:pPr>
            <a:endParaRPr lang="ru-RU" dirty="0"/>
          </a:p>
        </p:txBody>
      </p:sp>
      <p:sp>
        <p:nvSpPr>
          <p:cNvPr id="8" name="Google Shape;101;p4"/>
          <p:cNvSpPr txBox="1"/>
          <p:nvPr/>
        </p:nvSpPr>
        <p:spPr>
          <a:xfrm>
            <a:off x="6276783" y="5026025"/>
            <a:ext cx="3742428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2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D55"/>
              </a:buClr>
              <a:buSzPts val="1680"/>
              <a:buFont typeface="Noto Sans Symbols"/>
              <a:buNone/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Канал сотрудников ГУАП в </a:t>
            </a:r>
            <a:r>
              <a:rPr lang="ru-RU" sz="1600" b="1" dirty="0" err="1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Тегеграмм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 – </a:t>
            </a:r>
            <a:r>
              <a:rPr lang="ru-RU" sz="1600" b="1" dirty="0" err="1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Присоединяйесь</a:t>
            </a:r>
            <a:r>
              <a:rPr lang="ru-RU" sz="16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!</a:t>
            </a:r>
            <a:endParaRPr sz="1600" b="1" dirty="0">
              <a:solidFill>
                <a:srgbClr val="002060"/>
              </a:solidFill>
              <a:latin typeface="+mj-lt"/>
              <a:ea typeface="Arial"/>
              <a:cs typeface="Arial"/>
            </a:endParaRPr>
          </a:p>
        </p:txBody>
      </p:sp>
      <p:pic>
        <p:nvPicPr>
          <p:cNvPr id="9" name="Google Shape;102;p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11" y="5026025"/>
            <a:ext cx="1485345" cy="1427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3;p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900" y="1268413"/>
            <a:ext cx="3387271" cy="3565525"/>
          </a:xfrm>
          <a:prstGeom prst="snipRoundRect">
            <a:avLst>
              <a:gd name="adj1" fmla="val 651"/>
              <a:gd name="adj2" fmla="val 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4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r>
              <a:rPr lang="ru-RU" dirty="0" smtClean="0"/>
              <a:t>. Политика в области цифровой трансформации и в области открытых данных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Основные задачи</a:t>
            </a:r>
            <a:endParaRPr lang="ru-RU" dirty="0">
              <a:effectLst/>
            </a:endParaRPr>
          </a:p>
        </p:txBody>
      </p:sp>
      <p:sp>
        <p:nvSpPr>
          <p:cNvPr id="11" name="Google Shape;113;p5"/>
          <p:cNvSpPr txBox="1"/>
          <p:nvPr/>
        </p:nvSpPr>
        <p:spPr>
          <a:xfrm>
            <a:off x="7765855" y="5854751"/>
            <a:ext cx="2849136" cy="39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sz="16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Цифровой форум «Время IT»</a:t>
            </a:r>
            <a:endParaRPr sz="1600" b="1" dirty="0">
              <a:solidFill>
                <a:srgbClr val="002060"/>
              </a:solidFill>
              <a:latin typeface="+mj-lt"/>
              <a:ea typeface="Arial"/>
              <a:cs typeface="Arial"/>
            </a:endParaRPr>
          </a:p>
        </p:txBody>
      </p:sp>
      <p:pic>
        <p:nvPicPr>
          <p:cNvPr id="12" name="Google Shape;114;p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900" y="1278574"/>
            <a:ext cx="5174944" cy="4516751"/>
          </a:xfrm>
          <a:prstGeom prst="snipRound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15899" y="1268413"/>
            <a:ext cx="59463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8300" lvl="6" indent="-342900"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Увеличить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число цифровых рабочих сервисов и обеспечить их внедрение для обучающихся, сотрудников университета и сторонних организаций и физических лиц, а именно:</a:t>
            </a: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цифровой табель учета рабочего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времени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цифровой график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отпусков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функционал создания индивидуального плана аспиранта в личном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кабинете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внедрить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систему согласования документов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электронном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виде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организовать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мультимедийные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классы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автоматизировать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согласование документов на командирование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сотрудников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обновить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англоязычную версию сайта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университета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реализовать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оформление договоров на практику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обучающихся в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электронном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виде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цифровое портфолио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выпускника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814388" lvl="7" indent="-452438">
              <a:spcAft>
                <a:spcPts val="600"/>
              </a:spcAft>
              <a:buClr>
                <a:srgbClr val="00206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разработать </a:t>
            </a:r>
            <a:r>
              <a:rPr lang="ru-RU" sz="1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дашборды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для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проректоров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marL="368300" lvl="6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ts val="1600"/>
              <a:buFont typeface="+mj-lt"/>
              <a:buAutoNum type="arabicPeriod" startAt="2"/>
            </a:pP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Организовать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и провести мероприятия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цифрового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форума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Время IT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»</a:t>
            </a:r>
            <a:endParaRPr lang="ru-RU" sz="1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Развитие </a:t>
            </a:r>
            <a:r>
              <a:rPr lang="ru-RU" dirty="0" smtClean="0"/>
              <a:t>научно-исследовательской</a:t>
            </a:r>
            <a:r>
              <a:rPr lang="en-US" dirty="0" smtClean="0"/>
              <a:t> </a:t>
            </a:r>
            <a:r>
              <a:rPr lang="ru-RU" dirty="0"/>
              <a:t>инфраструктуры</a:t>
            </a:r>
            <a:endParaRPr lang="ru-RU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8" y="1242509"/>
            <a:ext cx="791955" cy="156307"/>
          </a:xfrm>
          <a:prstGeom prst="rect">
            <a:avLst/>
          </a:prstGeom>
        </p:spPr>
      </p:pic>
      <p:pic>
        <p:nvPicPr>
          <p:cNvPr id="1026" name="Picture 2" descr="https://lh4.googleusercontent.com/_sO6TPXk9_wSdGuipzLNWs7l4z6mJfCSEkpOvWAD27qWBuGGTCzep1qThBR4tniPQkLM5IUbz4sbc9gdxeC5EK9tmN_n19mMaLKlPAtb8F_1Ibm2mfsR--lftyt_W8q6EcVekERFTAXxHiPYZJgUUQ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4" y="1449389"/>
            <a:ext cx="2810246" cy="187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5.googleusercontent.com/Ai6TAeT0ixEnijfonA6g1PMqX4Ru-Kg9ACdYBu3O-BX9IZA2pLMCvKRnvStI8BqC15nXAXywH9ao7ZxWY_WDNa5ihZ_sov6YavPbib8JpdkYAgIg8EVCl4HFz15yryIWGxv_NUnKbSvoaFUB3WxMy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1449388"/>
            <a:ext cx="2809287" cy="1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qSpB5hNw-EXCj2XTck-AUl7mDZ_dssDuHv_iL9PPMi3iewiRCqQO422xjuwXFAHuaKMaBgX4G6_yJ10t9fTncWbP1_Z-dkHTMHmQJAwJUDD6MYDPs99hNiKOxOi2etERxhRAbZoIwzLZ738nk14FYQ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67" y="1447279"/>
            <a:ext cx="2810246" cy="184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4.googleusercontent.com/V_CPWy1mYFER8pE4ayBNqeXu1K3O-irlYqduE2e26VxYAgFaFaVP6jYBALiAAcX4peURj5s9ZxnWUkrRJd5VVpimVTQSiEmsvtG4ZGaAyDrtxM-N9cv_fcWevODgaB_v9nH9kFv3nEqDPNd0JL-ZbA=s204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1188" y="4079875"/>
            <a:ext cx="2814603" cy="18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4m7o5kWVHvckPmFfJPRxrwQFPoGVgANdmt595wznH--nXUekS1R8oImRvKuEOo3XhOq4NfeQO8RjJtnqBIlMOBDo1ptAMnaWKLBW41r2NKElxbPp5_NbKobvnVCiRtqNUQc1E_GbLCkP_C3gAr1ICQ=s204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7108" y="4088749"/>
            <a:ext cx="2810416" cy="184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5.googleusercontent.com/rKHgup1pTf_fXDK1Z9sbTcBoCXFeCrbIanYFPsTEdUm6DXHHq2Zu9EDrB2E4cuXn9yYbxquNLQu0Px0rlrFuDFqAo59n6nxcvPsvhzR05CbuCIGX1AaQPDDy2JPcQxLgjK5tQbvmHq2fDgm-fR_K7Q=s204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5777" y="1477022"/>
            <a:ext cx="2811642" cy="184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ctkNh2hLvc8oX6N5S5MTznn0jJ7ATCmIBnsCoM_DyuPSnn4Guvzyj5f6oTF3lQKV9k0aJwsgChH-W_XDkbJFy1HdAX2v2Arzx4T7JqojrMCsIUmqbXfhOuHb7dPbjI366MlobwIYhmrwTFyGbXiIwQ=s204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/>
          <a:stretch/>
        </p:blipFill>
        <p:spPr bwMode="auto">
          <a:xfrm>
            <a:off x="331158" y="4079875"/>
            <a:ext cx="2812342" cy="18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5.googleusercontent.com/V497-zdhxSymMH3_egpG3rdmzWjzl8KCsZ0dvKAkATEHavJwuTTLVHMsxfD__08ht_NXVmsZ6vAQ_3VVga5h097noMfT32afC1Ka5x5stsV7heTCgL56d0In7O9bkm6KvDL-IvDyzn6-bVtcbjQ-uw=s204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777" y="4079875"/>
            <a:ext cx="2826690" cy="18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413" y="3342747"/>
            <a:ext cx="2959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базовой кафедры авиационных приборов, интерфейсов </a:t>
            </a:r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en-US" sz="12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и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систем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43500" y="3344343"/>
            <a:ext cx="2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проектирования малых космических аппаратов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24563" y="3342747"/>
            <a:ext cx="2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Центр компетенций по беспроводным технологиям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905626" y="3341151"/>
            <a:ext cx="2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новых производственных технологий ИШ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2413" y="5904972"/>
            <a:ext cx="303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машинного обучения ИШ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72075" y="5925618"/>
            <a:ext cx="2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Лаборатория </a:t>
            </a:r>
            <a:r>
              <a:rPr lang="ru-RU" sz="1200" b="1" dirty="0" err="1">
                <a:solidFill>
                  <a:srgbClr val="002060"/>
                </a:solidFill>
                <a:latin typeface="+mj-lt"/>
              </a:rPr>
              <a:t>киберспорта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и </a:t>
            </a:r>
            <a:r>
              <a:rPr lang="ru-RU" sz="1200" b="1" dirty="0" err="1">
                <a:solidFill>
                  <a:srgbClr val="002060"/>
                </a:solidFill>
                <a:latin typeface="+mj-lt"/>
              </a:rPr>
              <a:t>геймификации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 образования ИШ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53138" y="5933547"/>
            <a:ext cx="2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Образовательная фабрика </a:t>
            </a:r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en-US" sz="12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по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электрическим зарядным станциям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972301" y="5951001"/>
            <a:ext cx="2959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Центр аэрокосмических исследований </a:t>
            </a:r>
            <a:r>
              <a:rPr lang="en-US" sz="12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en-US" sz="12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и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разработок </a:t>
            </a:r>
            <a:r>
              <a:rPr lang="ru-RU" sz="1200" b="1" dirty="0" err="1" smtClean="0">
                <a:solidFill>
                  <a:srgbClr val="002060"/>
                </a:solidFill>
                <a:latin typeface="+mj-lt"/>
              </a:rPr>
              <a:t>Aerospace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R&amp;D </a:t>
            </a:r>
            <a:r>
              <a:rPr lang="ru-RU" sz="1200" b="1" dirty="0" err="1">
                <a:solidFill>
                  <a:srgbClr val="002060"/>
                </a:solidFill>
                <a:latin typeface="+mj-lt"/>
              </a:rPr>
              <a:t>Centre</a:t>
            </a:r>
            <a:endParaRPr lang="ru-RU" sz="1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94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Финансовая модель университета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466725"/>
          </a:xfrm>
        </p:spPr>
        <p:txBody>
          <a:bodyPr/>
          <a:lstStyle/>
          <a:p>
            <a:pPr marL="265113"/>
            <a:r>
              <a:rPr lang="ru-RU" dirty="0" smtClean="0"/>
              <a:t>Консолидированный бюджет</a:t>
            </a:r>
            <a:endParaRPr lang="ru-RU" dirty="0"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296947"/>
              </p:ext>
            </p:extLst>
          </p:nvPr>
        </p:nvGraphicFramePr>
        <p:xfrm>
          <a:off x="335757" y="960275"/>
          <a:ext cx="11593512" cy="550307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050889">
                  <a:extLst>
                    <a:ext uri="{9D8B030D-6E8A-4147-A177-3AD203B41FA5}">
                      <a16:colId xmlns:a16="http://schemas.microsoft.com/office/drawing/2014/main" val="2986508782"/>
                    </a:ext>
                  </a:extLst>
                </a:gridCol>
                <a:gridCol w="1542623">
                  <a:extLst>
                    <a:ext uri="{9D8B030D-6E8A-4147-A177-3AD203B41FA5}">
                      <a16:colId xmlns:a16="http://schemas.microsoft.com/office/drawing/2014/main" val="1116029921"/>
                    </a:ext>
                  </a:extLst>
                </a:gridCol>
              </a:tblGrid>
              <a:tr h="3846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Наименование  показателя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Исполнение </a:t>
                      </a:r>
                      <a:r>
                        <a:rPr lang="ru-RU" sz="11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</a:rPr>
                        <a:t>ПФХД 2022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498625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Остаток средств на начало 2022 г.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 </a:t>
                      </a:r>
                      <a:r>
                        <a:rPr lang="ru-RU" sz="1100" b="1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124 </a:t>
                      </a: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676 430,02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408666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Поступления, </a:t>
                      </a:r>
                      <a:r>
                        <a:rPr lang="ru-RU" sz="1100" b="1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всего,</a:t>
                      </a:r>
                      <a:r>
                        <a:rPr lang="ru-RU" sz="1100" b="1" baseline="0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 в том числе: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2 944 930 988,34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702283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Субсидии на выполнение государственного задания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  <a:ea typeface="Roboto" panose="02000000000000000000" pitchFamily="2" charset="0"/>
                        </a:rPr>
                        <a:t>1 681 868 700,00</a:t>
                      </a:r>
                      <a:endParaRPr lang="ru-RU" sz="110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481850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Целевые субсидии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  <a:ea typeface="Roboto" panose="02000000000000000000" pitchFamily="2" charset="0"/>
                        </a:rPr>
                        <a:t>236 558 740,00</a:t>
                      </a:r>
                      <a:endParaRPr lang="ru-RU" sz="110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190851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Средства от приносящей доход деятельности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1 026 503 548,34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384967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Выплаты, </a:t>
                      </a:r>
                      <a:r>
                        <a:rPr lang="ru-RU" sz="1100" b="1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всего,</a:t>
                      </a:r>
                      <a:r>
                        <a:rPr lang="ru-RU" sz="1100" b="1" baseline="0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 в том числе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3 041 780 925,20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16674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Фонд оплаты труда 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  <a:ea typeface="Roboto" panose="02000000000000000000" pitchFamily="2" charset="0"/>
                        </a:rPr>
                        <a:t>1 602 145 775,94</a:t>
                      </a:r>
                      <a:endParaRPr lang="ru-RU" sz="110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136788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Иные выплаты персоналу учреждений за исключением фонда оплаты труда 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  <a:ea typeface="Roboto" panose="02000000000000000000" pitchFamily="2" charset="0"/>
                        </a:rPr>
                        <a:t>4 529 912,48</a:t>
                      </a:r>
                      <a:endParaRPr lang="ru-RU" sz="110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66541"/>
                  </a:ext>
                </a:extLst>
              </a:tr>
              <a:tr h="186527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Иные выплаты, за исключением фонда оплаты  труда учреждений, лицам, привлекаемым согласно </a:t>
                      </a:r>
                      <a:r>
                        <a:rPr lang="ru-RU" sz="1100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законодательству </a:t>
                      </a: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для </a:t>
                      </a:r>
                      <a:r>
                        <a:rPr lang="ru-RU" sz="1100" dirty="0" smtClean="0">
                          <a:effectLst/>
                          <a:latin typeface="+mj-lt"/>
                          <a:ea typeface="Roboto" panose="02000000000000000000" pitchFamily="2" charset="0"/>
                        </a:rPr>
                        <a:t>выполнения </a:t>
                      </a: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отдельных полномочий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j-lt"/>
                          <a:ea typeface="Roboto" panose="02000000000000000000" pitchFamily="2" charset="0"/>
                        </a:rPr>
                        <a:t>7 650,00</a:t>
                      </a:r>
                      <a:endParaRPr lang="ru-RU" sz="110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8131102"/>
                  </a:ext>
                </a:extLst>
              </a:tr>
              <a:tr h="191291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Взносы по обязательному социальному страхованию на выплаты по оплате труда работников и иные выплаты работникам учреждений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442 104 906,34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725949"/>
                  </a:ext>
                </a:extLst>
              </a:tr>
              <a:tr h="191291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Денежное довольствие военнослужащих и сотрудников, имеющих специальные звания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21 074 815,45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9840964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Научно-исследовательские и опытно-конструкторские работы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11 695 000,00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600318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Закупка товаров, работ, услуг в целях капитального ремонта государственного (муниципального) имущества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28 895 776,36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7395442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Прочая закупка товаров, работ и услуг для обеспечения государственных (муниципальных) нужд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630 038 649,14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732064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Закупка энергетических ресурсов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58 177 600,03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202946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Социальные выплаты гражданам, кроме публичных нормативных социальных выплат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201 429,03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588256"/>
                  </a:ext>
                </a:extLst>
              </a:tr>
              <a:tr h="244476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Выплаты стипендий, осуществление иных расходов на социальную поддержку обучающихся за счет средств стипендиального фонда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234 706 693,70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611828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Премии и гранты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645 000,00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597283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Исполнение судебных актов РФ и  мировых соглашений по возмещению причиненного вреда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45 732,00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668179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Уплата налога на имущество организаций и земельного налога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2 626 182,39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052921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Уплата прочих налогов, сборов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3 165 645,03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095126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 marL="360000" lv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Уплата иных платежей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1 720 157,31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274652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err="1">
                          <a:effectLst/>
                          <a:latin typeface="+mj-lt"/>
                          <a:ea typeface="Roboto" panose="02000000000000000000" pitchFamily="2" charset="0"/>
                        </a:rPr>
                        <a:t>Справочно</a:t>
                      </a:r>
                      <a:r>
                        <a:rPr lang="ru-RU" sz="1100" i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:</a:t>
                      </a:r>
                      <a:endParaRPr lang="ru-RU" sz="1100" i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187508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Средства во временном распоряжении на конец года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0</a:t>
                      </a:r>
                      <a:endParaRPr lang="ru-RU" sz="1100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963675"/>
                  </a:ext>
                </a:extLst>
              </a:tr>
              <a:tr h="2044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Объем публичных обязательств, всего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270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j-lt"/>
                          <a:ea typeface="Roboto" panose="02000000000000000000" pitchFamily="2" charset="0"/>
                        </a:rPr>
                        <a:t>18 335 018,89</a:t>
                      </a:r>
                      <a:endParaRPr lang="ru-RU" sz="1100" b="1" dirty="0">
                        <a:effectLst/>
                        <a:latin typeface="+mj-lt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85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24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Финансовая модель университета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Средняя численность работников</a:t>
            </a:r>
            <a:endParaRPr lang="ru-RU" dirty="0">
              <a:effectLst/>
            </a:endParaRPr>
          </a:p>
        </p:txBody>
      </p:sp>
      <p:graphicFrame>
        <p:nvGraphicFramePr>
          <p:cNvPr id="5" name="Group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95237"/>
              </p:ext>
            </p:extLst>
          </p:nvPr>
        </p:nvGraphicFramePr>
        <p:xfrm>
          <a:off x="334963" y="1279403"/>
          <a:ext cx="11522077" cy="3338786"/>
        </p:xfrm>
        <a:graphic>
          <a:graphicData uri="http://schemas.openxmlformats.org/drawingml/2006/table">
            <a:tbl>
              <a:tblPr/>
              <a:tblGrid>
                <a:gridCol w="4695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9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39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84135">
                  <a:extLst>
                    <a:ext uri="{9D8B030D-6E8A-4147-A177-3AD203B41FA5}">
                      <a16:colId xmlns:a16="http://schemas.microsoft.com/office/drawing/2014/main" val="2520635499"/>
                    </a:ext>
                  </a:extLst>
                </a:gridCol>
              </a:tblGrid>
              <a:tr h="3106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Категория работников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Средняя численность работников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2020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1 пол. 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ППС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419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424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437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435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НР-всего, в том числе: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НС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2,2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Препод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 СПО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48,9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51,5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УВП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286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287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285,1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283,5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АУП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269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264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270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Прочий персонал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180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176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165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164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70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 категории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1253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1239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1236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1241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64625" y="4833938"/>
            <a:ext cx="10571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600" b="1" dirty="0">
                <a:solidFill>
                  <a:srgbClr val="2B375C"/>
                </a:solidFill>
                <a:latin typeface="Calibri"/>
                <a:ea typeface="Roboto" panose="02000000000000000000" pitchFamily="2" charset="0"/>
              </a:rPr>
              <a:t>Кадровое обеспечение учебного процесса ППС до 39 </a:t>
            </a:r>
            <a:r>
              <a:rPr lang="ru-RU" sz="1600" b="1" dirty="0" smtClean="0">
                <a:solidFill>
                  <a:srgbClr val="2B375C"/>
                </a:solidFill>
                <a:latin typeface="Calibri"/>
                <a:ea typeface="Roboto" panose="02000000000000000000" pitchFamily="2" charset="0"/>
              </a:rPr>
              <a:t>лет. Показатели </a:t>
            </a:r>
            <a:r>
              <a:rPr lang="ru-RU" sz="1600" b="1" dirty="0">
                <a:solidFill>
                  <a:srgbClr val="2B375C"/>
                </a:solidFill>
                <a:latin typeface="Calibri"/>
                <a:ea typeface="Roboto" panose="02000000000000000000" pitchFamily="2" charset="0"/>
              </a:rPr>
              <a:t>ГУАП по программе </a:t>
            </a:r>
            <a:r>
              <a:rPr lang="ru-RU" sz="1600" b="1" dirty="0" smtClean="0">
                <a:solidFill>
                  <a:srgbClr val="2B375C"/>
                </a:solidFill>
                <a:latin typeface="Calibri"/>
                <a:ea typeface="Roboto" panose="02000000000000000000" pitchFamily="2" charset="0"/>
              </a:rPr>
              <a:t>Приоритет 2030</a:t>
            </a:r>
            <a:endParaRPr lang="ru-RU" sz="1600" b="1" dirty="0">
              <a:solidFill>
                <a:srgbClr val="2B375C"/>
              </a:solidFill>
              <a:latin typeface="Calibri"/>
              <a:ea typeface="Roboto" panose="02000000000000000000" pitchFamily="2" charset="0"/>
            </a:endParaRPr>
          </a:p>
        </p:txBody>
      </p:sp>
      <p:graphicFrame>
        <p:nvGraphicFramePr>
          <p:cNvPr id="10" name="Group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264641"/>
              </p:ext>
            </p:extLst>
          </p:nvPr>
        </p:nvGraphicFramePr>
        <p:xfrm>
          <a:off x="334963" y="5241925"/>
          <a:ext cx="11522076" cy="1066800"/>
        </p:xfrm>
        <a:graphic>
          <a:graphicData uri="http://schemas.openxmlformats.org/drawingml/2006/table">
            <a:tbl>
              <a:tblPr/>
              <a:tblGrid>
                <a:gridCol w="4416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237">
                  <a:extLst>
                    <a:ext uri="{9D8B030D-6E8A-4147-A177-3AD203B41FA5}">
                      <a16:colId xmlns:a16="http://schemas.microsoft.com/office/drawing/2014/main" val="3006133422"/>
                    </a:ext>
                  </a:extLst>
                </a:gridCol>
                <a:gridCol w="1184237">
                  <a:extLst>
                    <a:ext uri="{9D8B030D-6E8A-4147-A177-3AD203B41FA5}">
                      <a16:colId xmlns:a16="http://schemas.microsoft.com/office/drawing/2014/main" val="2732611992"/>
                    </a:ext>
                  </a:extLst>
                </a:gridCol>
                <a:gridCol w="1184237">
                  <a:extLst>
                    <a:ext uri="{9D8B030D-6E8A-4147-A177-3AD203B41FA5}">
                      <a16:colId xmlns:a16="http://schemas.microsoft.com/office/drawing/2014/main" val="3988068457"/>
                    </a:ext>
                  </a:extLst>
                </a:gridCol>
              </a:tblGrid>
              <a:tr h="31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Категория работников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2021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itchFamily="34" charset="0"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2030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Программа Приоритет 2030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22%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22,90%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23,90%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24,90%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27,90%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35%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Факт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23,7%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Times New Roman" pitchFamily="18" charset="0"/>
                        </a:rPr>
                        <a:t>24,2%</a:t>
                      </a:r>
                    </a:p>
                  </a:txBody>
                  <a:tcPr marL="7458" marR="7458" marT="7458" marB="35798" anchor="ctr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4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Финансовая модель университета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/>
              <a:t>Средняя зарплата в ГУАП по категориям работников в 2022 г. и 1 полугодии 2023 г., руб.</a:t>
            </a:r>
            <a:endParaRPr lang="ru-RU" dirty="0">
              <a:effectLst/>
            </a:endParaRPr>
          </a:p>
        </p:txBody>
      </p:sp>
      <p:graphicFrame>
        <p:nvGraphicFramePr>
          <p:cNvPr id="4" name="Group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380117"/>
              </p:ext>
            </p:extLst>
          </p:nvPr>
        </p:nvGraphicFramePr>
        <p:xfrm>
          <a:off x="334963" y="1454874"/>
          <a:ext cx="11562736" cy="4107600"/>
        </p:xfrm>
        <a:graphic>
          <a:graphicData uri="http://schemas.openxmlformats.org/drawingml/2006/table">
            <a:tbl>
              <a:tblPr/>
              <a:tblGrid>
                <a:gridCol w="183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4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96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71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84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4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38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611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Категория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работников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2022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полугодие 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Средне-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списочная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/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числен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Источник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финансирования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 указу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Президента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Средне-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списочная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числен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Источник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финансирования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Итого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По указу</a:t>
                      </a:r>
                      <a:b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Президента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бюдж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внеб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бюдж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внеб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332694"/>
                  </a:ext>
                </a:extLst>
              </a:tr>
              <a:tr h="34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ППС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437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92 224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47 413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139 637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139 368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435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113 535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33 867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147 402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143 170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НР-всего, 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т.ч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.: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31 615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73 622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105 237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28 733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130 520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159 253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- НС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115 402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97 819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213 221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139 368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1,6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123 082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13 255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136 337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143 170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Препод. СПО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48,9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46 979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44 104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91 083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69 684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51,5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49 032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47 707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90 739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71 585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УВП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285,1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38 081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21 821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59 902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283,5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42 990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22 915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65 905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АУП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265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80 665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13 984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94 649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270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82 431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12 713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95 144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1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Прочий персонал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165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30 443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11 634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42 077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164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34 827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10 578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45 405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872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925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Все категории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1 236</a:t>
                      </a:r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65 502</a:t>
                      </a:r>
                      <a:endParaRPr lang="ru-RU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30 169</a:t>
                      </a:r>
                      <a:endParaRPr lang="ru-RU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95 671</a:t>
                      </a:r>
                      <a:endParaRPr lang="ru-RU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dirty="0">
                        <a:effectLst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241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75 046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27 141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102 187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7</a:t>
            </a:r>
            <a:r>
              <a:rPr lang="ru-RU" dirty="0" smtClean="0"/>
              <a:t>. Финансовая модель университета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Финансовая модель программы Приоритет 2030</a:t>
            </a:r>
            <a:endParaRPr lang="ru-RU" dirty="0">
              <a:effectLst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52805623"/>
              </p:ext>
            </p:extLst>
          </p:nvPr>
        </p:nvGraphicFramePr>
        <p:xfrm>
          <a:off x="1376587" y="1910901"/>
          <a:ext cx="5553409" cy="3215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245423715"/>
              </p:ext>
            </p:extLst>
          </p:nvPr>
        </p:nvGraphicFramePr>
        <p:xfrm>
          <a:off x="7176052" y="1792694"/>
          <a:ext cx="3786807" cy="3452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Google Shape;79;p2"/>
          <p:cNvSpPr txBox="1"/>
          <p:nvPr/>
        </p:nvSpPr>
        <p:spPr>
          <a:xfrm>
            <a:off x="979770" y="1423250"/>
            <a:ext cx="4102584" cy="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 algn="ctr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Распределение средств гранта в 2022 году</a:t>
            </a:r>
            <a:endParaRPr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Google Shape;79;p2"/>
          <p:cNvSpPr txBox="1"/>
          <p:nvPr/>
        </p:nvSpPr>
        <p:spPr>
          <a:xfrm>
            <a:off x="1046175" y="5394118"/>
            <a:ext cx="3969774" cy="914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Объем собственных средств ГУАП, направленных на реализацию Программы развития в 2022 году, 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составил 115,5 млн. руб.</a:t>
            </a:r>
            <a:endParaRPr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Google Shape;79;p2"/>
          <p:cNvSpPr txBox="1"/>
          <p:nvPr/>
        </p:nvSpPr>
        <p:spPr>
          <a:xfrm>
            <a:off x="6929996" y="1423249"/>
            <a:ext cx="4102584" cy="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 algn="ctr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Распределение средств гранта в 2023 году</a:t>
            </a:r>
            <a:endParaRPr sz="1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Google Shape;79;p2"/>
          <p:cNvSpPr txBox="1"/>
          <p:nvPr/>
        </p:nvSpPr>
        <p:spPr>
          <a:xfrm>
            <a:off x="7176052" y="5394117"/>
            <a:ext cx="3969774" cy="914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2">
              <a:lnSpc>
                <a:spcPct val="110000"/>
              </a:lnSpc>
              <a:buClr>
                <a:srgbClr val="002D55"/>
              </a:buClr>
              <a:buSzPts val="1680"/>
            </a:pPr>
            <a:r>
              <a:rPr lang="ru-RU" sz="1400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Объем собственных средств ГУАП, направленных на реализацию Программы развития в </a:t>
            </a:r>
            <a:r>
              <a:rPr lang="ru-RU" sz="1400" dirty="0" smtClean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2023 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году,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составит не менее 116 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млн. руб.</a:t>
            </a:r>
            <a:endParaRPr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87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Управление имущественным комплексом</a:t>
            </a:r>
            <a:endParaRPr lang="ru-RU" dirty="0">
              <a:effectLst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2134" y="1276598"/>
            <a:ext cx="5595935" cy="3095626"/>
            <a:chOff x="334963" y="1125537"/>
            <a:chExt cx="5595935" cy="3095626"/>
          </a:xfrm>
        </p:grpSpPr>
        <p:sp>
          <p:nvSpPr>
            <p:cNvPr id="5" name="Прямоугольник с двумя скругленными противолежащими углами 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334963" y="1125537"/>
              <a:ext cx="5595935" cy="3095626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  <a:alpha val="61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78557" y="1135079"/>
              <a:ext cx="55380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Недвижимое имущество ГУАП</a:t>
              </a:r>
              <a:endParaRPr lang="ru-RU" sz="24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8" name="Прямая со стрелкой 7"/>
            <p:cNvCxnSpPr>
              <a:cxnSpLocks/>
            </p:cNvCxnSpPr>
            <p:nvPr/>
          </p:nvCxnSpPr>
          <p:spPr>
            <a:xfrm>
              <a:off x="3238472" y="1613595"/>
              <a:ext cx="310508" cy="275484"/>
            </a:xfrm>
            <a:prstGeom prst="straightConnector1">
              <a:avLst/>
            </a:prstGeom>
            <a:ln>
              <a:solidFill>
                <a:srgbClr val="0150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457" y="1580703"/>
              <a:ext cx="1808553" cy="144633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888" y="1490426"/>
              <a:ext cx="2059284" cy="1646848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1654050" y="2802670"/>
              <a:ext cx="119081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объектов </a:t>
              </a:r>
            </a:p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недвижимости</a:t>
              </a:r>
              <a:endParaRPr lang="ru-RU" sz="11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204938" y="3273548"/>
              <a:ext cx="130716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115548,8 м</a:t>
              </a:r>
              <a:r>
                <a:rPr lang="ru-RU" sz="1600" b="1" baseline="300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endParaRPr lang="ru-RU" sz="1600" b="1" baseline="300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165649" y="2792293"/>
              <a:ext cx="488401" cy="400110"/>
            </a:xfrm>
            <a:prstGeom prst="rect">
              <a:avLst/>
            </a:prstGeom>
            <a:solidFill>
              <a:srgbClr val="01509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17</a:t>
              </a:r>
              <a:r>
                <a:rPr lang="ru-RU" sz="2000" b="1" dirty="0" smtClean="0">
                  <a:solidFill>
                    <a:srgbClr val="01509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2000" dirty="0"/>
            </a:p>
          </p:txBody>
        </p:sp>
        <p:cxnSp>
          <p:nvCxnSpPr>
            <p:cNvPr id="14" name="Прямая со стрелкой 13"/>
            <p:cNvCxnSpPr>
              <a:cxnSpLocks/>
            </p:cNvCxnSpPr>
            <p:nvPr/>
          </p:nvCxnSpPr>
          <p:spPr>
            <a:xfrm flipH="1">
              <a:off x="2350199" y="1609081"/>
              <a:ext cx="323811" cy="266114"/>
            </a:xfrm>
            <a:prstGeom prst="straightConnector1">
              <a:avLst/>
            </a:prstGeom>
            <a:ln>
              <a:solidFill>
                <a:srgbClr val="01509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>
              <a:off x="4010536" y="2812805"/>
              <a:ext cx="96856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земельных</a:t>
              </a:r>
            </a:p>
            <a:p>
              <a:r>
                <a:rPr lang="ru-RU" sz="11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участков</a:t>
              </a:r>
              <a:endParaRPr lang="ru-RU" sz="11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697843" y="3262126"/>
              <a:ext cx="113786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98986,0 м</a:t>
              </a:r>
              <a:r>
                <a:rPr lang="ru-RU" sz="1600" b="1" baseline="30000" dirty="0" smtClean="0">
                  <a:solidFill>
                    <a:srgbClr val="01509F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endParaRPr lang="ru-RU" sz="1600" b="1" baseline="30000" dirty="0">
                <a:solidFill>
                  <a:srgbClr val="01509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22135" y="2792293"/>
              <a:ext cx="488401" cy="400110"/>
            </a:xfrm>
            <a:prstGeom prst="rect">
              <a:avLst/>
            </a:prstGeom>
            <a:solidFill>
              <a:srgbClr val="01509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r>
                <a:rPr lang="ru-RU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r>
                <a:rPr lang="ru-RU" sz="2000" b="1" dirty="0" smtClean="0">
                  <a:solidFill>
                    <a:srgbClr val="01509F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endParaRPr lang="ru-RU" sz="20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34963" y="3982040"/>
            <a:ext cx="5648143" cy="2326685"/>
            <a:chOff x="5945644" y="1557338"/>
            <a:chExt cx="4600437" cy="2718571"/>
          </a:xfrm>
        </p:grpSpPr>
        <p:sp>
          <p:nvSpPr>
            <p:cNvPr id="19" name="Прямоугольник с двумя скругленными противолежащими углами 18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5945644" y="1557338"/>
              <a:ext cx="4600437" cy="2718571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027717" y="2603239"/>
              <a:ext cx="15840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Аренда</a:t>
              </a: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8255659" y="2262048"/>
              <a:ext cx="1700483" cy="1573384"/>
              <a:chOff x="8255659" y="2262048"/>
              <a:chExt cx="1700483" cy="1573384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8255659" y="2775248"/>
                <a:ext cx="1700483" cy="53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1848,1 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</a:t>
                </a:r>
                <a:r>
                  <a:rPr lang="ru-RU" sz="1600" b="1" baseline="300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2  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(1,6%)</a:t>
                </a:r>
                <a:endParaRPr lang="ru-RU" sz="1600" b="1" baseline="30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8404224" y="2262048"/>
                <a:ext cx="1470237" cy="53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8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арендаторов</a:t>
                </a:r>
                <a:endParaRPr lang="ru-RU" sz="1600" baseline="30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8267518" y="3296008"/>
                <a:ext cx="1637370" cy="53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400" b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10,13</a:t>
                </a:r>
                <a:r>
                  <a:rPr lang="ru-RU" sz="1600" b="1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</a:t>
                </a:r>
                <a:r>
                  <a:rPr lang="ru-RU" sz="1600" dirty="0" err="1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млн.руб</a:t>
                </a:r>
                <a:r>
                  <a:rPr lang="ru-RU" sz="1600" dirty="0" smtClean="0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.</a:t>
                </a:r>
                <a:endParaRPr lang="ru-RU" sz="1600" baseline="300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cxnSp>
          <p:nvCxnSpPr>
            <p:cNvPr id="22" name="Прямая со стрелкой 21"/>
            <p:cNvCxnSpPr>
              <a:cxnSpLocks/>
            </p:cNvCxnSpPr>
            <p:nvPr/>
          </p:nvCxnSpPr>
          <p:spPr>
            <a:xfrm flipV="1">
              <a:off x="7700875" y="2533922"/>
              <a:ext cx="582228" cy="8229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cxnSpLocks/>
            </p:cNvCxnSpPr>
            <p:nvPr/>
          </p:nvCxnSpPr>
          <p:spPr>
            <a:xfrm>
              <a:off x="7670692" y="3048372"/>
              <a:ext cx="57517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cxnSpLocks/>
            </p:cNvCxnSpPr>
            <p:nvPr/>
          </p:nvCxnSpPr>
          <p:spPr>
            <a:xfrm>
              <a:off x="7626326" y="3308126"/>
              <a:ext cx="575171" cy="24969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Прямая со стрелкой 27"/>
          <p:cNvCxnSpPr>
            <a:cxnSpLocks/>
          </p:cNvCxnSpPr>
          <p:nvPr/>
        </p:nvCxnSpPr>
        <p:spPr>
          <a:xfrm flipV="1">
            <a:off x="2472621" y="4362117"/>
            <a:ext cx="656253" cy="24040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363277" y="4161214"/>
            <a:ext cx="1877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договоров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34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878579"/>
              </p:ext>
            </p:extLst>
          </p:nvPr>
        </p:nvGraphicFramePr>
        <p:xfrm>
          <a:off x="6145098" y="1286140"/>
          <a:ext cx="5711940" cy="3529874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5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Адрес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Мероприятие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Статус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1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ул. Гастелло, д. 19, лит. А, лит. Б, лит. В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Ивангород, ул. Котовского, д.1/1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Присоединение и оформление прав Университета на 4 новых объекта недвижимого имущества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В марте 2023 года была завершена работа по присоединению и оформлению прав Университета 4 новых объектов недвижимого имущества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73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Маршала Жукова, д. 24, лит. А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В соответствии с разработанной Программой мероприятий по капитальному ремонту общежитий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00" dirty="0" smtClean="0"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В 2023 году будет отремонтировано 1578 кв. м. за счет бюджетных средств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1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ул. Гастелло, д. 16, лит. А. 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Мероприятия направленные на реконструкцию общежития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В марте 2023 года объект включен в федеральный реестр незавершенных объектов капитального строительства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Передовиков, д. 13, лит. А и Б. Морская, д. 67, лит. А.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Актуализация технической документации на недвижимое имущество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Продолжаются работы, весной 2023 года завершилось согласование перепланировок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Передовиков, д. 13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 Реконструкция тепловых сетей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Arial" charset="0"/>
                        </a:rPr>
                        <a:t>В июне 2023 заключено соглашение об установлении сервитута в отношении части земельного участка</a:t>
                      </a:r>
                    </a:p>
                  </a:txBody>
                  <a:tcPr horzOverflow="overflow">
                    <a:lnL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004620"/>
                  </a:ext>
                </a:extLst>
              </a:tr>
            </a:tbl>
          </a:graphicData>
        </a:graphic>
      </p:graphicFrame>
      <p:grpSp>
        <p:nvGrpSpPr>
          <p:cNvPr id="31" name="Группа 30"/>
          <p:cNvGrpSpPr/>
          <p:nvPr/>
        </p:nvGrpSpPr>
        <p:grpSpPr>
          <a:xfrm>
            <a:off x="6223254" y="4833938"/>
            <a:ext cx="5508625" cy="1845158"/>
            <a:chOff x="6289916" y="4536183"/>
            <a:chExt cx="5508625" cy="1845158"/>
          </a:xfrm>
        </p:grpSpPr>
        <p:sp>
          <p:nvSpPr>
            <p:cNvPr id="32" name="Прямоугольник с двумя скругленными противолежащими углами 3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289916" y="4536183"/>
              <a:ext cx="5508625" cy="1845158"/>
            </a:xfrm>
            <a:prstGeom prst="round2Diag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653399" y="4702492"/>
              <a:ext cx="44949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Плановая тематическая проверка </a:t>
              </a:r>
              <a:r>
                <a:rPr lang="ru-RU" sz="1400" b="1" dirty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комиссией </a:t>
              </a:r>
              <a:r>
                <a:rPr lang="ru-RU" sz="1400" b="1" dirty="0" err="1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Минобрнауки</a:t>
              </a:r>
              <a:r>
                <a: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РФ (июль - август 2022)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653399" y="5206808"/>
              <a:ext cx="4981510" cy="94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40 </a:t>
              </a:r>
              <a:r>
                <a:rPr lang="ru-RU" sz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нарушений выявлено </a:t>
              </a:r>
              <a:endParaRPr lang="ru-RU" sz="1200" dirty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14 нарушений были ликвидированы в ходе </a:t>
              </a:r>
              <a:r>
                <a:rPr lang="ru-RU" sz="1200" dirty="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проверки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21 замечание устранено в период </a:t>
              </a:r>
              <a:r>
                <a:rPr lang="ru-RU" sz="1200" dirty="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сентябрь 2022 – август 2023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5 нарушений будут устранены в срок до июня 2024</a:t>
              </a:r>
              <a:endParaRPr lang="ru-RU" sz="12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3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Управление имущественным комплексом</a:t>
            </a:r>
            <a:endParaRPr lang="ru-RU" dirty="0">
              <a:effectLst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1268413"/>
            <a:ext cx="1917907" cy="378535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09" y="3197203"/>
            <a:ext cx="4634746" cy="2625092"/>
          </a:xfrm>
          <a:prstGeom prst="rect">
            <a:avLst/>
          </a:prstGeom>
        </p:spPr>
      </p:pic>
      <p:grpSp>
        <p:nvGrpSpPr>
          <p:cNvPr id="56" name="Группа 55"/>
          <p:cNvGrpSpPr/>
          <p:nvPr/>
        </p:nvGrpSpPr>
        <p:grpSpPr>
          <a:xfrm>
            <a:off x="695325" y="1976330"/>
            <a:ext cx="4687611" cy="2098742"/>
            <a:chOff x="695325" y="3105151"/>
            <a:chExt cx="4777831" cy="2167561"/>
          </a:xfrm>
        </p:grpSpPr>
        <p:cxnSp>
          <p:nvCxnSpPr>
            <p:cNvPr id="28" name="Прямая со стрелкой 27"/>
            <p:cNvCxnSpPr>
              <a:cxnSpLocks/>
            </p:cNvCxnSpPr>
            <p:nvPr/>
          </p:nvCxnSpPr>
          <p:spPr>
            <a:xfrm flipV="1">
              <a:off x="2472621" y="4362117"/>
              <a:ext cx="656253" cy="24040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рямоугольник 29"/>
            <p:cNvSpPr/>
            <p:nvPr/>
          </p:nvSpPr>
          <p:spPr>
            <a:xfrm>
              <a:off x="3363277" y="4161211"/>
              <a:ext cx="18772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26 </a:t>
              </a:r>
              <a:r>
                <a: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договоров</a:t>
              </a:r>
              <a:endParaRPr lang="ru-RU" sz="16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51" name="Группа 50"/>
            <p:cNvGrpSpPr/>
            <p:nvPr/>
          </p:nvGrpSpPr>
          <p:grpSpPr>
            <a:xfrm>
              <a:off x="695325" y="3105151"/>
              <a:ext cx="4777831" cy="2167561"/>
              <a:chOff x="6289916" y="4536181"/>
              <a:chExt cx="5472925" cy="1763831"/>
            </a:xfrm>
          </p:grpSpPr>
          <p:sp>
            <p:nvSpPr>
              <p:cNvPr id="52" name="Прямоугольник с двумя скругленными противолежащими углами 51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289916" y="4536181"/>
                <a:ext cx="5472925" cy="1763831"/>
              </a:xfrm>
              <a:prstGeom prst="round2Diag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6653400" y="4621046"/>
                <a:ext cx="4494969" cy="25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Реализация проекта «Спортивный кампус</a:t>
                </a:r>
                <a:r>
                  <a:rPr lang="ru-RU" sz="1400" b="1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»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6570036" y="5381146"/>
                <a:ext cx="4981510" cy="763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разработана проектная 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документация</a:t>
                </a:r>
              </a:p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согласованы </a:t>
                </a: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отдельные этапы работ в органах государственной 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власти</a:t>
                </a:r>
              </a:p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получены </a:t>
                </a: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договоры от </a:t>
                </a:r>
                <a:r>
                  <a:rPr lang="ru-RU" sz="1200" dirty="0" err="1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ресурсоснабжающих</a:t>
                </a: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 организаций </a:t>
                </a:r>
                <a:endPara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sp>
          <p:nvSpPr>
            <p:cNvPr id="55" name="Прямоугольник 54"/>
            <p:cNvSpPr/>
            <p:nvPr/>
          </p:nvSpPr>
          <p:spPr>
            <a:xfrm>
              <a:off x="1011509" y="3503112"/>
              <a:ext cx="4229011" cy="667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ru-RU" sz="1200" b="1" dirty="0" smtClean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Выполнены </a:t>
              </a:r>
              <a:r>
                <a:rPr lang="ru-RU" sz="1200" b="1" dirty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подготовительные работы для строительства современного физкультурно-оздоровительного комплекса </a:t>
              </a:r>
              <a:r>
                <a:rPr lang="ru-RU" sz="1200" b="1" dirty="0" smtClean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200" b="1" dirty="0" smtClean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200" b="1" dirty="0" smtClean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200" b="1" dirty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летного поля по адресу </a:t>
              </a:r>
              <a:r>
                <a:rPr lang="ru-RU" sz="1200" b="1" dirty="0" err="1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Тярлево</a:t>
              </a:r>
              <a:r>
                <a:rPr lang="ru-RU" sz="1200" b="1" dirty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, ул. Луговая, </a:t>
              </a:r>
              <a:r>
                <a:rPr lang="ru-RU" sz="1200" b="1" dirty="0" smtClean="0">
                  <a:solidFill>
                    <a:srgbClr val="002060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15: </a:t>
              </a:r>
              <a:endParaRPr lang="ru-RU" sz="1200" b="1" dirty="0">
                <a:solidFill>
                  <a:srgbClr val="002060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579704" y="1976330"/>
            <a:ext cx="4916971" cy="3856380"/>
            <a:chOff x="709963" y="2676378"/>
            <a:chExt cx="5011606" cy="3982834"/>
          </a:xfrm>
        </p:grpSpPr>
        <p:cxnSp>
          <p:nvCxnSpPr>
            <p:cNvPr id="58" name="Прямая со стрелкой 57"/>
            <p:cNvCxnSpPr>
              <a:cxnSpLocks/>
            </p:cNvCxnSpPr>
            <p:nvPr/>
          </p:nvCxnSpPr>
          <p:spPr>
            <a:xfrm flipV="1">
              <a:off x="2472621" y="4362117"/>
              <a:ext cx="656253" cy="24040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Прямоугольник 58"/>
            <p:cNvSpPr/>
            <p:nvPr/>
          </p:nvSpPr>
          <p:spPr>
            <a:xfrm>
              <a:off x="3363277" y="4161214"/>
              <a:ext cx="18772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26 </a:t>
              </a:r>
              <a:r>
                <a:rPr lang="ru-RU" sz="1600" dirty="0" smtClean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договоров</a:t>
              </a:r>
              <a:endParaRPr lang="ru-RU" sz="1600" baseline="30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60" name="Группа 59"/>
            <p:cNvGrpSpPr/>
            <p:nvPr/>
          </p:nvGrpSpPr>
          <p:grpSpPr>
            <a:xfrm>
              <a:off x="709963" y="2676378"/>
              <a:ext cx="5011606" cy="3982834"/>
              <a:chOff x="6306682" y="4187273"/>
              <a:chExt cx="5740711" cy="3240992"/>
            </a:xfrm>
          </p:grpSpPr>
          <p:sp>
            <p:nvSpPr>
              <p:cNvPr id="62" name="Прямоугольник с двумя скругленными противолежащими углами 61">
                <a:extLst>
                  <a:ext uri="{FF2B5EF4-FFF2-40B4-BE49-F238E27FC236}">
                    <a16:creationId xmlns:a16="http://schemas.microsoft.com/office/drawing/2014/main" id="{48C43A40-1A27-BE44-A1AE-E14DFCBC5D1E}"/>
                  </a:ext>
                </a:extLst>
              </p:cNvPr>
              <p:cNvSpPr/>
              <p:nvPr/>
            </p:nvSpPr>
            <p:spPr>
              <a:xfrm>
                <a:off x="6306682" y="4187273"/>
                <a:ext cx="5740711" cy="3240992"/>
              </a:xfrm>
              <a:prstGeom prst="round2Diag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sz="1400" dirty="0"/>
              </a:p>
            </p:txBody>
          </p:sp>
          <p:sp>
            <p:nvSpPr>
              <p:cNvPr id="63" name="Прямоугольник 62"/>
              <p:cNvSpPr/>
              <p:nvPr/>
            </p:nvSpPr>
            <p:spPr>
              <a:xfrm>
                <a:off x="6761706" y="4511108"/>
                <a:ext cx="4991717" cy="258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b="1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В рамках создания системы «Адаптивный кампус» </a:t>
                </a:r>
                <a:endParaRPr lang="ru-RU" sz="1400" b="1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6771912" y="4781099"/>
                <a:ext cx="4981509" cy="2379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созданы новые лаборатории </a:t>
                </a:r>
                <a:endParaRPr lang="en-US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создана </a:t>
                </a: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цифровая площадка для сбора и обработки информации в рамках стратегического проекта «Цифровой университет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»</a:t>
                </a:r>
                <a:endParaRPr lang="en-US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з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аключены </a:t>
                </a: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договоры на разработку проектно-сметной документации центрального диспетчерского поста инженерных систем и систем безопасности 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ГУАП</a:t>
                </a:r>
              </a:p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заключены договоры на разработку проектной документации реставрации актового зала с приспособлением его для современного использования под многофункциональный </a:t>
                </a:r>
                <a:r>
                  <a:rPr lang="ru-RU" sz="1200" dirty="0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зал-</a:t>
                </a:r>
                <a:r>
                  <a:rPr lang="ru-RU" sz="1200" dirty="0" err="1" smtClean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трансформер</a:t>
                </a:r>
                <a:endPara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  <a:p>
                <a:pPr marL="171450" indent="-1714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rgbClr val="002060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rPr>
                  <a:t>приобретено необходимое оборудование, завершен ремонт помещений для лиц с ограниченными возможностями здоровья</a:t>
                </a:r>
                <a:endParaRPr lang="ru-RU" sz="1200" dirty="0" smtClean="0">
                  <a:solidFill>
                    <a:srgbClr val="00206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2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</a:t>
            </a:r>
            <a:endParaRPr lang="ru-RU" dirty="0">
              <a:effectLst/>
            </a:endParaRPr>
          </a:p>
        </p:txBody>
      </p:sp>
      <p:cxnSp>
        <p:nvCxnSpPr>
          <p:cNvPr id="28" name="Прямая со стрелкой 27"/>
          <p:cNvCxnSpPr>
            <a:cxnSpLocks/>
          </p:cNvCxnSpPr>
          <p:nvPr/>
        </p:nvCxnSpPr>
        <p:spPr>
          <a:xfrm flipV="1">
            <a:off x="2472621" y="4362117"/>
            <a:ext cx="656253" cy="24040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363277" y="4161214"/>
            <a:ext cx="1877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договоров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092003"/>
              </p:ext>
            </p:extLst>
          </p:nvPr>
        </p:nvGraphicFramePr>
        <p:xfrm>
          <a:off x="341976" y="1253329"/>
          <a:ext cx="11586498" cy="505539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8824">
                  <a:extLst>
                    <a:ext uri="{9D8B030D-6E8A-4147-A177-3AD203B41FA5}">
                      <a16:colId xmlns:a16="http://schemas.microsoft.com/office/drawing/2014/main" val="1396051580"/>
                    </a:ext>
                  </a:extLst>
                </a:gridCol>
                <a:gridCol w="1359009">
                  <a:extLst>
                    <a:ext uri="{9D8B030D-6E8A-4147-A177-3AD203B41FA5}">
                      <a16:colId xmlns:a16="http://schemas.microsoft.com/office/drawing/2014/main" val="3877670395"/>
                    </a:ext>
                  </a:extLst>
                </a:gridCol>
                <a:gridCol w="881109">
                  <a:extLst>
                    <a:ext uri="{9D8B030D-6E8A-4147-A177-3AD203B41FA5}">
                      <a16:colId xmlns:a16="http://schemas.microsoft.com/office/drawing/2014/main" val="2615584915"/>
                    </a:ext>
                  </a:extLst>
                </a:gridCol>
                <a:gridCol w="1195867">
                  <a:extLst>
                    <a:ext uri="{9D8B030D-6E8A-4147-A177-3AD203B41FA5}">
                      <a16:colId xmlns:a16="http://schemas.microsoft.com/office/drawing/2014/main" val="539497041"/>
                    </a:ext>
                  </a:extLst>
                </a:gridCol>
                <a:gridCol w="1546832">
                  <a:extLst>
                    <a:ext uri="{9D8B030D-6E8A-4147-A177-3AD203B41FA5}">
                      <a16:colId xmlns:a16="http://schemas.microsoft.com/office/drawing/2014/main" val="1648958157"/>
                    </a:ext>
                  </a:extLst>
                </a:gridCol>
                <a:gridCol w="1164866">
                  <a:extLst>
                    <a:ext uri="{9D8B030D-6E8A-4147-A177-3AD203B41FA5}">
                      <a16:colId xmlns:a16="http://schemas.microsoft.com/office/drawing/2014/main" val="421534323"/>
                    </a:ext>
                  </a:extLst>
                </a:gridCol>
                <a:gridCol w="1107882">
                  <a:extLst>
                    <a:ext uri="{9D8B030D-6E8A-4147-A177-3AD203B41FA5}">
                      <a16:colId xmlns:a16="http://schemas.microsoft.com/office/drawing/2014/main" val="4017329408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2034295352"/>
                    </a:ext>
                  </a:extLst>
                </a:gridCol>
                <a:gridCol w="942422">
                  <a:extLst>
                    <a:ext uri="{9D8B030D-6E8A-4147-A177-3AD203B41FA5}">
                      <a16:colId xmlns:a16="http://schemas.microsoft.com/office/drawing/2014/main" val="3964505113"/>
                    </a:ext>
                  </a:extLst>
                </a:gridCol>
              </a:tblGrid>
              <a:tr h="2132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Адрес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Ремонтно-строительные 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работы, проектирование, согласования, РСО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руб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Общая площадь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</a:t>
                      </a:r>
                    </a:p>
                    <a:p>
                      <a:pPr algn="ctr" fontAlgn="ctr"/>
                      <a:r>
                        <a:rPr lang="ru-RU" sz="12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кв.метр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Техническое обслуживание </a:t>
                      </a: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 </a:t>
                      </a:r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содержание зданий, руб.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Закупка строительных, электротехнических материалов, инструмента и оборудования, руб.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Отдел эксплуатации автотранспорта, руб.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В том числе :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7169" marR="7169" marT="7169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996"/>
                  </a:ext>
                </a:extLst>
              </a:tr>
              <a:tr h="1021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Отделом безопасности и охраны труда, мероприятия МЧС, руб.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Мероприятия по </a:t>
                      </a:r>
                      <a:r>
                        <a:rPr lang="ru-RU" sz="1000" b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энергосбере-жению</a:t>
                      </a:r>
                      <a:r>
                        <a:rPr lang="ru-RU" sz="10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и </a:t>
                      </a:r>
                      <a:r>
                        <a:rPr lang="ru-RU" sz="1000" b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энерго</a:t>
                      </a:r>
                      <a:r>
                        <a:rPr lang="ru-RU" sz="10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-эффективности</a:t>
                      </a:r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, руб.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Работы по программе доступная среда, </a:t>
                      </a:r>
                      <a:r>
                        <a:rPr lang="ru-RU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руб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90824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Б</a:t>
                      </a:r>
                      <a:r>
                        <a:rPr lang="ru-RU" sz="1200" u="none" strike="noStrike" dirty="0" smtClean="0">
                          <a:effectLst/>
                          <a:latin typeface="+mj-lt"/>
                        </a:rPr>
                        <a:t>. Морская</a:t>
                      </a:r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, д.67,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43 922 391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8550,35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42935742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11859830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4812328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 35 852 </a:t>
                      </a:r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553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 10 005 </a:t>
                      </a:r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865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619 </a:t>
                      </a:r>
                      <a:r>
                        <a:rPr lang="ru-RU" sz="1400" b="1" u="none" strike="noStrike" dirty="0">
                          <a:effectLst/>
                          <a:latin typeface="+mj-lt"/>
                        </a:rPr>
                        <a:t>503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961021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Гастелло, д.15,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55 682 391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445677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Ленсовета, д.14,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4 450 171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260003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пр. Московский, д.149В,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2 989 722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927364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</a:t>
                      </a:r>
                      <a:r>
                        <a:rPr lang="ru-RU" sz="1200" u="none" strike="noStrike" dirty="0" smtClean="0">
                          <a:effectLst/>
                          <a:latin typeface="+mj-lt"/>
                        </a:rPr>
                        <a:t>. М. Жукова</a:t>
                      </a:r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, д.24,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19 413 862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087116"/>
                  </a:ext>
                </a:extLst>
              </a:tr>
              <a:tr h="462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Передовиков, д.13,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r>
                        <a:rPr lang="ru-RU" sz="1200" u="none" strike="noStrike" dirty="0">
                          <a:effectLst/>
                          <a:latin typeface="+mj-lt"/>
                        </a:rPr>
                        <a:t/>
                      </a:r>
                      <a:br>
                        <a:rPr lang="ru-RU" sz="1200" u="none" strike="noStrike" dirty="0">
                          <a:effectLst/>
                          <a:latin typeface="+mj-lt"/>
                        </a:rPr>
                      </a:br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Передовиков, д.13, к.2,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5 994 877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084626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+mj-lt"/>
                        </a:rPr>
                        <a:t>ул. Варшавская, д.8, лит.А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2 083 591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601958"/>
                  </a:ext>
                </a:extLst>
              </a:tr>
              <a:tr h="462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п.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Тярлево</a:t>
                      </a:r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, ул. Луговая, д.15,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9 471 466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663416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Гастелло, д.16,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415 500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154302"/>
                  </a:ext>
                </a:extLst>
              </a:tr>
              <a:tr h="2691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ул. Гастелло, д.19, </a:t>
                      </a:r>
                      <a:r>
                        <a:rPr lang="ru-RU" sz="1200" u="none" strike="noStrike" dirty="0" err="1">
                          <a:effectLst/>
                          <a:latin typeface="+mj-lt"/>
                        </a:rPr>
                        <a:t>лит.А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>
                          <a:effectLst/>
                          <a:latin typeface="+mj-lt"/>
                        </a:rPr>
                        <a:t>3 530 373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576731"/>
                  </a:ext>
                </a:extLst>
              </a:tr>
              <a:tr h="333512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u="none" strike="noStrike" dirty="0">
                          <a:effectLst/>
                          <a:latin typeface="+mj-lt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u="none" strike="noStrike" dirty="0">
                          <a:effectLst/>
                          <a:latin typeface="+mj-lt"/>
                        </a:rPr>
                        <a:t>147 954 344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668305"/>
                  </a:ext>
                </a:extLst>
              </a:tr>
              <a:tr h="409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+mj-lt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72000" marT="72000" marB="72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+mj-lt"/>
                        </a:rPr>
                        <a:t>207 562 244</a:t>
                      </a:r>
                      <a:r>
                        <a:rPr lang="ru-RU" sz="1000" u="none" strike="noStrike" dirty="0">
                          <a:effectLst/>
                          <a:latin typeface="+mj-lt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2000" marR="72000" marT="72000" marB="7200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261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2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pic>
        <p:nvPicPr>
          <p:cNvPr id="1028" name="Рисунок 1" descr="1 Аварийный колодец Д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08573"/>
            <a:ext cx="2607941" cy="4615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7" name="Рисунок 2" descr="2 Аварийный колодец в процесс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 bwMode="auto">
          <a:xfrm rot="5400000">
            <a:off x="2116737" y="2344139"/>
            <a:ext cx="4597399" cy="316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6" name="Рисунок 4" descr="3 Аварийный колодец в процесс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/>
          <a:stretch/>
        </p:blipFill>
        <p:spPr bwMode="auto">
          <a:xfrm>
            <a:off x="5689600" y="1608573"/>
            <a:ext cx="3177976" cy="4615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5" name="Рисунок 3" descr="4 Аварийный колодец ПОСЛ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/>
          <a:stretch/>
        </p:blipFill>
        <p:spPr bwMode="auto">
          <a:xfrm>
            <a:off x="8739398" y="1608573"/>
            <a:ext cx="3173201" cy="4615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279618" y="1190963"/>
            <a:ext cx="1164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Восстановление дренажного колодца и асфальтового покрытия внутри дворовой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40858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1164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Замена двери приемной комиссии и ремонт входа</a:t>
            </a:r>
          </a:p>
        </p:txBody>
      </p:sp>
      <p:pic>
        <p:nvPicPr>
          <p:cNvPr id="2053" name="Рисунок 8" descr="Приемная комиссия в процесс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1" t="-203" r="2397" b="203"/>
          <a:stretch/>
        </p:blipFill>
        <p:spPr bwMode="auto">
          <a:xfrm>
            <a:off x="342900" y="1623282"/>
            <a:ext cx="1962150" cy="4685445"/>
          </a:xfrm>
          <a:prstGeom prst="rect">
            <a:avLst/>
          </a:prstGeom>
          <a:noFill/>
          <a:ln w="889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7" descr="Приемная комиссия Д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/>
          <a:stretch/>
        </p:blipFill>
        <p:spPr bwMode="auto">
          <a:xfrm>
            <a:off x="2143124" y="1631742"/>
            <a:ext cx="2275995" cy="4685445"/>
          </a:xfrm>
          <a:prstGeom prst="rect">
            <a:avLst/>
          </a:prstGeom>
          <a:noFill/>
          <a:ln w="889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6" descr="Приемная комиссия ПОСЛ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9"/>
          <a:stretch/>
        </p:blipFill>
        <p:spPr bwMode="auto">
          <a:xfrm>
            <a:off x="4289425" y="1631742"/>
            <a:ext cx="2320925" cy="4685445"/>
          </a:xfrm>
          <a:prstGeom prst="rect">
            <a:avLst/>
          </a:prstGeom>
          <a:noFill/>
          <a:ln w="889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5" descr="Дверь приемной комиссии ДО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r="16469"/>
          <a:stretch/>
        </p:blipFill>
        <p:spPr bwMode="auto">
          <a:xfrm>
            <a:off x="6448425" y="1631742"/>
            <a:ext cx="2762250" cy="4685444"/>
          </a:xfrm>
          <a:prstGeom prst="rect">
            <a:avLst/>
          </a:prstGeom>
          <a:noFill/>
          <a:ln w="889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7" descr="Дверь приемной комиссии ПОСЛ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4620"/>
          <a:stretch/>
        </p:blipFill>
        <p:spPr bwMode="auto">
          <a:xfrm rot="5400000">
            <a:off x="8101439" y="2522968"/>
            <a:ext cx="4685445" cy="2886075"/>
          </a:xfrm>
          <a:prstGeom prst="rect">
            <a:avLst/>
          </a:prstGeom>
          <a:noFill/>
          <a:ln w="889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1164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Замена труб горячего водоснабжения, холодного водоснабжения, отопления и ремонт аудитории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41-01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9" name="Рисунок 11" descr="IMG_20220803_1055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4" b="16214"/>
          <a:stretch/>
        </p:blipFill>
        <p:spPr bwMode="auto">
          <a:xfrm>
            <a:off x="334963" y="1619249"/>
            <a:ext cx="4065464" cy="19621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10" descr="IMG_20220803_1057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6" b="5827"/>
          <a:stretch/>
        </p:blipFill>
        <p:spPr bwMode="auto">
          <a:xfrm>
            <a:off x="4537137" y="1628775"/>
            <a:ext cx="2371538" cy="1943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Рисунок 9" descr="IMG_20220803_1058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7" b="1454"/>
          <a:stretch/>
        </p:blipFill>
        <p:spPr bwMode="auto">
          <a:xfrm>
            <a:off x="7045327" y="1628775"/>
            <a:ext cx="2371538" cy="19526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5" descr="2 Посл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1"/>
          <a:stretch/>
        </p:blipFill>
        <p:spPr bwMode="auto">
          <a:xfrm>
            <a:off x="334963" y="3719342"/>
            <a:ext cx="3754295" cy="25957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14" descr="1 Д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1"/>
          <a:stretch/>
        </p:blipFill>
        <p:spPr bwMode="auto">
          <a:xfrm>
            <a:off x="4236762" y="3719342"/>
            <a:ext cx="3812666" cy="25957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12" descr="2 До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31383" r="-422" b="4579"/>
          <a:stretch/>
        </p:blipFill>
        <p:spPr bwMode="auto">
          <a:xfrm>
            <a:off x="9553575" y="1619250"/>
            <a:ext cx="2346691" cy="19526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3" descr="1 Посл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1"/>
          <a:stretch/>
        </p:blipFill>
        <p:spPr bwMode="auto">
          <a:xfrm>
            <a:off x="8196933" y="3709817"/>
            <a:ext cx="3731542" cy="25957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9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</a:t>
            </a:r>
            <a:r>
              <a:rPr lang="ru-RU" dirty="0"/>
              <a:t>Основные итоги работы 2022-2023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Целевые </a:t>
            </a:r>
            <a:r>
              <a:rPr lang="ru-RU" dirty="0"/>
              <a:t>показатели эффективности реализации программы развития</a:t>
            </a:r>
            <a:endParaRPr lang="ru-RU" dirty="0">
              <a:effectLst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26298"/>
              </p:ext>
            </p:extLst>
          </p:nvPr>
        </p:nvGraphicFramePr>
        <p:xfrm>
          <a:off x="334963" y="1410696"/>
          <a:ext cx="11593511" cy="483332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97770">
                  <a:extLst>
                    <a:ext uri="{9D8B030D-6E8A-4147-A177-3AD203B41FA5}">
                      <a16:colId xmlns:a16="http://schemas.microsoft.com/office/drawing/2014/main" val="3794233776"/>
                    </a:ext>
                  </a:extLst>
                </a:gridCol>
                <a:gridCol w="6120026">
                  <a:extLst>
                    <a:ext uri="{9D8B030D-6E8A-4147-A177-3AD203B41FA5}">
                      <a16:colId xmlns:a16="http://schemas.microsoft.com/office/drawing/2014/main" val="633427957"/>
                    </a:ext>
                  </a:extLst>
                </a:gridCol>
                <a:gridCol w="955143">
                  <a:extLst>
                    <a:ext uri="{9D8B030D-6E8A-4147-A177-3AD203B41FA5}">
                      <a16:colId xmlns:a16="http://schemas.microsoft.com/office/drawing/2014/main" val="2880566612"/>
                    </a:ext>
                  </a:extLst>
                </a:gridCol>
                <a:gridCol w="955143">
                  <a:extLst>
                    <a:ext uri="{9D8B030D-6E8A-4147-A177-3AD203B41FA5}">
                      <a16:colId xmlns:a16="http://schemas.microsoft.com/office/drawing/2014/main" val="3437124931"/>
                    </a:ext>
                  </a:extLst>
                </a:gridCol>
                <a:gridCol w="955143">
                  <a:extLst>
                    <a:ext uri="{9D8B030D-6E8A-4147-A177-3AD203B41FA5}">
                      <a16:colId xmlns:a16="http://schemas.microsoft.com/office/drawing/2014/main" val="1011050497"/>
                    </a:ext>
                  </a:extLst>
                </a:gridCol>
                <a:gridCol w="955143">
                  <a:extLst>
                    <a:ext uri="{9D8B030D-6E8A-4147-A177-3AD203B41FA5}">
                      <a16:colId xmlns:a16="http://schemas.microsoft.com/office/drawing/2014/main" val="1496765947"/>
                    </a:ext>
                  </a:extLst>
                </a:gridCol>
                <a:gridCol w="955143">
                  <a:extLst>
                    <a:ext uri="{9D8B030D-6E8A-4147-A177-3AD203B41FA5}">
                      <a16:colId xmlns:a16="http://schemas.microsoft.com/office/drawing/2014/main" val="4067561900"/>
                    </a:ext>
                  </a:extLst>
                </a:gridCol>
              </a:tblGrid>
              <a:tr h="242187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№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Наименование показателя 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1200" b="1" dirty="0">
                        <a:latin typeface="+mj-lt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2022</a:t>
                      </a:r>
                      <a:endParaRPr lang="ru-RU" sz="1200" b="1" kern="1200" dirty="0">
                        <a:solidFill>
                          <a:srgbClr val="FFFFFF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2023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87734"/>
                  </a:ext>
                </a:extLst>
              </a:tr>
              <a:tr h="1777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план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факт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205606"/>
                  </a:ext>
                </a:extLst>
              </a:tr>
              <a:tr h="345223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Целевые показатели эффективности реализации программы развития университета, получающего базовую часть гранта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020815"/>
                  </a:ext>
                </a:extLst>
              </a:tr>
              <a:tr h="4666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Р1(б)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Объём научно-исследовательских и опытно-конструкторских работ (далее НИОКР)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в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расчете на одного научно-педагогического работника (далее НПР)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320,741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397,674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452,54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427,918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68852"/>
                  </a:ext>
                </a:extLst>
              </a:tr>
              <a:tr h="447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Р2(б)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Доля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работников в возрасте до 39 лет в общей численности профессорско-преподавательского состава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22,9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24,18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23,9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963596"/>
                  </a:ext>
                </a:extLst>
              </a:tr>
              <a:tr h="8541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Р3(б)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Доля обучающихся по образовательным программам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бакалавриата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специалитета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 магистратуры по очной форме обучения, получивших на бесплатной основе дополнительную квалификацию, в общей численности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обучающихся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образовательным программам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бакалавриата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специалитета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, магистратуры по очной форме обучения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%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1,9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6,73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3,6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141305"/>
                  </a:ext>
                </a:extLst>
              </a:tr>
              <a:tr h="4473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Р4(б)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Доходы университета из средств от приносящей доход деятельности в расчете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</a:b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на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одного НПР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тыс.руб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1975,217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2271,117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1968,69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2323,301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188157"/>
                  </a:ext>
                </a:extLst>
              </a:tr>
              <a:tr h="13688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Р5(б)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Количество обучающихся по образовательным программам среднего профессионального образования и (или) образовательным программам высшего образования, получение профессиональных компетенций по которым связано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формированием цифровых навыков использования и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освоения новых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цифровых технологий, в том числе по образовательным программам, разработанным с учетом рекомендуемых опорным образовательным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центром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по направлениям цифровой экономики и тиражированию актуализированным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основным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образовательным программ с цифровой составляющей (очная форма)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чел.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3202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2307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2357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2100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061692"/>
                  </a:ext>
                </a:extLst>
              </a:tr>
              <a:tr h="478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Р6(Б)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Объем затрат на научные исследования и разработки из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собственных средств 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университета в расчете на одного НПР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тыс.руб.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22,224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34,884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39,07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Roboto" panose="02000000000000000000" pitchFamily="2" charset="0"/>
                        <a:cs typeface="Calibri Light" panose="020F03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Roboto" panose="02000000000000000000" pitchFamily="2" charset="0"/>
                          <a:cs typeface="Calibri Light" panose="020F0302020204030204" pitchFamily="34" charset="0"/>
                        </a:rPr>
                        <a:t>41,19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1114701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1190677"/>
            <a:ext cx="791955" cy="1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2511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водосточных труб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975568" y="1190963"/>
            <a:ext cx="5881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помещений 1 корпуса, 1 этаж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(И2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кафедра №21)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098" name="Рисунок 17" descr="Водосточная труба ПОС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7" y="1635401"/>
            <a:ext cx="2397241" cy="3905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16" descr="Водосточная труда Д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1" y="1628775"/>
            <a:ext cx="2931980" cy="3905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 descr="4 Д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635401"/>
            <a:ext cx="2855912" cy="3905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4 Посл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27" y="1640477"/>
            <a:ext cx="2906948" cy="3905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80258" y="1190963"/>
            <a:ext cx="5346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помещений 1 корпуса, 1 этаж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(И2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кафедра №21)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" name="Рисунок 17" descr="1 Д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33538"/>
            <a:ext cx="1739265" cy="2339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1 Посл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19" y="1630362"/>
            <a:ext cx="1751965" cy="2339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2 Д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75" y="1628775"/>
            <a:ext cx="1796100" cy="2341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2 Посл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4058959"/>
            <a:ext cx="1734773" cy="22502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3 До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19" y="4056345"/>
            <a:ext cx="1751965" cy="22523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 descr="C:\Users\user\AppData\Local\Microsoft\Windows\INetCache\Content.Word\3 После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04980" y="4279633"/>
            <a:ext cx="2262087" cy="1796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 descr="C:\Users\user\AppData\Local\Microsoft\Windows\INetCache\Content.Word\Общий план после 11-01В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629907"/>
            <a:ext cx="5797550" cy="46788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6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80258" y="1190963"/>
            <a:ext cx="5346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помещений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корпуса, 1 этаж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(И3, кафедра №31)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280258" y="1632086"/>
            <a:ext cx="11575689" cy="2381232"/>
            <a:chOff x="280258" y="1632086"/>
            <a:chExt cx="11575689" cy="2381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Рисунок 23" descr="1. 3 корпус 1 этаж ПОСЛЕ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64" y="1632088"/>
              <a:ext cx="2723994" cy="20407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Рисунок 24" descr="C:\Users\user\AppData\Local\Microsoft\Windows\INetCache\Content.Word\1. 3 корпус 1 этаж ДО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342" y="1632087"/>
              <a:ext cx="2723995" cy="20383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Рисунок 27" descr="C:\Users\user\AppData\Local\Microsoft\Windows\INetCache\Content.Word\photo_5420434502523670284_y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821" y="1632086"/>
              <a:ext cx="2718001" cy="20383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 descr="IMG_284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250" y="1632086"/>
              <a:ext cx="2723697" cy="203835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280258" y="3674764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21-04 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240039" y="3665801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21-04 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161721" y="3670437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</a:t>
              </a:r>
              <a:r>
                <a:rPr lang="ru-RU" sz="1600" b="1" dirty="0" smtClean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21-04 </a:t>
              </a:r>
              <a:endPara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9121502" y="3670437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</a:t>
              </a:r>
              <a:r>
                <a:rPr lang="ru-RU" sz="1600" b="1" dirty="0" smtClean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21-05</a:t>
              </a:r>
              <a:endPara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71643" y="6210425"/>
            <a:ext cx="9980211" cy="347517"/>
            <a:chOff x="280258" y="3665801"/>
            <a:chExt cx="9980211" cy="34751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80258" y="3674764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</a:t>
              </a:r>
              <a:r>
                <a:rPr lang="ru-RU" sz="1600" b="1" dirty="0" smtClean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21-06 </a:t>
              </a:r>
              <a:endPara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40039" y="3665801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</a:t>
              </a:r>
              <a:r>
                <a:rPr lang="ru-RU" sz="1600" b="1" dirty="0" smtClean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21-07 </a:t>
              </a:r>
              <a:endPara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6161721" y="3670437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</a:t>
              </a:r>
              <a:r>
                <a:rPr lang="ru-RU" sz="1600" b="1" dirty="0" smtClean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21-09 </a:t>
              </a:r>
              <a:endPara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9121502" y="3670437"/>
              <a:ext cx="113896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ru-RU" sz="1600" b="1" dirty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ауд. </a:t>
              </a:r>
              <a:r>
                <a:rPr lang="ru-RU" sz="1600" b="1" dirty="0" smtClean="0">
                  <a:solidFill>
                    <a:prstClr val="black"/>
                  </a:solidFill>
                  <a:latin typeface="Calibri"/>
                  <a:ea typeface="Roboto" panose="02000000000000000000" pitchFamily="2" charset="0"/>
                  <a:cs typeface="Roboto" panose="02000000000000000000" pitchFamily="2" charset="0"/>
                </a:rPr>
                <a:t>21-10</a:t>
              </a:r>
              <a:endPara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44" name="Рисунок 43" descr="IMG_284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9" y="4184650"/>
            <a:ext cx="2739631" cy="20361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Рисунок 45" descr="IMG_285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24" y="4184650"/>
            <a:ext cx="2732298" cy="2034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 descr="photo_5420434502523670292_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5" y="4184650"/>
            <a:ext cx="2726617" cy="2034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Рисунок 48" descr="IMG_285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593" y="4184650"/>
            <a:ext cx="2734445" cy="20466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2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80258" y="1190963"/>
            <a:ext cx="5346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помещений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корпуса, 1 этаж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(И3, кафедра №31)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0258" y="3674764"/>
            <a:ext cx="2748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Коридор 2 корпус, 1 этаж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240039" y="3665801"/>
            <a:ext cx="2819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Шкафы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коридора (РСО)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21502" y="3670437"/>
            <a:ext cx="1138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ауд.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21-01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164574" y="3669273"/>
            <a:ext cx="1138967" cy="344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ауд.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21-01 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9" name="Picture 2" descr="IMG_28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34262"/>
            <a:ext cx="2717064" cy="20422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 descr="photo_5420434502523669972_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8" b="14618"/>
          <a:stretch/>
        </p:blipFill>
        <p:spPr bwMode="auto">
          <a:xfrm>
            <a:off x="3247092" y="1630680"/>
            <a:ext cx="2715882" cy="2049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Рисунок 63" descr="БМ 21-01 ДО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30586" r="-277" b="27281"/>
          <a:stretch/>
        </p:blipFill>
        <p:spPr bwMode="auto">
          <a:xfrm>
            <a:off x="6171470" y="1630680"/>
            <a:ext cx="2757944" cy="20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 descr="БМ 21-01 ПОСЛЕ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 b="41727"/>
          <a:stretch/>
        </p:blipFill>
        <p:spPr bwMode="auto">
          <a:xfrm>
            <a:off x="9131331" y="1630679"/>
            <a:ext cx="2725707" cy="20497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Прямоугольник 66"/>
          <p:cNvSpPr/>
          <p:nvPr/>
        </p:nvSpPr>
        <p:spPr>
          <a:xfrm>
            <a:off x="271643" y="4031341"/>
            <a:ext cx="5346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помещения 11-04 – ситуационный центр </a:t>
            </a:r>
          </a:p>
        </p:txBody>
      </p:sp>
      <p:pic>
        <p:nvPicPr>
          <p:cNvPr id="72" name="Рисунок 71" descr="2 до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 b="36338"/>
          <a:stretch/>
        </p:blipFill>
        <p:spPr bwMode="auto">
          <a:xfrm>
            <a:off x="334146" y="4404360"/>
            <a:ext cx="2772060" cy="2049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 descr="2 После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7" b="24827"/>
          <a:stretch/>
        </p:blipFill>
        <p:spPr bwMode="auto">
          <a:xfrm>
            <a:off x="6163609" y="4404361"/>
            <a:ext cx="2739300" cy="20497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 descr="C:\Users\user\AppData\Local\Microsoft\Windows\INetCache\Content.Word\1 до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b="28289"/>
          <a:stretch/>
        </p:blipFill>
        <p:spPr bwMode="auto">
          <a:xfrm>
            <a:off x="3258449" y="4411981"/>
            <a:ext cx="2734382" cy="20421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 descr="C:\Users\user\AppData\Local\Microsoft\Windows\INetCache\Content.Word\1 После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22690"/>
          <a:stretch/>
        </p:blipFill>
        <p:spPr bwMode="auto">
          <a:xfrm>
            <a:off x="9105430" y="4404359"/>
            <a:ext cx="2759064" cy="20497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3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4841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помещения 13-20 –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Договорной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отдел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975568" y="1190963"/>
            <a:ext cx="5881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помещения 52-35 – Лекционная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аудитория (РСО)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ПОСЛ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1" y="1635401"/>
            <a:ext cx="2770409" cy="3905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ПОСЛЕ (2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17" y="1628775"/>
            <a:ext cx="2656984" cy="39052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C:\Users\user\Documents\Отчеты\2023\Отчет для ЮА\Итог\4. Анализ выполненных ремонтных работ РСО\БМ 67 Ремонт помещения 52-35\БМ 52-35 Д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9" y="1629409"/>
            <a:ext cx="2337751" cy="17995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 descr="C:\Users\user\Documents\Отчеты\2023\Отчет для ЮА\Итог\4. Анализ выполненных ремонтных работ РСО\БМ 67 Ремонт помещения 52-35\БМ 52-35 ПОСЛЕ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20223" y="820747"/>
            <a:ext cx="1800375" cy="34161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982428" y="3588026"/>
            <a:ext cx="5881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помещения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52-43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– Лекционная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аудитория (РСО)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Рисунок 27" descr="БМ 52-43 ДО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9" y="4036380"/>
            <a:ext cx="2337751" cy="15042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 descr="БМ 52-43 ПОСЛЕ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346" y="4036380"/>
            <a:ext cx="3351552" cy="14986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566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Циклевка полов в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53-03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– Зал заседаний ученого совета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(РСО)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57912" y="1190963"/>
            <a:ext cx="4311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Дверь центрального входа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 descr="C:\Users\user\AppData\Local\Microsoft\Windows\INetCache\Content.Word\БМ 53-03 Д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28624"/>
            <a:ext cx="2733039" cy="1835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БМ 53-03 ПРОЦЕСС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21" y="1639182"/>
            <a:ext cx="2778261" cy="18357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C:\Users\user\AppData\Local\Microsoft\Windows\INetCache\Content.Word\БМ 53-03 ПОСЛЕ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8" b="17272"/>
          <a:stretch/>
        </p:blipFill>
        <p:spPr bwMode="auto">
          <a:xfrm>
            <a:off x="334963" y="3566160"/>
            <a:ext cx="5609419" cy="2887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 descr="БМ центр. вход ДО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92" y="1640990"/>
            <a:ext cx="2686173" cy="48121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БМ цент. вход ПОСЛЕ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20" y="1639182"/>
            <a:ext cx="2459355" cy="48371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Б. Морская 67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566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Косметический ремонт центрального холла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(РСО)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" name="Рисунок 19" descr="До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"/>
          <a:stretch/>
        </p:blipFill>
        <p:spPr bwMode="auto">
          <a:xfrm>
            <a:off x="334963" y="1632294"/>
            <a:ext cx="3139757" cy="48208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После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5"/>
          <a:stretch/>
        </p:blipFill>
        <p:spPr bwMode="auto">
          <a:xfrm>
            <a:off x="3571208" y="1628775"/>
            <a:ext cx="3111532" cy="48208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1 Д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7" y="1628775"/>
            <a:ext cx="1342073" cy="10025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1 Посл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7" y="2725884"/>
            <a:ext cx="4984751" cy="37237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 descr="После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8" r="4245" b="8303"/>
          <a:stretch/>
        </p:blipFill>
        <p:spPr bwMode="auto">
          <a:xfrm>
            <a:off x="8341347" y="1623061"/>
            <a:ext cx="1342073" cy="10134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 descr="До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2" r="7830" b="39680"/>
          <a:stretch/>
        </p:blipFill>
        <p:spPr bwMode="auto">
          <a:xfrm>
            <a:off x="9778323" y="1630680"/>
            <a:ext cx="2065371" cy="10058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3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Гастелло 15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566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Реставрация главной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лестницы. ДО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 descr="4 ДО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37757" r="23425"/>
          <a:stretch/>
        </p:blipFill>
        <p:spPr bwMode="auto">
          <a:xfrm>
            <a:off x="335499" y="1638026"/>
            <a:ext cx="2723465" cy="20374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2 Д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49" y="1628063"/>
            <a:ext cx="2857039" cy="20474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1 Д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801494"/>
            <a:ext cx="2733039" cy="20255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3 ДО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49" y="3784623"/>
            <a:ext cx="2863392" cy="20592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059488" y="1180379"/>
            <a:ext cx="566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Реставрация главной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лестницы. В процессе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3" name="Рисунок 22" descr="C:\Users\user\AppData\Local\Microsoft\Windows\INetCache\Content.Word\photo_5359733175678519220_w 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27" y="1628776"/>
            <a:ext cx="1606491" cy="8343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C:\Users\user\AppData\Local\Microsoft\Windows\INetCache\Content.Word\на 11.08_1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26" y="3565039"/>
            <a:ext cx="3228975" cy="1871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hoto_5359733175678519161_w (1)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86" y="1632087"/>
            <a:ext cx="1119425" cy="2162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 descr="C:\Users\user\AppData\Local\Microsoft\Windows\INetCache\Content.Word\Окно_1.jpe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695" y="1628775"/>
            <a:ext cx="1149779" cy="21596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photo_5359733175678519245_w (1)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/>
          <a:stretch/>
        </p:blipFill>
        <p:spPr bwMode="auto">
          <a:xfrm>
            <a:off x="9540510" y="3907416"/>
            <a:ext cx="2387965" cy="1518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photo_5359733175678519187_w (1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27" y="5545289"/>
            <a:ext cx="1200702" cy="9025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photo_5359733175678519172_w (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515" y="5546987"/>
            <a:ext cx="1205607" cy="906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 descr="Окно_2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609" y="5552732"/>
            <a:ext cx="1197516" cy="8950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 descr="C:\Users\user\AppData\Local\Microsoft\Windows\INetCache\Content.Word\photo_5359733175678519242_w (1)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12" y="5546986"/>
            <a:ext cx="1772862" cy="9062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C:\Users\user\AppData\Local\Microsoft\Windows\INetCache\Content.Word\photo_5359733175678519092_w (1)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02" y="1622142"/>
            <a:ext cx="1493797" cy="11179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 descr="C:\Users\user\AppData\Local\Microsoft\Windows\INetCache\Content.Word\photo_5359733175678519070_w (1)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/>
          <a:stretch/>
        </p:blipFill>
        <p:spPr bwMode="auto">
          <a:xfrm>
            <a:off x="6187326" y="2571410"/>
            <a:ext cx="1606465" cy="8853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 descr="Окно_2"/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5" t="35142" b="28352"/>
          <a:stretch/>
        </p:blipFill>
        <p:spPr bwMode="auto">
          <a:xfrm>
            <a:off x="7915275" y="2863850"/>
            <a:ext cx="1493824" cy="587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0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Гастелло 15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566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Реставрация главной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лестницы. ПОСЛЕ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3" descr="4 ПОСЛ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8" y="1628776"/>
            <a:ext cx="2799394" cy="20544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" descr="1 ПОСЛ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39" y="1628776"/>
            <a:ext cx="2796859" cy="2052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5" descr="3 ПОСЛ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825080"/>
            <a:ext cx="2828737" cy="2124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hoto_5420434502523669995_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73" y="1628776"/>
            <a:ext cx="2812002" cy="2052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hoto_5420434502523669994_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45" y="1628776"/>
            <a:ext cx="2817311" cy="20565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6482834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=</a:t>
            </a:r>
            <a:endParaRPr lang="ru-RU" dirty="0"/>
          </a:p>
        </p:txBody>
      </p:sp>
      <p:pic>
        <p:nvPicPr>
          <p:cNvPr id="1034" name="Picture 10" descr="photo_5420434502523669993_y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4"/>
          <a:stretch/>
        </p:blipFill>
        <p:spPr bwMode="auto">
          <a:xfrm>
            <a:off x="3257239" y="3825080"/>
            <a:ext cx="2806733" cy="21185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 descr="photo_5420434502523669992_y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38"/>
          <a:stretch/>
        </p:blipFill>
        <p:spPr bwMode="auto">
          <a:xfrm>
            <a:off x="6198202" y="3790949"/>
            <a:ext cx="2796154" cy="21450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 descr="photo_5420434502523669996_y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73" y="3802140"/>
            <a:ext cx="2828738" cy="21338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77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Гастелло 15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566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Реставрация главной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лестницы. ПОСЛЕ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0" y="6482834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/>
              <a:t>=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1647545"/>
            <a:ext cx="6227883" cy="466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1 ПОСЛЕ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-247" r="246" b="247"/>
          <a:stretch/>
        </p:blipFill>
        <p:spPr bwMode="auto">
          <a:xfrm>
            <a:off x="6706444" y="1628775"/>
            <a:ext cx="5238630" cy="4679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6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6603857" y="3077021"/>
            <a:ext cx="4892818" cy="2021666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Стратегические сессии</a:t>
            </a:r>
            <a:endParaRPr lang="ru-RU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3A931-F0C6-9CF7-B463-1ED80F843D34}"/>
              </a:ext>
            </a:extLst>
          </p:cNvPr>
          <p:cNvSpPr txBox="1"/>
          <p:nvPr/>
        </p:nvSpPr>
        <p:spPr>
          <a:xfrm>
            <a:off x="1119540" y="5252859"/>
            <a:ext cx="4673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 дополнительному </a:t>
            </a:r>
            <a:r>
              <a:rPr lang="ru-RU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образованию</a:t>
            </a:r>
            <a:endParaRPr lang="ru-RU" sz="12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 проектированию передовых инженерных </a:t>
            </a:r>
            <a:r>
              <a:rPr lang="ru-RU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школ</a:t>
            </a:r>
            <a:endParaRPr lang="ru-RU" sz="12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 управлению перспективными проектами,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 образовательной </a:t>
            </a:r>
            <a:r>
              <a:rPr lang="ru-RU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политике</a:t>
            </a:r>
            <a:endParaRPr lang="ru-RU" sz="12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 разработке образовательных программ для </a:t>
            </a:r>
            <a:r>
              <a:rPr lang="ru-RU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взрослых</a:t>
            </a:r>
            <a:endParaRPr lang="ru-RU" sz="12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по итогам реализации программы </a:t>
            </a:r>
            <a:r>
              <a:rPr lang="ru-RU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Приоритет</a:t>
            </a:r>
            <a:r>
              <a:rPr lang="en-US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 2030</a:t>
            </a:r>
            <a:r>
              <a:rPr lang="ru-RU" sz="12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 </a:t>
            </a:r>
            <a:endParaRPr lang="ru-RU" sz="1200" dirty="0">
              <a:solidFill>
                <a:srgbClr val="14044C"/>
              </a:solidFill>
              <a:latin typeface="+mj-lt"/>
              <a:ea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70" y="1268413"/>
            <a:ext cx="2877843" cy="19154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88" y="3227607"/>
            <a:ext cx="2875525" cy="1917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1" y="3237748"/>
            <a:ext cx="2875525" cy="1917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1268413"/>
            <a:ext cx="2877843" cy="191547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012460" y="1268413"/>
            <a:ext cx="4075611" cy="2025424"/>
            <a:chOff x="7080069" y="1279479"/>
            <a:chExt cx="4075611" cy="2025424"/>
          </a:xfrm>
        </p:grpSpPr>
        <p:sp>
          <p:nvSpPr>
            <p:cNvPr id="13" name="Прямоугольник с двумя скругленными противолежащими углами 12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7080069" y="1279479"/>
              <a:ext cx="4075611" cy="2025424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7289074" y="1507361"/>
              <a:ext cx="38012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12 мая 2023 года 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Президентом </a:t>
              </a: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Российской Федерации был подписан 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Указ №343 </a:t>
              </a:r>
              <a:r>
                <a:rPr lang="en-US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en-US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«</a:t>
              </a:r>
              <a:r>
                <a:rPr lang="ru-RU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О некоторых вопросах совершенствования системы высшего образования»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944201" y="3423085"/>
            <a:ext cx="44910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Команда ГУАП занимается проектированием новой образовательной программы по беспилотным транспортным системам, основываясь на 21, 27 и 33 </a:t>
            </a:r>
            <a:r>
              <a:rPr lang="ru-RU" sz="13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УГСН: </a:t>
            </a:r>
            <a:r>
              <a:rPr lang="ru-RU" sz="13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машиностроение, авиационная и ракетно-космическая </a:t>
            </a:r>
            <a:r>
              <a:rPr lang="ru-RU" sz="13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деятельность, </a:t>
            </a:r>
            <a:r>
              <a:rPr lang="ru-RU" sz="13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информатика и вычислительная техника </a:t>
            </a:r>
            <a:r>
              <a:rPr lang="en-US" sz="13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/>
            </a:r>
            <a:br>
              <a:rPr lang="en-US" sz="13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</a:br>
            <a:r>
              <a:rPr lang="ru-RU" sz="1300" dirty="0" smtClean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и </a:t>
            </a:r>
            <a:r>
              <a:rPr lang="ru-RU" sz="1300" dirty="0">
                <a:solidFill>
                  <a:srgbClr val="14044C"/>
                </a:solidFill>
                <a:latin typeface="+mj-lt"/>
                <a:ea typeface="Roboto" panose="02000000000000000000" pitchFamily="2" charset="0"/>
              </a:rPr>
              <a:t>искусственный интеллект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4356" y="4875603"/>
            <a:ext cx="3514491" cy="1696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</a:t>
            </a:r>
            <a:r>
              <a:rPr lang="ru-RU" dirty="0"/>
              <a:t>Гастелло 15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4841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Циклёвка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пола в читальном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зале (РСО)  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975568" y="1190963"/>
            <a:ext cx="58814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Восстановление решетки при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входе (РСО)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 descr="ПОСЛ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12" y="1628775"/>
            <a:ext cx="2699630" cy="3879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ДО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21516"/>
            <a:ext cx="2671199" cy="38871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C:\Users\user\AppData\Local\Microsoft\Windows\INetCache\Content.Word\1 ДО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102" y="1621516"/>
            <a:ext cx="2416005" cy="18121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2 В процесс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417" y="1628774"/>
            <a:ext cx="2852210" cy="387985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 descr="3 ПОСЛЕ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8" y="3560546"/>
            <a:ext cx="2418289" cy="1948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1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Ленсовета 14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4841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Аварийный ремонт участка теплосети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981408" y="1202062"/>
            <a:ext cx="2843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4-х колонн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подвала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" name="Рисунок 13" descr="C:\Users\user\Documents\Отчеты\2023\Отчет для ЮА\Итог\1. Информация об освоении средств\Ленсовета 14\Аварийный ремонт участка теплосети\В процессе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28775"/>
            <a:ext cx="2306637" cy="4679950"/>
          </a:xfrm>
          <a:prstGeom prst="rect">
            <a:avLst/>
          </a:prstGeom>
          <a:noFill/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C:\Users\user\Documents\Отчеты\2023\Отчет для ЮА\Итог\1. Информация об освоении средств\Ленсовета 14\Аварийный ремонт участка теплосети\В процессе (2)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47" y="1590992"/>
            <a:ext cx="2490096" cy="4717734"/>
          </a:xfrm>
          <a:prstGeom prst="rect">
            <a:avLst/>
          </a:prstGeom>
          <a:noFill/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C:\Users\user\Documents\Отчеты\2023\Отчет для ЮА\Итог\1. Информация об освоении средств\Ленсовета 14\Аварийный ремонт участка теплосети\ПОСЛЕ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602"/>
          <a:stretch/>
        </p:blipFill>
        <p:spPr bwMode="auto">
          <a:xfrm>
            <a:off x="4185919" y="1590990"/>
            <a:ext cx="2326641" cy="4717735"/>
          </a:xfrm>
          <a:prstGeom prst="rect">
            <a:avLst/>
          </a:prstGeom>
          <a:noFill/>
          <a:ln w="889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Усиление колонн фундамента ДО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83" y="1628775"/>
            <a:ext cx="2134651" cy="46799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Усиление колонн фундамента ПОСЛЕ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024" y="1613216"/>
            <a:ext cx="2134651" cy="46995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4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Ленсовета 14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8" y="1190963"/>
            <a:ext cx="4841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2 корпус 1 этаж фойе 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65722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 descr="2 ДО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3" y="1611363"/>
            <a:ext cx="2180666" cy="46808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2 ПОСЛ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03" y="1627848"/>
            <a:ext cx="2126170" cy="46808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 descr="Д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1628775"/>
            <a:ext cx="2143510" cy="46808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 descr="C:\Users\user\AppData\Local\Microsoft\Windows\INetCache\Content.Word\ПОСЛЕ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876" y="1627847"/>
            <a:ext cx="2129473" cy="46808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 М. Жукова 24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1164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11 и 12 этажей – кухни, туалеты, душевые, комнаты, коридоры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4" name="Рисунок 28" descr="4 ДО комн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28775"/>
            <a:ext cx="1752199" cy="2323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Рисунок 27" descr="4 ПОСЛЕ комна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49" y="1628775"/>
            <a:ext cx="1742515" cy="2323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25" descr="5 ДО коридо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66" y="1628775"/>
            <a:ext cx="1742515" cy="2323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24" descr="5 ПОСЛЕ Коридо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68" y="1628775"/>
            <a:ext cx="1742515" cy="2323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23" descr="6 ДО кухн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70" y="1628775"/>
            <a:ext cx="1742515" cy="2323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22" descr="6 ПОСЛЕ кухн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72" y="1628775"/>
            <a:ext cx="1742515" cy="2323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21" descr="7 ДО умывальна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2" y="4059613"/>
            <a:ext cx="1710812" cy="2393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20" descr="7 ПОСЛЕ умывальна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49" y="4059614"/>
            <a:ext cx="1742515" cy="23935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Рисунок 15" descr="2 ДО туалет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66" y="4059613"/>
            <a:ext cx="1742515" cy="2393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Рисунок 14" descr="2 ПОСЛЕ туалет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39" y="4059614"/>
            <a:ext cx="1769096" cy="23935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Рисунок 13" descr="3 ДО душевая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172" y="4059614"/>
            <a:ext cx="1742515" cy="23935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Рисунок 12" descr="3 ПОСЛЕ душева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70" y="4059613"/>
            <a:ext cx="1753518" cy="2393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28466" y="12714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8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 М. Жукова 24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1164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кровли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28466" y="12714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16" name="Рисунок 33" descr="IMG_9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629882"/>
            <a:ext cx="4051842" cy="2287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Рисунок 32" descr="IMG_9131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22" y="1628775"/>
            <a:ext cx="4051842" cy="2287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Рисунок 31" descr="IMG_91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090614"/>
            <a:ext cx="4051842" cy="2287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Рисунок 30" descr="IMG_94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22" y="4073955"/>
            <a:ext cx="4051842" cy="22872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7" name="Рисунок 36" descr="photo_5415898424353606946_y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r="27678"/>
          <a:stretch/>
        </p:blipFill>
        <p:spPr bwMode="auto">
          <a:xfrm>
            <a:off x="8877082" y="1628775"/>
            <a:ext cx="3091142" cy="4749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6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Университетский комплекс. Ремонтные работы.  Передовиков 13</a:t>
            </a:r>
            <a:endParaRPr lang="ru-RU" dirty="0"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9617" y="1190963"/>
            <a:ext cx="11648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Изоляция входных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коммуникаций (РСО) 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28466" y="12714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109681" y="1190963"/>
            <a:ext cx="34126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лифтовых 8 и 9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этажи (РСО) 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 descr="ПОСЛЕ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0" b="12834"/>
          <a:stretch/>
        </p:blipFill>
        <p:spPr bwMode="auto">
          <a:xfrm>
            <a:off x="3256060" y="1623332"/>
            <a:ext cx="2714717" cy="2097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ДО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5" b="8786"/>
          <a:stretch/>
        </p:blipFill>
        <p:spPr bwMode="auto">
          <a:xfrm>
            <a:off x="334963" y="1635524"/>
            <a:ext cx="2727899" cy="2084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ПОСЛЕ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8" b="8641"/>
          <a:stretch/>
        </p:blipFill>
        <p:spPr bwMode="auto">
          <a:xfrm>
            <a:off x="9142126" y="1627632"/>
            <a:ext cx="2720212" cy="2097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ДО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6" b="28581"/>
          <a:stretch/>
        </p:blipFill>
        <p:spPr bwMode="auto">
          <a:xfrm>
            <a:off x="6163976" y="1627633"/>
            <a:ext cx="2784952" cy="209092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271643" y="4031341"/>
            <a:ext cx="53467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Ремонт холла 5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этажа (РСО) </a:t>
            </a:r>
            <a:endParaRPr lang="ru-RU" sz="1600" b="1" dirty="0">
              <a:solidFill>
                <a:prstClr val="black"/>
              </a:solidFill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9" name="Рисунок 38" descr="2 ДО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4404359"/>
            <a:ext cx="2727899" cy="20488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 descr="2 ПОСЛЕ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12" y="4406972"/>
            <a:ext cx="2774448" cy="20462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 descr="1 ДО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10" y="4406656"/>
            <a:ext cx="2739300" cy="2058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 descr="1 ПОСЛЕ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060" y="4407535"/>
            <a:ext cx="2790978" cy="20579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8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>
            <a:extLst>
              <a:ext uri="{FF2B5EF4-FFF2-40B4-BE49-F238E27FC236}">
                <a16:creationId xmlns:a16="http://schemas.microsoft.com/office/drawing/2014/main" id="{48C43A40-1A27-BE44-A1AE-E14DFCBC5D1E}"/>
              </a:ext>
            </a:extLst>
          </p:cNvPr>
          <p:cNvSpPr/>
          <p:nvPr/>
        </p:nvSpPr>
        <p:spPr>
          <a:xfrm>
            <a:off x="8622638" y="1300153"/>
            <a:ext cx="3558249" cy="4605348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92163"/>
          </a:xfrm>
        </p:spPr>
        <p:txBody>
          <a:bodyPr/>
          <a:lstStyle/>
          <a:p>
            <a:pPr marL="265113"/>
            <a:r>
              <a:rPr lang="ru-RU" dirty="0"/>
              <a:t>Мероприятия по безопасности жизнедеятельности</a:t>
            </a:r>
            <a:endParaRPr lang="ru-RU" dirty="0">
              <a:effectLst/>
            </a:endParaRPr>
          </a:p>
        </p:txBody>
      </p:sp>
      <p:cxnSp>
        <p:nvCxnSpPr>
          <p:cNvPr id="28" name="Прямая со стрелкой 27"/>
          <p:cNvCxnSpPr>
            <a:cxnSpLocks/>
          </p:cNvCxnSpPr>
          <p:nvPr/>
        </p:nvCxnSpPr>
        <p:spPr>
          <a:xfrm flipV="1">
            <a:off x="2472621" y="4362117"/>
            <a:ext cx="656253" cy="24040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363277" y="4161214"/>
            <a:ext cx="1877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договоров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433947"/>
              </p:ext>
            </p:extLst>
          </p:nvPr>
        </p:nvGraphicFramePr>
        <p:xfrm>
          <a:off x="334963" y="1251317"/>
          <a:ext cx="8287676" cy="5201871"/>
        </p:xfrm>
        <a:graphic>
          <a:graphicData uri="http://schemas.openxmlformats.org/drawingml/2006/table">
            <a:tbl>
              <a:tblPr/>
              <a:tblGrid>
                <a:gridCol w="6379138">
                  <a:extLst>
                    <a:ext uri="{9D8B030D-6E8A-4147-A177-3AD203B41FA5}">
                      <a16:colId xmlns:a16="http://schemas.microsoft.com/office/drawing/2014/main" val="2754058066"/>
                    </a:ext>
                  </a:extLst>
                </a:gridCol>
                <a:gridCol w="916677">
                  <a:extLst>
                    <a:ext uri="{9D8B030D-6E8A-4147-A177-3AD203B41FA5}">
                      <a16:colId xmlns:a16="http://schemas.microsoft.com/office/drawing/2014/main" val="3964948140"/>
                    </a:ext>
                  </a:extLst>
                </a:gridCol>
                <a:gridCol w="991861">
                  <a:extLst>
                    <a:ext uri="{9D8B030D-6E8A-4147-A177-3AD203B41FA5}">
                      <a16:colId xmlns:a16="http://schemas.microsoft.com/office/drawing/2014/main" val="756176483"/>
                    </a:ext>
                  </a:extLst>
                </a:gridCol>
              </a:tblGrid>
              <a:tr h="229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Пожарная 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безопасность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Сумма, </a:t>
                      </a:r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руб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01286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Обслуживание систем автоматической пожарной сигнализации (АПС), системы оповещения и управления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эвакуацией людей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(СОУЭ) и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дымоудаления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(ДУ)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5 075 802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908619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Обслуживание централизованной автоматической системы передачи информации и извещений о пожаре (ЦАСПИ)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 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694 960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705054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Оборудование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ситемой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ЦАСПИ (ул. Гастелло, д.19,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лит.А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площадка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79 700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767566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Проверка противопожарного водопровода, перекатка рукавов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1 240 200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79182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Ремонт внутреннего противопожарного водопровода (ПП) (ул. Ленсовета, д.14,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лит.А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площадка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1 130 880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871284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Установка противопожарных дверей и перегородок (ул. Большая Морская, д.67,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лит.А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площадка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1 712 600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717151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Ремонт помещений 2 корпуса 1 этажа (институт №3) (ул. Большая Морская, д.67,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лит.А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площадка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18 988 148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575972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Ремонт помещений (Корпус 1, 1-й этаж (пути эвакуации)(п.9) (Большая Морская 67)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площадка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1 149 471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779564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Освидетельствование устройств КСП (Канатно-спусковых пожарных)(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самоспас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площадки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1 023 652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139463"/>
                  </a:ext>
                </a:extLst>
              </a:tr>
              <a:tr h="150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Обучение по пожарной безопасности ПБ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26 000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544404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Закупка первичных средств пожаротушения (огнетушители, рукава, кошма)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376 120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339260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Восстановление работы системы АПС после проведения ремонтов помещений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3 848 800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927510"/>
                  </a:ext>
                </a:extLst>
              </a:tr>
              <a:tr h="1509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Всего по мероприятиям пожарной безопасности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31 497 533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33947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Охрана труда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244681"/>
                  </a:ext>
                </a:extLst>
              </a:tr>
              <a:tr h="150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Обучение сотрудников ГУАП по охране труда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123 чел.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184 500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294224"/>
                  </a:ext>
                </a:extLst>
              </a:tr>
              <a:tr h="2988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СОУТ работников, исследование опасных и вредных факторов для проведения производственного контроля и оценки профессиональных рисков на рабочих местах ГУАП.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255 чел.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2 475 000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290467"/>
                  </a:ext>
                </a:extLst>
              </a:tr>
              <a:tr h="1509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Закупка стендов и учебных материалов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   28 520  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554487"/>
                  </a:ext>
                </a:extLst>
              </a:tr>
              <a:tr h="15090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Всего по мероприятиям охраны труда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6000" marR="36000" marT="0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2 688 020   </a:t>
                      </a:r>
                    </a:p>
                  </a:txBody>
                  <a:tcPr marL="36000" marR="36000" marT="0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384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Экология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854765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Проведение исследований и разработка проектов предельно-допустимых выбросов вредных веществ в атмосферу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770 000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91402"/>
                  </a:ext>
                </a:extLst>
              </a:tr>
              <a:tr h="1564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Проведение исследований и декларирование состава и свойств сточных вод, сбрасываемых с объектов ГУАП.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897 000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50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Всего по мероприятиям экологии 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1 667 000</a:t>
                      </a:r>
                    </a:p>
                  </a:txBody>
                  <a:tcPr marL="36000" marR="36000" marT="0" marB="0"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80809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35 852 553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64280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16961" y="1628775"/>
            <a:ext cx="31194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В ГУАП создается ситуационный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центр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Установлены </a:t>
            </a:r>
            <a:r>
              <a:rPr lang="ru-RU" sz="1200" b="1" dirty="0" err="1">
                <a:solidFill>
                  <a:srgbClr val="002060"/>
                </a:solidFill>
                <a:latin typeface="+mj-lt"/>
              </a:rPr>
              <a:t>металлодетекторные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 рамки </a:t>
            </a:r>
            <a:endParaRPr lang="ru-RU" sz="1200" b="1" dirty="0" smtClean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главном корпусе на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Б. Морской, 67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приемной комиссии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ГУАП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в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общежитии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на ул. Передовиков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13</a:t>
            </a:r>
          </a:p>
          <a:p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На Б. Морской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67 введена в эксплуатацию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автоматическая система контроля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въезда-выезда</a:t>
            </a:r>
          </a:p>
          <a:p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+mj-lt"/>
              </a:rPr>
              <a:t>Завершаются работы по установке системы въезда-выезда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автотранспорта по адресу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Ленсовета 14</a:t>
            </a:r>
          </a:p>
          <a:p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Установлены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и включены в работу </a:t>
            </a: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системы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видеонаблюдения и КТС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1200" dirty="0" smtClean="0">
                <a:solidFill>
                  <a:srgbClr val="002060"/>
                </a:solidFill>
                <a:latin typeface="+mj-lt"/>
              </a:rPr>
            </a:b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по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адресу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Гастелло 19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. </a:t>
            </a:r>
            <a:endParaRPr lang="ru-RU" sz="1200" dirty="0" smtClean="0">
              <a:solidFill>
                <a:srgbClr val="002060"/>
              </a:solidFill>
              <a:latin typeface="+mj-lt"/>
            </a:endParaRPr>
          </a:p>
          <a:p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r>
              <a:rPr lang="ru-RU" sz="1200" b="1" dirty="0" smtClean="0">
                <a:solidFill>
                  <a:srgbClr val="002060"/>
                </a:solidFill>
                <a:latin typeface="+mj-lt"/>
              </a:rPr>
              <a:t>Завершаются </a:t>
            </a:r>
            <a:r>
              <a:rPr lang="ru-RU" sz="1200" b="1" dirty="0">
                <a:solidFill>
                  <a:srgbClr val="002060"/>
                </a:solidFill>
                <a:latin typeface="+mj-lt"/>
              </a:rPr>
              <a:t>работы по установке системы объектового оповещения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на </a:t>
            </a:r>
            <a:r>
              <a:rPr lang="ru-RU" sz="1200" dirty="0" smtClean="0">
                <a:solidFill>
                  <a:srgbClr val="002060"/>
                </a:solidFill>
                <a:latin typeface="+mj-lt"/>
              </a:rPr>
              <a:t>Гастелло 15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51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 descr="Download Idea Bulb Image HQ PNG Image | FreePNGIm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78" y="1202717"/>
            <a:ext cx="5261767" cy="5261767"/>
          </a:xfrm>
          <a:prstGeom prst="rect">
            <a:avLst/>
          </a:prstGeom>
          <a:effectLst>
            <a:outerShdw blurRad="2540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Мероприятия по </a:t>
            </a:r>
            <a:r>
              <a:rPr lang="ru-RU" dirty="0" err="1"/>
              <a:t>по</a:t>
            </a:r>
            <a:r>
              <a:rPr lang="ru-RU" dirty="0"/>
              <a:t> </a:t>
            </a:r>
            <a:r>
              <a:rPr lang="ru-RU" dirty="0" err="1"/>
              <a:t>энергоэффективности</a:t>
            </a:r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3822" y="2109446"/>
            <a:ext cx="3207858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 smtClean="0">
                <a:latin typeface="+mj-lt"/>
              </a:rPr>
              <a:t>Б. Морская</a:t>
            </a:r>
            <a:r>
              <a:rPr lang="ru-RU" sz="1200" b="1" dirty="0">
                <a:latin typeface="+mj-lt"/>
              </a:rPr>
              <a:t>, д.67: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возобновилась </a:t>
            </a:r>
            <a:r>
              <a:rPr lang="ru-RU" sz="1200" dirty="0">
                <a:latin typeface="+mj-lt"/>
              </a:rPr>
              <a:t>работа столовой с 01.09.2022 г</a:t>
            </a:r>
            <a:r>
              <a:rPr lang="ru-RU" sz="1200" dirty="0" smtClean="0">
                <a:latin typeface="+mj-lt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ремонт </a:t>
            </a:r>
            <a:r>
              <a:rPr lang="ru-RU" sz="1200" dirty="0">
                <a:latin typeface="+mj-lt"/>
              </a:rPr>
              <a:t>помещений 11-01, 13-20 (Договорной отдел), кафедра 32 </a:t>
            </a:r>
            <a:endParaRPr lang="ru-RU" sz="1200" dirty="0" smtClean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введена </a:t>
            </a:r>
            <a:r>
              <a:rPr lang="ru-RU" sz="1200" dirty="0">
                <a:latin typeface="+mj-lt"/>
              </a:rPr>
              <a:t>в эксплуатацию тепловая </a:t>
            </a:r>
            <a:r>
              <a:rPr lang="ru-RU" sz="1200" dirty="0" smtClean="0">
                <a:latin typeface="+mj-lt"/>
              </a:rPr>
              <a:t/>
            </a:r>
            <a:br>
              <a:rPr lang="ru-RU" sz="1200" dirty="0" smtClean="0">
                <a:latin typeface="+mj-lt"/>
              </a:rPr>
            </a:br>
            <a:r>
              <a:rPr lang="ru-RU" sz="1200" dirty="0" smtClean="0">
                <a:latin typeface="+mj-lt"/>
              </a:rPr>
              <a:t>завеса </a:t>
            </a:r>
            <a:r>
              <a:rPr lang="ru-RU" sz="1200" dirty="0">
                <a:latin typeface="+mj-lt"/>
              </a:rPr>
              <a:t>на центральном  </a:t>
            </a:r>
            <a:r>
              <a:rPr lang="ru-RU" sz="1200" dirty="0" smtClean="0">
                <a:latin typeface="+mj-lt"/>
              </a:rPr>
              <a:t>входе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восстановлена </a:t>
            </a:r>
            <a:r>
              <a:rPr lang="ru-RU" sz="1200" dirty="0">
                <a:latin typeface="+mj-lt"/>
              </a:rPr>
              <a:t>работа бойлера в помещении </a:t>
            </a:r>
            <a:r>
              <a:rPr lang="ru-RU" sz="1200" dirty="0" smtClean="0">
                <a:latin typeface="+mj-lt"/>
              </a:rPr>
              <a:t>столовой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latin typeface="+mj-lt"/>
              </a:rPr>
              <a:t>Гастелло</a:t>
            </a:r>
            <a:r>
              <a:rPr lang="ru-RU" sz="1200" b="1" dirty="0">
                <a:latin typeface="+mj-lt"/>
              </a:rPr>
              <a:t>, д.15: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реставрация </a:t>
            </a:r>
            <a:r>
              <a:rPr lang="ru-RU" sz="1200" dirty="0">
                <a:latin typeface="+mj-lt"/>
              </a:rPr>
              <a:t>Центральной </a:t>
            </a:r>
            <a:r>
              <a:rPr lang="ru-RU" sz="1200" dirty="0" smtClean="0">
                <a:latin typeface="+mj-lt"/>
              </a:rPr>
              <a:t>лестницы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введены </a:t>
            </a:r>
            <a:r>
              <a:rPr lang="ru-RU" sz="1200" dirty="0">
                <a:latin typeface="+mj-lt"/>
              </a:rPr>
              <a:t>в эксплуатацию 2 тепловые </a:t>
            </a:r>
            <a:r>
              <a:rPr lang="ru-RU" sz="1200" dirty="0" smtClean="0">
                <a:latin typeface="+mj-lt"/>
              </a:rPr>
              <a:t>завесы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latin typeface="+mj-lt"/>
              </a:rPr>
              <a:t>Ленсовета, д.14: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возобновилась </a:t>
            </a:r>
            <a:r>
              <a:rPr lang="ru-RU" sz="1200" dirty="0">
                <a:latin typeface="+mj-lt"/>
              </a:rPr>
              <a:t>работа столовой с 01.09.2022 </a:t>
            </a:r>
            <a:r>
              <a:rPr lang="ru-RU" sz="1200" dirty="0" smtClean="0">
                <a:latin typeface="+mj-lt"/>
              </a:rPr>
              <a:t>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введена </a:t>
            </a:r>
            <a:r>
              <a:rPr lang="ru-RU" sz="1200" dirty="0">
                <a:latin typeface="+mj-lt"/>
              </a:rPr>
              <a:t>в эксплуатацию тепловая завеса на центральном </a:t>
            </a:r>
            <a:r>
              <a:rPr lang="ru-RU" sz="1200" dirty="0" smtClean="0">
                <a:latin typeface="+mj-lt"/>
              </a:rPr>
              <a:t>входе</a:t>
            </a:r>
            <a:endParaRPr lang="ru-RU" sz="12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+mj-lt"/>
              </a:rPr>
              <a:t>производились  </a:t>
            </a:r>
            <a:r>
              <a:rPr lang="ru-RU" sz="1200" dirty="0">
                <a:latin typeface="+mj-lt"/>
              </a:rPr>
              <a:t>работы по восстановлению колонн с использованием  энергоемкого </a:t>
            </a:r>
            <a:r>
              <a:rPr lang="ru-RU" sz="1200" dirty="0" smtClean="0">
                <a:latin typeface="+mj-lt"/>
              </a:rPr>
              <a:t>электрооборудования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748828"/>
              </p:ext>
            </p:extLst>
          </p:nvPr>
        </p:nvGraphicFramePr>
        <p:xfrm>
          <a:off x="334963" y="1313144"/>
          <a:ext cx="5797550" cy="1450376"/>
        </p:xfrm>
        <a:graphic>
          <a:graphicData uri="http://schemas.openxmlformats.org/drawingml/2006/table">
            <a:tbl>
              <a:tblPr/>
              <a:tblGrid>
                <a:gridCol w="3795085">
                  <a:extLst>
                    <a:ext uri="{9D8B030D-6E8A-4147-A177-3AD203B41FA5}">
                      <a16:colId xmlns:a16="http://schemas.microsoft.com/office/drawing/2014/main" val="2754058066"/>
                    </a:ext>
                  </a:extLst>
                </a:gridCol>
                <a:gridCol w="1004150">
                  <a:extLst>
                    <a:ext uri="{9D8B030D-6E8A-4147-A177-3AD203B41FA5}">
                      <a16:colId xmlns:a16="http://schemas.microsoft.com/office/drawing/2014/main" val="1299046740"/>
                    </a:ext>
                  </a:extLst>
                </a:gridCol>
                <a:gridCol w="998315">
                  <a:extLst>
                    <a:ext uri="{9D8B030D-6E8A-4147-A177-3AD203B41FA5}">
                      <a16:colId xmlns:a16="http://schemas.microsoft.com/office/drawing/2014/main" val="756176483"/>
                    </a:ext>
                  </a:extLst>
                </a:gridCol>
              </a:tblGrid>
              <a:tr h="271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Мероприятия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Количество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Сумма, </a:t>
                      </a:r>
                      <a:r>
                        <a:rPr lang="ru-RU" sz="11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руб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30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801286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Приобретение светодиодных осветительных приборов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3 037 200   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908619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Замена и ремонт тепловых сетей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площадок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4 452 653   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5705054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Замена и регулировка окон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площадки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   694 980   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767566"/>
                  </a:ext>
                </a:extLst>
              </a:tr>
              <a:tr h="2248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Ремонт кровли здания общежития (пр.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М.Жукова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д.24,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лит.А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площадка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1 821 032   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79182"/>
                  </a:ext>
                </a:extLst>
              </a:tr>
              <a:tr h="2791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10 005 865  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339475"/>
                  </a:ext>
                </a:extLst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334963" y="2878841"/>
            <a:ext cx="4054157" cy="3274441"/>
            <a:chOff x="334963" y="2878841"/>
            <a:chExt cx="4054157" cy="3274441"/>
          </a:xfrm>
        </p:grpSpPr>
        <p:cxnSp>
          <p:nvCxnSpPr>
            <p:cNvPr id="28" name="Прямая со стрелкой 27"/>
            <p:cNvCxnSpPr>
              <a:cxnSpLocks/>
            </p:cNvCxnSpPr>
            <p:nvPr/>
          </p:nvCxnSpPr>
          <p:spPr>
            <a:xfrm flipV="1">
              <a:off x="2472621" y="4362117"/>
              <a:ext cx="656253" cy="24040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рямоугольник 9"/>
            <p:cNvSpPr/>
            <p:nvPr/>
          </p:nvSpPr>
          <p:spPr>
            <a:xfrm>
              <a:off x="334963" y="2878841"/>
              <a:ext cx="360457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Aft>
                  <a:spcPts val="1200"/>
                </a:spcAft>
              </a:pPr>
              <a:r>
                <a:rPr lang="ru-RU" sz="1600" b="1" dirty="0"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Анализ потребления </a:t>
              </a:r>
              <a:r>
                <a:rPr lang="ru-RU" sz="1600" b="1" dirty="0" smtClean="0"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электроэнергии</a:t>
              </a:r>
              <a:endParaRPr lang="ru-RU" sz="1600" b="1" dirty="0"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aphicFrame>
          <p:nvGraphicFramePr>
            <p:cNvPr id="11" name="Диаграмма 10"/>
            <p:cNvGraphicFramePr/>
            <p:nvPr>
              <p:extLst>
                <p:ext uri="{D42A27DB-BD31-4B8C-83A1-F6EECF244321}">
                  <p14:modId xmlns:p14="http://schemas.microsoft.com/office/powerpoint/2010/main" val="2321654084"/>
                </p:ext>
              </p:extLst>
            </p:nvPr>
          </p:nvGraphicFramePr>
          <p:xfrm>
            <a:off x="334963" y="3293823"/>
            <a:ext cx="4054157" cy="25177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3" name="Прямоугольник 12"/>
            <p:cNvSpPr/>
            <p:nvPr/>
          </p:nvSpPr>
          <p:spPr>
            <a:xfrm>
              <a:off x="868409" y="5691617"/>
              <a:ext cx="8460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ea typeface="Roboto" panose="02000000000000000000" pitchFamily="2" charset="0"/>
                  <a:cs typeface="Roboto" panose="02000000000000000000" pitchFamily="2" charset="0"/>
                </a:rPr>
                <a:t>1 599 760 кВт/час </a:t>
              </a:r>
              <a:endParaRPr lang="ru-RU" sz="1200" b="1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687490" y="5691617"/>
              <a:ext cx="8460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ea typeface="Roboto" panose="02000000000000000000" pitchFamily="2" charset="0"/>
                  <a:cs typeface="Roboto" panose="02000000000000000000" pitchFamily="2" charset="0"/>
                </a:rPr>
                <a:t>1 870 </a:t>
              </a:r>
              <a:r>
                <a:rPr lang="ru-RU" sz="1200" b="1" dirty="0" smtClean="0">
                  <a:ea typeface="Roboto" panose="02000000000000000000" pitchFamily="2" charset="0"/>
                  <a:cs typeface="Roboto" panose="02000000000000000000" pitchFamily="2" charset="0"/>
                </a:rPr>
                <a:t>183 кВт/час </a:t>
              </a:r>
              <a:endParaRPr lang="ru-RU" sz="1200" b="1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77545" y="3699549"/>
              <a:ext cx="11715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ea typeface="Roboto" panose="02000000000000000000" pitchFamily="2" charset="0"/>
                  <a:cs typeface="Roboto" panose="02000000000000000000" pitchFamily="2" charset="0"/>
                </a:rPr>
                <a:t>10 696 646,53 </a:t>
              </a:r>
              <a:r>
                <a:rPr lang="ru-RU" sz="1200" b="1" dirty="0" smtClean="0">
                  <a:ea typeface="Roboto" panose="02000000000000000000" pitchFamily="2" charset="0"/>
                  <a:cs typeface="Roboto" panose="02000000000000000000" pitchFamily="2" charset="0"/>
                </a:rPr>
                <a:t>руб.</a:t>
              </a:r>
              <a:endParaRPr lang="ru-RU" sz="1200" b="1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524747" y="3337230"/>
              <a:ext cx="11715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ea typeface="Roboto" panose="02000000000000000000" pitchFamily="2" charset="0"/>
                  <a:cs typeface="Roboto" panose="02000000000000000000" pitchFamily="2" charset="0"/>
                </a:rPr>
                <a:t>13 546 789,61 руб</a:t>
              </a:r>
              <a:r>
                <a:rPr lang="ru-RU" sz="1200" b="1" dirty="0" smtClean="0"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ru-RU" sz="1200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883292" y="4922784"/>
            <a:ext cx="3011656" cy="1385941"/>
            <a:chOff x="6027718" y="2096761"/>
            <a:chExt cx="2453006" cy="1619377"/>
          </a:xfrm>
        </p:grpSpPr>
        <p:sp>
          <p:nvSpPr>
            <p:cNvPr id="22" name="Прямоугольник с двумя скругленными противолежащими углами 21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027718" y="2096761"/>
              <a:ext cx="2453006" cy="1619377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027718" y="2603239"/>
              <a:ext cx="1152072" cy="611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Потребление энергии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7324975" y="2500794"/>
              <a:ext cx="846927" cy="827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2,85</a:t>
              </a:r>
              <a:r>
                <a:rPr lang="ru-RU" sz="1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600" dirty="0" err="1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млн.руб</a:t>
              </a:r>
              <a:r>
                <a:rPr lang="ru-RU" sz="1600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  <a:endParaRPr lang="ru-RU" sz="1600" baseline="300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25" name="Прямая со стрелкой 24"/>
            <p:cNvCxnSpPr>
              <a:cxnSpLocks/>
            </p:cNvCxnSpPr>
            <p:nvPr/>
          </p:nvCxnSpPr>
          <p:spPr>
            <a:xfrm flipV="1">
              <a:off x="7256772" y="2554166"/>
              <a:ext cx="0" cy="66041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Прямоугольник 36"/>
          <p:cNvSpPr/>
          <p:nvPr/>
        </p:nvSpPr>
        <p:spPr>
          <a:xfrm>
            <a:off x="6369188" y="1268413"/>
            <a:ext cx="5576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Введены в эксплуатацию новые площади и выполнены </a:t>
            </a:r>
            <a:r>
              <a:rPr lang="ru-RU" sz="1600" b="1" dirty="0" smtClean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работы </a:t>
            </a:r>
            <a:r>
              <a:rPr lang="ru-RU" sz="1600" b="1" dirty="0">
                <a:solidFill>
                  <a:prstClr val="black"/>
                </a:solidFill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подрядными организациями с использованием энергоемкого электрооборудования: 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9427461" y="2109209"/>
            <a:ext cx="250101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latin typeface="+mj-lt"/>
              </a:rPr>
              <a:t>М. Жукова</a:t>
            </a:r>
            <a:r>
              <a:rPr lang="ru-RU" sz="1200" b="1" dirty="0">
                <a:latin typeface="+mj-lt"/>
              </a:rPr>
              <a:t>, д.24: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ремонт </a:t>
            </a:r>
            <a:r>
              <a:rPr lang="ru-RU" sz="1200" dirty="0">
                <a:latin typeface="+mj-lt"/>
              </a:rPr>
              <a:t>13 комнат, замена стояков отопления, ремонт кровли;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использование </a:t>
            </a:r>
            <a:r>
              <a:rPr lang="ru-RU" sz="1200" dirty="0">
                <a:latin typeface="+mj-lt"/>
              </a:rPr>
              <a:t>в полном объеме помещений арендатором после  ремонта систем отопления (16 240 кВт/час на сумму 148 527 руб</a:t>
            </a:r>
            <a:r>
              <a:rPr lang="ru-RU" sz="1200" dirty="0" smtClean="0">
                <a:latin typeface="+mj-lt"/>
              </a:rPr>
              <a:t>.)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latin typeface="+mj-lt"/>
              </a:rPr>
              <a:t>Передовиков, д.13, к.1: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возобновилась </a:t>
            </a:r>
            <a:r>
              <a:rPr lang="ru-RU" sz="1200" dirty="0">
                <a:latin typeface="+mj-lt"/>
              </a:rPr>
              <a:t>работа столовой с 01.09.2022 г</a:t>
            </a:r>
            <a:r>
              <a:rPr lang="ru-RU" sz="1200" dirty="0" smtClean="0">
                <a:latin typeface="+mj-lt"/>
              </a:rPr>
              <a:t>.</a:t>
            </a:r>
            <a:endParaRPr lang="ru-RU" sz="1200" dirty="0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latin typeface="+mj-lt"/>
              </a:rPr>
              <a:t> Московский пр., д.149В: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+mj-lt"/>
              </a:rPr>
              <a:t> </a:t>
            </a:r>
            <a:r>
              <a:rPr lang="ru-RU" sz="1200" dirty="0" smtClean="0">
                <a:latin typeface="+mj-lt"/>
              </a:rPr>
              <a:t>возобновилась </a:t>
            </a:r>
            <a:r>
              <a:rPr lang="ru-RU" sz="1200" dirty="0">
                <a:latin typeface="+mj-lt"/>
              </a:rPr>
              <a:t>работа столовой с 01.04.2023 г</a:t>
            </a:r>
            <a:r>
              <a:rPr lang="ru-RU" sz="1200" dirty="0" smtClean="0">
                <a:latin typeface="+mj-lt"/>
              </a:rPr>
              <a:t>.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026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8</a:t>
            </a:r>
            <a:r>
              <a:rPr lang="ru-RU" dirty="0" smtClean="0"/>
              <a:t>. </a:t>
            </a:r>
            <a:r>
              <a:rPr lang="ru-RU" dirty="0" err="1" smtClean="0"/>
              <a:t>Кампусная</a:t>
            </a:r>
            <a:r>
              <a:rPr lang="ru-RU" dirty="0" smtClean="0"/>
              <a:t> и инфраструктурная политика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Основные задачи</a:t>
            </a:r>
            <a:endParaRPr lang="ru-RU" dirty="0">
              <a:effectLst/>
            </a:endParaRPr>
          </a:p>
        </p:txBody>
      </p:sp>
      <p:cxnSp>
        <p:nvCxnSpPr>
          <p:cNvPr id="28" name="Прямая со стрелкой 27"/>
          <p:cNvCxnSpPr>
            <a:cxnSpLocks/>
          </p:cNvCxnSpPr>
          <p:nvPr/>
        </p:nvCxnSpPr>
        <p:spPr>
          <a:xfrm flipV="1">
            <a:off x="2472621" y="4362117"/>
            <a:ext cx="656253" cy="24040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3363277" y="4161214"/>
            <a:ext cx="1877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26 </a:t>
            </a:r>
            <a:r>
              <a:rPr lang="ru-RU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договоров</a:t>
            </a:r>
            <a:endParaRPr lang="ru-RU" sz="1600" baseline="30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964" y="1268413"/>
            <a:ext cx="5265736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безопасную и бесперебойную работу всех объектов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недвижимости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Организовать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содержание зданий, сооружений, движимого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особо ценного имущества в состоянии, пригодном для работы и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проживания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Разработать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утвердить внутренний Классификатор помещений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Провести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капитальный ремонт спортивного зала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Большой Морской,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67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Продолжить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текущий ремонт учебного корпуса по адресу Гастелло,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19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Организовать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создание </a:t>
            </a:r>
            <a:r>
              <a:rPr lang="ru-RU" sz="1400" dirty="0" err="1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безбарьерной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пространственной среды во всех корпусах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университета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Создать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условия безопасного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противоэпидемиологического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режима в стенах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вуза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9875" indent="-269875" fontAlgn="base">
              <a:spcAft>
                <a:spcPts val="60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контроль за приемом медицинских документов студентов, с особым вниманием к иностранным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учащимся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3636" y="1264617"/>
            <a:ext cx="51030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Устранить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нарушения по предписаниям МЧС</a:t>
            </a: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Осуществить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контроль за соблюдением потребителями правил эксплуатации инженерных сетей и коммуникаций, рациональным использованием энергетических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мощностей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Провести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модернизацию системы АПС (автоматическая пожарная сигнализация) и СОУЭ (система оповещения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управления эвакуацией при пожаре) по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объектам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Организовать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работу по специальной оценке условий труда работников, исследованию опасных и вредных факторов для проведения производственного контроля и оценке профессиональных рисков на рабочих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местах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Обеспечить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поддержание требуемого уровня мобилизационной готовности ГУАП к выполнению задач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период мобилизации и в военное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время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fontAlgn="base">
              <a:spcAft>
                <a:spcPts val="600"/>
              </a:spcAft>
              <a:buFont typeface="+mj-lt"/>
              <a:buAutoNum type="arabicPeriod" startAt="9"/>
            </a:pP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Продолжить </a:t>
            </a:r>
            <a:r>
              <a:rPr lang="ru-RU" sz="1400" dirty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мероприятия по антитеррористической защищенности объектов (территории) </a:t>
            </a:r>
            <a:r>
              <a:rPr lang="ru-RU" sz="1400" dirty="0" smtClean="0">
                <a:solidFill>
                  <a:srgbClr val="2B375C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ГУАП</a:t>
            </a:r>
            <a:endParaRPr lang="ru-RU" sz="14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36575" lvl="1" indent="-271463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2B375C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31838" y="2830514"/>
            <a:ext cx="10801350" cy="598486"/>
          </a:xfrm>
        </p:spPr>
        <p:txBody>
          <a:bodyPr>
            <a:noAutofit/>
          </a:bodyPr>
          <a:lstStyle/>
          <a:p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2994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>
            <a:extLst>
              <a:ext uri="{FF2B5EF4-FFF2-40B4-BE49-F238E27FC236}">
                <a16:creationId xmlns:a16="http://schemas.microsoft.com/office/drawing/2014/main" id="{B17DC5DF-2FE7-80EF-2385-E918058E8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199" y="1608961"/>
            <a:ext cx="2397034" cy="21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омпетенции РКС – на чемпионате «Молодые профессионалы Роскосмоса — 2022» —  Российские космические системы">
            <a:extLst>
              <a:ext uri="{FF2B5EF4-FFF2-40B4-BE49-F238E27FC236}">
                <a16:creationId xmlns:a16="http://schemas.microsoft.com/office/drawing/2014/main" id="{7B8AA5DB-A096-DCE4-F2E1-141AE9DA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27" y="1204056"/>
            <a:ext cx="1667911" cy="16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1. Основные итоги работы 2022-2023</a:t>
            </a:r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12191999" cy="780529"/>
          </a:xfrm>
        </p:spPr>
        <p:txBody>
          <a:bodyPr/>
          <a:lstStyle/>
          <a:p>
            <a:pPr marL="265113"/>
            <a:r>
              <a:rPr lang="ru-RU" dirty="0" smtClean="0"/>
              <a:t>Победы в конкурсах и достижения</a:t>
            </a:r>
            <a:endParaRPr lang="ru-RU" dirty="0">
              <a:effectLst/>
            </a:endParaRPr>
          </a:p>
        </p:txBody>
      </p:sp>
      <p:pic>
        <p:nvPicPr>
          <p:cNvPr id="16" name="Picture 2" descr="Фирменный стиль движения «Молодые профессионалы»">
            <a:extLst>
              <a:ext uri="{FF2B5EF4-FFF2-40B4-BE49-F238E27FC236}">
                <a16:creationId xmlns:a16="http://schemas.microsoft.com/office/drawing/2014/main" id="{8B5BEF92-423E-7C89-B239-59198826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7" y="1496295"/>
            <a:ext cx="1319862" cy="112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 Отраслевой чемпионат в сфере цифровых технологий DigitalSkills 2023 в г.  Казани">
            <a:extLst>
              <a:ext uri="{FF2B5EF4-FFF2-40B4-BE49-F238E27FC236}">
                <a16:creationId xmlns:a16="http://schemas.microsoft.com/office/drawing/2014/main" id="{7DBCF253-A631-E6B6-6D17-A1417343A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7814" r="78579">
                        <a14:foregroundMark x1="28197" y1="17580" x2="28197" y2="17580"/>
                        <a14:foregroundMark x1="32240" y1="34247" x2="32240" y2="34247"/>
                        <a14:foregroundMark x1="38907" y1="33562" x2="38907" y2="33562"/>
                        <a14:foregroundMark x1="42842" y1="33790" x2="42842" y2="33790"/>
                        <a14:foregroundMark x1="50055" y1="30594" x2="50055" y2="30594"/>
                        <a14:foregroundMark x1="54317" y1="36073" x2="54317" y2="36073"/>
                        <a14:foregroundMark x1="57814" y1="46347" x2="57814" y2="46347"/>
                        <a14:foregroundMark x1="65027" y1="33790" x2="65027" y2="33790"/>
                        <a14:foregroundMark x1="32022" y1="58447" x2="32678" y2="58447"/>
                        <a14:foregroundMark x1="38470" y1="60731" x2="38470" y2="60731"/>
                        <a14:foregroundMark x1="45574" y1="61416" x2="45574" y2="61416"/>
                        <a14:foregroundMark x1="48525" y1="62100" x2="48525" y2="62100"/>
                        <a14:foregroundMark x1="54645" y1="62557" x2="54645" y2="62557"/>
                        <a14:foregroundMark x1="59891" y1="58904" x2="59891" y2="58904"/>
                        <a14:foregroundMark x1="66448" y1="69178" x2="66448" y2="69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2" r="20273"/>
          <a:stretch/>
        </p:blipFill>
        <p:spPr bwMode="auto">
          <a:xfrm>
            <a:off x="1770506" y="2717567"/>
            <a:ext cx="1384663" cy="102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Лесничан призывают проголосовать за «Росатом» | Трансинформ">
            <a:extLst>
              <a:ext uri="{FF2B5EF4-FFF2-40B4-BE49-F238E27FC236}">
                <a16:creationId xmlns:a16="http://schemas.microsoft.com/office/drawing/2014/main" id="{5D1ACA18-0A09-8DB8-400E-2F0DFA12C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068" y="2568966"/>
            <a:ext cx="1190832" cy="13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20486" y="3829720"/>
            <a:ext cx="4575402" cy="2649792"/>
            <a:chOff x="620486" y="3829720"/>
            <a:chExt cx="4575402" cy="2649792"/>
          </a:xfrm>
        </p:grpSpPr>
        <p:sp>
          <p:nvSpPr>
            <p:cNvPr id="25" name="Прямоугольник с двумя скругленными противолежащими углами 24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620486" y="3829720"/>
              <a:ext cx="4575402" cy="2649792"/>
            </a:xfrm>
            <a:prstGeom prst="round2DiagRect">
              <a:avLst/>
            </a:prstGeom>
            <a:solidFill>
              <a:srgbClr val="EBF3FA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518335" y="3981066"/>
              <a:ext cx="2805518" cy="2298136"/>
              <a:chOff x="6090288" y="1727055"/>
              <a:chExt cx="2805518" cy="2298136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6090288" y="1727055"/>
                <a:ext cx="2592473" cy="523220"/>
                <a:chOff x="6090288" y="1727055"/>
                <a:chExt cx="2592473" cy="523220"/>
              </a:xfrm>
            </p:grpSpPr>
            <p:sp>
              <p:nvSpPr>
                <p:cNvPr id="26" name="Прямоугольник 25">
                  <a:extLst>
                    <a:ext uri="{FF2B5EF4-FFF2-40B4-BE49-F238E27FC236}">
                      <a16:creationId xmlns:a16="http://schemas.microsoft.com/office/drawing/2014/main" id="{749A0995-51C2-0D4D-9CB6-878B943667CF}"/>
                    </a:ext>
                  </a:extLst>
                </p:cNvPr>
                <p:cNvSpPr/>
                <p:nvPr/>
              </p:nvSpPr>
              <p:spPr>
                <a:xfrm>
                  <a:off x="6676004" y="1824508"/>
                  <a:ext cx="200675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Чемпионатов</a:t>
                  </a:r>
                  <a:endParaRPr lang="ru-RU" sz="1600" b="1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6090288" y="1727055"/>
                  <a:ext cx="72038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</a:rPr>
                    <a:t>11</a:t>
                  </a:r>
                  <a:endParaRPr lang="ru-RU" sz="2000" dirty="0">
                    <a:latin typeface="+mj-lt"/>
                  </a:endParaRPr>
                </a:p>
              </p:txBody>
            </p:sp>
          </p:grpSp>
          <p:grpSp>
            <p:nvGrpSpPr>
              <p:cNvPr id="34" name="Группа 33"/>
              <p:cNvGrpSpPr/>
              <p:nvPr/>
            </p:nvGrpSpPr>
            <p:grpSpPr>
              <a:xfrm>
                <a:off x="6090288" y="2156251"/>
                <a:ext cx="2592473" cy="523220"/>
                <a:chOff x="6090288" y="1727055"/>
                <a:chExt cx="2592473" cy="523220"/>
              </a:xfrm>
            </p:grpSpPr>
            <p:sp>
              <p:nvSpPr>
                <p:cNvPr id="35" name="Прямоугольник 34">
                  <a:extLst>
                    <a:ext uri="{FF2B5EF4-FFF2-40B4-BE49-F238E27FC236}">
                      <a16:creationId xmlns:a16="http://schemas.microsoft.com/office/drawing/2014/main" id="{749A0995-51C2-0D4D-9CB6-878B943667CF}"/>
                    </a:ext>
                  </a:extLst>
                </p:cNvPr>
                <p:cNvSpPr/>
                <p:nvPr/>
              </p:nvSpPr>
              <p:spPr>
                <a:xfrm>
                  <a:off x="6676004" y="1836227"/>
                  <a:ext cx="200675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З</a:t>
                  </a:r>
                  <a: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олотых </a:t>
                  </a:r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медалей </a:t>
                  </a: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6090288" y="1727055"/>
                  <a:ext cx="72038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</a:rPr>
                    <a:t>14</a:t>
                  </a:r>
                  <a:endParaRPr lang="ru-RU" sz="2000" dirty="0">
                    <a:latin typeface="+mj-lt"/>
                  </a:endParaRPr>
                </a:p>
              </p:txBody>
            </p:sp>
          </p:grpSp>
          <p:grpSp>
            <p:nvGrpSpPr>
              <p:cNvPr id="37" name="Группа 36"/>
              <p:cNvGrpSpPr/>
              <p:nvPr/>
            </p:nvGrpSpPr>
            <p:grpSpPr>
              <a:xfrm>
                <a:off x="6090288" y="2560666"/>
                <a:ext cx="2687952" cy="523220"/>
                <a:chOff x="6090288" y="1727055"/>
                <a:chExt cx="2687952" cy="523220"/>
              </a:xfrm>
            </p:grpSpPr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749A0995-51C2-0D4D-9CB6-878B943667CF}"/>
                    </a:ext>
                  </a:extLst>
                </p:cNvPr>
                <p:cNvSpPr/>
                <p:nvPr/>
              </p:nvSpPr>
              <p:spPr>
                <a:xfrm>
                  <a:off x="6676004" y="1819388"/>
                  <a:ext cx="210223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С</a:t>
                  </a:r>
                  <a: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еребряная медаль</a:t>
                  </a:r>
                  <a:endParaRPr lang="ru-RU" sz="1600" b="1" dirty="0">
                    <a:solidFill>
                      <a:srgbClr val="2B375C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6090288" y="1727055"/>
                  <a:ext cx="72038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</a:rPr>
                    <a:t>21</a:t>
                  </a:r>
                  <a:endParaRPr lang="ru-RU" sz="2000" dirty="0">
                    <a:latin typeface="+mj-lt"/>
                  </a:endParaRPr>
                </a:p>
              </p:txBody>
            </p:sp>
          </p:grpSp>
          <p:grpSp>
            <p:nvGrpSpPr>
              <p:cNvPr id="43" name="Группа 42"/>
              <p:cNvGrpSpPr/>
              <p:nvPr/>
            </p:nvGrpSpPr>
            <p:grpSpPr>
              <a:xfrm>
                <a:off x="6090288" y="2965905"/>
                <a:ext cx="2805518" cy="523220"/>
                <a:chOff x="6090288" y="1727055"/>
                <a:chExt cx="2805518" cy="523220"/>
              </a:xfrm>
            </p:grpSpPr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749A0995-51C2-0D4D-9CB6-878B943667CF}"/>
                    </a:ext>
                  </a:extLst>
                </p:cNvPr>
                <p:cNvSpPr/>
                <p:nvPr/>
              </p:nvSpPr>
              <p:spPr>
                <a:xfrm>
                  <a:off x="6676004" y="1819388"/>
                  <a:ext cx="221980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Б</a:t>
                  </a:r>
                  <a: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ронзовых </a:t>
                  </a:r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медалей</a:t>
                  </a:r>
                </a:p>
              </p:txBody>
            </p:sp>
            <p:sp>
              <p:nvSpPr>
                <p:cNvPr id="45" name="Прямоугольник 44"/>
                <p:cNvSpPr/>
                <p:nvPr/>
              </p:nvSpPr>
              <p:spPr>
                <a:xfrm>
                  <a:off x="6090288" y="1727055"/>
                  <a:ext cx="72038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</a:rPr>
                    <a:t>6</a:t>
                  </a:r>
                  <a:endParaRPr lang="ru-RU" sz="2000" dirty="0">
                    <a:latin typeface="+mj-lt"/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090288" y="3378158"/>
                <a:ext cx="2805518" cy="647033"/>
                <a:chOff x="6090288" y="1803967"/>
                <a:chExt cx="2805518" cy="647033"/>
              </a:xfrm>
            </p:grpSpPr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id="{749A0995-51C2-0D4D-9CB6-878B943667CF}"/>
                    </a:ext>
                  </a:extLst>
                </p:cNvPr>
                <p:cNvSpPr/>
                <p:nvPr/>
              </p:nvSpPr>
              <p:spPr>
                <a:xfrm>
                  <a:off x="6676004" y="1866225"/>
                  <a:ext cx="2219802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М</a:t>
                  </a:r>
                  <a: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едальонов </a:t>
                  </a:r>
                  <a:b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</a:br>
                  <a:r>
                    <a:rPr lang="ru-RU" sz="1600" b="1" dirty="0" smtClean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за </a:t>
                  </a:r>
                  <a:r>
                    <a:rPr lang="ru-RU" sz="1600" b="1" dirty="0">
                      <a:solidFill>
                        <a:srgbClr val="2B375C"/>
                      </a:solidFill>
                      <a:latin typeface="+mj-lt"/>
                      <a:ea typeface="Roboto" panose="02000000000000000000" pitchFamily="2" charset="0"/>
                      <a:cs typeface="Roboto" panose="02000000000000000000" pitchFamily="2" charset="0"/>
                    </a:rPr>
                    <a:t>профессионализм </a:t>
                  </a: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6090288" y="1803967"/>
                  <a:ext cx="72038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800" b="1" dirty="0" smtClean="0">
                      <a:solidFill>
                        <a:srgbClr val="FF0000"/>
                      </a:solidFill>
                      <a:latin typeface="+mj-lt"/>
                      <a:ea typeface="Roboto" panose="02000000000000000000" pitchFamily="2" charset="0"/>
                    </a:rPr>
                    <a:t>6</a:t>
                  </a:r>
                  <a:endParaRPr lang="ru-RU" sz="2000" dirty="0">
                    <a:latin typeface="+mj-lt"/>
                  </a:endParaRPr>
                </a:p>
              </p:txBody>
            </p:sp>
          </p:grpSp>
        </p:grp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03" y="2504702"/>
            <a:ext cx="2424399" cy="2004111"/>
          </a:xfrm>
          <a:prstGeom prst="round2DiagRect">
            <a:avLst>
              <a:gd name="adj1" fmla="val 2063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44" y="4170705"/>
            <a:ext cx="3785616" cy="2517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1527" y="1892571"/>
            <a:ext cx="4468762" cy="261411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7677" y="1261412"/>
            <a:ext cx="1658983" cy="1332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5503666" y="1240050"/>
            <a:ext cx="3262647" cy="1328916"/>
            <a:chOff x="8543108" y="4440825"/>
            <a:chExt cx="2651673" cy="1080059"/>
          </a:xfrm>
        </p:grpSpPr>
        <p:sp>
          <p:nvSpPr>
            <p:cNvPr id="50" name="Прямоугольник с двумя скругленными противолежащими углами 49">
              <a:extLst>
                <a:ext uri="{FF2B5EF4-FFF2-40B4-BE49-F238E27FC236}">
                  <a16:creationId xmlns:a16="http://schemas.microsoft.com/office/drawing/2014/main" id="{48C43A40-1A27-BE44-A1AE-E14DFCBC5D1E}"/>
                </a:ext>
              </a:extLst>
            </p:cNvPr>
            <p:cNvSpPr/>
            <p:nvPr/>
          </p:nvSpPr>
          <p:spPr>
            <a:xfrm>
              <a:off x="8543108" y="4440825"/>
              <a:ext cx="2651673" cy="1080059"/>
            </a:xfrm>
            <a:prstGeom prst="round2DiagRect">
              <a:avLst/>
            </a:prstGeom>
            <a:solidFill>
              <a:srgbClr val="2B375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1400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749A0995-51C2-0D4D-9CB6-878B943667CF}"/>
                </a:ext>
              </a:extLst>
            </p:cNvPr>
            <p:cNvSpPr/>
            <p:nvPr/>
          </p:nvSpPr>
          <p:spPr>
            <a:xfrm>
              <a:off x="9306952" y="4657637"/>
              <a:ext cx="1548315" cy="236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480"/>
                </a:lnSpc>
              </a:pPr>
              <a:r>
                <a:rPr lang="ru-RU" sz="1600" b="1" dirty="0" smtClean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Сотрудников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8589176" y="4476597"/>
              <a:ext cx="837008" cy="475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rgbClr val="FF0000"/>
                  </a:solidFill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112</a:t>
              </a:r>
              <a:endParaRPr lang="ru-RU" sz="3200" dirty="0">
                <a:latin typeface="+mj-lt"/>
              </a:endParaRPr>
            </a:p>
          </p:txBody>
        </p:sp>
      </p:grp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1435" y="4613252"/>
            <a:ext cx="1685109" cy="2075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0"/>
              </a:srgbClr>
            </a:outerShdw>
          </a:effectLst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49A0995-51C2-0D4D-9CB6-878B943667CF}"/>
              </a:ext>
            </a:extLst>
          </p:cNvPr>
          <p:cNvSpPr/>
          <p:nvPr/>
        </p:nvSpPr>
        <p:spPr>
          <a:xfrm>
            <a:off x="5681233" y="1756111"/>
            <a:ext cx="298709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80"/>
              </a:lnSpc>
            </a:pPr>
            <a:r>
              <a:rPr lang="ru-RU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удостоены 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наград, почетных грамот</a:t>
            </a:r>
            <a:br>
              <a:rPr lang="ru-RU" sz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и благодарностей </a:t>
            </a:r>
            <a:r>
              <a:rPr lang="ru-RU" sz="1200" dirty="0" err="1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Минобрнауки</a:t>
            </a:r>
            <a:r>
              <a:rPr lang="ru-RU" sz="120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РФ, КНВШ </a:t>
            </a:r>
            <a:r>
              <a:rPr lang="ru-RU" sz="12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Санкт-Петербурга и ГУАП</a:t>
            </a:r>
          </a:p>
        </p:txBody>
      </p:sp>
    </p:spTree>
    <p:extLst>
      <p:ext uri="{BB962C8B-B14F-4D97-AF65-F5344CB8AC3E}">
        <p14:creationId xmlns:p14="http://schemas.microsoft.com/office/powerpoint/2010/main" val="39813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УАП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UAP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1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12458</TotalTime>
  <Words>11350</Words>
  <Application>Microsoft Office PowerPoint</Application>
  <PresentationFormat>Широкоэкранный</PresentationFormat>
  <Paragraphs>2568</Paragraphs>
  <Slides>89</Slides>
  <Notes>89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101" baseType="lpstr">
      <vt:lpstr>Arial</vt:lpstr>
      <vt:lpstr>Arial Narrow</vt:lpstr>
      <vt:lpstr>Calibri</vt:lpstr>
      <vt:lpstr>Calibri Light</vt:lpstr>
      <vt:lpstr>Helvetica Neue Medium</vt:lpstr>
      <vt:lpstr>Noto Sans Symbols</vt:lpstr>
      <vt:lpstr>Roboto</vt:lpstr>
      <vt:lpstr>Roboto Light</vt:lpstr>
      <vt:lpstr>Symbol</vt:lpstr>
      <vt:lpstr>Times New Roman</vt:lpstr>
      <vt:lpstr>Verdana</vt:lpstr>
      <vt:lpstr>ГУАП</vt:lpstr>
      <vt:lpstr>Доклад ректора Антохиной Ю. А. на заседании ученого совета ГУАП</vt:lpstr>
      <vt:lpstr>Ключевые моменты, результаты и достижения</vt:lpstr>
      <vt:lpstr>Ключевые моменты, результаты и достижения</vt:lpstr>
      <vt:lpstr>Ключевые моменты, результаты и достижения</vt:lpstr>
      <vt:lpstr>Ключевые моменты, результаты и достижения</vt:lpstr>
      <vt:lpstr>Развитие научно-исследовательской инфраструктуры</vt:lpstr>
      <vt:lpstr>Целевые показатели эффективности реализации программы развития</vt:lpstr>
      <vt:lpstr>Стратегические сессии</vt:lpstr>
      <vt:lpstr>Победы в конкурсах и достижения</vt:lpstr>
      <vt:lpstr>Инфраструктура</vt:lpstr>
      <vt:lpstr>Лицензирование и аккредитация</vt:lpstr>
      <vt:lpstr>Лицензирование и аккредитация</vt:lpstr>
      <vt:lpstr>Образовательные программы</vt:lpstr>
      <vt:lpstr>Образовательные программы ядерных направлений</vt:lpstr>
      <vt:lpstr>Выпускники 2022/2023 учебного года (граждане РФ)</vt:lpstr>
      <vt:lpstr>Контрольные цифры приема уровней подготовки высшего образования</vt:lpstr>
      <vt:lpstr>Льготный прием и целевая квота</vt:lpstr>
      <vt:lpstr>Набор на бакалавриат и специалитет</vt:lpstr>
      <vt:lpstr>Набор в магистратуру</vt:lpstr>
      <vt:lpstr>Набор ФСПО</vt:lpstr>
      <vt:lpstr>Набор Ивангородского филиала </vt:lpstr>
      <vt:lpstr>Контингент аспирантов </vt:lpstr>
      <vt:lpstr>Средний бал ЕГЭ</vt:lpstr>
      <vt:lpstr>Дополнительное профессиональное образование</vt:lpstr>
      <vt:lpstr>Проекты ДПО </vt:lpstr>
      <vt:lpstr>Инженерная школа</vt:lpstr>
      <vt:lpstr>Развитие Инженерной школы</vt:lpstr>
      <vt:lpstr>Деятельность центра развития профессиональных компетенций</vt:lpstr>
      <vt:lpstr>Федеральный проект «Университет компетенций будущего»</vt:lpstr>
      <vt:lpstr>Основные задачи</vt:lpstr>
      <vt:lpstr>Организационная структура научной деятельности</vt:lpstr>
      <vt:lpstr>Тематики исследований и разработок</vt:lpstr>
      <vt:lpstr>Финансирование научно-исследовательской деятельности, млн. руб</vt:lpstr>
      <vt:lpstr>Публикационная активность. Интеллектуальная собственность</vt:lpstr>
      <vt:lpstr>Центр трансфера технологий</vt:lpstr>
      <vt:lpstr>Диссертационные советы</vt:lpstr>
      <vt:lpstr>Основные задачи</vt:lpstr>
      <vt:lpstr>Воспитательная и культурно-массовая работа </vt:lpstr>
      <vt:lpstr>Воспитательная и культурно-массовая работа </vt:lpstr>
      <vt:lpstr>Воспитательная и культурно-массовая работа </vt:lpstr>
      <vt:lpstr>Социальная работа </vt:lpstr>
      <vt:lpstr>Студенческое научное сообщество</vt:lpstr>
      <vt:lpstr>Студенческое научное сообщество</vt:lpstr>
      <vt:lpstr>Студенческое научное сообщество</vt:lpstr>
      <vt:lpstr>Открытый медийный ГУАП </vt:lpstr>
      <vt:lpstr>Точка кипения - Санкт-Петербург. ГУАП</vt:lpstr>
      <vt:lpstr>Основные задачи</vt:lpstr>
      <vt:lpstr>Образование для иностранных граждан</vt:lpstr>
      <vt:lpstr>Иностранные выпускники </vt:lpstr>
      <vt:lpstr>Прием иностранных студентов</vt:lpstr>
      <vt:lpstr>Внеучебная жизнь иностранных студентов</vt:lpstr>
      <vt:lpstr>Международные соглашения</vt:lpstr>
      <vt:lpstr>Международные мероприятия и активности</vt:lpstr>
      <vt:lpstr>Международные мероприятия и активности</vt:lpstr>
      <vt:lpstr>Основные задачи</vt:lpstr>
      <vt:lpstr>Цифровой университет</vt:lpstr>
      <vt:lpstr>Программное обеспечение</vt:lpstr>
      <vt:lpstr>Рабочие сервисы</vt:lpstr>
      <vt:lpstr>Основные задачи</vt:lpstr>
      <vt:lpstr>Консолидированный бюджет</vt:lpstr>
      <vt:lpstr>Средняя численность работников</vt:lpstr>
      <vt:lpstr>Средняя зарплата в ГУАП по категориям работников в 2022 г. и 1 полугодии 2023 г., руб.</vt:lpstr>
      <vt:lpstr>Финансовая модель программы Приоритет 2030</vt:lpstr>
      <vt:lpstr>Управление имущественным комплексом</vt:lpstr>
      <vt:lpstr>Управление имущественным комплексом</vt:lpstr>
      <vt:lpstr>Университетский комплекс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Б. Морская 67</vt:lpstr>
      <vt:lpstr>Университетский комплекс. Ремонтные работы. Гастелло 15</vt:lpstr>
      <vt:lpstr>Университетский комплекс. Ремонтные работы. Гастелло 15</vt:lpstr>
      <vt:lpstr>Университетский комплекс. Ремонтные работы. Гастелло 15</vt:lpstr>
      <vt:lpstr>Университетский комплекс. Ремонтные работы. Гастелло 15</vt:lpstr>
      <vt:lpstr>Университетский комплекс. Ремонтные работы. Ленсовета 14</vt:lpstr>
      <vt:lpstr>Университетский комплекс. Ремонтные работы. Ленсовета 14</vt:lpstr>
      <vt:lpstr>Университетский комплекс. Ремонтные работы.  М. Жукова 24</vt:lpstr>
      <vt:lpstr>Университетский комплекс. Ремонтные работы.  М. Жукова 24</vt:lpstr>
      <vt:lpstr>Университетский комплекс. Ремонтные работы.  Передовиков 13</vt:lpstr>
      <vt:lpstr>Мероприятия по безопасности жизнедеятельности</vt:lpstr>
      <vt:lpstr>Мероприятия по по энергоэффективности</vt:lpstr>
      <vt:lpstr>Основные задачи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dyj</dc:title>
  <dc:creator>Пользователь Windows</dc:creator>
  <cp:lastModifiedBy>MAK</cp:lastModifiedBy>
  <cp:revision>1853</cp:revision>
  <cp:lastPrinted>2023-08-29T21:31:00Z</cp:lastPrinted>
  <dcterms:created xsi:type="dcterms:W3CDTF">2017-08-29T13:34:55Z</dcterms:created>
  <dcterms:modified xsi:type="dcterms:W3CDTF">2023-08-31T13:29:12Z</dcterms:modified>
</cp:coreProperties>
</file>