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7" r:id="rId3"/>
    <p:sldId id="266" r:id="rId4"/>
    <p:sldId id="288" r:id="rId5"/>
    <p:sldId id="290" r:id="rId6"/>
    <p:sldId id="296" r:id="rId7"/>
    <p:sldId id="291" r:id="rId8"/>
    <p:sldId id="293" r:id="rId9"/>
    <p:sldId id="294" r:id="rId10"/>
    <p:sldId id="292" r:id="rId11"/>
    <p:sldId id="295" r:id="rId12"/>
  </p:sldIdLst>
  <p:sldSz cx="12192000" cy="6858000"/>
  <p:notesSz cx="6858000" cy="9144000"/>
  <p:embeddedFontLst>
    <p:embeddedFont>
      <p:font typeface="Onest Medium" panose="020B0604020202020204" charset="-52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F"/>
    <a:srgbClr val="844796"/>
    <a:srgbClr val="DB104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14"/>
    <p:restoredTop sz="94679"/>
  </p:normalViewPr>
  <p:slideViewPr>
    <p:cSldViewPr snapToGrid="0" showGuides="1">
      <p:cViewPr varScale="1">
        <p:scale>
          <a:sx n="106" d="100"/>
          <a:sy n="106" d="100"/>
        </p:scale>
        <p:origin x="186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EEF02-3A6A-4528-B7D9-4DC81DBD504E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1FDD0-9BC6-4B95-A7AD-9B228AF54D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6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3655D-88D7-5093-4017-6AD1224E3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7E9A40-6586-616E-BE5F-AD7C3BA1F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591DF6-2AC5-4C8F-CF54-BE7A0CE1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D18-6E8E-F744-BABC-3EF566651701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5CF67F-FB8F-F424-3D63-F9495C13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270073-C4FA-64DD-B9AF-4758629C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F39-6C5E-A64B-B528-255E581FD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0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11792-789C-F6E6-C39A-D64F23C7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34BF92-3F4A-D9FE-E75C-70F4C6803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68D577-E346-A6CD-F62F-DB1C3093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D18-6E8E-F744-BABC-3EF566651701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3635A7-F046-7C1B-B721-0ED8FB79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82280F-D44C-E90A-96EA-59D79FEF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F39-6C5E-A64B-B528-255E581FD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7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982672-7FAF-3013-13D8-D9653E2E9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A49F87-31B7-5ACB-F7BD-CF53CACCE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4E6088-5C37-D896-B329-C6A350A5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D18-6E8E-F744-BABC-3EF566651701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B722EC-9286-B98E-68F0-BB629AD8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4BEC4B-9672-BC40-745E-BFD14DAA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F39-6C5E-A64B-B528-255E581FD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0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681A0-8E20-02DC-5E36-E6349DC6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1B978F-4C7F-1731-B69D-8B421EA96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9CCEC-DB5D-ABCB-10FD-F3D39531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D18-6E8E-F744-BABC-3EF566651701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2F1F8-D52C-C2C0-8D93-F13C8A8F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1843F1-DFFD-8B07-0957-819B8DAE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F39-6C5E-A64B-B528-255E581FD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9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402EA-4D44-5303-5DA4-A539FB66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63B1D2-AF04-818D-BD95-A3228BD41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9E5CE4-86CC-B717-7AB0-86939C47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D18-6E8E-F744-BABC-3EF566651701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4689C-3111-8836-C5CB-B548DB8E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7293B2-4C37-7B09-77D1-3399CC79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F39-6C5E-A64B-B528-255E581FD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70529-C42A-4858-200B-AEED7A1F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EA672-7069-0A8B-430E-5B9D16AB9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B40557-D113-C3DF-6EB8-FC7F92D3C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0D1FF-FF02-A43D-EF95-ED76E720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D18-6E8E-F744-BABC-3EF566651701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CCA4AA-5A79-0DFA-085D-E5F663CC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BCA725-B6C0-42FE-C5A4-EE9F043F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F39-6C5E-A64B-B528-255E581FD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4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3F8D8-AB27-8670-9466-38B14756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E507E3-8CC4-B42D-F750-A0790FA36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C80890-3C5F-A242-2792-82C5D2E37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08EA0-5C75-A7CB-EC3B-82B5B57C4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B46E0-2B37-B731-BF40-2AE28A357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387C03-7DCF-2A56-E3B4-78D43C07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D18-6E8E-F744-BABC-3EF566651701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97F9B9-0053-FA4E-DD99-330E83EE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9CE2F9-3102-43B2-DBCA-AD498DD9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F39-6C5E-A64B-B528-255E581FD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3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84573-F188-860F-99D5-854E0B860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E04753-5263-AB51-C18E-6070CFF1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D18-6E8E-F744-BABC-3EF566651701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C396C9-5B4F-CDC0-5085-9012E0A0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97CB43-A455-6ECB-5A49-8476A8BC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F39-6C5E-A64B-B528-255E581FD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5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D1F9A0-986E-DCA3-EBA1-3B70648E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D18-6E8E-F744-BABC-3EF566651701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18A523-7D71-3C89-E15E-2BA5F40E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A79C-B911-EB4A-C942-E1915955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F39-6C5E-A64B-B528-255E581FD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9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7A7A4-00B2-68E9-63B5-1A48ADE5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6A9EAB-69A5-42D1-1634-5EE19AA4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648E28-9D06-49BE-BA8D-F4E2FC80A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5F9690-5BF2-F153-6A89-D63E8E01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D18-6E8E-F744-BABC-3EF566651701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C68724-5475-8333-3FEA-71642EA7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D475D8-AE47-C6BE-862B-B1D95D6F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F39-6C5E-A64B-B528-255E581FD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74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7F5F2-517A-12B5-8B5C-AA914EE45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01FFF7-6C93-4499-C277-9D3372268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065BBB-1B99-F872-F00C-048866D85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5C12E9-588B-4EF1-ABDF-569EA648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D18-6E8E-F744-BABC-3EF566651701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06B28A-A0B9-27A0-1AB2-3EC73726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863B33-C594-250B-9AB7-20BF0717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F39-6C5E-A64B-B528-255E581FD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6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9D9D9">
                <a:alpha val="72941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128AF-50DB-FCDC-45AA-8C0B8FA4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0CDC71-F64B-7819-C35D-F16F66A9F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AE6A6-E3AC-E551-2460-673A8C63C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32D18-6E8E-F744-BABC-3EF566651701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F842A-8286-2FA9-75B9-91A2BF63D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DACEA-0649-8BAB-5B2A-D5EE9025D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8AF39-6C5E-A64B-B528-255E581FD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0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>
            <a:extLst>
              <a:ext uri="{FF2B5EF4-FFF2-40B4-BE49-F238E27FC236}">
                <a16:creationId xmlns:a16="http://schemas.microsoft.com/office/drawing/2014/main" id="{26D1E6A0-B61C-68E1-CA2A-85BA84DBA602}"/>
              </a:ext>
            </a:extLst>
          </p:cNvPr>
          <p:cNvSpPr/>
          <p:nvPr/>
        </p:nvSpPr>
        <p:spPr>
          <a:xfrm>
            <a:off x="1" y="1575707"/>
            <a:ext cx="12192000" cy="5282293"/>
          </a:xfrm>
          <a:prstGeom prst="round2DiagRect">
            <a:avLst>
              <a:gd name="adj1" fmla="val 19899"/>
              <a:gd name="adj2" fmla="val 0"/>
            </a:avLst>
          </a:prstGeom>
          <a:gradFill flip="none" rotWithShape="1">
            <a:gsLst>
              <a:gs pos="0">
                <a:srgbClr val="DB1047"/>
              </a:gs>
              <a:gs pos="30000">
                <a:srgbClr val="844796"/>
              </a:gs>
              <a:gs pos="100000">
                <a:srgbClr val="004F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FE75F6-60F2-A341-5019-F83AFE3C9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2" t="43835" r="20400" b="38813"/>
          <a:stretch/>
        </p:blipFill>
        <p:spPr>
          <a:xfrm>
            <a:off x="438411" y="425884"/>
            <a:ext cx="3194137" cy="638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D7966-1AC6-CF07-3257-2F6A781C62D0}"/>
              </a:ext>
            </a:extLst>
          </p:cNvPr>
          <p:cNvSpPr txBox="1"/>
          <p:nvPr/>
        </p:nvSpPr>
        <p:spPr>
          <a:xfrm>
            <a:off x="1285446" y="2047028"/>
            <a:ext cx="962110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  <a:t>Андросова Наталия</a:t>
            </a:r>
            <a:b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  <a:t>Отдел социальной и воспитательной работы ГУАП</a:t>
            </a:r>
            <a:b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  <a:t>ауд. 11-08 Большая Морская,67</a:t>
            </a:r>
            <a:b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en-US" sz="3500" dirty="0" smtClean="0">
                <a:solidFill>
                  <a:schemeClr val="bg1"/>
                </a:solidFill>
                <a:latin typeface="Onest Medium" pitchFamily="2" charset="0"/>
              </a:rPr>
              <a:t>osvr@guap.ru </a:t>
            </a:r>
            <a: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  <a:t>в теме письма «БСК»</a:t>
            </a:r>
            <a:b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  <a:t>телефон 312-78-25</a:t>
            </a:r>
            <a:b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  <a:t>Режим работы с 9:30 до 17:30</a:t>
            </a:r>
            <a:endParaRPr lang="ru-RU" sz="3500" dirty="0">
              <a:solidFill>
                <a:schemeClr val="bg1"/>
              </a:solidFill>
              <a:latin typeface="Ones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8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>
            <a:extLst>
              <a:ext uri="{FF2B5EF4-FFF2-40B4-BE49-F238E27FC236}">
                <a16:creationId xmlns:a16="http://schemas.microsoft.com/office/drawing/2014/main" id="{26D1E6A0-B61C-68E1-CA2A-85BA84DBA602}"/>
              </a:ext>
            </a:extLst>
          </p:cNvPr>
          <p:cNvSpPr/>
          <p:nvPr/>
        </p:nvSpPr>
        <p:spPr>
          <a:xfrm>
            <a:off x="-199176" y="1064711"/>
            <a:ext cx="12061801" cy="5722784"/>
          </a:xfrm>
          <a:prstGeom prst="round2DiagRect">
            <a:avLst>
              <a:gd name="adj1" fmla="val 16497"/>
              <a:gd name="adj2" fmla="val 0"/>
            </a:avLst>
          </a:prstGeom>
          <a:gradFill flip="none" rotWithShape="1">
            <a:gsLst>
              <a:gs pos="0">
                <a:srgbClr val="DB1047"/>
              </a:gs>
              <a:gs pos="30000">
                <a:srgbClr val="844796"/>
              </a:gs>
              <a:gs pos="100000">
                <a:srgbClr val="004F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FE75F6-60F2-A341-5019-F83AFE3C9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2" t="43835" r="20400" b="38813"/>
          <a:stretch/>
        </p:blipFill>
        <p:spPr>
          <a:xfrm>
            <a:off x="438411" y="425884"/>
            <a:ext cx="3194137" cy="638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D7966-1AC6-CF07-3257-2F6A781C62D0}"/>
              </a:ext>
            </a:extLst>
          </p:cNvPr>
          <p:cNvSpPr txBox="1"/>
          <p:nvPr/>
        </p:nvSpPr>
        <p:spPr>
          <a:xfrm>
            <a:off x="974568" y="1480774"/>
            <a:ext cx="10511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3000" dirty="0">
              <a:solidFill>
                <a:schemeClr val="bg1"/>
              </a:solidFill>
              <a:latin typeface="Onest Medium" pitchFamily="2" charset="0"/>
            </a:endParaRPr>
          </a:p>
          <a:p>
            <a:pPr lvl="0"/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/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endParaRPr lang="ru-RU" sz="3000" dirty="0">
              <a:solidFill>
                <a:schemeClr val="bg1"/>
              </a:solidFill>
              <a:latin typeface="Onest Medium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548" y="1064711"/>
            <a:ext cx="3963739" cy="56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8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>
            <a:extLst>
              <a:ext uri="{FF2B5EF4-FFF2-40B4-BE49-F238E27FC236}">
                <a16:creationId xmlns:a16="http://schemas.microsoft.com/office/drawing/2014/main" id="{26D1E6A0-B61C-68E1-CA2A-85BA84DBA602}"/>
              </a:ext>
            </a:extLst>
          </p:cNvPr>
          <p:cNvSpPr/>
          <p:nvPr/>
        </p:nvSpPr>
        <p:spPr>
          <a:xfrm>
            <a:off x="1" y="1575707"/>
            <a:ext cx="12192000" cy="5282293"/>
          </a:xfrm>
          <a:prstGeom prst="round2DiagRect">
            <a:avLst>
              <a:gd name="adj1" fmla="val 19899"/>
              <a:gd name="adj2" fmla="val 0"/>
            </a:avLst>
          </a:prstGeom>
          <a:gradFill flip="none" rotWithShape="1">
            <a:gsLst>
              <a:gs pos="0">
                <a:srgbClr val="DB1047"/>
              </a:gs>
              <a:gs pos="30000">
                <a:srgbClr val="844796"/>
              </a:gs>
              <a:gs pos="100000">
                <a:srgbClr val="004F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FE75F6-60F2-A341-5019-F83AFE3C9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2" t="43835" r="20400" b="38813"/>
          <a:stretch/>
        </p:blipFill>
        <p:spPr>
          <a:xfrm>
            <a:off x="438411" y="425884"/>
            <a:ext cx="3194137" cy="638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D7966-1AC6-CF07-3257-2F6A781C62D0}"/>
              </a:ext>
            </a:extLst>
          </p:cNvPr>
          <p:cNvSpPr txBox="1"/>
          <p:nvPr/>
        </p:nvSpPr>
        <p:spPr>
          <a:xfrm>
            <a:off x="1285446" y="2047028"/>
            <a:ext cx="962110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  <a:t>Андросова Наталия</a:t>
            </a:r>
            <a:b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  <a:t>Отдел социальной и воспитательной работы ГУАП</a:t>
            </a:r>
            <a:b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  <a:t>ауд. 11-08 Большая Морская,67</a:t>
            </a:r>
            <a:b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en-US" sz="3500" dirty="0" smtClean="0">
                <a:solidFill>
                  <a:schemeClr val="bg1"/>
                </a:solidFill>
                <a:latin typeface="Onest Medium" pitchFamily="2" charset="0"/>
              </a:rPr>
              <a:t>osvr@guap.ru </a:t>
            </a:r>
            <a: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  <a:t>в теме письма «БСК»</a:t>
            </a:r>
            <a:b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  <a:t>телефон 312-78-25</a:t>
            </a:r>
            <a:b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500" dirty="0" smtClean="0">
                <a:solidFill>
                  <a:schemeClr val="bg1"/>
                </a:solidFill>
                <a:latin typeface="Onest Medium" pitchFamily="2" charset="0"/>
              </a:rPr>
              <a:t>Режим работы с 9:30 до 17:30</a:t>
            </a:r>
            <a:endParaRPr lang="ru-RU" sz="3500" dirty="0">
              <a:solidFill>
                <a:schemeClr val="bg1"/>
              </a:solidFill>
              <a:latin typeface="Ones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9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>
            <a:extLst>
              <a:ext uri="{FF2B5EF4-FFF2-40B4-BE49-F238E27FC236}">
                <a16:creationId xmlns:a16="http://schemas.microsoft.com/office/drawing/2014/main" id="{26D1E6A0-B61C-68E1-CA2A-85BA84DBA602}"/>
              </a:ext>
            </a:extLst>
          </p:cNvPr>
          <p:cNvSpPr/>
          <p:nvPr/>
        </p:nvSpPr>
        <p:spPr>
          <a:xfrm>
            <a:off x="-199176" y="1064711"/>
            <a:ext cx="12061801" cy="5722784"/>
          </a:xfrm>
          <a:prstGeom prst="round2DiagRect">
            <a:avLst>
              <a:gd name="adj1" fmla="val 16497"/>
              <a:gd name="adj2" fmla="val 0"/>
            </a:avLst>
          </a:prstGeom>
          <a:gradFill flip="none" rotWithShape="1">
            <a:gsLst>
              <a:gs pos="0">
                <a:srgbClr val="DB1047"/>
              </a:gs>
              <a:gs pos="30000">
                <a:srgbClr val="844796"/>
              </a:gs>
              <a:gs pos="100000">
                <a:srgbClr val="004F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FE75F6-60F2-A341-5019-F83AFE3C9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2" t="43835" r="20400" b="38813"/>
          <a:stretch/>
        </p:blipFill>
        <p:spPr>
          <a:xfrm>
            <a:off x="438411" y="425884"/>
            <a:ext cx="3194137" cy="638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D7966-1AC6-CF07-3257-2F6A781C62D0}"/>
              </a:ext>
            </a:extLst>
          </p:cNvPr>
          <p:cNvSpPr txBox="1"/>
          <p:nvPr/>
        </p:nvSpPr>
        <p:spPr>
          <a:xfrm>
            <a:off x="974568" y="1480774"/>
            <a:ext cx="1051101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>МС </a:t>
            </a:r>
            <a:r>
              <a:rPr lang="ru-RU" sz="4000" dirty="0">
                <a:solidFill>
                  <a:schemeClr val="bg1"/>
                </a:solidFill>
                <a:latin typeface="Onest Medium" pitchFamily="2" charset="0"/>
              </a:rPr>
              <a:t>(дети, </a:t>
            </a:r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>из многодетных семей):</a:t>
            </a:r>
            <a:b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>до 18 лет</a:t>
            </a:r>
            <a:b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Onest Medium" pitchFamily="2" charset="0"/>
              </a:rPr>
              <a:t>- фото 3х4</a:t>
            </a:r>
            <a:br>
              <a:rPr lang="ru-RU" sz="28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Onest Medium" pitchFamily="2" charset="0"/>
              </a:rPr>
              <a:t>- паспорт стр.2-3\свидетельство о рождении студента (+ копия)</a:t>
            </a:r>
            <a:br>
              <a:rPr lang="ru-RU" sz="28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Onest Medium" pitchFamily="2" charset="0"/>
              </a:rPr>
              <a:t>- Свидетельство </a:t>
            </a:r>
            <a:r>
              <a:rPr lang="ru-RU" sz="2800" dirty="0">
                <a:solidFill>
                  <a:schemeClr val="bg1"/>
                </a:solidFill>
                <a:latin typeface="Onest Medium" pitchFamily="2" charset="0"/>
              </a:rPr>
              <a:t>многодетной семьи </a:t>
            </a:r>
            <a:r>
              <a:rPr lang="ru-RU" sz="2800" u="sng" dirty="0">
                <a:solidFill>
                  <a:schemeClr val="bg1"/>
                </a:solidFill>
                <a:latin typeface="Onest Medium" pitchFamily="2" charset="0"/>
              </a:rPr>
              <a:t>Санкт-Петербурга по форме</a:t>
            </a:r>
            <a:r>
              <a:rPr lang="ru-RU" sz="2800" dirty="0">
                <a:solidFill>
                  <a:schemeClr val="bg1"/>
                </a:solidFill>
                <a:latin typeface="Onest Medium" pitchFamily="2" charset="0"/>
              </a:rPr>
              <a:t>, утвержденной Комитетом по социальной политике </a:t>
            </a:r>
            <a:r>
              <a:rPr lang="ru-RU" sz="2800" dirty="0" smtClean="0">
                <a:solidFill>
                  <a:schemeClr val="bg1"/>
                </a:solidFill>
                <a:latin typeface="Onest Medium" pitchFamily="2" charset="0"/>
              </a:rPr>
              <a:t>Санкт-Петербурга (+копия)</a:t>
            </a:r>
            <a:endParaRPr lang="ru-RU" sz="2800" dirty="0">
              <a:solidFill>
                <a:schemeClr val="bg1"/>
              </a:solidFill>
              <a:latin typeface="Onest Medium" pitchFamily="2" charset="0"/>
            </a:endParaRP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Onest Medium" pitchFamily="2" charset="0"/>
              </a:rPr>
              <a:t>- СНИЛС (+копия)</a:t>
            </a:r>
            <a:endParaRPr lang="ru-RU" sz="2800" dirty="0"/>
          </a:p>
          <a:p>
            <a:pPr lvl="0"/>
            <a:r>
              <a:rPr lang="ru-RU" sz="2800" dirty="0">
                <a:solidFill>
                  <a:schemeClr val="bg1"/>
                </a:solidFill>
                <a:latin typeface="Onest Medium" pitchFamily="2" charset="0"/>
              </a:rPr>
              <a:t>- заявление (заполняется в ОСВР</a:t>
            </a:r>
            <a:r>
              <a:rPr lang="ru-RU" sz="2800" dirty="0" smtClean="0">
                <a:solidFill>
                  <a:schemeClr val="bg1"/>
                </a:solidFill>
                <a:latin typeface="Onest Medium" pitchFamily="2" charset="0"/>
              </a:rPr>
              <a:t>)</a:t>
            </a:r>
            <a:endParaRPr lang="ru-RU" sz="2800" dirty="0">
              <a:solidFill>
                <a:schemeClr val="bg1"/>
              </a:solidFill>
              <a:latin typeface="Ones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6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>
            <a:extLst>
              <a:ext uri="{FF2B5EF4-FFF2-40B4-BE49-F238E27FC236}">
                <a16:creationId xmlns:a16="http://schemas.microsoft.com/office/drawing/2014/main" id="{26D1E6A0-B61C-68E1-CA2A-85BA84DBA602}"/>
              </a:ext>
            </a:extLst>
          </p:cNvPr>
          <p:cNvSpPr/>
          <p:nvPr/>
        </p:nvSpPr>
        <p:spPr>
          <a:xfrm>
            <a:off x="-199176" y="1064711"/>
            <a:ext cx="12061801" cy="5722784"/>
          </a:xfrm>
          <a:prstGeom prst="round2DiagRect">
            <a:avLst>
              <a:gd name="adj1" fmla="val 16497"/>
              <a:gd name="adj2" fmla="val 0"/>
            </a:avLst>
          </a:prstGeom>
          <a:gradFill flip="none" rotWithShape="1">
            <a:gsLst>
              <a:gs pos="0">
                <a:srgbClr val="DB1047"/>
              </a:gs>
              <a:gs pos="30000">
                <a:srgbClr val="844796"/>
              </a:gs>
              <a:gs pos="100000">
                <a:srgbClr val="004F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FE75F6-60F2-A341-5019-F83AFE3C9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2" t="43835" r="20400" b="38813"/>
          <a:stretch/>
        </p:blipFill>
        <p:spPr>
          <a:xfrm>
            <a:off x="438411" y="425884"/>
            <a:ext cx="3194137" cy="638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D7966-1AC6-CF07-3257-2F6A781C62D0}"/>
              </a:ext>
            </a:extLst>
          </p:cNvPr>
          <p:cNvSpPr txBox="1"/>
          <p:nvPr/>
        </p:nvSpPr>
        <p:spPr>
          <a:xfrm>
            <a:off x="974568" y="1480774"/>
            <a:ext cx="105110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>ДК </a:t>
            </a:r>
            <a:r>
              <a:rPr lang="ru-RU" sz="4000" dirty="0">
                <a:solidFill>
                  <a:schemeClr val="bg1"/>
                </a:solidFill>
                <a:latin typeface="Onest Medium" pitchFamily="2" charset="0"/>
              </a:rPr>
              <a:t>(дети, получающие пенсию по случаю потери </a:t>
            </a:r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>кормильца):</a:t>
            </a:r>
            <a:b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- фото 3х4</a:t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- </a:t>
            </a: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пенсионное удостоверение или справка из пенсионного с ЖИВОЙ печатью</a:t>
            </a: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/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- паспорт стр.2-3\свидетельство о рождении студента (+ копия)</a:t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- регистрация в СПб (форма 9, форма 3(копия))</a:t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- СНИЛС (+копия)</a:t>
            </a:r>
            <a:endParaRPr lang="ru-RU" sz="3000" dirty="0"/>
          </a:p>
          <a:p>
            <a:pPr lvl="0"/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- заявление (заполняется в ОСВР</a:t>
            </a: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)</a:t>
            </a:r>
            <a:endParaRPr lang="ru-RU" sz="3000" dirty="0">
              <a:solidFill>
                <a:schemeClr val="bg1"/>
              </a:solidFill>
              <a:latin typeface="Ones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>
            <a:extLst>
              <a:ext uri="{FF2B5EF4-FFF2-40B4-BE49-F238E27FC236}">
                <a16:creationId xmlns:a16="http://schemas.microsoft.com/office/drawing/2014/main" id="{26D1E6A0-B61C-68E1-CA2A-85BA84DBA602}"/>
              </a:ext>
            </a:extLst>
          </p:cNvPr>
          <p:cNvSpPr/>
          <p:nvPr/>
        </p:nvSpPr>
        <p:spPr>
          <a:xfrm>
            <a:off x="-199176" y="1064711"/>
            <a:ext cx="12061801" cy="5722784"/>
          </a:xfrm>
          <a:prstGeom prst="round2DiagRect">
            <a:avLst>
              <a:gd name="adj1" fmla="val 16497"/>
              <a:gd name="adj2" fmla="val 0"/>
            </a:avLst>
          </a:prstGeom>
          <a:gradFill flip="none" rotWithShape="1">
            <a:gsLst>
              <a:gs pos="0">
                <a:srgbClr val="DB1047"/>
              </a:gs>
              <a:gs pos="30000">
                <a:srgbClr val="844796"/>
              </a:gs>
              <a:gs pos="100000">
                <a:srgbClr val="004F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FE75F6-60F2-A341-5019-F83AFE3C9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2" t="43835" r="20400" b="38813"/>
          <a:stretch/>
        </p:blipFill>
        <p:spPr>
          <a:xfrm>
            <a:off x="438411" y="425884"/>
            <a:ext cx="3194137" cy="638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D7966-1AC6-CF07-3257-2F6A781C62D0}"/>
              </a:ext>
            </a:extLst>
          </p:cNvPr>
          <p:cNvSpPr txBox="1"/>
          <p:nvPr/>
        </p:nvSpPr>
        <p:spPr>
          <a:xfrm>
            <a:off x="974568" y="1480774"/>
            <a:ext cx="105110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>ДС (</a:t>
            </a:r>
            <a:r>
              <a:rPr lang="ru-RU" sz="4000" dirty="0">
                <a:solidFill>
                  <a:schemeClr val="bg1"/>
                </a:solidFill>
                <a:latin typeface="Onest Medium" pitchFamily="2" charset="0"/>
              </a:rPr>
              <a:t>дети-сироты и дети, оставшихся без попечения родителей</a:t>
            </a:r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>) – КОНТРАКТ:</a:t>
            </a:r>
            <a:b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- фото 3х4</a:t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- документ, подтверждающий статус (свидетельство </a:t>
            </a: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о смерти </a:t>
            </a: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родителей, решения </a:t>
            </a: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суда о лишении </a:t>
            </a: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родителей </a:t>
            </a: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родительских </a:t>
            </a: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прав</a:t>
            </a: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(+ копия)</a:t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- паспорт стр.2-3\свидетельство о рождении студента (+ копия)</a:t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- СНИЛС (+копия)</a:t>
            </a:r>
            <a:endParaRPr lang="ru-RU" sz="3000" dirty="0"/>
          </a:p>
          <a:p>
            <a:pPr lvl="0"/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- заявление (заполняется в ОСВР</a:t>
            </a: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)</a:t>
            </a:r>
            <a:endParaRPr lang="ru-RU" sz="3000" dirty="0">
              <a:solidFill>
                <a:schemeClr val="bg1"/>
              </a:solidFill>
              <a:latin typeface="Ones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5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>
            <a:extLst>
              <a:ext uri="{FF2B5EF4-FFF2-40B4-BE49-F238E27FC236}">
                <a16:creationId xmlns:a16="http://schemas.microsoft.com/office/drawing/2014/main" id="{26D1E6A0-B61C-68E1-CA2A-85BA84DBA602}"/>
              </a:ext>
            </a:extLst>
          </p:cNvPr>
          <p:cNvSpPr/>
          <p:nvPr/>
        </p:nvSpPr>
        <p:spPr>
          <a:xfrm>
            <a:off x="-199176" y="1064711"/>
            <a:ext cx="12061801" cy="5722784"/>
          </a:xfrm>
          <a:prstGeom prst="round2DiagRect">
            <a:avLst>
              <a:gd name="adj1" fmla="val 16497"/>
              <a:gd name="adj2" fmla="val 0"/>
            </a:avLst>
          </a:prstGeom>
          <a:gradFill flip="none" rotWithShape="1">
            <a:gsLst>
              <a:gs pos="0">
                <a:srgbClr val="DB1047"/>
              </a:gs>
              <a:gs pos="30000">
                <a:srgbClr val="844796"/>
              </a:gs>
              <a:gs pos="100000">
                <a:srgbClr val="004F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FE75F6-60F2-A341-5019-F83AFE3C9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2" t="43835" r="20400" b="38813"/>
          <a:stretch/>
        </p:blipFill>
        <p:spPr>
          <a:xfrm>
            <a:off x="438411" y="425884"/>
            <a:ext cx="3194137" cy="638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D7966-1AC6-CF07-3257-2F6A781C62D0}"/>
              </a:ext>
            </a:extLst>
          </p:cNvPr>
          <p:cNvSpPr txBox="1"/>
          <p:nvPr/>
        </p:nvSpPr>
        <p:spPr>
          <a:xfrm>
            <a:off x="974568" y="1480774"/>
            <a:ext cx="1051101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>ДС (</a:t>
            </a:r>
            <a:r>
              <a:rPr lang="ru-RU" sz="4000" dirty="0">
                <a:solidFill>
                  <a:schemeClr val="bg1"/>
                </a:solidFill>
                <a:latin typeface="Onest Medium" pitchFamily="2" charset="0"/>
              </a:rPr>
              <a:t>дети-сироты и дети, оставшихся без попечения родителей</a:t>
            </a:r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>) – БЮДЖЕТ:</a:t>
            </a:r>
            <a:b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- заполняют ГУГЛ </a:t>
            </a: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форму и приобретают БСК,</a:t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НО с чеком о БСК и документами в ОСВР в ауд. 11-08</a:t>
            </a:r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- документ, </a:t>
            </a: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подтверждающий </a:t>
            </a: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статус </a:t>
            </a: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(свидетельство </a:t>
            </a: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о смерти </a:t>
            </a: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родителей, решения </a:t>
            </a: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суда о лишении </a:t>
            </a: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родителей </a:t>
            </a: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родительских </a:t>
            </a: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прав (+ копия)</a:t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- паспорт стр.2-3 (+ копия)</a:t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- свидетельство о рождении студента (+ копия)</a:t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endParaRPr lang="ru-RU" sz="3000" dirty="0">
              <a:solidFill>
                <a:schemeClr val="bg1"/>
              </a:solidFill>
              <a:latin typeface="Ones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>
            <a:extLst>
              <a:ext uri="{FF2B5EF4-FFF2-40B4-BE49-F238E27FC236}">
                <a16:creationId xmlns:a16="http://schemas.microsoft.com/office/drawing/2014/main" id="{26D1E6A0-B61C-68E1-CA2A-85BA84DBA602}"/>
              </a:ext>
            </a:extLst>
          </p:cNvPr>
          <p:cNvSpPr/>
          <p:nvPr/>
        </p:nvSpPr>
        <p:spPr>
          <a:xfrm>
            <a:off x="-199176" y="1064711"/>
            <a:ext cx="12061801" cy="5722784"/>
          </a:xfrm>
          <a:prstGeom prst="round2DiagRect">
            <a:avLst>
              <a:gd name="adj1" fmla="val 16497"/>
              <a:gd name="adj2" fmla="val 0"/>
            </a:avLst>
          </a:prstGeom>
          <a:gradFill flip="none" rotWithShape="1">
            <a:gsLst>
              <a:gs pos="0">
                <a:srgbClr val="DB1047"/>
              </a:gs>
              <a:gs pos="30000">
                <a:srgbClr val="844796"/>
              </a:gs>
              <a:gs pos="100000">
                <a:srgbClr val="004F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FE75F6-60F2-A341-5019-F83AFE3C9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2" t="43835" r="20400" b="38813"/>
          <a:stretch/>
        </p:blipFill>
        <p:spPr>
          <a:xfrm>
            <a:off x="438411" y="425884"/>
            <a:ext cx="3194137" cy="638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D7966-1AC6-CF07-3257-2F6A781C62D0}"/>
              </a:ext>
            </a:extLst>
          </p:cNvPr>
          <p:cNvSpPr txBox="1"/>
          <p:nvPr/>
        </p:nvSpPr>
        <p:spPr>
          <a:xfrm>
            <a:off x="974568" y="1480774"/>
            <a:ext cx="105110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>ДС +ДК+ МС до </a:t>
            </a:r>
            <a:r>
              <a:rPr lang="ru-RU" sz="4000" b="1" dirty="0" smtClean="0">
                <a:solidFill>
                  <a:schemeClr val="bg1"/>
                </a:solidFill>
                <a:latin typeface="Onest Medium" pitchFamily="2" charset="0"/>
              </a:rPr>
              <a:t>25 сентября </a:t>
            </a:r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>документы в ауд. 11-08 БМ,67 с 9:30 до 17:30</a:t>
            </a:r>
            <a:b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Onest Medium" pitchFamily="2" charset="0"/>
              </a:rPr>
              <a:t>после 25 сентября </a:t>
            </a:r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>с документами + справка о том, что учится в вузе</a:t>
            </a:r>
            <a:b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>на Рубинштейна, 32 с 8:30 до 19:00</a:t>
            </a:r>
            <a:b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>без обеда и выходных</a:t>
            </a:r>
            <a:endParaRPr lang="ru-RU" sz="3000" dirty="0">
              <a:solidFill>
                <a:schemeClr val="bg1"/>
              </a:solidFill>
              <a:latin typeface="Ones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4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>
            <a:extLst>
              <a:ext uri="{FF2B5EF4-FFF2-40B4-BE49-F238E27FC236}">
                <a16:creationId xmlns:a16="http://schemas.microsoft.com/office/drawing/2014/main" id="{26D1E6A0-B61C-68E1-CA2A-85BA84DBA602}"/>
              </a:ext>
            </a:extLst>
          </p:cNvPr>
          <p:cNvSpPr/>
          <p:nvPr/>
        </p:nvSpPr>
        <p:spPr>
          <a:xfrm>
            <a:off x="-199176" y="1064711"/>
            <a:ext cx="12061801" cy="5722784"/>
          </a:xfrm>
          <a:prstGeom prst="round2DiagRect">
            <a:avLst>
              <a:gd name="adj1" fmla="val 16497"/>
              <a:gd name="adj2" fmla="val 0"/>
            </a:avLst>
          </a:prstGeom>
          <a:gradFill flip="none" rotWithShape="1">
            <a:gsLst>
              <a:gs pos="0">
                <a:srgbClr val="DB1047"/>
              </a:gs>
              <a:gs pos="30000">
                <a:srgbClr val="844796"/>
              </a:gs>
              <a:gs pos="100000">
                <a:srgbClr val="004F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FE75F6-60F2-A341-5019-F83AFE3C9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2" t="43835" r="20400" b="38813"/>
          <a:stretch/>
        </p:blipFill>
        <p:spPr>
          <a:xfrm>
            <a:off x="438411" y="425884"/>
            <a:ext cx="3194137" cy="638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D7966-1AC6-CF07-3257-2F6A781C62D0}"/>
              </a:ext>
            </a:extLst>
          </p:cNvPr>
          <p:cNvSpPr txBox="1"/>
          <p:nvPr/>
        </p:nvSpPr>
        <p:spPr>
          <a:xfrm>
            <a:off x="974568" y="1480774"/>
            <a:ext cx="1051101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800" dirty="0" smtClean="0">
                <a:solidFill>
                  <a:schemeClr val="bg1"/>
                </a:solidFill>
                <a:latin typeface="Onest Medium" pitchFamily="2" charset="0"/>
              </a:rPr>
              <a:t>СВО (студенты, чьи родители или законные представители мобилизованы</a:t>
            </a:r>
            <a:r>
              <a:rPr lang="ru-RU" sz="3800" dirty="0" smtClean="0">
                <a:solidFill>
                  <a:schemeClr val="bg1"/>
                </a:solidFill>
                <a:latin typeface="Onest Medium" pitchFamily="2" charset="0"/>
              </a:rPr>
              <a:t>):</a:t>
            </a:r>
            <a:endParaRPr lang="ru-RU" sz="1000" dirty="0" smtClean="0">
              <a:solidFill>
                <a:schemeClr val="bg1"/>
              </a:solidFill>
              <a:latin typeface="Onest Medium" pitchFamily="2" charset="0"/>
            </a:endParaRPr>
          </a:p>
          <a:p>
            <a:pPr lvl="0"/>
            <a:endParaRPr lang="ru-RU" sz="1000" dirty="0" smtClean="0">
              <a:solidFill>
                <a:schemeClr val="bg1"/>
              </a:solidFill>
              <a:latin typeface="Onest Medium" pitchFamily="2" charset="0"/>
            </a:endParaRPr>
          </a:p>
          <a:p>
            <a:pPr lvl="0"/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- </a:t>
            </a: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заполняют ГУГЛ форму</a:t>
            </a:r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- </a:t>
            </a: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фото 3х4</a:t>
            </a:r>
            <a:br>
              <a:rPr lang="ru-RU" sz="3000" dirty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- </a:t>
            </a: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справка в которой указано, что родитель находится(</a:t>
            </a:r>
            <a:r>
              <a:rPr lang="ru-RU" sz="3000" dirty="0" err="1" smtClean="0">
                <a:solidFill>
                  <a:schemeClr val="bg1"/>
                </a:solidFill>
                <a:latin typeface="Onest Medium" pitchFamily="2" charset="0"/>
              </a:rPr>
              <a:t>лся</a:t>
            </a: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) на СВО или мобилизован (+ копия)</a:t>
            </a: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/>
            </a:r>
            <a:br>
              <a:rPr lang="ru-RU" sz="3000" dirty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- паспорт </a:t>
            </a: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стр.2-3 (+копия)</a:t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- свидетельство </a:t>
            </a: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о рождении студента (+ копия)</a:t>
            </a:r>
            <a:br>
              <a:rPr lang="ru-RU" sz="3000" dirty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- </a:t>
            </a:r>
            <a:r>
              <a:rPr lang="ru-RU" sz="3000" dirty="0">
                <a:solidFill>
                  <a:schemeClr val="bg1"/>
                </a:solidFill>
                <a:latin typeface="Onest Medium" pitchFamily="2" charset="0"/>
              </a:rPr>
              <a:t>заявление (заполняется в ОСВР)</a:t>
            </a:r>
          </a:p>
          <a:p>
            <a:pPr lvl="0"/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/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endParaRPr lang="ru-RU" sz="3000" dirty="0">
              <a:solidFill>
                <a:schemeClr val="bg1"/>
              </a:solidFill>
              <a:latin typeface="Ones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4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>
            <a:extLst>
              <a:ext uri="{FF2B5EF4-FFF2-40B4-BE49-F238E27FC236}">
                <a16:creationId xmlns:a16="http://schemas.microsoft.com/office/drawing/2014/main" id="{26D1E6A0-B61C-68E1-CA2A-85BA84DBA602}"/>
              </a:ext>
            </a:extLst>
          </p:cNvPr>
          <p:cNvSpPr/>
          <p:nvPr/>
        </p:nvSpPr>
        <p:spPr>
          <a:xfrm>
            <a:off x="-199176" y="1064711"/>
            <a:ext cx="12061801" cy="5722784"/>
          </a:xfrm>
          <a:prstGeom prst="round2DiagRect">
            <a:avLst>
              <a:gd name="adj1" fmla="val 16497"/>
              <a:gd name="adj2" fmla="val 0"/>
            </a:avLst>
          </a:prstGeom>
          <a:gradFill flip="none" rotWithShape="1">
            <a:gsLst>
              <a:gs pos="0">
                <a:srgbClr val="DB1047"/>
              </a:gs>
              <a:gs pos="30000">
                <a:srgbClr val="844796"/>
              </a:gs>
              <a:gs pos="100000">
                <a:srgbClr val="004F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FE75F6-60F2-A341-5019-F83AFE3C9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2" t="43835" r="20400" b="38813"/>
          <a:stretch/>
        </p:blipFill>
        <p:spPr>
          <a:xfrm>
            <a:off x="438411" y="425884"/>
            <a:ext cx="3194137" cy="638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D7966-1AC6-CF07-3257-2F6A781C62D0}"/>
              </a:ext>
            </a:extLst>
          </p:cNvPr>
          <p:cNvSpPr txBox="1"/>
          <p:nvPr/>
        </p:nvSpPr>
        <p:spPr>
          <a:xfrm>
            <a:off x="974568" y="1480774"/>
            <a:ext cx="105110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>ДИ (студенты с инвалидностью)</a:t>
            </a:r>
            <a:b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до 18 лет сами на Рубинштейна,32</a:t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с 8:30 до 19:00 без обеда и выходных:</a:t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- </a:t>
            </a:r>
            <a: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  <a:t>фото 3х4</a:t>
            </a:r>
            <a:b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  <a:t>- документ, подтверждающий статус (справка из МСЭ (+ копия)</a:t>
            </a:r>
            <a:b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  <a:t>- регистрация </a:t>
            </a:r>
            <a:r>
              <a:rPr lang="ru-RU" sz="2500" dirty="0">
                <a:solidFill>
                  <a:schemeClr val="bg1"/>
                </a:solidFill>
                <a:latin typeface="Onest Medium" pitchFamily="2" charset="0"/>
              </a:rPr>
              <a:t>в СПб (форма 9, форма 3(копия))</a:t>
            </a:r>
            <a: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  <a:t>- паспорт стр.2-3\свидетельство о рождении студента (+ копия)</a:t>
            </a:r>
            <a:b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  <a:t>- СНИЛС (+копия)</a:t>
            </a:r>
            <a:b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  <a:t>- справка из вуза, что студент учится (в личном кабинете)</a:t>
            </a:r>
            <a:endParaRPr lang="ru-RU" sz="2500" dirty="0"/>
          </a:p>
          <a:p>
            <a:pPr lvl="0"/>
            <a:r>
              <a:rPr lang="ru-RU" sz="2500" dirty="0">
                <a:solidFill>
                  <a:schemeClr val="bg1"/>
                </a:solidFill>
                <a:latin typeface="Onest Medium" pitchFamily="2" charset="0"/>
              </a:rPr>
              <a:t>- заявление (заполняется </a:t>
            </a:r>
            <a: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  <a:t>на месте)</a:t>
            </a:r>
            <a:endParaRPr lang="ru-RU" sz="2500" dirty="0">
              <a:solidFill>
                <a:schemeClr val="bg1"/>
              </a:solidFill>
              <a:latin typeface="Ones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2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>
            <a:extLst>
              <a:ext uri="{FF2B5EF4-FFF2-40B4-BE49-F238E27FC236}">
                <a16:creationId xmlns:a16="http://schemas.microsoft.com/office/drawing/2014/main" id="{26D1E6A0-B61C-68E1-CA2A-85BA84DBA602}"/>
              </a:ext>
            </a:extLst>
          </p:cNvPr>
          <p:cNvSpPr/>
          <p:nvPr/>
        </p:nvSpPr>
        <p:spPr>
          <a:xfrm>
            <a:off x="-199176" y="1064711"/>
            <a:ext cx="12061801" cy="5722784"/>
          </a:xfrm>
          <a:prstGeom prst="round2DiagRect">
            <a:avLst>
              <a:gd name="adj1" fmla="val 16497"/>
              <a:gd name="adj2" fmla="val 0"/>
            </a:avLst>
          </a:prstGeom>
          <a:gradFill flip="none" rotWithShape="1">
            <a:gsLst>
              <a:gs pos="0">
                <a:srgbClr val="DB1047"/>
              </a:gs>
              <a:gs pos="30000">
                <a:srgbClr val="844796"/>
              </a:gs>
              <a:gs pos="100000">
                <a:srgbClr val="004F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FE75F6-60F2-A341-5019-F83AFE3C9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2" t="43835" r="20400" b="38813"/>
          <a:stretch/>
        </p:blipFill>
        <p:spPr>
          <a:xfrm>
            <a:off x="438411" y="425884"/>
            <a:ext cx="3194137" cy="638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D7966-1AC6-CF07-3257-2F6A781C62D0}"/>
              </a:ext>
            </a:extLst>
          </p:cNvPr>
          <p:cNvSpPr txBox="1"/>
          <p:nvPr/>
        </p:nvSpPr>
        <p:spPr>
          <a:xfrm>
            <a:off x="974568" y="1480774"/>
            <a:ext cx="1051101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  <a:t>ДИ (студенты с инвалидностью)</a:t>
            </a:r>
            <a:br>
              <a:rPr lang="ru-RU" sz="4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после 18 лет сами в </a:t>
            </a:r>
            <a:r>
              <a:rPr lang="ru-RU" sz="3000" dirty="0" err="1" smtClean="0">
                <a:solidFill>
                  <a:schemeClr val="bg1"/>
                </a:solidFill>
                <a:latin typeface="Onest Medium" pitchFamily="2" charset="0"/>
              </a:rPr>
              <a:t>Метрополите</a:t>
            </a: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>:</a:t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  <a:t/>
            </a:r>
            <a:br>
              <a:rPr lang="ru-RU" sz="30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  <a:t>- фото 3х4</a:t>
            </a:r>
            <a:b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  <a:t>- документ, подтверждающий статус (справка из МСЭ (+ копия)</a:t>
            </a:r>
            <a:b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  <a:t>- регистрация </a:t>
            </a:r>
            <a:r>
              <a:rPr lang="ru-RU" sz="2500" dirty="0">
                <a:solidFill>
                  <a:schemeClr val="bg1"/>
                </a:solidFill>
                <a:latin typeface="Onest Medium" pitchFamily="2" charset="0"/>
              </a:rPr>
              <a:t>в СПб (форма 9, форма 3(копия))</a:t>
            </a:r>
            <a: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  <a:t>- паспорт стр.2-3\свидетельство о рождении студента (+ копия)</a:t>
            </a:r>
            <a:b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  <a:t>- СНИЛС (+копия)</a:t>
            </a:r>
            <a:b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</a:br>
            <a:r>
              <a:rPr lang="ru-RU" sz="2500" dirty="0">
                <a:solidFill>
                  <a:schemeClr val="bg1"/>
                </a:solidFill>
                <a:latin typeface="Onest Medium" pitchFamily="2" charset="0"/>
              </a:rPr>
              <a:t>- справка из вуза, что студент учится (в личном кабинете)</a:t>
            </a:r>
            <a:endParaRPr lang="ru-RU" sz="2500" dirty="0"/>
          </a:p>
          <a:p>
            <a:pPr lvl="0"/>
            <a: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  <a:t>- </a:t>
            </a:r>
            <a:r>
              <a:rPr lang="ru-RU" sz="2500" dirty="0">
                <a:solidFill>
                  <a:schemeClr val="bg1"/>
                </a:solidFill>
                <a:latin typeface="Onest Medium" pitchFamily="2" charset="0"/>
              </a:rPr>
              <a:t>заявление (заполняется в </a:t>
            </a:r>
            <a:r>
              <a:rPr lang="ru-RU" sz="2500" dirty="0" smtClean="0">
                <a:solidFill>
                  <a:schemeClr val="bg1"/>
                </a:solidFill>
                <a:latin typeface="Onest Medium" pitchFamily="2" charset="0"/>
              </a:rPr>
              <a:t>метро)</a:t>
            </a:r>
            <a:endParaRPr lang="ru-RU" sz="2500" dirty="0">
              <a:solidFill>
                <a:schemeClr val="bg1"/>
              </a:solidFill>
              <a:latin typeface="Ones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91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96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Onest Medium</vt:lpstr>
      <vt:lpstr>Calibri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aliskadis@gmail.com</dc:creator>
  <cp:lastModifiedBy>user</cp:lastModifiedBy>
  <cp:revision>45</cp:revision>
  <dcterms:created xsi:type="dcterms:W3CDTF">2022-08-05T09:23:59Z</dcterms:created>
  <dcterms:modified xsi:type="dcterms:W3CDTF">2023-08-25T11:16:16Z</dcterms:modified>
</cp:coreProperties>
</file>