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style9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31"/>
  </p:notesMasterIdLst>
  <p:sldIdLst>
    <p:sldId id="410" r:id="rId2"/>
    <p:sldId id="493" r:id="rId3"/>
    <p:sldId id="524" r:id="rId4"/>
    <p:sldId id="514" r:id="rId5"/>
    <p:sldId id="503" r:id="rId6"/>
    <p:sldId id="497" r:id="rId7"/>
    <p:sldId id="504" r:id="rId8"/>
    <p:sldId id="500" r:id="rId9"/>
    <p:sldId id="499" r:id="rId10"/>
    <p:sldId id="501" r:id="rId11"/>
    <p:sldId id="502" r:id="rId12"/>
    <p:sldId id="516" r:id="rId13"/>
    <p:sldId id="505" r:id="rId14"/>
    <p:sldId id="506" r:id="rId15"/>
    <p:sldId id="523" r:id="rId16"/>
    <p:sldId id="522" r:id="rId17"/>
    <p:sldId id="508" r:id="rId18"/>
    <p:sldId id="509" r:id="rId19"/>
    <p:sldId id="510" r:id="rId20"/>
    <p:sldId id="511" r:id="rId21"/>
    <p:sldId id="513" r:id="rId22"/>
    <p:sldId id="512" r:id="rId23"/>
    <p:sldId id="517" r:id="rId24"/>
    <p:sldId id="525" r:id="rId25"/>
    <p:sldId id="518" r:id="rId26"/>
    <p:sldId id="519" r:id="rId27"/>
    <p:sldId id="520" r:id="rId28"/>
    <p:sldId id="521" r:id="rId29"/>
    <p:sldId id="485" r:id="rId30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F45C7"/>
    <a:srgbClr val="0000FF"/>
    <a:srgbClr val="CC00CC"/>
    <a:srgbClr val="FF6600"/>
    <a:srgbClr val="FF3300"/>
    <a:srgbClr val="FF00FF"/>
    <a:srgbClr val="FF0000"/>
    <a:srgbClr val="00CC00"/>
    <a:srgbClr val="33CC33"/>
    <a:srgbClr val="34CC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12" autoAdjust="0"/>
    <p:restoredTop sz="94685" autoAdjust="0"/>
  </p:normalViewPr>
  <p:slideViewPr>
    <p:cSldViewPr>
      <p:cViewPr varScale="1">
        <p:scale>
          <a:sx n="102" d="100"/>
          <a:sy n="102" d="100"/>
        </p:scale>
        <p:origin x="-1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4.8261827920759268E-2"/>
          <c:y val="4.1936336629047027E-2"/>
          <c:w val="0.93711946395755663"/>
          <c:h val="0.8668675647405846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 w="57150" cap="rnd" cmpd="sng" algn="ctr">
              <a:solidFill>
                <a:srgbClr val="FF33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 dirty="0"/>
                  </a:p>
                </c:rich>
              </c:tx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8D1-4D8F-91AC-6C2271B2EDED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8D1-4D8F-91AC-6C2271B2EDED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D1-4D8F-91AC-6C2271B2EDE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D1-4D8F-91AC-6C2271B2EDE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D1-4D8F-91AC-6C2271B2EDED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D1-4D8F-91AC-6C2271B2EDED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D1-4D8F-91AC-6C2271B2EDED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D1-4D8F-91AC-6C2271B2EDED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D1-4D8F-91AC-6C2271B2EDED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D1-4D8F-91AC-6C2271B2EDED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D1-4D8F-91AC-6C2271B2EDED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D1-4D8F-91AC-6C2271B2EDED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D1-4D8F-91AC-6C2271B2EDED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D1-4D8F-91AC-6C2271B2EDED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8D1-4D8F-91AC-6C2271B2EDED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8D1-4D8F-91AC-6C2271B2EDE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1.5</c:v>
                </c:pt>
                <c:pt idx="1">
                  <c:v>5.0999999999999996</c:v>
                </c:pt>
                <c:pt idx="2">
                  <c:v>10</c:v>
                </c:pt>
                <c:pt idx="3">
                  <c:v>18</c:v>
                </c:pt>
                <c:pt idx="4">
                  <c:v>26.4</c:v>
                </c:pt>
                <c:pt idx="5">
                  <c:v>34.200000000000003</c:v>
                </c:pt>
                <c:pt idx="6">
                  <c:v>43.2</c:v>
                </c:pt>
                <c:pt idx="7">
                  <c:v>54.8</c:v>
                </c:pt>
                <c:pt idx="8">
                  <c:v>63.5</c:v>
                </c:pt>
                <c:pt idx="9">
                  <c:v>50.7</c:v>
                </c:pt>
                <c:pt idx="10">
                  <c:v>57.5</c:v>
                </c:pt>
                <c:pt idx="11">
                  <c:v>64.3</c:v>
                </c:pt>
                <c:pt idx="12">
                  <c:v>69.900000000000006</c:v>
                </c:pt>
                <c:pt idx="13">
                  <c:v>72.099999999999994</c:v>
                </c:pt>
                <c:pt idx="14">
                  <c:v>73.099999999999994</c:v>
                </c:pt>
                <c:pt idx="15">
                  <c:v>68.3</c:v>
                </c:pt>
                <c:pt idx="16">
                  <c:v>68</c:v>
                </c:pt>
                <c:pt idx="17">
                  <c:v>70.5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38D1-4D8F-91AC-6C2271B2EDED}"/>
            </c:ext>
          </c:extLst>
        </c:ser>
        <c:dLbls>
          <c:showVal val="1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47034752"/>
        <c:axId val="47036288"/>
      </c:lineChart>
      <c:catAx>
        <c:axId val="470347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7036288"/>
        <c:crosses val="autoZero"/>
        <c:auto val="1"/>
        <c:lblAlgn val="ctr"/>
        <c:lblOffset val="100"/>
      </c:catAx>
      <c:valAx>
        <c:axId val="4703628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7034752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4.7716237357962078E-2"/>
          <c:y val="2.3272993820974339E-2"/>
          <c:w val="0.93838879013442955"/>
          <c:h val="0.8636145167061554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 w="57150" cap="rnd" cmpd="sng" algn="ctr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655272365001354E-2"/>
                  <c:y val="4.3085245457836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6E3-4F79-93CA-976BF1ABC006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E3-4F79-93CA-976BF1ABC006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E3-4F79-93CA-976BF1ABC006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E3-4F79-93CA-976BF1ABC006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E3-4F79-93CA-976BF1ABC006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E3-4F79-93CA-976BF1ABC006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E3-4F79-93CA-976BF1ABC006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E3-4F79-93CA-976BF1ABC006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E3-4F79-93CA-976BF1ABC006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E3-4F79-93CA-976BF1ABC006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E3-4F79-93CA-976BF1ABC006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E3-4F79-93CA-976BF1ABC006}"/>
                </c:ext>
              </c:extLst>
            </c:dLbl>
            <c:dLbl>
              <c:idx val="12"/>
              <c:layout>
                <c:manualLayout>
                  <c:x val="-2.2946859903381731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6E3-4F79-93CA-976BF1ABC006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E3-4F79-93CA-976BF1ABC006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6E3-4F79-93CA-976BF1ABC006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6E3-4F79-93CA-976BF1ABC006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6E3-4F79-93CA-976BF1ABC006}"/>
                </c:ext>
              </c:extLst>
            </c:dLbl>
            <c:dLbl>
              <c:idx val="17"/>
              <c:layout>
                <c:manualLayout>
                  <c:x val="-2.5787890598676654E-2"/>
                  <c:y val="3.198595078453652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6E3-4F79-93CA-976BF1ABC006}"/>
                </c:ext>
              </c:extLst>
            </c:dLbl>
            <c:spPr>
              <a:noFill/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100</c:v>
                </c:pt>
                <c:pt idx="1">
                  <c:v>133</c:v>
                </c:pt>
                <c:pt idx="2">
                  <c:v>151</c:v>
                </c:pt>
                <c:pt idx="3">
                  <c:v>169</c:v>
                </c:pt>
                <c:pt idx="4">
                  <c:v>187</c:v>
                </c:pt>
                <c:pt idx="5">
                  <c:v>210</c:v>
                </c:pt>
                <c:pt idx="6">
                  <c:v>221</c:v>
                </c:pt>
                <c:pt idx="7">
                  <c:v>230</c:v>
                </c:pt>
                <c:pt idx="8">
                  <c:v>239</c:v>
                </c:pt>
                <c:pt idx="9">
                  <c:v>250</c:v>
                </c:pt>
                <c:pt idx="10">
                  <c:v>265</c:v>
                </c:pt>
                <c:pt idx="11">
                  <c:v>270</c:v>
                </c:pt>
                <c:pt idx="12">
                  <c:v>285.60000000000002</c:v>
                </c:pt>
                <c:pt idx="13">
                  <c:v>295</c:v>
                </c:pt>
                <c:pt idx="14">
                  <c:v>290</c:v>
                </c:pt>
                <c:pt idx="15">
                  <c:v>285</c:v>
                </c:pt>
                <c:pt idx="16">
                  <c:v>270</c:v>
                </c:pt>
                <c:pt idx="17">
                  <c:v>264.3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F6E3-4F79-93CA-976BF1ABC006}"/>
            </c:ext>
          </c:extLst>
        </c:ser>
        <c:dLbls/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85498496"/>
        <c:axId val="88002944"/>
      </c:lineChart>
      <c:catAx>
        <c:axId val="854984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8002944"/>
        <c:crosses val="autoZero"/>
        <c:auto val="1"/>
        <c:lblAlgn val="ctr"/>
        <c:lblOffset val="100"/>
      </c:catAx>
      <c:valAx>
        <c:axId val="8800294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5498496"/>
        <c:crosses val="autoZero"/>
        <c:crossBetween val="between"/>
      </c:valAx>
      <c:spPr>
        <a:solidFill>
          <a:schemeClr val="bg1">
            <a:lumMod val="95000"/>
          </a:schemeClr>
        </a:solidFill>
        <a:ln w="3175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4.2372963040630596E-2"/>
          <c:y val="5.9441565114723462E-2"/>
          <c:w val="0.94120582258411867"/>
          <c:h val="0.8475202095862552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 w="57150" cap="rnd" cmpd="sng" algn="ctr">
              <a:solidFill>
                <a:srgbClr val="8F45C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739130434782612E-2"/>
                  <c:y val="-3.50237099485262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0BF-409F-BC78-3F93832AAC89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BF-409F-BC78-3F93832AAC89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BF-409F-BC78-3F93832AAC89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BF-409F-BC78-3F93832AAC89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BF-409F-BC78-3F93832AAC89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BF-409F-BC78-3F93832AAC89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BF-409F-BC78-3F93832AAC89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BF-409F-BC78-3F93832AAC89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BF-409F-BC78-3F93832AAC89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BF-409F-BC78-3F93832AAC89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BF-409F-BC78-3F93832AAC89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BF-409F-BC78-3F93832AAC89}"/>
                </c:ext>
              </c:extLst>
            </c:dLbl>
            <c:dLbl>
              <c:idx val="12"/>
              <c:layout>
                <c:manualLayout>
                  <c:x val="-2.2946859903381731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0BF-409F-BC78-3F93832AAC89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0BF-409F-BC78-3F93832AAC89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0BF-409F-BC78-3F93832AAC89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0BF-409F-BC78-3F93832AAC89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0BF-409F-BC78-3F93832AAC89}"/>
                </c:ext>
              </c:extLst>
            </c:dLbl>
            <c:dLbl>
              <c:idx val="17"/>
              <c:layout>
                <c:manualLayout>
                  <c:x val="-1.2077294685990338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0BF-409F-BC78-3F93832AAC8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20.2</c:v>
                </c:pt>
                <c:pt idx="1">
                  <c:v>18.8</c:v>
                </c:pt>
                <c:pt idx="2">
                  <c:v>15.06</c:v>
                </c:pt>
                <c:pt idx="3">
                  <c:v>11.99</c:v>
                </c:pt>
                <c:pt idx="4">
                  <c:v>11.739999999999998</c:v>
                </c:pt>
                <c:pt idx="5">
                  <c:v>10.91</c:v>
                </c:pt>
                <c:pt idx="6">
                  <c:v>9</c:v>
                </c:pt>
                <c:pt idx="7">
                  <c:v>11.870000000000001</c:v>
                </c:pt>
                <c:pt idx="8">
                  <c:v>13.28</c:v>
                </c:pt>
                <c:pt idx="9">
                  <c:v>8.8000000000000007</c:v>
                </c:pt>
                <c:pt idx="10">
                  <c:v>8.7800000000000011</c:v>
                </c:pt>
                <c:pt idx="11">
                  <c:v>6.1</c:v>
                </c:pt>
                <c:pt idx="12">
                  <c:v>6.58</c:v>
                </c:pt>
                <c:pt idx="13">
                  <c:v>6.45</c:v>
                </c:pt>
                <c:pt idx="14">
                  <c:v>11.360000000000001</c:v>
                </c:pt>
                <c:pt idx="15">
                  <c:v>12.9</c:v>
                </c:pt>
                <c:pt idx="16">
                  <c:v>5.4</c:v>
                </c:pt>
                <c:pt idx="17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70BF-409F-BC78-3F93832AAC89}"/>
            </c:ext>
          </c:extLst>
        </c:ser>
        <c:dLbls/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88179840"/>
        <c:axId val="88181376"/>
      </c:lineChart>
      <c:catAx>
        <c:axId val="88179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8181376"/>
        <c:crosses val="autoZero"/>
        <c:auto val="1"/>
        <c:lblAlgn val="ctr"/>
        <c:lblOffset val="100"/>
      </c:catAx>
      <c:valAx>
        <c:axId val="8818137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817984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3.4368750694367282E-2"/>
          <c:y val="3.3437832449593335E-2"/>
          <c:w val="0.9533075028700515"/>
          <c:h val="0.9049998324663467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 w="57150" cap="rnd" cmpd="sng" algn="ctr">
              <a:solidFill>
                <a:srgbClr val="00CC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739130434782612E-2"/>
                  <c:y val="-3.50237099485262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229-41D1-95FB-9830BB6898BC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29-41D1-95FB-9830BB6898BC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29-41D1-95FB-9830BB6898BC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29-41D1-95FB-9830BB6898BC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29-41D1-95FB-9830BB6898BC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29-41D1-95FB-9830BB6898BC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29-41D1-95FB-9830BB6898BC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29-41D1-95FB-9830BB6898BC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29-41D1-95FB-9830BB6898BC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29-41D1-95FB-9830BB6898BC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29-41D1-95FB-9830BB6898BC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29-41D1-95FB-9830BB6898BC}"/>
                </c:ext>
              </c:extLst>
            </c:dLbl>
            <c:dLbl>
              <c:idx val="12"/>
              <c:layout>
                <c:manualLayout>
                  <c:x val="-2.2946859903381731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229-41D1-95FB-9830BB6898BC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29-41D1-95FB-9830BB6898BC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29-41D1-95FB-9830BB6898BC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229-41D1-95FB-9830BB6898BC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229-41D1-95FB-9830BB6898BC}"/>
                </c:ext>
              </c:extLst>
            </c:dLbl>
            <c:dLbl>
              <c:idx val="17"/>
              <c:layout>
                <c:manualLayout>
                  <c:x val="-2.9425123073756942E-2"/>
                  <c:y val="-3.794239355330502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229-41D1-95FB-9830BB6898B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10.6</c:v>
                </c:pt>
                <c:pt idx="1">
                  <c:v>9</c:v>
                </c:pt>
                <c:pt idx="2">
                  <c:v>7.7</c:v>
                </c:pt>
                <c:pt idx="3">
                  <c:v>8</c:v>
                </c:pt>
                <c:pt idx="4">
                  <c:v>7.4</c:v>
                </c:pt>
                <c:pt idx="5">
                  <c:v>7.2</c:v>
                </c:pt>
                <c:pt idx="6">
                  <c:v>7.2</c:v>
                </c:pt>
                <c:pt idx="7">
                  <c:v>5.8</c:v>
                </c:pt>
                <c:pt idx="8">
                  <c:v>6</c:v>
                </c:pt>
                <c:pt idx="9">
                  <c:v>8</c:v>
                </c:pt>
                <c:pt idx="10">
                  <c:v>7.2</c:v>
                </c:pt>
                <c:pt idx="11">
                  <c:v>6.4</c:v>
                </c:pt>
                <c:pt idx="12">
                  <c:v>5.5</c:v>
                </c:pt>
                <c:pt idx="13">
                  <c:v>5.4</c:v>
                </c:pt>
                <c:pt idx="14">
                  <c:v>5.2</c:v>
                </c:pt>
                <c:pt idx="15">
                  <c:v>5.5</c:v>
                </c:pt>
                <c:pt idx="16">
                  <c:v>5.4</c:v>
                </c:pt>
                <c:pt idx="17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229-41D1-95FB-9830BB6898BC}"/>
            </c:ext>
          </c:extLst>
        </c:ser>
        <c:dLbls/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88594304"/>
        <c:axId val="88595840"/>
      </c:lineChart>
      <c:catAx>
        <c:axId val="885943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8595840"/>
        <c:crosses val="autoZero"/>
        <c:auto val="1"/>
        <c:lblAlgn val="ctr"/>
        <c:lblOffset val="100"/>
      </c:catAx>
      <c:valAx>
        <c:axId val="8859584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8594304"/>
        <c:crosses val="autoZero"/>
        <c:crossBetween val="between"/>
      </c:valAx>
      <c:spPr>
        <a:solidFill>
          <a:schemeClr val="bg1">
            <a:lumMod val="95000"/>
          </a:schemeClr>
        </a:solidFill>
        <a:ln w="9525" cap="flat" cmpd="sng" algn="ctr">
          <a:solidFill>
            <a:schemeClr val="bg1">
              <a:lumMod val="8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4.9836355914288109E-2"/>
          <c:y val="1.835843997131632E-2"/>
          <c:w val="0.94939567709412043"/>
          <c:h val="0.8627839751812086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 w="57150" cap="rnd" cmpd="sng" algn="ctr">
              <a:solidFill>
                <a:srgbClr val="CC00CC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739130434782612E-2"/>
                  <c:y val="-3.50237099485262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39C-4CE1-95D7-9641510827B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9C-4CE1-95D7-9641510827B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9C-4CE1-95D7-9641510827B0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9C-4CE1-95D7-9641510827B0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9C-4CE1-95D7-9641510827B0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9C-4CE1-95D7-9641510827B0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9C-4CE1-95D7-9641510827B0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9C-4CE1-95D7-9641510827B0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9C-4CE1-95D7-9641510827B0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9C-4CE1-95D7-9641510827B0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9C-4CE1-95D7-9641510827B0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9C-4CE1-95D7-9641510827B0}"/>
                </c:ext>
              </c:extLst>
            </c:dLbl>
            <c:dLbl>
              <c:idx val="12"/>
              <c:layout>
                <c:manualLayout>
                  <c:x val="-2.2946859903381731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39C-4CE1-95D7-9641510827B0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39C-4CE1-95D7-9641510827B0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39C-4CE1-95D7-9641510827B0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39C-4CE1-95D7-9641510827B0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39C-4CE1-95D7-9641510827B0}"/>
                </c:ext>
              </c:extLst>
            </c:dLbl>
            <c:dLbl>
              <c:idx val="17"/>
              <c:layout>
                <c:manualLayout>
                  <c:x val="-1.2077294685990338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B39C-4CE1-95D7-9641510827B0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2.9</c:v>
                </c:pt>
                <c:pt idx="1">
                  <c:v>3.3</c:v>
                </c:pt>
                <c:pt idx="2">
                  <c:v>4.0999999999999996</c:v>
                </c:pt>
                <c:pt idx="3">
                  <c:v>4</c:v>
                </c:pt>
                <c:pt idx="4">
                  <c:v>3.7</c:v>
                </c:pt>
                <c:pt idx="5">
                  <c:v>3.9</c:v>
                </c:pt>
                <c:pt idx="6">
                  <c:v>4</c:v>
                </c:pt>
                <c:pt idx="7">
                  <c:v>4.0999999999999996</c:v>
                </c:pt>
                <c:pt idx="8">
                  <c:v>4.2</c:v>
                </c:pt>
                <c:pt idx="9">
                  <c:v>4.5</c:v>
                </c:pt>
                <c:pt idx="10">
                  <c:v>4.2</c:v>
                </c:pt>
                <c:pt idx="11">
                  <c:v>3.7</c:v>
                </c:pt>
                <c:pt idx="12">
                  <c:v>3.8</c:v>
                </c:pt>
                <c:pt idx="13">
                  <c:v>3.7</c:v>
                </c:pt>
                <c:pt idx="14">
                  <c:v>3.65</c:v>
                </c:pt>
                <c:pt idx="15">
                  <c:v>3.54</c:v>
                </c:pt>
                <c:pt idx="16">
                  <c:v>3.55</c:v>
                </c:pt>
                <c:pt idx="17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B39C-4CE1-95D7-9641510827B0}"/>
            </c:ext>
          </c:extLst>
        </c:ser>
        <c:dLbls/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88973696"/>
        <c:axId val="88975232"/>
      </c:lineChart>
      <c:catAx>
        <c:axId val="88973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8975232"/>
        <c:crosses val="autoZero"/>
        <c:auto val="1"/>
        <c:lblAlgn val="ctr"/>
        <c:lblOffset val="100"/>
      </c:catAx>
      <c:valAx>
        <c:axId val="889752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897369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5.0261116996079866E-2"/>
          <c:y val="2.8352331800457313E-2"/>
          <c:w val="0.94227475074877953"/>
          <c:h val="0.88700834093455372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 w="57150" cap="rnd" cmpd="sng" algn="ctr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739130434782612E-2"/>
                  <c:y val="-3.50237099485262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FE8-414A-809A-D401A012BF39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E8-414A-809A-D401A012BF39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E8-414A-809A-D401A012BF39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E8-414A-809A-D401A012BF39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E8-414A-809A-D401A012BF39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E8-414A-809A-D401A012BF39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E8-414A-809A-D401A012BF39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E8-414A-809A-D401A012BF39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E8-414A-809A-D401A012BF39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E8-414A-809A-D401A012BF39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E8-414A-809A-D401A012BF39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E8-414A-809A-D401A012BF39}"/>
                </c:ext>
              </c:extLst>
            </c:dLbl>
            <c:dLbl>
              <c:idx val="12"/>
              <c:layout>
                <c:manualLayout>
                  <c:x val="-2.2946859903381731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FE8-414A-809A-D401A012BF39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E8-414A-809A-D401A012BF39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FE8-414A-809A-D401A012BF39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FE8-414A-809A-D401A012BF39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FE8-414A-809A-D401A012BF39}"/>
                </c:ext>
              </c:extLst>
            </c:dLbl>
            <c:dLbl>
              <c:idx val="17"/>
              <c:layout>
                <c:manualLayout>
                  <c:x val="-4.8344875849953305E-2"/>
                  <c:y val="1.75436614843550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FE8-414A-809A-D401A012BF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2.6</c:v>
                </c:pt>
                <c:pt idx="1">
                  <c:v>2.8</c:v>
                </c:pt>
                <c:pt idx="2">
                  <c:v>2.7</c:v>
                </c:pt>
                <c:pt idx="3">
                  <c:v>2.7</c:v>
                </c:pt>
                <c:pt idx="4">
                  <c:v>2.5</c:v>
                </c:pt>
                <c:pt idx="5">
                  <c:v>2.7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3.1</c:v>
                </c:pt>
                <c:pt idx="10">
                  <c:v>2.8</c:v>
                </c:pt>
                <c:pt idx="11">
                  <c:v>2.5</c:v>
                </c:pt>
                <c:pt idx="12">
                  <c:v>2.7</c:v>
                </c:pt>
                <c:pt idx="13">
                  <c:v>3</c:v>
                </c:pt>
                <c:pt idx="14">
                  <c:v>3.2</c:v>
                </c:pt>
                <c:pt idx="15">
                  <c:v>3.9</c:v>
                </c:pt>
                <c:pt idx="16">
                  <c:v>4.5999999999999996</c:v>
                </c:pt>
                <c:pt idx="17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0FE8-414A-809A-D401A012BF39}"/>
            </c:ext>
          </c:extLst>
        </c:ser>
        <c:dLbls/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89213568"/>
        <c:axId val="89219456"/>
      </c:lineChart>
      <c:catAx>
        <c:axId val="892135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9219456"/>
        <c:crosses val="autoZero"/>
        <c:auto val="1"/>
        <c:lblAlgn val="ctr"/>
        <c:lblOffset val="100"/>
      </c:catAx>
      <c:valAx>
        <c:axId val="8921945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9213568"/>
        <c:crosses val="autoZero"/>
        <c:crossBetween val="between"/>
      </c:valAx>
      <c:spPr>
        <a:solidFill>
          <a:schemeClr val="bg1">
            <a:lumMod val="95000"/>
          </a:schemeClr>
        </a:solidFill>
        <a:ln w="3175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4.3930547857203614E-2"/>
          <c:y val="2.4505438232477639E-2"/>
          <c:w val="0.95596786168643966"/>
          <c:h val="0.9078121811708675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 w="57150" cap="rnd" cmpd="sng" algn="ctr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739130434782612E-2"/>
                  <c:y val="-3.50237099485262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7F-4CF3-B33F-85FFE4A75CD2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7F-4CF3-B33F-85FFE4A75CD2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7F-4CF3-B33F-85FFE4A75CD2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7F-4CF3-B33F-85FFE4A75CD2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7F-4CF3-B33F-85FFE4A75CD2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7F-4CF3-B33F-85FFE4A75CD2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7F-4CF3-B33F-85FFE4A75CD2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7F-4CF3-B33F-85FFE4A75CD2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7F-4CF3-B33F-85FFE4A75CD2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7F-4CF3-B33F-85FFE4A75CD2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7F-4CF3-B33F-85FFE4A75CD2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7F-4CF3-B33F-85FFE4A75CD2}"/>
                </c:ext>
              </c:extLst>
            </c:dLbl>
            <c:dLbl>
              <c:idx val="12"/>
              <c:layout>
                <c:manualLayout>
                  <c:x val="-3.8072244272525396E-2"/>
                  <c:y val="-6.35032225693164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97F-4CF3-B33F-85FFE4A75CD2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97F-4CF3-B33F-85FFE4A75CD2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97F-4CF3-B33F-85FFE4A75CD2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97F-4CF3-B33F-85FFE4A75CD2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97F-4CF3-B33F-85FFE4A75CD2}"/>
                </c:ext>
              </c:extLst>
            </c:dLbl>
            <c:dLbl>
              <c:idx val="17"/>
              <c:layout>
                <c:manualLayout>
                  <c:x val="-1.2077294685990338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97F-4CF3-B33F-85FFE4A75CD2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158.69999999999999</c:v>
                </c:pt>
                <c:pt idx="1">
                  <c:v>143.69999999999999</c:v>
                </c:pt>
                <c:pt idx="2">
                  <c:v>133.5</c:v>
                </c:pt>
                <c:pt idx="3">
                  <c:v>125.7</c:v>
                </c:pt>
                <c:pt idx="4">
                  <c:v>121.7</c:v>
                </c:pt>
                <c:pt idx="5">
                  <c:v>114.1</c:v>
                </c:pt>
                <c:pt idx="6">
                  <c:v>76.5</c:v>
                </c:pt>
                <c:pt idx="7">
                  <c:v>52</c:v>
                </c:pt>
                <c:pt idx="8">
                  <c:v>44.9</c:v>
                </c:pt>
                <c:pt idx="9">
                  <c:v>40.5</c:v>
                </c:pt>
                <c:pt idx="10">
                  <c:v>37.5</c:v>
                </c:pt>
                <c:pt idx="11">
                  <c:v>39.9</c:v>
                </c:pt>
                <c:pt idx="12">
                  <c:v>35.800000000000011</c:v>
                </c:pt>
                <c:pt idx="13">
                  <c:v>50.77</c:v>
                </c:pt>
                <c:pt idx="14">
                  <c:v>55.790000000000006</c:v>
                </c:pt>
                <c:pt idx="15">
                  <c:v>54.349999999999994</c:v>
                </c:pt>
                <c:pt idx="16">
                  <c:v>50.01</c:v>
                </c:pt>
                <c:pt idx="17">
                  <c:v>51.2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097F-4CF3-B33F-85FFE4A75CD2}"/>
            </c:ext>
          </c:extLst>
        </c:ser>
        <c:dLbls/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89412736"/>
        <c:axId val="89414272"/>
      </c:lineChart>
      <c:catAx>
        <c:axId val="894127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9414272"/>
        <c:crosses val="autoZero"/>
        <c:auto val="1"/>
        <c:lblAlgn val="ctr"/>
        <c:lblOffset val="100"/>
      </c:catAx>
      <c:valAx>
        <c:axId val="894142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9412736"/>
        <c:crosses val="autoZero"/>
        <c:crossBetween val="between"/>
      </c:valAx>
      <c:spPr>
        <a:solidFill>
          <a:schemeClr val="bg1">
            <a:lumMod val="95000"/>
          </a:schemeClr>
        </a:solidFill>
        <a:ln w="3175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5.4359126672195078E-2"/>
          <c:y val="3.9735603741070137E-2"/>
          <c:w val="0.94269166542234861"/>
          <c:h val="0.8673126254978031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 w="57150" cap="rnd" cmpd="sng" algn="ctr">
              <a:solidFill>
                <a:srgbClr val="00CC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739130434782612E-2"/>
                  <c:y val="-3.50237099485262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EE2-4816-A8CF-1AA7F3E0EFAE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2-4816-A8CF-1AA7F3E0EFAE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E2-4816-A8CF-1AA7F3E0EFAE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E2-4816-A8CF-1AA7F3E0EFA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E2-4816-A8CF-1AA7F3E0EFA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E2-4816-A8CF-1AA7F3E0EFAE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E2-4816-A8CF-1AA7F3E0EFAE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E2-4816-A8CF-1AA7F3E0EFAE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E2-4816-A8CF-1AA7F3E0EFAE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E2-4816-A8CF-1AA7F3E0EFAE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E2-4816-A8CF-1AA7F3E0EFAE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E2-4816-A8CF-1AA7F3E0EFAE}"/>
                </c:ext>
              </c:extLst>
            </c:dLbl>
            <c:dLbl>
              <c:idx val="12"/>
              <c:layout>
                <c:manualLayout>
                  <c:x val="-2.2946859903381731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EE2-4816-A8CF-1AA7F3E0EFAE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E2-4816-A8CF-1AA7F3E0EFAE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EE2-4816-A8CF-1AA7F3E0EFAE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E2-4816-A8CF-1AA7F3E0EFAE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EE2-4816-A8CF-1AA7F3E0EFAE}"/>
                </c:ext>
              </c:extLst>
            </c:dLbl>
            <c:dLbl>
              <c:idx val="17"/>
              <c:layout>
                <c:manualLayout>
                  <c:x val="-1.2077294685990338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EE2-4816-A8CF-1AA7F3E0EFAE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1161.5</c:v>
                </c:pt>
                <c:pt idx="1">
                  <c:v>1140.5999999999999</c:v>
                </c:pt>
                <c:pt idx="2">
                  <c:v>1252.3</c:v>
                </c:pt>
                <c:pt idx="3">
                  <c:v>1300.4000000000001</c:v>
                </c:pt>
                <c:pt idx="4">
                  <c:v>1318.5</c:v>
                </c:pt>
                <c:pt idx="5">
                  <c:v>1462</c:v>
                </c:pt>
                <c:pt idx="6">
                  <c:v>1581.7</c:v>
                </c:pt>
                <c:pt idx="7">
                  <c:v>1627.9</c:v>
                </c:pt>
                <c:pt idx="8">
                  <c:v>1650.3</c:v>
                </c:pt>
                <c:pt idx="9">
                  <c:v>1674.9</c:v>
                </c:pt>
                <c:pt idx="10">
                  <c:v>1657.3</c:v>
                </c:pt>
                <c:pt idx="11">
                  <c:v>1609.5</c:v>
                </c:pt>
                <c:pt idx="12">
                  <c:v>1572.2</c:v>
                </c:pt>
                <c:pt idx="13">
                  <c:v>1558.1</c:v>
                </c:pt>
                <c:pt idx="14">
                  <c:v>2211.9</c:v>
                </c:pt>
                <c:pt idx="15">
                  <c:v>2180.1</c:v>
                </c:pt>
                <c:pt idx="16">
                  <c:v>2135.6999999999998</c:v>
                </c:pt>
                <c:pt idx="17">
                  <c:v>2172.9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EEE2-4816-A8CF-1AA7F3E0EFAE}"/>
            </c:ext>
          </c:extLst>
        </c:ser>
        <c:dLbls/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89353600"/>
        <c:axId val="89543808"/>
      </c:lineChart>
      <c:catAx>
        <c:axId val="89353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9543808"/>
        <c:crosses val="autoZero"/>
        <c:auto val="1"/>
        <c:lblAlgn val="ctr"/>
        <c:lblOffset val="100"/>
      </c:catAx>
      <c:valAx>
        <c:axId val="895438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935360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5.1606386249756164E-2"/>
          <c:y val="1.8313512882680717E-2"/>
          <c:w val="0.94839361375024389"/>
          <c:h val="0.9047077707067333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 w="57150" cap="rnd" cmpd="sng" algn="ctr">
              <a:solidFill>
                <a:srgbClr val="8F45C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739130434782612E-2"/>
                  <c:y val="-3.50237099485262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A82-4F5F-B072-3B6DCF226E51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82-4F5F-B072-3B6DCF226E51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82-4F5F-B072-3B6DCF226E51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82-4F5F-B072-3B6DCF226E51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82-4F5F-B072-3B6DCF226E51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82-4F5F-B072-3B6DCF226E51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82-4F5F-B072-3B6DCF226E51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82-4F5F-B072-3B6DCF226E51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82-4F5F-B072-3B6DCF226E51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82-4F5F-B072-3B6DCF226E51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82-4F5F-B072-3B6DCF226E51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82-4F5F-B072-3B6DCF226E51}"/>
                </c:ext>
              </c:extLst>
            </c:dLbl>
            <c:dLbl>
              <c:idx val="12"/>
              <c:layout>
                <c:manualLayout>
                  <c:x val="-2.2946859903381731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A82-4F5F-B072-3B6DCF226E51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82-4F5F-B072-3B6DCF226E51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A82-4F5F-B072-3B6DCF226E51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A82-4F5F-B072-3B6DCF226E51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A82-4F5F-B072-3B6DCF226E51}"/>
                </c:ext>
              </c:extLst>
            </c:dLbl>
            <c:dLbl>
              <c:idx val="17"/>
              <c:layout>
                <c:manualLayout>
                  <c:x val="-1.2077294685990338E-2"/>
                  <c:y val="-3.79423524442367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A82-4F5F-B072-3B6DCF226E51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2952.4</c:v>
                </c:pt>
                <c:pt idx="1">
                  <c:v>2968.3</c:v>
                </c:pt>
                <c:pt idx="2">
                  <c:v>2526.3000000000002</c:v>
                </c:pt>
                <c:pt idx="3">
                  <c:v>2756.3</c:v>
                </c:pt>
                <c:pt idx="4">
                  <c:v>2893.8</c:v>
                </c:pt>
                <c:pt idx="5">
                  <c:v>3557.7</c:v>
                </c:pt>
                <c:pt idx="6">
                  <c:v>3855.4</c:v>
                </c:pt>
                <c:pt idx="7">
                  <c:v>3582.5</c:v>
                </c:pt>
                <c:pt idx="8">
                  <c:v>3209.9</c:v>
                </c:pt>
                <c:pt idx="9">
                  <c:v>2994.8</c:v>
                </c:pt>
                <c:pt idx="10">
                  <c:v>2628.8</c:v>
                </c:pt>
                <c:pt idx="11">
                  <c:v>2404.8000000000002</c:v>
                </c:pt>
                <c:pt idx="12">
                  <c:v>2302.1999999999998</c:v>
                </c:pt>
                <c:pt idx="13">
                  <c:v>2206.1999999999998</c:v>
                </c:pt>
                <c:pt idx="14">
                  <c:v>2190.6</c:v>
                </c:pt>
                <c:pt idx="15">
                  <c:v>2388.5</c:v>
                </c:pt>
                <c:pt idx="16">
                  <c:v>2185.3000000000002</c:v>
                </c:pt>
                <c:pt idx="17">
                  <c:v>2058.5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A82-4F5F-B072-3B6DCF226E51}"/>
            </c:ext>
          </c:extLst>
        </c:ser>
        <c:dLbls/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98718848"/>
        <c:axId val="98720384"/>
      </c:lineChart>
      <c:catAx>
        <c:axId val="98718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8720384"/>
        <c:crosses val="autoZero"/>
        <c:auto val="1"/>
        <c:lblAlgn val="ctr"/>
        <c:lblOffset val="100"/>
      </c:catAx>
      <c:valAx>
        <c:axId val="9872038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871884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11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8" y="115888"/>
            <a:ext cx="7821612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46D5-0968-46A1-8430-F16425321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73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99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3090991" y="692696"/>
            <a:ext cx="5484911" cy="1584176"/>
          </a:xfrm>
          <a:noFill/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304800" eaLnBrk="1" hangingPunct="1">
              <a:lnSpc>
                <a:spcPct val="75000"/>
              </a:lnSpc>
              <a:defRPr/>
            </a:pPr>
            <a:endParaRPr lang="en-US" sz="5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 defTabSz="304800">
              <a:lnSpc>
                <a:spcPts val="120"/>
              </a:lnSpc>
              <a:buNone/>
              <a:defRPr/>
            </a:pPr>
            <a:r>
              <a:rPr lang="ru-RU" sz="6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defTabSz="304800">
              <a:buNone/>
            </a:pPr>
            <a:endParaRPr lang="ru-RU" sz="1600" b="1" dirty="0"/>
          </a:p>
          <a:p>
            <a:pPr marL="0" indent="0" algn="ctr" defTabSz="304800">
              <a:buNone/>
            </a:pPr>
            <a:endParaRPr lang="ru-RU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H="1">
            <a:off x="-36512" y="2291736"/>
            <a:ext cx="1728192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730" y="692697"/>
            <a:ext cx="2745086" cy="89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656109"/>
            <a:ext cx="4211960" cy="120032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Аганбегян 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Абел Гезевич,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академик РАН</a:t>
            </a: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2420888"/>
            <a:ext cx="7252296" cy="190821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Актуальные проблемы экономической политики и стратегии развития 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РФ,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отраженные в Послании Президента 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РФ В.В. Путина Федеральному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Собранию и майском 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Указе. </a:t>
            </a:r>
          </a:p>
          <a:p>
            <a:pPr algn="ctr">
              <a:spcAft>
                <a:spcPts val="600"/>
              </a:spcAft>
            </a:pP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2018 г.</a:t>
            </a:r>
            <a:endParaRPr lang="ru-RU" sz="22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5373216"/>
            <a:ext cx="7848872" cy="12464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  </a:t>
            </a: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г. Санкт-Петербург</a:t>
            </a:r>
          </a:p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    Май 2018 г.</a:t>
            </a:r>
            <a:r>
              <a:rPr lang="ru-RU" sz="1700" dirty="0" smtClean="0">
                <a:latin typeface="Arial Narrow" panose="020B0606020202030204" pitchFamily="34" charset="0"/>
              </a:rPr>
              <a:t> </a:t>
            </a:r>
            <a:endParaRPr lang="ru-RU" sz="1700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Angsana New" panose="02020603050405020304" pitchFamily="18" charset="-34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/>
              <a:t> </a:t>
            </a:r>
            <a:endParaRPr lang="ru-RU" sz="1700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0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260648"/>
            <a:ext cx="81702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itchFamily="18" charset="0"/>
              </a:rPr>
              <a:t>Численность чиновников, тыс. человек</a:t>
            </a:r>
            <a:endParaRPr lang="ru-RU" altLang="ru-RU" sz="2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aphicFrame>
        <p:nvGraphicFramePr>
          <p:cNvPr id="9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89777193"/>
              </p:ext>
            </p:extLst>
          </p:nvPr>
        </p:nvGraphicFramePr>
        <p:xfrm>
          <a:off x="218334" y="1370448"/>
          <a:ext cx="8612482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6114782"/>
            <a:ext cx="281682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Источник: </a:t>
            </a:r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 данным Росстата</a:t>
            </a:r>
            <a:endParaRPr lang="ru-RU" sz="1500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1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260648"/>
            <a:ext cx="81702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itchFamily="18" charset="0"/>
              </a:rPr>
              <a:t>Число зарегистрированных преступлений, тыс. </a:t>
            </a:r>
            <a:endParaRPr lang="ru-RU" altLang="ru-RU" sz="2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aphicFrame>
        <p:nvGraphicFramePr>
          <p:cNvPr id="9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0244032"/>
              </p:ext>
            </p:extLst>
          </p:nvPr>
        </p:nvGraphicFramePr>
        <p:xfrm>
          <a:off x="323528" y="1556792"/>
          <a:ext cx="8540474" cy="454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5221" y="6228020"/>
            <a:ext cx="503091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Источник: по данным </a:t>
            </a:r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Росстата, Генеральной прокураторы</a:t>
            </a:r>
            <a:endParaRPr lang="ru-RU" sz="1500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7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299236"/>
              </p:ext>
            </p:extLst>
          </p:nvPr>
        </p:nvGraphicFramePr>
        <p:xfrm>
          <a:off x="310042" y="1748176"/>
          <a:ext cx="8553960" cy="376905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52700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1382479336"/>
                    </a:ext>
                  </a:extLst>
                </a:gridCol>
                <a:gridCol w="15556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3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Указ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Фактически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Производительность труда – рост в 2018 г. к  2011 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раза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106%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4555318"/>
                  </a:ext>
                </a:extLst>
              </a:tr>
              <a:tr h="68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Создание высокопроизводительных рабочих мест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 человек к 2018 г. по сравнению с 17,49 млн в 2012 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3766410"/>
                  </a:ext>
                </a:extLst>
              </a:tr>
              <a:tr h="511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Реальная заработная плата – рост в 2018 г. к  2012 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1,4-1,5 раз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106%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9183325"/>
                  </a:ext>
                </a:extLst>
              </a:tr>
              <a:tr h="68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населения в 2018 г. в сравнении с 70,2 годами в 2012 г.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72,6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(2017 г.)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7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Повышение доли инвестиций в основной капитал в составе валового внутреннего продукта с 21% в 2012 г. до 2015 и 2018 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 – 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 – 27%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18%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34766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69640"/>
            <a:ext cx="8208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Выполнение экономических и социальных показателей, предусмотренных в Указах Президента РФ В.В. Путина от 7 мая 2012 г.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8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1551624"/>
              </p:ext>
            </p:extLst>
          </p:nvPr>
        </p:nvGraphicFramePr>
        <p:xfrm>
          <a:off x="251520" y="1556792"/>
          <a:ext cx="8729030" cy="511848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3318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3548">
                  <a:extLst>
                    <a:ext uri="{9D8B030D-6E8A-4147-A177-3AD203B41FA5}">
                      <a16:colId xmlns:a16="http://schemas.microsoft.com/office/drawing/2014/main" xmlns="" val="1382479336"/>
                    </a:ext>
                  </a:extLst>
                </a:gridCol>
                <a:gridCol w="7935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35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35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3548">
                  <a:extLst>
                    <a:ext uri="{9D8B030D-6E8A-4147-A177-3AD203B41FA5}">
                      <a16:colId xmlns:a16="http://schemas.microsoft.com/office/drawing/2014/main" xmlns="" val="1637227871"/>
                    </a:ext>
                  </a:extLst>
                </a:gridCol>
                <a:gridCol w="1442815">
                  <a:extLst>
                    <a:ext uri="{9D8B030D-6E8A-4147-A177-3AD203B41FA5}">
                      <a16:colId xmlns:a16="http://schemas.microsoft.com/office/drawing/2014/main" xmlns="" val="272579712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2013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2014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 2013-2017гг.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Промышленность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Транспорт (грузооборот)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Сельское хозяйство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Экспорт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-31,3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-17,5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-34,1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9924167"/>
                  </a:ext>
                </a:extLst>
              </a:tr>
              <a:tr h="3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Импорт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-37,3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-28,7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Розничный товарооборот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Платные услуги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Ввод жилья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177500"/>
                  </a:ext>
                </a:extLst>
              </a:tr>
              <a:tr h="5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Конечное потребление домашних хозяйств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352425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33490"/>
            <a:ext cx="85141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Социально-экономическое развитие России в период стагнации и рецессии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2013-2017 гг.,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%% к предыдущему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sz="20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4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4517109"/>
              </p:ext>
            </p:extLst>
          </p:nvPr>
        </p:nvGraphicFramePr>
        <p:xfrm>
          <a:off x="310042" y="1748176"/>
          <a:ext cx="8660221" cy="412731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33258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38247933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637227871"/>
                    </a:ext>
                  </a:extLst>
                </a:gridCol>
                <a:gridCol w="1373927">
                  <a:extLst>
                    <a:ext uri="{9D8B030D-6E8A-4147-A177-3AD203B41FA5}">
                      <a16:colId xmlns:a16="http://schemas.microsoft.com/office/drawing/2014/main" xmlns="" val="2725797124"/>
                    </a:ext>
                  </a:extLst>
                </a:gridCol>
              </a:tblGrid>
              <a:tr h="600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2013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2014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 2013-2017гг.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455531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Реальная зарплата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37664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Сальдированный финансовый результат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-17,3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-31,8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9183325"/>
                  </a:ext>
                </a:extLst>
              </a:tr>
              <a:tr h="334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Число бедных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Потребительские цены (инфляция), декабрь к декабрю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3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Производственные промышленные цены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8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Валовое накопление основного капитала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31168"/>
            <a:ext cx="820891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Социально-экономическое развитие России в период стагнации и рецессии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2013-2017 гг.,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%% к предыдущему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 (продолжение)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9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0485241"/>
              </p:ext>
            </p:extLst>
          </p:nvPr>
        </p:nvGraphicFramePr>
        <p:xfrm>
          <a:off x="600990" y="1412776"/>
          <a:ext cx="8291490" cy="502789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5051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1382479336"/>
                    </a:ext>
                  </a:extLst>
                </a:gridCol>
              </a:tblGrid>
              <a:tr h="639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Прирост в %% к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кварталу 2017 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4555318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Промышленное производство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5464845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ru-RU" dirty="0"/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9663127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Сельское хозяйство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544722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Грузооборот транспорта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6414262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Розничная торговля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6051809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платных услуг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3113584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Экспорт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504360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Импорт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949279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потребительских цен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513374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цен производителей промышленности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7979197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0214925"/>
                  </a:ext>
                </a:extLst>
              </a:tr>
              <a:tr h="33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безработных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-8,7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363808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64704"/>
            <a:ext cx="821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Экономические и социальные показатели 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квартала 2018 г.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5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59538" y="403066"/>
            <a:ext cx="8187871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/>
            <a:r>
              <a:rPr lang="ru-RU" sz="2100" dirty="0" smtClean="0">
                <a:latin typeface="Arial Narrow" panose="020B0606020202030204" pitchFamily="34" charset="0"/>
              </a:rPr>
              <a:t>Показатели естественного движения населения в России</a:t>
            </a:r>
            <a:r>
              <a:rPr lang="en-US" sz="2400" baseline="300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21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9592948"/>
              </p:ext>
            </p:extLst>
          </p:nvPr>
        </p:nvGraphicFramePr>
        <p:xfrm>
          <a:off x="395536" y="1600200"/>
          <a:ext cx="8424936" cy="36198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89191">
                  <a:extLst>
                    <a:ext uri="{9D8B030D-6E8A-4147-A177-3AD203B41FA5}">
                      <a16:colId xmlns:a16="http://schemas.microsoft.com/office/drawing/2014/main" xmlns="" val="2754874551"/>
                    </a:ext>
                  </a:extLst>
                </a:gridCol>
                <a:gridCol w="1107149">
                  <a:extLst>
                    <a:ext uri="{9D8B030D-6E8A-4147-A177-3AD203B41FA5}">
                      <a16:colId xmlns:a16="http://schemas.microsoft.com/office/drawing/2014/main" xmlns="" val="1607188471"/>
                    </a:ext>
                  </a:extLst>
                </a:gridCol>
                <a:gridCol w="1033339">
                  <a:extLst>
                    <a:ext uri="{9D8B030D-6E8A-4147-A177-3AD203B41FA5}">
                      <a16:colId xmlns:a16="http://schemas.microsoft.com/office/drawing/2014/main" xmlns="" val="4223867820"/>
                    </a:ext>
                  </a:extLst>
                </a:gridCol>
                <a:gridCol w="1180959">
                  <a:extLst>
                    <a:ext uri="{9D8B030D-6E8A-4147-A177-3AD203B41FA5}">
                      <a16:colId xmlns:a16="http://schemas.microsoft.com/office/drawing/2014/main" xmlns="" val="3868523582"/>
                    </a:ext>
                  </a:extLst>
                </a:gridCol>
                <a:gridCol w="1107149">
                  <a:extLst>
                    <a:ext uri="{9D8B030D-6E8A-4147-A177-3AD203B41FA5}">
                      <a16:colId xmlns:a16="http://schemas.microsoft.com/office/drawing/2014/main" xmlns="" val="2689859396"/>
                    </a:ext>
                  </a:extLst>
                </a:gridCol>
                <a:gridCol w="1107149">
                  <a:extLst>
                    <a:ext uri="{9D8B030D-6E8A-4147-A177-3AD203B41FA5}">
                      <a16:colId xmlns:a16="http://schemas.microsoft.com/office/drawing/2014/main" xmlns="" val="1703646648"/>
                    </a:ext>
                  </a:extLst>
                </a:gridCol>
              </a:tblGrid>
              <a:tr h="258326">
                <a:tc rowSpan="2"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Тысяч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На 1000 чел. населения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1647599"/>
                  </a:ext>
                </a:extLst>
              </a:tr>
              <a:tr h="41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2017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Убыль (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2017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2016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1549507"/>
                  </a:ext>
                </a:extLst>
              </a:tr>
              <a:tr h="6012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Родившихся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</a:rPr>
                        <a:t>1689,9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</a:rPr>
                        <a:t>1888,7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</a:rPr>
                        <a:t>198,8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</a:rPr>
                        <a:t>11,5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064401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Умерших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1824,3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1891,0</a:t>
                      </a:r>
                    </a:p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4663334"/>
                  </a:ext>
                </a:extLst>
              </a:tr>
              <a:tr h="48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Естественный прирост (+), убыль (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134,4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2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0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imes New Roman"/>
                        </a:rPr>
                        <a:t>0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,01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0035432"/>
                  </a:ext>
                </a:extLst>
              </a:tr>
              <a:tr h="450106">
                <a:tc gridSpan="6"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6398479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818685" y="4378569"/>
          <a:ext cx="208280" cy="641839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4119231839"/>
                    </a:ext>
                  </a:extLst>
                </a:gridCol>
              </a:tblGrid>
              <a:tr h="64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5774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00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84" y="746120"/>
            <a:ext cx="81586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Экономические показатели, предусмотренные в Послании Федеральному Собранию и Указе Президента РФ В.В. Путина на перспективу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38838"/>
            <a:ext cx="8928992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Россия должна войти в число пяти крупнейших экономик мира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за период до 2024 г.</a:t>
            </a:r>
          </a:p>
          <a:p>
            <a:pPr marL="182563" lvl="0" indent="-1825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Прирост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ВВП на душу населения до 2025 г.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– 50%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lvl="0" indent="-18256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Увеличение количества организаций, осуществляющих технологические </a:t>
            </a:r>
            <a:endParaRPr lang="ru-RU" sz="17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инновации,                                                                                                                     – до 50%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lvl="0" indent="-1825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Вклад малого предпринимательства в ВВП к 2025 г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                                                   – 40%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lvl="0" indent="-1825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Число занятых малым бизнесом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с 19 млн чел.                                          – до 25 млн чел.</a:t>
            </a:r>
          </a:p>
          <a:p>
            <a:pPr marL="182563" lvl="0" indent="-18256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Обеспечить ежегодный прирост производительности труда в отраслях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материального производства                                                                                         – не ниже 5%</a:t>
            </a:r>
          </a:p>
          <a:p>
            <a:pPr marL="182563" lvl="0" indent="-18256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инвестиции в составе ВВП с 18% в 2017 г. в %%                                       – сначала до 25%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–  потом до 27%</a:t>
            </a:r>
          </a:p>
          <a:p>
            <a:pPr marL="182563" lvl="0" indent="-18256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Годовой объём </a:t>
            </a:r>
            <a:r>
              <a:rPr lang="ru-RU" sz="17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несырьевого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неэнергетического экспорта увеличить за 6 лет </a:t>
            </a:r>
          </a:p>
          <a:p>
            <a:pPr lvl="0" fontAlgn="base"/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(до 2024 г.) с 169 млрд долл. в 2016 г.,                                                                          – до 250 млрд долл.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в том числе машиностроения с 24,4 млрд долл. в 2016 г.                                            – до 50 млрд долл.</a:t>
            </a:r>
          </a:p>
        </p:txBody>
      </p:sp>
    </p:spTree>
    <p:extLst>
      <p:ext uri="{BB962C8B-B14F-4D97-AF65-F5344CB8AC3E}">
        <p14:creationId xmlns:p14="http://schemas.microsoft.com/office/powerpoint/2010/main" xmlns="" val="35245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46120"/>
            <a:ext cx="81586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Экономические показатели, предусмотренные в Послании Федеральному Собранию и Указе Президента РФ В.В. Путина на перспективу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(продолжение)</a:t>
            </a:r>
            <a:endParaRPr lang="ru-RU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44824"/>
            <a:ext cx="8928992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Объём экспорта услуг, включая образование, международный туризм,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транспорт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, с 50,6 млрд долл. в 2016 г.                                                                       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до 100 млрд долл.</a:t>
            </a:r>
          </a:p>
          <a:p>
            <a:pPr marL="182563" indent="-18256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Расходы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 строительство и обустройство автомобильных дорог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</a:t>
            </a:r>
          </a:p>
          <a:p>
            <a:pPr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за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6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лет (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2024 г.)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                                     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11 млрд долл. </a:t>
            </a:r>
            <a:endParaRPr lang="ru-RU" sz="165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indent="-1825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пропускную способность Транссиба и БАМа за 6 лет (до 2024 г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.)</a:t>
            </a:r>
          </a:p>
          <a:p>
            <a:pPr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с 120 млн т.                                                                                                          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180 млн т.</a:t>
            </a:r>
          </a:p>
          <a:p>
            <a:pPr marL="182563" indent="-1825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грузопоток по Северному морскому пути к 2025 г. в 10 раз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–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80 млн т.  </a:t>
            </a:r>
            <a:endParaRPr lang="ru-RU" altLang="ru-RU" sz="165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  <a:p>
            <a:pPr marL="182563" lvl="0" indent="-18256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транспортные перевозки контейнеров по железным дорогам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за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6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лет (до 2024 г.)                                                                                                 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4 раза</a:t>
            </a:r>
          </a:p>
          <a:p>
            <a:pPr marL="182563" lvl="0" indent="-18256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Увеличение затрат на развитие цифровой экономики за счёт всех источников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(по доле в ВВП)                                                                                                  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 менее чем в 3 раза</a:t>
            </a:r>
          </a:p>
          <a:p>
            <a:pPr marL="182563" lvl="0" indent="-18256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Повсеместный быстрый доступ к интернету, в том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числе  проведение  </a:t>
            </a:r>
            <a:endParaRPr lang="ru-RU" sz="17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волоконно-оптических линий к посёлкам с населением свыше 250 жителей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за 6 лет (до 2024 г.)</a:t>
            </a:r>
          </a:p>
          <a:p>
            <a:pPr lvl="0" fontAlgn="base">
              <a:spcBef>
                <a:spcPts val="600"/>
              </a:spcBef>
              <a:spcAft>
                <a:spcPts val="600"/>
              </a:spcAft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2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92696"/>
            <a:ext cx="8194112" cy="41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Приоритетные Проекты (Программы) на период до 2024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7407"/>
            <a:ext cx="839645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Производительность труда и поддержки занятости.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Малое и среднее предпринимательство и поддержка индивидуальной предпринимательской инициативы.</a:t>
            </a:r>
          </a:p>
          <a:p>
            <a:pPr marL="285750" indent="-2857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Безопасные и качественные автомобильные дороги.</a:t>
            </a:r>
          </a:p>
          <a:p>
            <a:pPr marL="285750" indent="-2857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Международная кооперация и экспорт.</a:t>
            </a:r>
          </a:p>
          <a:p>
            <a:pPr marL="285750" indent="-2857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Цифровая экономика.</a:t>
            </a:r>
          </a:p>
          <a:p>
            <a:pPr lvl="0" fontAlgn="base">
              <a:spcBef>
                <a:spcPts val="600"/>
              </a:spcBef>
              <a:spcAft>
                <a:spcPts val="600"/>
              </a:spcAft>
            </a:pP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27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50382" y="404664"/>
            <a:ext cx="81804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/>
            <a:r>
              <a:rPr lang="ru-RU" sz="2000" dirty="0" smtClean="0">
                <a:latin typeface="Arial Narrow" panose="020B0606020202030204" pitchFamily="34" charset="0"/>
              </a:rPr>
              <a:t>Динамика основных экономических и социальных показателей России  </a:t>
            </a:r>
            <a:r>
              <a:rPr lang="en-US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0922017"/>
              </p:ext>
            </p:extLst>
          </p:nvPr>
        </p:nvGraphicFramePr>
        <p:xfrm>
          <a:off x="485678" y="1472803"/>
          <a:ext cx="8429721" cy="513050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68408">
                  <a:extLst>
                    <a:ext uri="{9D8B030D-6E8A-4147-A177-3AD203B41FA5}">
                      <a16:colId xmlns:a16="http://schemas.microsoft.com/office/drawing/2014/main" xmlns="" val="3204549124"/>
                    </a:ext>
                  </a:extLst>
                </a:gridCol>
                <a:gridCol w="1744579">
                  <a:extLst>
                    <a:ext uri="{9D8B030D-6E8A-4147-A177-3AD203B41FA5}">
                      <a16:colId xmlns:a16="http://schemas.microsoft.com/office/drawing/2014/main" xmlns="" val="2166676851"/>
                    </a:ext>
                  </a:extLst>
                </a:gridCol>
                <a:gridCol w="1745480">
                  <a:extLst>
                    <a:ext uri="{9D8B030D-6E8A-4147-A177-3AD203B41FA5}">
                      <a16:colId xmlns:a16="http://schemas.microsoft.com/office/drawing/2014/main" xmlns="" val="2642697739"/>
                    </a:ext>
                  </a:extLst>
                </a:gridCol>
                <a:gridCol w="1471254">
                  <a:extLst>
                    <a:ext uri="{9D8B030D-6E8A-4147-A177-3AD203B41FA5}">
                      <a16:colId xmlns:a16="http://schemas.microsoft.com/office/drawing/2014/main" xmlns="" val="3008163755"/>
                    </a:ext>
                  </a:extLst>
                </a:gridCol>
              </a:tblGrid>
              <a:tr h="44157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anose="020B0606020202030204" pitchFamily="34" charset="0"/>
                        </a:rPr>
                        <a:t>1 период</a:t>
                      </a:r>
                      <a:endParaRPr lang="en-US" sz="1400" b="1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(1991-1998 гг.)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anose="020B0606020202030204" pitchFamily="34" charset="0"/>
                        </a:rPr>
                        <a:t>2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anose="020B0606020202030204" pitchFamily="34" charset="0"/>
                        </a:rPr>
                        <a:t>(1999-2008 гг.)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anose="020B0606020202030204" pitchFamily="34" charset="0"/>
                        </a:rPr>
                        <a:t>3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(2009-2017 гг.)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3142300"/>
                  </a:ext>
                </a:extLst>
              </a:tr>
              <a:tr h="460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по периодам в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%%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 начальному году периода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принятому за 100%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50" b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9780366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579855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4639191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366152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07065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049801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 безработных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конце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периода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38136"/>
                  </a:ext>
                </a:extLst>
              </a:tr>
              <a:tr h="429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Депопуляция населения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конце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периода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(тыс. человек)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5872304"/>
                  </a:ext>
                </a:extLst>
              </a:tr>
              <a:tr h="2041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в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%%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 начальному году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6676990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1928730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017054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472868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1302723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56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99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560" y="757153"/>
            <a:ext cx="82524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Социальные показатели,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предусмотренные в Послании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Федеральному Собранию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Указе Президента РФ В.В. Путина на перспективу</a:t>
            </a:r>
          </a:p>
          <a:p>
            <a:pPr eaLnBrk="0" hangingPunct="0"/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048" y="1645920"/>
            <a:ext cx="85004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"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В основе всего лежит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сбережение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народа и благополучие наших граждан. Именно здесь нам нужно совершить решительный прорыв (В.В. Путин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)".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Снизить уровень бедности за 6 лет (до 2024 г.) в 2 раза – с 20 до 10 млн чел.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Расходы на материнство и детство за 6 лет (до 2024 г.) с 2,47 трлн руб. в 2012-2017 гг. до 3,4 трлн руб. (+ 40%).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Ежегодный ввод жилья увеличить за 6 лет (к 2024 г.) с 80 млн до 120 млн кв. м.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Численность ежегодно улучшающих свои жилищные условия с 3 млн чел. увеличить до 5 млн чел.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Снизить размер ипотечного кредита с 9,5% до 7-8%.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Повышение международного рейтинга по качеству общего образования за 6 лет (до 2024 г.) с 33 места среди стран мира – вхождение в 10 ведущих стран.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Создание новых научно-образовательных центров мирового уровня на основе интеграции университетов и научных организаций – не менее 15.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3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93920"/>
            <a:ext cx="819411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развития здравоохранения на перспективу до 2025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612482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медицинские расходы в составе ВВП за 6 лет (до 2024 г.) с 4% до 5%, увеличение расходов в 2 раза.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Ожидаемая продолжительность жизни с 73 лет до 2025 г. – 78 лет, до 2030 г. – 80+, в том числе здоровой жизни в 2025 г. – до 67 лет.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смертности в трудоспособном возрасте на 100 тыс. человек населения за 6 лет (до 2024 г.) с 530 чел. в 2016 г. до 350 чел.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младенческой смертности на 1000 родившихся живыми за 6 лет (до 2024 г.) с 5,5 до 4,5.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смертности в ДТП за 6 лет (до 2024 г.)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в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3,5 раза.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Обеспечение охвата всех граждан профилактическими осмотрами – не реже 1 раза в год.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показателей смертности за 6 лет (до 2024 г.) на 100 тыс. человек населения:</a:t>
            </a:r>
          </a:p>
          <a:p>
            <a:pPr algn="just" fontAlgn="base"/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- от болезней кровообращения с 616 в 2016 г. до 450 случаев;</a:t>
            </a:r>
          </a:p>
          <a:p>
            <a:pPr algn="just" fontAlgn="base"/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- от онкологических болезней с 204 в 2016 г. до 185 случаев.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7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46120"/>
            <a:ext cx="81941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Мифы (правила), препятствующие мобилизации средств на социально-экономическое развитие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8856984" cy="516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285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Сбалансированность госбюджета вместо его умеренной дефицитности. </a:t>
            </a:r>
          </a:p>
          <a:p>
            <a:pPr marL="17100" algn="just" fontAlgn="base">
              <a:spcAft>
                <a:spcPts val="300"/>
              </a:spcAft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Цена – до 3 трлн руб. в год.</a:t>
            </a:r>
          </a:p>
          <a:p>
            <a:pPr marL="30285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Недоступность основной части крупных золотовалютных резервов РФ. </a:t>
            </a:r>
          </a:p>
          <a:p>
            <a:pPr marL="17100" algn="just" fontAlgn="base"/>
            <a:r>
              <a:rPr lang="ru-RU" sz="15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Цена – 1,5-2  трлн  руб.  в  год  при  возмездном  использовании  150  млрд  долл.  по  20-30 млрд  в  год  при </a:t>
            </a:r>
          </a:p>
          <a:p>
            <a:pPr marL="17100" algn="just" fontAlgn="base">
              <a:spcAft>
                <a:spcPts val="600"/>
              </a:spcAft>
            </a:pPr>
            <a:r>
              <a:rPr lang="ru-RU" sz="15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окупаемости  5-7 лет.</a:t>
            </a:r>
          </a:p>
          <a:p>
            <a:pPr marL="30285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Высокая процентная ставка инвестиционного банковского кредита. </a:t>
            </a:r>
          </a:p>
          <a:p>
            <a:pPr marL="17100" algn="just" fontAlgn="base">
              <a:spcAft>
                <a:spcPts val="600"/>
              </a:spcAft>
            </a:pPr>
            <a:r>
              <a:rPr lang="ru-RU" sz="15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Цена – </a:t>
            </a:r>
            <a:r>
              <a:rPr lang="ru-RU" sz="155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заниженность</a:t>
            </a: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инвестиций на 3-5 трлн руб. в год.</a:t>
            </a:r>
          </a:p>
          <a:p>
            <a:pPr marL="30285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Использование безвозмездного долгосрочного финансирования, в основном бюджетного или централизованного в крупных компаниях, вместо возможных возвратных инвестиционных кредитов.</a:t>
            </a:r>
          </a:p>
          <a:p>
            <a:pPr marL="17100" algn="just" fontAlgn="base">
              <a:spcAft>
                <a:spcPts val="300"/>
              </a:spcAft>
            </a:pPr>
            <a:r>
              <a:rPr lang="ru-RU" sz="15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Цена – нецелевое использование 20% таких инвестиций.</a:t>
            </a:r>
          </a:p>
          <a:p>
            <a:pPr marL="30285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Налогообложение прибыли даже, если она направляется на инвестиции. </a:t>
            </a:r>
          </a:p>
          <a:p>
            <a:pPr marL="17100" algn="just" fontAlgn="base">
              <a:spcAft>
                <a:spcPts val="300"/>
              </a:spcAft>
            </a:pPr>
            <a:r>
              <a:rPr lang="ru-RU" sz="15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Цена – 1 трлн руб. в год.</a:t>
            </a:r>
          </a:p>
          <a:p>
            <a:pPr marL="30285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Отсутствие налоговой паузы при технологическом обновлении производства или при создании новых высокотехнологичных мощностей. </a:t>
            </a:r>
          </a:p>
          <a:p>
            <a:pPr marL="17100" algn="just" fontAlgn="base">
              <a:spcAft>
                <a:spcPts val="300"/>
              </a:spcAft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Цена – консервация отсталости (триллионы упущенных доходов).</a:t>
            </a:r>
          </a:p>
          <a:p>
            <a:pPr marL="30285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Отсутствие достаточных стимулов и льгот при </a:t>
            </a:r>
            <a:r>
              <a:rPr lang="ru-RU" sz="155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импортозамещении</a:t>
            </a: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и развитии экспортных производств с высокой добавленной стоимостью и высокоинтеллектуальных услуг. </a:t>
            </a:r>
          </a:p>
          <a:p>
            <a:pPr marL="17100" algn="just" fontAlgn="base"/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Цена – </a:t>
            </a:r>
            <a:r>
              <a:rPr lang="ru-RU" sz="155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недополучение</a:t>
            </a: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десятков млрд  долл.  дополнительного  экспорта  и необходимость  неэффективного</a:t>
            </a:r>
          </a:p>
          <a:p>
            <a:pPr marL="17100" algn="just" fontAlgn="base">
              <a:spcAft>
                <a:spcPts val="300"/>
              </a:spcAft>
            </a:pPr>
            <a:r>
              <a:rPr lang="ru-RU" sz="15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импорта на десятки млрд долл. в год. </a:t>
            </a:r>
            <a:endParaRPr lang="ru-RU" sz="155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3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09246"/>
            <a:ext cx="819411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Проекты на 2018-2024 гг. и их стоимость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84784"/>
            <a:ext cx="839645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ts val="600"/>
              </a:spcBef>
              <a:spcAft>
                <a:spcPts val="18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2024 года намечено реализовать 13 национальных проектов:</a:t>
            </a:r>
          </a:p>
          <a:p>
            <a:pPr marL="285750" indent="-2857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Автодорожный, в том числе ремонт трасс в 68 крупных городах             – 8,42 трлн руб.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fontAlgn="base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Демографический, особенно строительство яслей                                    – 3,55 трлн руб.</a:t>
            </a:r>
          </a:p>
          <a:p>
            <a:pPr marL="285750" indent="-285750" fontAlgn="base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Инфраструктурный                                                                                        – 1,79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трлн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руб.</a:t>
            </a:r>
          </a:p>
          <a:p>
            <a:pPr marL="285750" indent="-2857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Цифровой экономики, особенно широкополосную связь для </a:t>
            </a:r>
          </a:p>
          <a:p>
            <a:pPr fontAlgn="base">
              <a:spcBef>
                <a:spcPts val="600"/>
              </a:spcBef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государственного сектора, школ и больниц, а  также софт</a:t>
            </a:r>
          </a:p>
          <a:p>
            <a:pPr fontAlgn="base">
              <a:spcBef>
                <a:spcPts val="600"/>
              </a:spcBef>
              <a:spcAft>
                <a:spcPts val="12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для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государственных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структур                                                                     – 1,31 трлн руб. </a:t>
            </a:r>
          </a:p>
          <a:p>
            <a:pPr marL="285750" indent="-2857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Здравоохранения, главным образом борьба с онкологическими </a:t>
            </a:r>
          </a:p>
          <a:p>
            <a:pPr fontAlgn="base">
              <a:spcBef>
                <a:spcPts val="600"/>
              </a:spcBef>
              <a:spcAft>
                <a:spcPts val="12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заболеваниями                                                                                              – 1,33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трлн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руб.</a:t>
            </a:r>
          </a:p>
          <a:p>
            <a:pPr fontAlgn="base">
              <a:spcAft>
                <a:spcPts val="600"/>
              </a:spcAft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6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179388" y="-27384"/>
            <a:ext cx="8839200" cy="213904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 algn="ctr" eaLnBrk="0" hangingPunct="0">
              <a:defRPr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Сравнение показателей сферы «экономики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знаний» в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России и развитых</a:t>
            </a:r>
          </a:p>
          <a:p>
            <a:pPr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странах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ru-RU" sz="2100" dirty="0">
                <a:latin typeface="Arial Narrow" panose="020B0606020202030204" pitchFamily="34" charset="0"/>
                <a:cs typeface="Times New Roman" pitchFamily="18" charset="0"/>
              </a:rPr>
              <a:t>    </a:t>
            </a:r>
          </a:p>
          <a:p>
            <a:pPr algn="just"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>
            <p:extLst/>
          </p:nvPr>
        </p:nvGraphicFramePr>
        <p:xfrm>
          <a:off x="395536" y="1628800"/>
          <a:ext cx="8496944" cy="470284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5319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70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06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8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7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отдельных отраслей и сфер «экономики знаний» в валовом внутреннем продукте (в %):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          Наука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4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Образование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4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 Здравоохранение и биотехнологии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4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 Информационные технологии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0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вес «экономики знаний» в целом в валовом внутреннем продукте  (в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94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052736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23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5502791"/>
              </p:ext>
            </p:extLst>
          </p:nvPr>
        </p:nvGraphicFramePr>
        <p:xfrm>
          <a:off x="251520" y="1422016"/>
          <a:ext cx="8712968" cy="517533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5006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7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56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99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30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заимствования в виде инвестиционного кредита в трлн. долл. в среднем в год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основной капитал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«экономику знаний»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Активы банков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в 2017-2020 гг.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в 2020-2025 гг.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 – 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 – 3,5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2015 г. активы банков превысили ВВП и составили 83 трлн. руб.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Международные золотовалютные резервы – взаимообразно при окупаемости 5-10 лет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– 20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млрд. долл. в год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 них до 5 млрд. долл.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этих резервов около 400 млрд. долл., из которых до 2020 г. будет заимствовано 100 млрд. долл. и средства начнут возвращаться.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Доходы от приватизации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 трлн. руб.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Программа приватизации намечена с 2016 г.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7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Облигационные займы населения для строительства жилья и приобретения автомобиля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  трлн. руб.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Население сберегает до 30 трлн. руб. в России и до 700 млрд. долл. – за рубежом.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Прибыль и амортизационный фонд предприятий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трлн. руб.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0,5 трлн. руб.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освобождении от налогов части прибыли, направленной на инвестиции, и перехода на ускоренную амортизацию.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Займы государства за рубежом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20 – 30 млрд. долл. 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– 5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млрд. долл.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Внешний долг государства РФ – 3% ВВП, а с внутренним – менее 15%. Его можно довести до 30-40%.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30596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инвестиций в основной капитал и вложений в «экономику знаний» 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4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3792064"/>
              </p:ext>
            </p:extLst>
          </p:nvPr>
        </p:nvGraphicFramePr>
        <p:xfrm>
          <a:off x="263768" y="1599972"/>
          <a:ext cx="8700720" cy="48533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28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09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23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85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12005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в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капитал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ВВП,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Среднегодовой прирост экономики,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Развитые страны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около 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 – 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 – 2,0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0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Развивающиеся страны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– 35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 –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4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Китай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45 – 50 </a:t>
                      </a: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96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2016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13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 0,2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3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2017-2019 гг. (Минэкономразвития)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18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0,7 – 2,1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381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При ежегодном приросте инвестиций по 8-10%: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Россия 2020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Россия 2025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Россия 2030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22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35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27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35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5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 – 6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698865"/>
            <a:ext cx="818043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инвестиций в основной капитал и «экономики знаний» в валовом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внутреннем продукте и темпы роста экономики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847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6290880"/>
              </p:ext>
            </p:extLst>
          </p:nvPr>
        </p:nvGraphicFramePr>
        <p:xfrm>
          <a:off x="251522" y="1484784"/>
          <a:ext cx="8640959" cy="513981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2322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7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9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59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0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59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29064">
                <a:tc rowSpan="2"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Снижение в период стагнации и рецессии в 2013-2016 гг.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%%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 какому году                 восстановятся эти показатели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Насколько будет превзойдён докризисный уровень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форсаже инвестиций,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в %%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Минэконом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-развития</a:t>
                      </a:r>
                      <a:endParaRPr lang="ru-RU" sz="13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При </a:t>
                      </a:r>
                      <a:r>
                        <a:rPr lang="ru-RU" sz="13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форсаже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инвестиций</a:t>
                      </a:r>
                      <a:endParaRPr lang="ru-RU" sz="13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2025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2030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6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 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– 4,5 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0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Промышленность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2023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6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основной капитал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2023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2,3 раза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3,2 раза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70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Экспорт      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 раза</a:t>
                      </a:r>
                      <a:endParaRPr kumimoji="0" lang="en-US" sz="135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ранее 2030 г.</a:t>
                      </a:r>
                      <a:endParaRPr kumimoji="0" lang="ru-RU" sz="135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2023 г.</a:t>
                      </a:r>
                      <a:endParaRPr kumimoji="0" lang="ru-RU" sz="135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35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kumimoji="0" lang="ru-RU" sz="135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 и здравоохранение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ранее 2023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2,5 раза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4 раза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Розничный товарооборот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en-US" sz="135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2023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 г.</a:t>
                      </a: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35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endParaRPr kumimoji="0" lang="ru-RU" sz="135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6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денежные доходы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6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Конечное потребление домашних хозяйств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2023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 г.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endParaRPr kumimoji="0" lang="ru-RU" sz="13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990600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600990" y="761509"/>
            <a:ext cx="83964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Восстановление и дальнейший рост экономических и социальных показателей в перспективе 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9792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9724777"/>
              </p:ext>
            </p:extLst>
          </p:nvPr>
        </p:nvGraphicFramePr>
        <p:xfrm>
          <a:off x="395537" y="1575273"/>
          <a:ext cx="8568951" cy="502207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7682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1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3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56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2030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– объём: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на душу населения (уровень экономического развития):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 в основной капитал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социального развития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при рождении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 душу населения: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комфортным жильём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жизни пенсионеров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95" y="761509"/>
            <a:ext cx="814272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Международный рейтинг России среди 150 ведущих государств мира по социально-экономическим показателям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среди стран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3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16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8715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085200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260648"/>
            <a:ext cx="81702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itchFamily="18" charset="0"/>
              </a:rPr>
              <a:t>Валовый внутренний продукт, в % к 2000 г.</a:t>
            </a:r>
            <a:endParaRPr lang="ru-RU" altLang="ru-RU" sz="2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6202179"/>
            <a:ext cx="818611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Источник: Расчёты РБК по данным Росстата </a:t>
            </a: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(2017 год – оценка</a:t>
            </a:r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endParaRPr lang="ru-RU" sz="1500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9500606"/>
              </p:ext>
            </p:extLst>
          </p:nvPr>
        </p:nvGraphicFramePr>
        <p:xfrm>
          <a:off x="179512" y="1436917"/>
          <a:ext cx="8784976" cy="454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475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260648"/>
            <a:ext cx="81702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itchFamily="18" charset="0"/>
              </a:rPr>
              <a:t>Реальные располагаемые денежные доходы населения, в % к 2000 г.</a:t>
            </a:r>
            <a:endParaRPr lang="ru-RU" altLang="ru-RU" sz="2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aphicFrame>
        <p:nvGraphicFramePr>
          <p:cNvPr id="10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5227240"/>
              </p:ext>
            </p:extLst>
          </p:nvPr>
        </p:nvGraphicFramePr>
        <p:xfrm>
          <a:off x="251520" y="1484784"/>
          <a:ext cx="8784976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83568" y="6021288"/>
            <a:ext cx="820891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Источник: Расчёты РБК по данным Росстата </a:t>
            </a: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(2017 год – оценка</a:t>
            </a:r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endParaRPr lang="ru-RU" sz="1500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7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260648"/>
            <a:ext cx="81702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itchFamily="18" charset="0"/>
              </a:rPr>
              <a:t>Уровень инфляции, % к прошлому году</a:t>
            </a:r>
            <a:endParaRPr lang="ru-RU" altLang="ru-RU" sz="2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aphicFrame>
        <p:nvGraphicFramePr>
          <p:cNvPr id="9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5555675"/>
              </p:ext>
            </p:extLst>
          </p:nvPr>
        </p:nvGraphicFramePr>
        <p:xfrm>
          <a:off x="323528" y="1340768"/>
          <a:ext cx="8712968" cy="483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6093296"/>
            <a:ext cx="280979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Источник: </a:t>
            </a:r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 </a:t>
            </a: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данным Росстата</a:t>
            </a:r>
          </a:p>
        </p:txBody>
      </p:sp>
    </p:spTree>
    <p:extLst>
      <p:ext uri="{BB962C8B-B14F-4D97-AF65-F5344CB8AC3E}">
        <p14:creationId xmlns:p14="http://schemas.microsoft.com/office/powerpoint/2010/main" xmlns="" val="39891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260648"/>
            <a:ext cx="81702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itchFamily="18" charset="0"/>
              </a:rPr>
              <a:t>Уровень безработицы, %</a:t>
            </a:r>
            <a:endParaRPr lang="ru-RU" altLang="ru-RU" sz="2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aphicFrame>
        <p:nvGraphicFramePr>
          <p:cNvPr id="9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18618393"/>
              </p:ext>
            </p:extLst>
          </p:nvPr>
        </p:nvGraphicFramePr>
        <p:xfrm>
          <a:off x="323528" y="1401803"/>
          <a:ext cx="8640960" cy="477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6186790"/>
            <a:ext cx="43925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Источник</a:t>
            </a: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 данным </a:t>
            </a: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Росстата</a:t>
            </a:r>
          </a:p>
        </p:txBody>
      </p:sp>
    </p:spTree>
    <p:extLst>
      <p:ext uri="{BB962C8B-B14F-4D97-AF65-F5344CB8AC3E}">
        <p14:creationId xmlns:p14="http://schemas.microsoft.com/office/powerpoint/2010/main" xmlns="" val="26595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260648"/>
            <a:ext cx="81702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itchFamily="18" charset="0"/>
              </a:rPr>
              <a:t>Расходы консолидированного бюджета на образование, % от ВВП</a:t>
            </a:r>
            <a:endParaRPr lang="ru-RU" altLang="ru-RU" sz="2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aphicFrame>
        <p:nvGraphicFramePr>
          <p:cNvPr id="10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4063865"/>
              </p:ext>
            </p:extLst>
          </p:nvPr>
        </p:nvGraphicFramePr>
        <p:xfrm>
          <a:off x="278154" y="1484784"/>
          <a:ext cx="868633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51179" y="6114782"/>
            <a:ext cx="821282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Источник: Расчёты РБК по данным </a:t>
            </a:r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Росстата и Федерального казначейства (2017 год – оценка)</a:t>
            </a:r>
            <a:endParaRPr lang="ru-RU" sz="1500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260648"/>
            <a:ext cx="81702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itchFamily="18" charset="0"/>
              </a:rPr>
              <a:t>Расходы консолидированного бюджета на национальную оборону, % от ВВП</a:t>
            </a:r>
            <a:endParaRPr lang="ru-RU" altLang="ru-RU" sz="2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aphicFrame>
        <p:nvGraphicFramePr>
          <p:cNvPr id="9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71141957"/>
              </p:ext>
            </p:extLst>
          </p:nvPr>
        </p:nvGraphicFramePr>
        <p:xfrm>
          <a:off x="251520" y="1268760"/>
          <a:ext cx="8579296" cy="4908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6130171"/>
            <a:ext cx="809352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Источник: Расчёты РБК по данным Росстата и Федерального казначейства (2017 год – оценка)</a:t>
            </a:r>
          </a:p>
        </p:txBody>
      </p:sp>
    </p:spTree>
    <p:extLst>
      <p:ext uri="{BB962C8B-B14F-4D97-AF65-F5344CB8AC3E}">
        <p14:creationId xmlns:p14="http://schemas.microsoft.com/office/powerpoint/2010/main" xmlns="" val="23457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260648"/>
            <a:ext cx="81702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itchFamily="18" charset="0"/>
              </a:rPr>
              <a:t>Объём государственного внешнего долга, млрд долл. США</a:t>
            </a:r>
            <a:endParaRPr lang="ru-RU" altLang="ru-RU" sz="2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aphicFrame>
        <p:nvGraphicFramePr>
          <p:cNvPr id="9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08028807"/>
              </p:ext>
            </p:extLst>
          </p:nvPr>
        </p:nvGraphicFramePr>
        <p:xfrm>
          <a:off x="467544" y="1412777"/>
          <a:ext cx="8396458" cy="4596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6130171"/>
            <a:ext cx="451369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5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Источник: </a:t>
            </a:r>
            <a:r>
              <a:rPr lang="ru-RU" sz="1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Минфин РФ (данные на начало года)</a:t>
            </a:r>
            <a:endParaRPr lang="ru-RU" sz="1500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9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10224</TotalTime>
  <Words>2770</Words>
  <Application>Microsoft Office PowerPoint</Application>
  <PresentationFormat>Экран (4:3)</PresentationFormat>
  <Paragraphs>749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Слайд 12</vt:lpstr>
      <vt:lpstr>Слайд 13</vt:lpstr>
      <vt:lpstr>Слайд 14</vt:lpstr>
      <vt:lpstr>Слайд 15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Слайд 17</vt:lpstr>
      <vt:lpstr>Слайд 18</vt:lpstr>
      <vt:lpstr>Слайд 19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Аганбегян Абел Гезевич</dc:title>
  <dc:creator>Кротова Надежда Алексеевна</dc:creator>
  <cp:lastModifiedBy>user</cp:lastModifiedBy>
  <cp:revision>1603</cp:revision>
  <cp:lastPrinted>2018-05-17T10:33:59Z</cp:lastPrinted>
  <dcterms:created xsi:type="dcterms:W3CDTF">2014-06-30T10:57:10Z</dcterms:created>
  <dcterms:modified xsi:type="dcterms:W3CDTF">2018-05-21T13:55:01Z</dcterms:modified>
</cp:coreProperties>
</file>