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14" r:id="rId2"/>
    <p:sldId id="315" r:id="rId3"/>
    <p:sldId id="333" r:id="rId4"/>
    <p:sldId id="334"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B70"/>
    <a:srgbClr val="005AAA"/>
    <a:srgbClr val="0000FF"/>
    <a:srgbClr val="AB3A8D"/>
    <a:srgbClr val="FF7C80"/>
    <a:srgbClr val="00B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6" autoAdjust="0"/>
    <p:restoredTop sz="94690" autoAdjust="0"/>
  </p:normalViewPr>
  <p:slideViewPr>
    <p:cSldViewPr snapToGrid="0" showGuides="1">
      <p:cViewPr varScale="1">
        <p:scale>
          <a:sx n="128" d="100"/>
          <a:sy n="128" d="100"/>
        </p:scale>
        <p:origin x="330"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2" d="100"/>
          <a:sy n="72" d="100"/>
        </p:scale>
        <p:origin x="325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070DDE6-251B-458B-89A0-A199C5F1269B}" type="datetimeFigureOut">
              <a:rPr lang="ru-RU" smtClean="0"/>
              <a:t>22.05.2018</a:t>
            </a:fld>
            <a:endParaRPr lang="ru-RU"/>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72746D7-ADE3-46C0-AD62-1B7C11AE62AF}" type="slidenum">
              <a:rPr lang="ru-RU" smtClean="0"/>
              <a:t>‹#›</a:t>
            </a:fld>
            <a:endParaRPr lang="ru-RU"/>
          </a:p>
        </p:txBody>
      </p:sp>
    </p:spTree>
    <p:extLst>
      <p:ext uri="{BB962C8B-B14F-4D97-AF65-F5344CB8AC3E}">
        <p14:creationId xmlns:p14="http://schemas.microsoft.com/office/powerpoint/2010/main" val="382727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A2A3A80-770B-4646-AEF1-C8C71689E2C5}" type="datetimeFigureOut">
              <a:rPr lang="ru-RU" smtClean="0"/>
              <a:t>22.05.2018</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B149628-2380-45F0-81DE-B2F66962CD2A}" type="slidenum">
              <a:rPr lang="ru-RU" smtClean="0"/>
              <a:t>‹#›</a:t>
            </a:fld>
            <a:endParaRPr lang="ru-RU"/>
          </a:p>
        </p:txBody>
      </p:sp>
    </p:spTree>
    <p:extLst>
      <p:ext uri="{BB962C8B-B14F-4D97-AF65-F5344CB8AC3E}">
        <p14:creationId xmlns:p14="http://schemas.microsoft.com/office/powerpoint/2010/main" val="28093127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542EA97-00B9-4544-8447-495E294573C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109069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542EA97-00B9-4544-8447-495E294573C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4463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542EA97-00B9-4544-8447-495E294573C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77907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12" name="Прямоугольник 11"/>
          <p:cNvSpPr/>
          <p:nvPr userDrawn="1"/>
        </p:nvSpPr>
        <p:spPr>
          <a:xfrm>
            <a:off x="1" y="1"/>
            <a:ext cx="9143999" cy="276224"/>
          </a:xfrm>
          <a:prstGeom prst="rect">
            <a:avLst/>
          </a:prstGeom>
          <a:gradFill flip="none" rotWithShape="1">
            <a:gsLst>
              <a:gs pos="75000">
                <a:srgbClr val="AB3A8D"/>
              </a:gs>
              <a:gs pos="0">
                <a:srgbClr val="005AAA"/>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2060"/>
            <a:ext cx="1177746" cy="411440"/>
          </a:xfrm>
          <a:prstGeom prst="rect">
            <a:avLst/>
          </a:prstGeom>
        </p:spPr>
      </p:pic>
      <p:sp>
        <p:nvSpPr>
          <p:cNvPr id="6" name="TextBox 5"/>
          <p:cNvSpPr txBox="1"/>
          <p:nvPr userDrawn="1"/>
        </p:nvSpPr>
        <p:spPr>
          <a:xfrm>
            <a:off x="8317871" y="4843418"/>
            <a:ext cx="826128" cy="323165"/>
          </a:xfrm>
          <a:prstGeom prst="rect">
            <a:avLst/>
          </a:prstGeom>
          <a:noFill/>
        </p:spPr>
        <p:txBody>
          <a:bodyPr wrap="square" rtlCol="0">
            <a:spAutoFit/>
          </a:bodyPr>
          <a:lstStyle/>
          <a:p>
            <a:pPr algn="r"/>
            <a:fld id="{875C801B-6540-4C5C-8138-3A6B288D5B43}" type="slidenum">
              <a:rPr lang="ru-RU" sz="1500" b="1" smtClean="0">
                <a:solidFill>
                  <a:srgbClr val="E72B70"/>
                </a:solidFill>
                <a:latin typeface="+mn-lt"/>
              </a:rPr>
              <a:pPr algn="r"/>
              <a:t>‹#›</a:t>
            </a:fld>
            <a:r>
              <a:rPr lang="ru-RU" sz="1500" b="1" dirty="0" smtClean="0">
                <a:solidFill>
                  <a:srgbClr val="E72B70"/>
                </a:solidFill>
                <a:latin typeface="+mn-lt"/>
              </a:rPr>
              <a:t> </a:t>
            </a:r>
            <a:r>
              <a:rPr lang="en-US" sz="1200" b="1" dirty="0" smtClean="0">
                <a:solidFill>
                  <a:srgbClr val="E72B70"/>
                </a:solidFill>
                <a:latin typeface="+mn-lt"/>
              </a:rPr>
              <a:t>/</a:t>
            </a:r>
            <a:r>
              <a:rPr lang="ru-RU" sz="1200" b="1" dirty="0" smtClean="0">
                <a:solidFill>
                  <a:srgbClr val="E72B70"/>
                </a:solidFill>
                <a:latin typeface="+mn-lt"/>
              </a:rPr>
              <a:t> </a:t>
            </a:r>
            <a:r>
              <a:rPr lang="en-US" sz="1200" b="1" dirty="0" smtClean="0">
                <a:solidFill>
                  <a:srgbClr val="E72B70"/>
                </a:solidFill>
                <a:latin typeface="+mn-lt"/>
              </a:rPr>
              <a:t>21</a:t>
            </a:r>
            <a:endParaRPr lang="ru-RU" sz="1500" b="1" dirty="0">
              <a:solidFill>
                <a:srgbClr val="E72B70"/>
              </a:solidFill>
              <a:latin typeface="+mn-lt"/>
            </a:endParaRPr>
          </a:p>
        </p:txBody>
      </p:sp>
      <p:sp>
        <p:nvSpPr>
          <p:cNvPr id="3" name="TextBox 2"/>
          <p:cNvSpPr txBox="1"/>
          <p:nvPr userDrawn="1"/>
        </p:nvSpPr>
        <p:spPr>
          <a:xfrm>
            <a:off x="1177747" y="4822364"/>
            <a:ext cx="3515706" cy="253916"/>
          </a:xfrm>
          <a:prstGeom prst="rect">
            <a:avLst/>
          </a:prstGeom>
          <a:noFill/>
        </p:spPr>
        <p:txBody>
          <a:bodyPr wrap="none" rtlCol="0">
            <a:spAutoFit/>
          </a:bodyPr>
          <a:lstStyle/>
          <a:p>
            <a:r>
              <a:rPr lang="ru-RU" sz="1050" dirty="0" smtClean="0">
                <a:solidFill>
                  <a:srgbClr val="005AAA"/>
                </a:solidFill>
              </a:rPr>
              <a:t>Управление бухгалтерского учета и финансового контроля</a:t>
            </a:r>
            <a:endParaRPr lang="ru-RU" sz="1050" dirty="0">
              <a:solidFill>
                <a:srgbClr val="005AAA"/>
              </a:solidFill>
            </a:endParaRPr>
          </a:p>
        </p:txBody>
      </p:sp>
      <p:sp>
        <p:nvSpPr>
          <p:cNvPr id="8" name="Прямоугольник 7"/>
          <p:cNvSpPr/>
          <p:nvPr userDrawn="1"/>
        </p:nvSpPr>
        <p:spPr>
          <a:xfrm>
            <a:off x="1" y="1"/>
            <a:ext cx="9143999" cy="276224"/>
          </a:xfrm>
          <a:prstGeom prst="rect">
            <a:avLst/>
          </a:prstGeom>
        </p:spPr>
        <p:txBody>
          <a:bodyPr wrap="square" anchor="t">
            <a:noAutofit/>
          </a:bodyPr>
          <a:lstStyle/>
          <a:p>
            <a:pPr algn="l"/>
            <a:r>
              <a:rPr lang="ru-RU" sz="1350" dirty="0" smtClean="0">
                <a:solidFill>
                  <a:schemeClr val="bg1"/>
                </a:solidFill>
                <a:effectLst>
                  <a:outerShdw blurRad="38100" dist="38100" dir="2700000" algn="tl">
                    <a:srgbClr val="000000">
                      <a:alpha val="43137"/>
                    </a:srgbClr>
                  </a:outerShdw>
                </a:effectLst>
                <a:latin typeface="+mj-lt"/>
              </a:rPr>
              <a:t> </a:t>
            </a:r>
            <a:endParaRPr lang="ru-RU" sz="1350" dirty="0">
              <a:solidFill>
                <a:schemeClr val="bg1"/>
              </a:solidFill>
              <a:effectLst>
                <a:outerShdw blurRad="38100" dist="38100" dir="2700000" algn="tl">
                  <a:srgbClr val="000000">
                    <a:alpha val="43137"/>
                  </a:srgbClr>
                </a:outerShdw>
              </a:effectLst>
              <a:latin typeface="+mj-lt"/>
            </a:endParaRPr>
          </a:p>
        </p:txBody>
      </p:sp>
      <p:sp>
        <p:nvSpPr>
          <p:cNvPr id="7" name="Title 1"/>
          <p:cNvSpPr>
            <a:spLocks noGrp="1"/>
          </p:cNvSpPr>
          <p:nvPr>
            <p:ph type="title"/>
          </p:nvPr>
        </p:nvSpPr>
        <p:spPr>
          <a:xfrm>
            <a:off x="250825" y="304577"/>
            <a:ext cx="8642350" cy="646336"/>
          </a:xfrm>
        </p:spPr>
        <p:txBody>
          <a:bodyPr anchor="t">
            <a:noAutofit/>
          </a:bodyPr>
          <a:lstStyle>
            <a:lvl1pPr>
              <a:defRPr sz="1800" b="1">
                <a:solidFill>
                  <a:srgbClr val="E72B70"/>
                </a:solidFill>
                <a:latin typeface="+mj-lt"/>
              </a:defRPr>
            </a:lvl1pPr>
          </a:lstStyle>
          <a:p>
            <a:r>
              <a:rPr lang="ru-RU" dirty="0" smtClean="0"/>
              <a:t>Образец заголовка</a:t>
            </a:r>
            <a:endParaRPr lang="en-US" dirty="0"/>
          </a:p>
        </p:txBody>
      </p:sp>
      <p:sp>
        <p:nvSpPr>
          <p:cNvPr id="2" name="Прямоугольник 1"/>
          <p:cNvSpPr/>
          <p:nvPr userDrawn="1"/>
        </p:nvSpPr>
        <p:spPr>
          <a:xfrm>
            <a:off x="-1" y="-28351"/>
            <a:ext cx="9144000" cy="307777"/>
          </a:xfrm>
          <a:prstGeom prst="rect">
            <a:avLst/>
          </a:prstGeom>
        </p:spPr>
        <p:txBody>
          <a:bodyPr wrap="square">
            <a:spAutoFit/>
          </a:bodyPr>
          <a:lstStyle/>
          <a:p>
            <a:r>
              <a:rPr lang="ru-RU" sz="1400" b="0" dirty="0" smtClean="0">
                <a:solidFill>
                  <a:schemeClr val="bg1"/>
                </a:solidFill>
                <a:latin typeface="+mj-lt"/>
              </a:rPr>
              <a:t>Внутренний финансовый контроль — реализация мер по минимизации рисков</a:t>
            </a:r>
            <a:endParaRPr lang="ru-RU" sz="1400" b="0" dirty="0">
              <a:solidFill>
                <a:schemeClr val="bg1"/>
              </a:solidFill>
              <a:latin typeface="+mj-lt"/>
            </a:endParaRPr>
          </a:p>
        </p:txBody>
      </p:sp>
    </p:spTree>
    <p:extLst>
      <p:ext uri="{BB962C8B-B14F-4D97-AF65-F5344CB8AC3E}">
        <p14:creationId xmlns:p14="http://schemas.microsoft.com/office/powerpoint/2010/main" val="11899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7" orient="horz" pos="2981">
          <p15:clr>
            <a:srgbClr val="FBAE40"/>
          </p15:clr>
        </p15:guide>
        <p15:guide id="11" pos="5602">
          <p15:clr>
            <a:srgbClr val="FBAE40"/>
          </p15:clr>
        </p15:guide>
        <p15:guide id="12" orient="horz" pos="174">
          <p15:clr>
            <a:srgbClr val="FBAE40"/>
          </p15:clr>
        </p15:guide>
        <p15:guide id="13" orient="horz" pos="260">
          <p15:clr>
            <a:srgbClr val="FBAE40"/>
          </p15:clr>
        </p15:guide>
        <p15:guide id="14" pos="2880">
          <p15:clr>
            <a:srgbClr val="FBAE40"/>
          </p15:clr>
        </p15:guide>
        <p15:guide id="16" pos="158">
          <p15:clr>
            <a:srgbClr val="FBAE40"/>
          </p15:clr>
        </p15:guide>
        <p15:guide id="17" pos="385">
          <p15:clr>
            <a:srgbClr val="FBAE40"/>
          </p15:clr>
        </p15:guide>
        <p15:guide id="18" pos="5375">
          <p15:clr>
            <a:srgbClr val="FBAE40"/>
          </p15:clr>
        </p15:guide>
        <p15:guide id="19" orient="horz" pos="5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542EA97-00B9-4544-8447-495E294573C5}" type="datetimeFigureOut">
              <a:rPr lang="ru-RU" smtClean="0"/>
              <a:pPr/>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BF99B-89B2-4FE9-B2EF-79840782F68A}" type="slidenum">
              <a:rPr lang="ru-RU" smtClean="0"/>
              <a:pPr/>
              <a:t>‹#›</a:t>
            </a:fld>
            <a:endParaRPr lang="ru-RU"/>
          </a:p>
        </p:txBody>
      </p:sp>
    </p:spTree>
    <p:extLst>
      <p:ext uri="{BB962C8B-B14F-4D97-AF65-F5344CB8AC3E}">
        <p14:creationId xmlns:p14="http://schemas.microsoft.com/office/powerpoint/2010/main" val="11249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542EA97-00B9-4544-8447-495E294573C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10022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542EA97-00B9-4544-8447-495E294573C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256393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42EA97-00B9-4544-8447-495E294573C5}" type="datetimeFigureOut">
              <a:rPr lang="ru-RU" smtClean="0"/>
              <a:t>22.05.2018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8203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542EA97-00B9-4544-8447-495E294573C5}" type="datetimeFigureOut">
              <a:rPr lang="ru-RU" smtClean="0"/>
              <a:t>22.05.2018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250825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2EA97-00B9-4544-8447-495E294573C5}" type="datetimeFigureOut">
              <a:rPr lang="ru-RU" smtClean="0"/>
              <a:t>22.05.2018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128113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542EA97-00B9-4544-8447-495E294573C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16712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542EA97-00B9-4544-8447-495E294573C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BF99B-89B2-4FE9-B2EF-79840782F68A}" type="slidenum">
              <a:rPr lang="ru-RU" smtClean="0"/>
              <a:t>‹#›</a:t>
            </a:fld>
            <a:endParaRPr lang="ru-RU"/>
          </a:p>
        </p:txBody>
      </p:sp>
    </p:spTree>
    <p:extLst>
      <p:ext uri="{BB962C8B-B14F-4D97-AF65-F5344CB8AC3E}">
        <p14:creationId xmlns:p14="http://schemas.microsoft.com/office/powerpoint/2010/main" val="2822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42EA97-00B9-4544-8447-495E294573C5}" type="datetimeFigureOut">
              <a:rPr lang="ru-RU" smtClean="0"/>
              <a:pPr/>
              <a:t>22.05.2018</a:t>
            </a:fld>
            <a:endParaRPr lang="ru-R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A0BF99B-89B2-4FE9-B2EF-79840782F68A}" type="slidenum">
              <a:rPr lang="ru-RU" smtClean="0"/>
              <a:pPr/>
              <a:t>‹#›</a:t>
            </a:fld>
            <a:endParaRPr lang="ru-RU"/>
          </a:p>
        </p:txBody>
      </p:sp>
    </p:spTree>
    <p:extLst>
      <p:ext uri="{BB962C8B-B14F-4D97-AF65-F5344CB8AC3E}">
        <p14:creationId xmlns:p14="http://schemas.microsoft.com/office/powerpoint/2010/main" val="127734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255" y="-7082"/>
            <a:ext cx="9158510" cy="5157663"/>
          </a:xfrm>
          <a:prstGeom prst="rect">
            <a:avLst/>
          </a:prstGeom>
        </p:spPr>
      </p:pic>
      <p:sp>
        <p:nvSpPr>
          <p:cNvPr id="3" name="Прямоугольник 2"/>
          <p:cNvSpPr/>
          <p:nvPr/>
        </p:nvSpPr>
        <p:spPr>
          <a:xfrm>
            <a:off x="-7255" y="3649357"/>
            <a:ext cx="9151255" cy="830997"/>
          </a:xfrm>
          <a:prstGeom prst="rect">
            <a:avLst/>
          </a:prstGeom>
        </p:spPr>
        <p:txBody>
          <a:bodyPr wrap="square">
            <a:spAutoFit/>
          </a:bodyPr>
          <a:lstStyle/>
          <a:p>
            <a:pPr algn="ctr"/>
            <a:r>
              <a:rPr lang="ru-RU" sz="2400" dirty="0" smtClean="0">
                <a:solidFill>
                  <a:schemeClr val="bg1"/>
                </a:solidFill>
                <a:effectLst>
                  <a:outerShdw blurRad="38100" dist="38100" dir="2700000" algn="tl">
                    <a:srgbClr val="000000">
                      <a:alpha val="43137"/>
                    </a:srgbClr>
                  </a:outerShdw>
                </a:effectLst>
                <a:latin typeface="+mj-lt"/>
              </a:rPr>
              <a:t>Внутренний финансовый контроль — реализация мер</a:t>
            </a:r>
            <a:br>
              <a:rPr lang="ru-RU" sz="2400" dirty="0" smtClean="0">
                <a:solidFill>
                  <a:schemeClr val="bg1"/>
                </a:solidFill>
                <a:effectLst>
                  <a:outerShdw blurRad="38100" dist="38100" dir="2700000" algn="tl">
                    <a:srgbClr val="000000">
                      <a:alpha val="43137"/>
                    </a:srgbClr>
                  </a:outerShdw>
                </a:effectLst>
                <a:latin typeface="+mj-lt"/>
              </a:rPr>
            </a:br>
            <a:r>
              <a:rPr lang="ru-RU" sz="2400" dirty="0" smtClean="0">
                <a:solidFill>
                  <a:schemeClr val="bg1"/>
                </a:solidFill>
                <a:effectLst>
                  <a:outerShdw blurRad="38100" dist="38100" dir="2700000" algn="tl">
                    <a:srgbClr val="000000">
                      <a:alpha val="43137"/>
                    </a:srgbClr>
                  </a:outerShdw>
                </a:effectLst>
                <a:latin typeface="+mj-lt"/>
              </a:rPr>
              <a:t>по минимизации рисков</a:t>
            </a:r>
            <a:endParaRPr lang="ru-RU" sz="2400" dirty="0">
              <a:solidFill>
                <a:schemeClr val="bg1"/>
              </a:solidFill>
              <a:effectLst>
                <a:outerShdw blurRad="38100" dist="38100" dir="2700000" algn="tl">
                  <a:srgbClr val="000000">
                    <a:alpha val="43137"/>
                  </a:srgbClr>
                </a:outerShdw>
              </a:effectLst>
              <a:latin typeface="+mj-lt"/>
            </a:endParaRPr>
          </a:p>
        </p:txBody>
      </p:sp>
      <p:sp>
        <p:nvSpPr>
          <p:cNvPr id="4" name="Прямоугольник 3"/>
          <p:cNvSpPr/>
          <p:nvPr/>
        </p:nvSpPr>
        <p:spPr>
          <a:xfrm>
            <a:off x="-7255" y="4831827"/>
            <a:ext cx="9151255" cy="276999"/>
          </a:xfrm>
          <a:prstGeom prst="rect">
            <a:avLst/>
          </a:prstGeom>
        </p:spPr>
        <p:txBody>
          <a:bodyPr wrap="square">
            <a:spAutoFit/>
          </a:bodyPr>
          <a:lstStyle/>
          <a:p>
            <a:pPr algn="ctr"/>
            <a:r>
              <a:rPr lang="ru-RU" sz="1200" dirty="0" smtClean="0">
                <a:solidFill>
                  <a:schemeClr val="bg1"/>
                </a:solidFill>
              </a:rPr>
              <a:t>2018 год</a:t>
            </a:r>
            <a:endParaRPr lang="ru-RU" sz="1200" dirty="0">
              <a:solidFill>
                <a:schemeClr val="bg1"/>
              </a:solidFill>
            </a:endParaRPr>
          </a:p>
        </p:txBody>
      </p:sp>
    </p:spTree>
    <p:extLst>
      <p:ext uri="{BB962C8B-B14F-4D97-AF65-F5344CB8AC3E}">
        <p14:creationId xmlns:p14="http://schemas.microsoft.com/office/powerpoint/2010/main" val="11047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Скриншоты системы</a:t>
            </a:r>
          </a:p>
        </p:txBody>
      </p:sp>
      <p:pic>
        <p:nvPicPr>
          <p:cNvPr id="5" name="Рисунок 4"/>
          <p:cNvPicPr>
            <a:picLocks noChangeAspect="1"/>
          </p:cNvPicPr>
          <p:nvPr/>
        </p:nvPicPr>
        <p:blipFill>
          <a:blip r:embed="rId2"/>
          <a:stretch>
            <a:fillRect/>
          </a:stretch>
        </p:blipFill>
        <p:spPr>
          <a:xfrm>
            <a:off x="250825" y="627745"/>
            <a:ext cx="4602480" cy="3836670"/>
          </a:xfrm>
          <a:prstGeom prst="rect">
            <a:avLst/>
          </a:prstGeom>
        </p:spPr>
      </p:pic>
      <p:pic>
        <p:nvPicPr>
          <p:cNvPr id="6" name="Рисунок 5"/>
          <p:cNvPicPr>
            <a:picLocks noChangeAspect="1"/>
          </p:cNvPicPr>
          <p:nvPr/>
        </p:nvPicPr>
        <p:blipFill>
          <a:blip r:embed="rId3"/>
          <a:stretch>
            <a:fillRect/>
          </a:stretch>
        </p:blipFill>
        <p:spPr>
          <a:xfrm>
            <a:off x="4290695" y="1016298"/>
            <a:ext cx="4602480" cy="3836670"/>
          </a:xfrm>
          <a:prstGeom prst="rect">
            <a:avLst/>
          </a:prstGeom>
        </p:spPr>
      </p:pic>
    </p:spTree>
    <p:extLst>
      <p:ext uri="{BB962C8B-B14F-4D97-AF65-F5344CB8AC3E}">
        <p14:creationId xmlns:p14="http://schemas.microsoft.com/office/powerpoint/2010/main" val="2463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Скриншоты системы</a:t>
            </a:r>
          </a:p>
        </p:txBody>
      </p:sp>
      <p:pic>
        <p:nvPicPr>
          <p:cNvPr id="7" name="Рисунок 6"/>
          <p:cNvPicPr>
            <a:picLocks noChangeAspect="1"/>
          </p:cNvPicPr>
          <p:nvPr/>
        </p:nvPicPr>
        <p:blipFill>
          <a:blip r:embed="rId2"/>
          <a:stretch>
            <a:fillRect/>
          </a:stretch>
        </p:blipFill>
        <p:spPr>
          <a:xfrm>
            <a:off x="250825" y="627745"/>
            <a:ext cx="4602480" cy="3836670"/>
          </a:xfrm>
          <a:prstGeom prst="rect">
            <a:avLst/>
          </a:prstGeom>
        </p:spPr>
      </p:pic>
      <p:pic>
        <p:nvPicPr>
          <p:cNvPr id="8" name="Рисунок 7"/>
          <p:cNvPicPr>
            <a:picLocks noChangeAspect="1"/>
          </p:cNvPicPr>
          <p:nvPr/>
        </p:nvPicPr>
        <p:blipFill>
          <a:blip r:embed="rId3"/>
          <a:stretch>
            <a:fillRect/>
          </a:stretch>
        </p:blipFill>
        <p:spPr>
          <a:xfrm>
            <a:off x="4290695" y="1016298"/>
            <a:ext cx="4602480" cy="3836670"/>
          </a:xfrm>
          <a:prstGeom prst="rect">
            <a:avLst/>
          </a:prstGeom>
        </p:spPr>
      </p:pic>
    </p:spTree>
    <p:extLst>
      <p:ext uri="{BB962C8B-B14F-4D97-AF65-F5344CB8AC3E}">
        <p14:creationId xmlns:p14="http://schemas.microsoft.com/office/powerpoint/2010/main" val="27294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Скриншоты системы</a:t>
            </a:r>
          </a:p>
        </p:txBody>
      </p:sp>
      <p:pic>
        <p:nvPicPr>
          <p:cNvPr id="5" name="Рисунок 4"/>
          <p:cNvPicPr>
            <a:picLocks noChangeAspect="1"/>
          </p:cNvPicPr>
          <p:nvPr/>
        </p:nvPicPr>
        <p:blipFill>
          <a:blip r:embed="rId2"/>
          <a:stretch>
            <a:fillRect/>
          </a:stretch>
        </p:blipFill>
        <p:spPr>
          <a:xfrm>
            <a:off x="250825" y="627745"/>
            <a:ext cx="4602480" cy="3836670"/>
          </a:xfrm>
          <a:prstGeom prst="rect">
            <a:avLst/>
          </a:prstGeom>
        </p:spPr>
      </p:pic>
      <p:pic>
        <p:nvPicPr>
          <p:cNvPr id="6" name="Рисунок 5"/>
          <p:cNvPicPr>
            <a:picLocks noChangeAspect="1"/>
          </p:cNvPicPr>
          <p:nvPr/>
        </p:nvPicPr>
        <p:blipFill>
          <a:blip r:embed="rId3"/>
          <a:stretch>
            <a:fillRect/>
          </a:stretch>
        </p:blipFill>
        <p:spPr>
          <a:xfrm>
            <a:off x="4290695" y="1025263"/>
            <a:ext cx="4602480" cy="3836670"/>
          </a:xfrm>
          <a:prstGeom prst="rect">
            <a:avLst/>
          </a:prstGeom>
        </p:spPr>
      </p:pic>
    </p:spTree>
    <p:extLst>
      <p:ext uri="{BB962C8B-B14F-4D97-AF65-F5344CB8AC3E}">
        <p14:creationId xmlns:p14="http://schemas.microsoft.com/office/powerpoint/2010/main" val="322730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Скриншоты системы</a:t>
            </a:r>
          </a:p>
        </p:txBody>
      </p:sp>
      <p:pic>
        <p:nvPicPr>
          <p:cNvPr id="7" name="Рисунок 6"/>
          <p:cNvPicPr>
            <a:picLocks noChangeAspect="1"/>
          </p:cNvPicPr>
          <p:nvPr/>
        </p:nvPicPr>
        <p:blipFill>
          <a:blip r:embed="rId2"/>
          <a:stretch>
            <a:fillRect/>
          </a:stretch>
        </p:blipFill>
        <p:spPr>
          <a:xfrm>
            <a:off x="250825" y="627745"/>
            <a:ext cx="4602480" cy="3836670"/>
          </a:xfrm>
          <a:prstGeom prst="rect">
            <a:avLst/>
          </a:prstGeom>
        </p:spPr>
      </p:pic>
      <p:pic>
        <p:nvPicPr>
          <p:cNvPr id="8" name="Рисунок 7"/>
          <p:cNvPicPr>
            <a:picLocks noChangeAspect="1"/>
          </p:cNvPicPr>
          <p:nvPr/>
        </p:nvPicPr>
        <p:blipFill>
          <a:blip r:embed="rId3"/>
          <a:stretch>
            <a:fillRect/>
          </a:stretch>
        </p:blipFill>
        <p:spPr>
          <a:xfrm>
            <a:off x="4290695" y="1025263"/>
            <a:ext cx="4602480" cy="3836670"/>
          </a:xfrm>
          <a:prstGeom prst="rect">
            <a:avLst/>
          </a:prstGeom>
        </p:spPr>
      </p:pic>
    </p:spTree>
    <p:extLst>
      <p:ext uri="{BB962C8B-B14F-4D97-AF65-F5344CB8AC3E}">
        <p14:creationId xmlns:p14="http://schemas.microsoft.com/office/powerpoint/2010/main" val="1033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a:t>
            </a:r>
            <a:r>
              <a:rPr lang="ru-RU" dirty="0" smtClean="0"/>
              <a:t>лица, как </a:t>
            </a:r>
            <a:r>
              <a:rPr lang="ru-RU" dirty="0"/>
              <a:t>элемент </a:t>
            </a:r>
            <a:r>
              <a:rPr lang="ru-RU" dirty="0" smtClean="0"/>
              <a:t>автоматизированной системы </a:t>
            </a:r>
            <a:r>
              <a:rPr lang="ru-RU" dirty="0"/>
              <a:t>внутреннего финансового контроля</a:t>
            </a:r>
          </a:p>
        </p:txBody>
      </p:sp>
      <p:graphicFrame>
        <p:nvGraphicFramePr>
          <p:cNvPr id="3" name="Таблица 2"/>
          <p:cNvGraphicFramePr>
            <a:graphicFrameLocks noGrp="1"/>
          </p:cNvGraphicFramePr>
          <p:nvPr>
            <p:extLst>
              <p:ext uri="{D42A27DB-BD31-4B8C-83A1-F6EECF244321}">
                <p14:modId xmlns:p14="http://schemas.microsoft.com/office/powerpoint/2010/main" val="1828677388"/>
              </p:ext>
            </p:extLst>
          </p:nvPr>
        </p:nvGraphicFramePr>
        <p:xfrm>
          <a:off x="611188" y="950913"/>
          <a:ext cx="7921625" cy="3643406"/>
        </p:xfrm>
        <a:graphic>
          <a:graphicData uri="http://schemas.openxmlformats.org/drawingml/2006/table">
            <a:tbl>
              <a:tblPr firstRow="1" firstCol="1" bandRow="1"/>
              <a:tblGrid>
                <a:gridCol w="3969778">
                  <a:extLst>
                    <a:ext uri="{9D8B030D-6E8A-4147-A177-3AD203B41FA5}">
                      <a16:colId xmlns:a16="http://schemas.microsoft.com/office/drawing/2014/main" val="129339031"/>
                    </a:ext>
                  </a:extLst>
                </a:gridCol>
                <a:gridCol w="3951847">
                  <a:extLst>
                    <a:ext uri="{9D8B030D-6E8A-4147-A177-3AD203B41FA5}">
                      <a16:colId xmlns:a16="http://schemas.microsoft.com/office/drawing/2014/main" val="4170988023"/>
                    </a:ext>
                  </a:extLst>
                </a:gridCol>
              </a:tblGrid>
              <a:tr h="300766">
                <a:tc>
                  <a:txBody>
                    <a:bodyPr/>
                    <a:lstStyle/>
                    <a:p>
                      <a:pPr algn="ctr">
                        <a:spcAft>
                          <a:spcPts val="0"/>
                        </a:spcAft>
                      </a:pPr>
                      <a:r>
                        <a:rPr lang="ru-RU" sz="1800" b="1" dirty="0">
                          <a:solidFill>
                            <a:schemeClr val="bg1"/>
                          </a:solidFill>
                          <a:effectLst/>
                          <a:latin typeface="+mn-lt"/>
                          <a:ea typeface="Calibri" panose="020F0502020204030204" pitchFamily="34" charset="0"/>
                          <a:cs typeface="Times New Roman" panose="02020603050405020304" pitchFamily="18" charset="0"/>
                        </a:rPr>
                        <a:t>Общий подход</a:t>
                      </a:r>
                    </a:p>
                  </a:txBody>
                  <a:tcPr marL="68580" marR="68580" marT="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72B70"/>
                    </a:solidFill>
                  </a:tcPr>
                </a:tc>
                <a:tc>
                  <a:txBody>
                    <a:bodyPr/>
                    <a:lstStyle/>
                    <a:p>
                      <a:pPr algn="ctr">
                        <a:spcAft>
                          <a:spcPts val="0"/>
                        </a:spcAft>
                      </a:pPr>
                      <a:r>
                        <a:rPr lang="ru-RU" sz="1800" b="1" dirty="0">
                          <a:solidFill>
                            <a:schemeClr val="bg1"/>
                          </a:solidFill>
                          <a:effectLst/>
                          <a:latin typeface="+mn-lt"/>
                          <a:ea typeface="Calibri" panose="020F0502020204030204" pitchFamily="34" charset="0"/>
                          <a:cs typeface="Times New Roman" panose="02020603050405020304" pitchFamily="18" charset="0"/>
                        </a:rPr>
                        <a:t>Альтернативное решение</a:t>
                      </a:r>
                    </a:p>
                  </a:txBody>
                  <a:tcPr marL="68580" marR="68580" marT="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005AAA"/>
                    </a:solidFill>
                  </a:tcPr>
                </a:tc>
                <a:extLst>
                  <a:ext uri="{0D108BD9-81ED-4DB2-BD59-A6C34878D82A}">
                    <a16:rowId xmlns:a16="http://schemas.microsoft.com/office/drawing/2014/main" val="979837745"/>
                  </a:ext>
                </a:extLst>
              </a:tr>
              <a:tr h="1004341">
                <a:tc>
                  <a:txBody>
                    <a:bodyPr/>
                    <a:lstStyle/>
                    <a:p>
                      <a:pPr>
                        <a:lnSpc>
                          <a:spcPts val="1600"/>
                        </a:lnSpc>
                        <a:spcBef>
                          <a:spcPts val="600"/>
                        </a:spcBef>
                        <a:spcAft>
                          <a:spcPts val="0"/>
                        </a:spcAft>
                      </a:pPr>
                      <a:r>
                        <a:rPr lang="ru-RU" sz="1800" b="1" dirty="0" smtClean="0">
                          <a:solidFill>
                            <a:srgbClr val="E72B70"/>
                          </a:solidFill>
                          <a:effectLst/>
                          <a:latin typeface="+mn-lt"/>
                          <a:ea typeface="Calibri" panose="020F0502020204030204" pitchFamily="34" charset="0"/>
                          <a:cs typeface="Times New Roman" panose="02020603050405020304" pitchFamily="18" charset="0"/>
                        </a:rPr>
                        <a:t>Самоконтроль</a:t>
                      </a:r>
                      <a:r>
                        <a:rPr lang="en-US" sz="1800" b="1" dirty="0" smtClean="0">
                          <a:solidFill>
                            <a:srgbClr val="E72B70"/>
                          </a:solidFill>
                          <a:effectLst/>
                          <a:latin typeface="+mn-lt"/>
                          <a:ea typeface="Calibri" panose="020F0502020204030204" pitchFamily="34" charset="0"/>
                          <a:cs typeface="Times New Roman" panose="02020603050405020304" pitchFamily="18" charset="0"/>
                        </a:rPr>
                        <a:t>:</a:t>
                      </a:r>
                      <a:endParaRPr lang="ru-RU" sz="1800" b="1" dirty="0">
                        <a:solidFill>
                          <a:srgbClr val="E72B70"/>
                        </a:solidFill>
                        <a:effectLst/>
                        <a:latin typeface="+mn-lt"/>
                        <a:ea typeface="Calibri" panose="020F0502020204030204" pitchFamily="34" charset="0"/>
                        <a:cs typeface="Times New Roman" panose="02020603050405020304" pitchFamily="18" charset="0"/>
                      </a:endParaRP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E72B70"/>
                          </a:solidFill>
                          <a:effectLst/>
                          <a:latin typeface="+mn-lt"/>
                          <a:ea typeface="Calibri" panose="020F0502020204030204" pitchFamily="34" charset="0"/>
                          <a:cs typeface="Times New Roman" panose="02020603050405020304" pitchFamily="18" charset="0"/>
                        </a:rPr>
                        <a:t>наименее </a:t>
                      </a:r>
                      <a:r>
                        <a:rPr lang="ru-RU" sz="1400" i="1" dirty="0">
                          <a:solidFill>
                            <a:srgbClr val="E72B70"/>
                          </a:solidFill>
                          <a:effectLst/>
                          <a:latin typeface="+mn-lt"/>
                          <a:ea typeface="Calibri" panose="020F0502020204030204" pitchFamily="34" charset="0"/>
                          <a:cs typeface="Times New Roman" panose="02020603050405020304" pitchFamily="18" charset="0"/>
                        </a:rPr>
                        <a:t>эффективный способ контроля, высокие риски выявления нарушений при проверках вышестоящей </a:t>
                      </a:r>
                      <a:r>
                        <a:rPr lang="ru-RU" sz="1400" i="1" dirty="0" smtClean="0">
                          <a:solidFill>
                            <a:srgbClr val="E72B70"/>
                          </a:solidFill>
                          <a:effectLst/>
                          <a:latin typeface="+mn-lt"/>
                          <a:ea typeface="Calibri" panose="020F0502020204030204" pitchFamily="34" charset="0"/>
                          <a:cs typeface="Times New Roman" panose="02020603050405020304" pitchFamily="18" charset="0"/>
                        </a:rPr>
                        <a:t>организации</a:t>
                      </a:r>
                      <a:br>
                        <a:rPr lang="ru-RU" sz="1400" i="1" dirty="0" smtClean="0">
                          <a:solidFill>
                            <a:srgbClr val="E72B70"/>
                          </a:solidFill>
                          <a:effectLst/>
                          <a:latin typeface="+mn-lt"/>
                          <a:ea typeface="Calibri" panose="020F0502020204030204" pitchFamily="34" charset="0"/>
                          <a:cs typeface="Times New Roman" panose="02020603050405020304" pitchFamily="18" charset="0"/>
                        </a:rPr>
                      </a:br>
                      <a:r>
                        <a:rPr lang="ru-RU" sz="1400" i="1" dirty="0" smtClean="0">
                          <a:solidFill>
                            <a:srgbClr val="E72B70"/>
                          </a:solidFill>
                          <a:effectLst/>
                          <a:latin typeface="+mn-lt"/>
                          <a:ea typeface="Calibri" panose="020F0502020204030204" pitchFamily="34" charset="0"/>
                          <a:cs typeface="Times New Roman" panose="02020603050405020304" pitchFamily="18" charset="0"/>
                        </a:rPr>
                        <a:t>и </a:t>
                      </a:r>
                      <a:r>
                        <a:rPr lang="ru-RU" sz="1400" i="1" dirty="0">
                          <a:solidFill>
                            <a:srgbClr val="E72B70"/>
                          </a:solidFill>
                          <a:effectLst/>
                          <a:latin typeface="+mn-lt"/>
                          <a:ea typeface="Calibri" panose="020F0502020204030204" pitchFamily="34" charset="0"/>
                          <a:cs typeface="Times New Roman" panose="02020603050405020304" pitchFamily="18" charset="0"/>
                        </a:rPr>
                        <a:t>уполномоченных проверяющих</a:t>
                      </a:r>
                    </a:p>
                  </a:txBody>
                  <a:tcPr marL="137160" marR="137160"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72B70">
                        <a:alpha val="14902"/>
                      </a:srgbClr>
                    </a:solidFill>
                  </a:tcPr>
                </a:tc>
                <a:tc rowSpan="2">
                  <a:txBody>
                    <a:bodyPr/>
                    <a:lstStyle/>
                    <a:p>
                      <a:pPr>
                        <a:lnSpc>
                          <a:spcPts val="1600"/>
                        </a:lnSpc>
                        <a:spcBef>
                          <a:spcPts val="600"/>
                        </a:spcBef>
                        <a:spcAft>
                          <a:spcPts val="0"/>
                        </a:spcAft>
                      </a:pPr>
                      <a:r>
                        <a:rPr lang="ru-RU" sz="1800" b="1" dirty="0">
                          <a:solidFill>
                            <a:srgbClr val="005AAA"/>
                          </a:solidFill>
                          <a:effectLst/>
                          <a:latin typeface="+mn-lt"/>
                          <a:ea typeface="Calibri" panose="020F0502020204030204" pitchFamily="34" charset="0"/>
                          <a:cs typeface="Times New Roman" panose="02020603050405020304" pitchFamily="18" charset="0"/>
                        </a:rPr>
                        <a:t>Автоматизация внутреннего финансового </a:t>
                      </a:r>
                      <a:r>
                        <a:rPr lang="ru-RU" sz="1800" b="1" dirty="0" smtClean="0">
                          <a:solidFill>
                            <a:srgbClr val="005AAA"/>
                          </a:solidFill>
                          <a:effectLst/>
                          <a:latin typeface="+mn-lt"/>
                          <a:ea typeface="Calibri" panose="020F0502020204030204" pitchFamily="34" charset="0"/>
                          <a:cs typeface="Times New Roman" panose="02020603050405020304" pitchFamily="18" charset="0"/>
                        </a:rPr>
                        <a:t>контроля:</a:t>
                      </a:r>
                      <a:endParaRPr lang="ru-RU" sz="1800" b="1" dirty="0">
                        <a:solidFill>
                          <a:srgbClr val="005AAA"/>
                        </a:solidFill>
                        <a:effectLst/>
                        <a:latin typeface="+mn-lt"/>
                        <a:ea typeface="Calibri" panose="020F0502020204030204" pitchFamily="34" charset="0"/>
                        <a:cs typeface="Times New Roman" panose="02020603050405020304" pitchFamily="18" charset="0"/>
                      </a:endParaRP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005AAA"/>
                          </a:solidFill>
                          <a:effectLst/>
                          <a:latin typeface="+mn-lt"/>
                          <a:ea typeface="Calibri" panose="020F0502020204030204" pitchFamily="34" charset="0"/>
                          <a:cs typeface="Times New Roman" panose="02020603050405020304" pitchFamily="18" charset="0"/>
                        </a:rPr>
                        <a:t>решает </a:t>
                      </a:r>
                      <a:r>
                        <a:rPr lang="ru-RU" sz="1400" i="1" dirty="0">
                          <a:solidFill>
                            <a:srgbClr val="005AAA"/>
                          </a:solidFill>
                          <a:effectLst/>
                          <a:latin typeface="+mn-lt"/>
                          <a:ea typeface="Calibri" panose="020F0502020204030204" pitchFamily="34" charset="0"/>
                          <a:cs typeface="Times New Roman" panose="02020603050405020304" pitchFamily="18" charset="0"/>
                        </a:rPr>
                        <a:t>задачи: непрерывное выявление должностных лиц, снижающих эффективность использования имущества</a:t>
                      </a: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005AAA"/>
                          </a:solidFill>
                          <a:effectLst/>
                          <a:latin typeface="+mn-lt"/>
                          <a:ea typeface="Calibri" panose="020F0502020204030204" pitchFamily="34" charset="0"/>
                          <a:cs typeface="Times New Roman" panose="02020603050405020304" pitchFamily="18" charset="0"/>
                        </a:rPr>
                        <a:t>повышает результативность</a:t>
                      </a:r>
                      <a:br>
                        <a:rPr lang="ru-RU" sz="1400" i="1" dirty="0" smtClean="0">
                          <a:solidFill>
                            <a:srgbClr val="005AAA"/>
                          </a:solidFill>
                          <a:effectLst/>
                          <a:latin typeface="+mn-lt"/>
                          <a:ea typeface="Calibri" panose="020F0502020204030204" pitchFamily="34" charset="0"/>
                          <a:cs typeface="Times New Roman" panose="02020603050405020304" pitchFamily="18" charset="0"/>
                        </a:rPr>
                      </a:br>
                      <a:r>
                        <a:rPr lang="ru-RU" sz="1400" i="1" dirty="0" smtClean="0">
                          <a:solidFill>
                            <a:srgbClr val="005AAA"/>
                          </a:solidFill>
                          <a:effectLst/>
                          <a:latin typeface="+mn-lt"/>
                          <a:ea typeface="Calibri" panose="020F0502020204030204" pitchFamily="34" charset="0"/>
                          <a:cs typeface="Times New Roman" panose="02020603050405020304" pitchFamily="18" charset="0"/>
                        </a:rPr>
                        <a:t>использования </a:t>
                      </a:r>
                      <a:r>
                        <a:rPr lang="ru-RU" sz="1400" i="1" dirty="0">
                          <a:solidFill>
                            <a:srgbClr val="005AAA"/>
                          </a:solidFill>
                          <a:effectLst/>
                          <a:latin typeface="+mn-lt"/>
                          <a:ea typeface="Calibri" panose="020F0502020204030204" pitchFamily="34" charset="0"/>
                          <a:cs typeface="Times New Roman" panose="02020603050405020304" pitchFamily="18" charset="0"/>
                        </a:rPr>
                        <a:t>имущества</a:t>
                      </a: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005AAA"/>
                          </a:solidFill>
                          <a:effectLst/>
                          <a:latin typeface="+mn-lt"/>
                          <a:ea typeface="Calibri" panose="020F0502020204030204" pitchFamily="34" charset="0"/>
                          <a:cs typeface="Times New Roman" panose="02020603050405020304" pitchFamily="18" charset="0"/>
                        </a:rPr>
                        <a:t>работают принципы</a:t>
                      </a:r>
                      <a:br>
                        <a:rPr lang="ru-RU" sz="1400" i="1" dirty="0" smtClean="0">
                          <a:solidFill>
                            <a:srgbClr val="005AAA"/>
                          </a:solidFill>
                          <a:effectLst/>
                          <a:latin typeface="+mn-lt"/>
                          <a:ea typeface="Calibri" panose="020F0502020204030204" pitchFamily="34" charset="0"/>
                          <a:cs typeface="Times New Roman" panose="02020603050405020304" pitchFamily="18" charset="0"/>
                        </a:rPr>
                      </a:br>
                      <a:r>
                        <a:rPr lang="ru-RU" sz="1400" i="1" dirty="0" smtClean="0">
                          <a:solidFill>
                            <a:srgbClr val="005AAA"/>
                          </a:solidFill>
                          <a:effectLst/>
                          <a:latin typeface="+mn-lt"/>
                          <a:ea typeface="Calibri" panose="020F0502020204030204" pitchFamily="34" charset="0"/>
                          <a:cs typeface="Times New Roman" panose="02020603050405020304" pitchFamily="18" charset="0"/>
                        </a:rPr>
                        <a:t>независимости</a:t>
                      </a:r>
                      <a:r>
                        <a:rPr lang="ru-RU" sz="1400" i="1" dirty="0">
                          <a:solidFill>
                            <a:srgbClr val="005AAA"/>
                          </a:solidFill>
                          <a:effectLst/>
                          <a:latin typeface="+mn-lt"/>
                          <a:ea typeface="Calibri" panose="020F0502020204030204" pitchFamily="34" charset="0"/>
                          <a:cs typeface="Times New Roman" panose="02020603050405020304" pitchFamily="18" charset="0"/>
                        </a:rPr>
                        <a:t>, системности</a:t>
                      </a: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005AAA"/>
                          </a:solidFill>
                          <a:effectLst/>
                          <a:latin typeface="+mn-lt"/>
                          <a:ea typeface="Calibri" panose="020F0502020204030204" pitchFamily="34" charset="0"/>
                          <a:cs typeface="Times New Roman" panose="02020603050405020304" pitchFamily="18" charset="0"/>
                        </a:rPr>
                        <a:t>соблюдение </a:t>
                      </a:r>
                      <a:r>
                        <a:rPr lang="ru-RU" sz="1400" i="1" dirty="0">
                          <a:solidFill>
                            <a:srgbClr val="005AAA"/>
                          </a:solidFill>
                          <a:effectLst/>
                          <a:latin typeface="+mn-lt"/>
                          <a:ea typeface="Calibri" panose="020F0502020204030204" pitchFamily="34" charset="0"/>
                          <a:cs typeface="Times New Roman" panose="02020603050405020304" pitchFamily="18" charset="0"/>
                        </a:rPr>
                        <a:t>графика документооборота</a:t>
                      </a:r>
                    </a:p>
                  </a:txBody>
                  <a:tcPr marL="137160" marR="137160"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005AAA">
                        <a:alpha val="14902"/>
                      </a:srgbClr>
                    </a:solidFill>
                  </a:tcPr>
                </a:tc>
                <a:extLst>
                  <a:ext uri="{0D108BD9-81ED-4DB2-BD59-A6C34878D82A}">
                    <a16:rowId xmlns:a16="http://schemas.microsoft.com/office/drawing/2014/main" val="1188710520"/>
                  </a:ext>
                </a:extLst>
              </a:tr>
              <a:tr h="1705751">
                <a:tc>
                  <a:txBody>
                    <a:bodyPr/>
                    <a:lstStyle/>
                    <a:p>
                      <a:pPr>
                        <a:lnSpc>
                          <a:spcPts val="1600"/>
                        </a:lnSpc>
                        <a:spcBef>
                          <a:spcPts val="600"/>
                        </a:spcBef>
                        <a:spcAft>
                          <a:spcPts val="0"/>
                        </a:spcAft>
                      </a:pPr>
                      <a:r>
                        <a:rPr lang="ru-RU" sz="1800" b="1" dirty="0">
                          <a:solidFill>
                            <a:srgbClr val="E72B70"/>
                          </a:solidFill>
                          <a:effectLst/>
                          <a:latin typeface="+mn-lt"/>
                          <a:ea typeface="Calibri" panose="020F0502020204030204" pitchFamily="34" charset="0"/>
                          <a:cs typeface="Times New Roman" panose="02020603050405020304" pitchFamily="18" charset="0"/>
                        </a:rPr>
                        <a:t>Контрольно-ревизионное подразделение или введение в штат должности </a:t>
                      </a:r>
                      <a:r>
                        <a:rPr lang="ru-RU" sz="1800" b="1" dirty="0" smtClean="0">
                          <a:solidFill>
                            <a:srgbClr val="E72B70"/>
                          </a:solidFill>
                          <a:effectLst/>
                          <a:latin typeface="+mn-lt"/>
                          <a:ea typeface="Calibri" panose="020F0502020204030204" pitchFamily="34" charset="0"/>
                          <a:cs typeface="Times New Roman" panose="02020603050405020304" pitchFamily="18" charset="0"/>
                        </a:rPr>
                        <a:t>ревизора:</a:t>
                      </a:r>
                      <a:endParaRPr lang="ru-RU" sz="1800" b="1" dirty="0">
                        <a:solidFill>
                          <a:srgbClr val="E72B70"/>
                        </a:solidFill>
                        <a:effectLst/>
                        <a:latin typeface="+mn-lt"/>
                        <a:ea typeface="Calibri" panose="020F0502020204030204" pitchFamily="34" charset="0"/>
                        <a:cs typeface="Times New Roman" panose="02020603050405020304" pitchFamily="18" charset="0"/>
                      </a:endParaRPr>
                    </a:p>
                    <a:p>
                      <a:pPr marL="285750" indent="-285750">
                        <a:lnSpc>
                          <a:spcPts val="1600"/>
                        </a:lnSpc>
                        <a:spcBef>
                          <a:spcPts val="600"/>
                        </a:spcBef>
                        <a:spcAft>
                          <a:spcPts val="0"/>
                        </a:spcAft>
                        <a:buFont typeface="Arial" panose="020B0604020202020204" pitchFamily="34" charset="0"/>
                        <a:buChar char="•"/>
                      </a:pPr>
                      <a:r>
                        <a:rPr lang="ru-RU" sz="1400" i="1" dirty="0" smtClean="0">
                          <a:solidFill>
                            <a:srgbClr val="E72B70"/>
                          </a:solidFill>
                          <a:effectLst/>
                          <a:latin typeface="+mn-lt"/>
                          <a:ea typeface="Calibri" panose="020F0502020204030204" pitchFamily="34" charset="0"/>
                          <a:cs typeface="Times New Roman" panose="02020603050405020304" pitchFamily="18" charset="0"/>
                        </a:rPr>
                        <a:t>необходим </a:t>
                      </a:r>
                      <a:r>
                        <a:rPr lang="ru-RU" sz="1400" i="1" dirty="0">
                          <a:solidFill>
                            <a:srgbClr val="E72B70"/>
                          </a:solidFill>
                          <a:effectLst/>
                          <a:latin typeface="+mn-lt"/>
                          <a:ea typeface="Calibri" panose="020F0502020204030204" pitchFamily="34" charset="0"/>
                          <a:cs typeface="Times New Roman" panose="02020603050405020304" pitchFamily="18" charset="0"/>
                        </a:rPr>
                        <a:t>подбор высококвалифицированных кадров, умеющих дать альтернативную аргументированную оценку ФХД учреждения</a:t>
                      </a:r>
                    </a:p>
                  </a:txBody>
                  <a:tcPr marL="137160" marR="137160"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72B70">
                        <a:alpha val="14902"/>
                      </a:srgbClr>
                    </a:solidFill>
                  </a:tcPr>
                </a:tc>
                <a:tc vMerge="1">
                  <a:txBody>
                    <a:bodyPr/>
                    <a:lstStyle/>
                    <a:p>
                      <a:endParaRPr lang="ru-RU"/>
                    </a:p>
                  </a:txBody>
                  <a:tcPr/>
                </a:tc>
                <a:extLst>
                  <a:ext uri="{0D108BD9-81ED-4DB2-BD59-A6C34878D82A}">
                    <a16:rowId xmlns:a16="http://schemas.microsoft.com/office/drawing/2014/main" val="3126416663"/>
                  </a:ext>
                </a:extLst>
              </a:tr>
            </a:tbl>
          </a:graphicData>
        </a:graphic>
      </p:graphicFrame>
    </p:spTree>
    <p:extLst>
      <p:ext uri="{BB962C8B-B14F-4D97-AF65-F5344CB8AC3E}">
        <p14:creationId xmlns:p14="http://schemas.microsoft.com/office/powerpoint/2010/main" val="16734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лица, как элемент автоматизированной системы внутреннего финансового контроля</a:t>
            </a:r>
          </a:p>
        </p:txBody>
      </p:sp>
      <p:sp>
        <p:nvSpPr>
          <p:cNvPr id="4" name="Прямоугольник 3"/>
          <p:cNvSpPr/>
          <p:nvPr/>
        </p:nvSpPr>
        <p:spPr>
          <a:xfrm>
            <a:off x="250825" y="1288505"/>
            <a:ext cx="8642350" cy="810478"/>
          </a:xfrm>
          <a:prstGeom prst="rect">
            <a:avLst/>
          </a:prstGeom>
        </p:spPr>
        <p:txBody>
          <a:bodyPr wrap="square">
            <a:spAutoFit/>
          </a:bodyPr>
          <a:lstStyle/>
          <a:p>
            <a:pPr>
              <a:lnSpc>
                <a:spcPts val="1400"/>
              </a:lnSpc>
            </a:pPr>
            <a:r>
              <a:rPr lang="ru-RU" sz="1400" i="1" dirty="0" smtClean="0"/>
              <a:t>В </a:t>
            </a:r>
            <a:r>
              <a:rPr lang="ru-RU" sz="1400" i="1" dirty="0"/>
              <a:t>целях контроля за сохранностью и своевременным списанием нефинансовых </a:t>
            </a:r>
            <a:r>
              <a:rPr lang="ru-RU" sz="1400" i="1" dirty="0" smtClean="0"/>
              <a:t>активов с </a:t>
            </a:r>
            <a:r>
              <a:rPr lang="ru-RU" sz="1400" i="1" dirty="0"/>
              <a:t>сентября </a:t>
            </a:r>
            <a:r>
              <a:rPr lang="ru-RU" sz="1400" i="1" dirty="0" smtClean="0"/>
              <a:t>2017</a:t>
            </a:r>
            <a:br>
              <a:rPr lang="ru-RU" sz="1400" i="1" dirty="0" smtClean="0"/>
            </a:br>
            <a:r>
              <a:rPr lang="ru-RU" sz="1400" i="1" dirty="0" smtClean="0"/>
              <a:t>года в </a:t>
            </a:r>
            <a:r>
              <a:rPr lang="ru-RU" sz="1400" i="1" dirty="0"/>
              <a:t>университете был ограничен доступ к получению со склада товарно-материальных ценностей </a:t>
            </a:r>
            <a:r>
              <a:rPr lang="ru-RU" sz="1400" i="1" dirty="0" smtClean="0"/>
              <a:t>МОЛ, имеющим </a:t>
            </a:r>
            <a:r>
              <a:rPr lang="ru-RU" sz="1400" i="1" dirty="0"/>
              <a:t>задолженность по списанию имущества. В результате этого </a:t>
            </a:r>
            <a:r>
              <a:rPr lang="ru-RU" sz="1400" i="1" dirty="0" smtClean="0"/>
              <a:t>решения объем списания имущества за </a:t>
            </a:r>
            <a:r>
              <a:rPr lang="ru-RU" sz="1400" i="1" dirty="0"/>
              <a:t>IV квартал 2017 года </a:t>
            </a:r>
            <a:r>
              <a:rPr lang="ru-RU" sz="1400" i="1" dirty="0" smtClean="0"/>
              <a:t>превысил общий объем списания </a:t>
            </a:r>
            <a:r>
              <a:rPr lang="ru-RU" sz="1400" i="1" dirty="0"/>
              <a:t>за 2016 год в целом. </a:t>
            </a:r>
          </a:p>
        </p:txBody>
      </p:sp>
      <p:sp>
        <p:nvSpPr>
          <p:cNvPr id="5" name="Прямоугольник 4"/>
          <p:cNvSpPr/>
          <p:nvPr/>
        </p:nvSpPr>
        <p:spPr>
          <a:xfrm>
            <a:off x="250825" y="949951"/>
            <a:ext cx="8642350" cy="338554"/>
          </a:xfrm>
          <a:prstGeom prst="rect">
            <a:avLst/>
          </a:prstGeom>
        </p:spPr>
        <p:txBody>
          <a:bodyPr wrap="square">
            <a:spAutoFit/>
          </a:bodyPr>
          <a:lstStyle/>
          <a:p>
            <a:pPr algn="ctr"/>
            <a:r>
              <a:rPr lang="ru-RU" sz="1600" b="1" dirty="0">
                <a:latin typeface="+mj-lt"/>
              </a:rPr>
              <a:t>Элементы ВФК в 2017 году</a:t>
            </a: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2196059" y="2181068"/>
            <a:ext cx="6336755" cy="2551269"/>
          </a:xfrm>
          <a:prstGeom prst="rect">
            <a:avLst/>
          </a:prstGeom>
        </p:spPr>
      </p:pic>
    </p:spTree>
    <p:extLst>
      <p:ext uri="{BB962C8B-B14F-4D97-AF65-F5344CB8AC3E}">
        <p14:creationId xmlns:p14="http://schemas.microsoft.com/office/powerpoint/2010/main" val="3560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лица, как элемент автоматизированной системы внутреннего финансового контроля</a:t>
            </a:r>
          </a:p>
        </p:txBody>
      </p:sp>
      <p:sp>
        <p:nvSpPr>
          <p:cNvPr id="5" name="Прямоугольник 4"/>
          <p:cNvSpPr/>
          <p:nvPr/>
        </p:nvSpPr>
        <p:spPr>
          <a:xfrm>
            <a:off x="250825" y="949951"/>
            <a:ext cx="8642350" cy="276999"/>
          </a:xfrm>
          <a:prstGeom prst="rect">
            <a:avLst/>
          </a:prstGeom>
        </p:spPr>
        <p:txBody>
          <a:bodyPr wrap="square">
            <a:spAutoFit/>
          </a:bodyPr>
          <a:lstStyle/>
          <a:p>
            <a:pPr algn="ctr"/>
            <a:r>
              <a:rPr lang="ru-RU" sz="1200" b="1" dirty="0">
                <a:latin typeface="+mj-lt"/>
              </a:rPr>
              <a:t>Проект структуры автоматизированного ВФК за эффективным </a:t>
            </a:r>
            <a:r>
              <a:rPr lang="ru-RU" sz="1200" b="1" dirty="0" smtClean="0">
                <a:latin typeface="+mj-lt"/>
              </a:rPr>
              <a:t>использованием имущества </a:t>
            </a:r>
            <a:r>
              <a:rPr lang="ru-RU" sz="1200" b="1" dirty="0">
                <a:latin typeface="+mj-lt"/>
              </a:rPr>
              <a:t>и контроля его сохранности</a:t>
            </a:r>
          </a:p>
        </p:txBody>
      </p:sp>
      <p:sp>
        <p:nvSpPr>
          <p:cNvPr id="3" name="Прямоугольник 2"/>
          <p:cNvSpPr/>
          <p:nvPr/>
        </p:nvSpPr>
        <p:spPr>
          <a:xfrm>
            <a:off x="5737746" y="2539387"/>
            <a:ext cx="3155429" cy="2246769"/>
          </a:xfrm>
          <a:prstGeom prst="rect">
            <a:avLst/>
          </a:prstGeom>
        </p:spPr>
        <p:txBody>
          <a:bodyPr wrap="square">
            <a:spAutoFit/>
          </a:bodyPr>
          <a:lstStyle/>
          <a:p>
            <a:pPr>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Монитор</a:t>
            </a:r>
            <a:r>
              <a:rPr lang="ru-RU" sz="1400" i="1" dirty="0">
                <a:latin typeface="Times New Roman" panose="02020603050405020304" pitchFamily="18" charset="0"/>
                <a:ea typeface="Calibri" panose="020F0502020204030204" pitchFamily="34" charset="0"/>
                <a:cs typeface="Times New Roman" panose="02020603050405020304" pitchFamily="18" charset="0"/>
              </a:rPr>
              <a:t> —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аналитический</a:t>
            </a:r>
            <a:br>
              <a:rPr lang="ru-RU" sz="1400" i="1"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отчет</a:t>
            </a:r>
            <a:r>
              <a:rPr lang="ru-RU" sz="1400" i="1" dirty="0">
                <a:latin typeface="Times New Roman" panose="02020603050405020304" pitchFamily="18" charset="0"/>
                <a:ea typeface="Calibri" panose="020F0502020204030204" pitchFamily="34" charset="0"/>
                <a:cs typeface="Times New Roman" panose="02020603050405020304" pitchFamily="18" charset="0"/>
              </a:rPr>
              <a:t>, включает в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себя информацию</a:t>
            </a:r>
            <a:br>
              <a:rPr lang="ru-RU" sz="1400" i="1"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о </a:t>
            </a:r>
            <a:r>
              <a:rPr lang="ru-RU" sz="1400" i="1" dirty="0">
                <a:latin typeface="Times New Roman" panose="02020603050405020304" pitchFamily="18" charset="0"/>
                <a:ea typeface="Calibri" panose="020F0502020204030204" pitchFamily="34" charset="0"/>
                <a:cs typeface="Times New Roman" panose="02020603050405020304" pitchFamily="18" charset="0"/>
              </a:rPr>
              <a:t>всех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документах и </a:t>
            </a:r>
            <a:r>
              <a:rPr lang="ru-RU" sz="1400" i="1" dirty="0">
                <a:latin typeface="Times New Roman" panose="02020603050405020304" pitchFamily="18" charset="0"/>
                <a:ea typeface="Calibri" panose="020F0502020204030204" pitchFamily="34" charset="0"/>
                <a:cs typeface="Times New Roman" panose="02020603050405020304" pitchFamily="18" charset="0"/>
              </a:rPr>
              <a:t>необходимых контрольных мероприятиях, установленных локальными нормативными актами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университета</a:t>
            </a:r>
            <a:br>
              <a:rPr lang="ru-RU" sz="1400" i="1"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(положение об </a:t>
            </a:r>
            <a:r>
              <a:rPr lang="ru-RU" sz="1400" i="1" dirty="0">
                <a:latin typeface="Times New Roman" panose="02020603050405020304" pitchFamily="18" charset="0"/>
                <a:ea typeface="Calibri" panose="020F0502020204030204" pitchFamily="34" charset="0"/>
                <a:cs typeface="Times New Roman" panose="02020603050405020304" pitchFamily="18" charset="0"/>
              </a:rPr>
              <a:t>отделе, должностные инструкции работников отдела, учетная политика,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положение</a:t>
            </a:r>
            <a:br>
              <a:rPr lang="ru-RU" sz="1400" i="1"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о </a:t>
            </a:r>
            <a:r>
              <a:rPr lang="ru-RU" sz="1400" i="1" dirty="0">
                <a:latin typeface="Times New Roman" panose="02020603050405020304" pitchFamily="18" charset="0"/>
                <a:ea typeface="Calibri" panose="020F0502020204030204" pitchFamily="34" charset="0"/>
                <a:cs typeface="Times New Roman" panose="02020603050405020304" pitchFamily="18" charset="0"/>
              </a:rPr>
              <a:t>внутреннем финансовом контроле)</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61" y="1376035"/>
            <a:ext cx="4698517" cy="3288194"/>
          </a:xfrm>
          <a:prstGeom prst="rect">
            <a:avLst/>
          </a:prstGeom>
        </p:spPr>
      </p:pic>
    </p:spTree>
    <p:extLst>
      <p:ext uri="{BB962C8B-B14F-4D97-AF65-F5344CB8AC3E}">
        <p14:creationId xmlns:p14="http://schemas.microsoft.com/office/powerpoint/2010/main" val="29582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лица, как элемент автоматизированной системы внутреннего финансового контроля</a:t>
            </a:r>
          </a:p>
        </p:txBody>
      </p:sp>
      <p:sp>
        <p:nvSpPr>
          <p:cNvPr id="5" name="Прямоугольник 4"/>
          <p:cNvSpPr/>
          <p:nvPr/>
        </p:nvSpPr>
        <p:spPr>
          <a:xfrm>
            <a:off x="250825" y="949951"/>
            <a:ext cx="8642350" cy="338554"/>
          </a:xfrm>
          <a:prstGeom prst="rect">
            <a:avLst/>
          </a:prstGeom>
        </p:spPr>
        <p:txBody>
          <a:bodyPr wrap="square">
            <a:spAutoFit/>
          </a:bodyPr>
          <a:lstStyle/>
          <a:p>
            <a:pPr algn="ctr"/>
            <a:r>
              <a:rPr lang="ru-RU" sz="1600" b="1" dirty="0">
                <a:latin typeface="+mj-lt"/>
              </a:rPr>
              <a:t>Монитор МОЛ</a:t>
            </a:r>
          </a:p>
        </p:txBody>
      </p:sp>
      <p:sp>
        <p:nvSpPr>
          <p:cNvPr id="4" name="Прямоугольник 3"/>
          <p:cNvSpPr/>
          <p:nvPr/>
        </p:nvSpPr>
        <p:spPr>
          <a:xfrm>
            <a:off x="183369" y="996118"/>
            <a:ext cx="2574821" cy="461665"/>
          </a:xfrm>
          <a:prstGeom prst="rect">
            <a:avLst/>
          </a:prstGeom>
        </p:spPr>
        <p:txBody>
          <a:bodyPr wrap="square">
            <a:spAutoFit/>
          </a:bodyPr>
          <a:lstStyle/>
          <a:p>
            <a:r>
              <a:rPr lang="ru-RU" sz="1200" dirty="0"/>
              <a:t>Оценка </a:t>
            </a:r>
            <a:r>
              <a:rPr lang="ru-RU" sz="1200" dirty="0" smtClean="0"/>
              <a:t>состояния</a:t>
            </a:r>
            <a:br>
              <a:rPr lang="ru-RU" sz="1200" dirty="0" smtClean="0"/>
            </a:br>
            <a:r>
              <a:rPr lang="ru-RU" sz="1200" dirty="0" smtClean="0"/>
              <a:t>по </a:t>
            </a:r>
            <a:r>
              <a:rPr lang="ru-RU" sz="1200" dirty="0"/>
              <a:t>подразделениям, общая</a:t>
            </a:r>
          </a:p>
        </p:txBody>
      </p:sp>
      <p:graphicFrame>
        <p:nvGraphicFramePr>
          <p:cNvPr id="6" name="Таблица 5"/>
          <p:cNvGraphicFramePr>
            <a:graphicFrameLocks noGrp="1"/>
          </p:cNvGraphicFramePr>
          <p:nvPr>
            <p:extLst>
              <p:ext uri="{D42A27DB-BD31-4B8C-83A1-F6EECF244321}">
                <p14:modId xmlns:p14="http://schemas.microsoft.com/office/powerpoint/2010/main" val="3830745072"/>
              </p:ext>
            </p:extLst>
          </p:nvPr>
        </p:nvGraphicFramePr>
        <p:xfrm>
          <a:off x="250825" y="1442395"/>
          <a:ext cx="5865162" cy="3212050"/>
        </p:xfrm>
        <a:graphic>
          <a:graphicData uri="http://schemas.openxmlformats.org/drawingml/2006/table">
            <a:tbl>
              <a:tblPr firstRow="1" firstCol="1" bandRow="1"/>
              <a:tblGrid>
                <a:gridCol w="1987215">
                  <a:extLst>
                    <a:ext uri="{9D8B030D-6E8A-4147-A177-3AD203B41FA5}">
                      <a16:colId xmlns:a16="http://schemas.microsoft.com/office/drawing/2014/main" val="1104281141"/>
                    </a:ext>
                  </a:extLst>
                </a:gridCol>
                <a:gridCol w="902399">
                  <a:extLst>
                    <a:ext uri="{9D8B030D-6E8A-4147-A177-3AD203B41FA5}">
                      <a16:colId xmlns:a16="http://schemas.microsoft.com/office/drawing/2014/main" val="685842254"/>
                    </a:ext>
                  </a:extLst>
                </a:gridCol>
                <a:gridCol w="921895">
                  <a:extLst>
                    <a:ext uri="{9D8B030D-6E8A-4147-A177-3AD203B41FA5}">
                      <a16:colId xmlns:a16="http://schemas.microsoft.com/office/drawing/2014/main" val="3315783735"/>
                    </a:ext>
                  </a:extLst>
                </a:gridCol>
                <a:gridCol w="1049312">
                  <a:extLst>
                    <a:ext uri="{9D8B030D-6E8A-4147-A177-3AD203B41FA5}">
                      <a16:colId xmlns:a16="http://schemas.microsoft.com/office/drawing/2014/main" val="3954492240"/>
                    </a:ext>
                  </a:extLst>
                </a:gridCol>
                <a:gridCol w="1004341">
                  <a:extLst>
                    <a:ext uri="{9D8B030D-6E8A-4147-A177-3AD203B41FA5}">
                      <a16:colId xmlns:a16="http://schemas.microsoft.com/office/drawing/2014/main" val="1194968763"/>
                    </a:ext>
                  </a:extLst>
                </a:gridCol>
              </a:tblGrid>
              <a:tr h="558792">
                <a:tc rowSpan="2">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Высший уровень контроля</a:t>
                      </a:r>
                      <a:endParaRPr lang="ru-RU" sz="1000" dirty="0">
                        <a:effectLst/>
                        <a:latin typeface="+mn-lt"/>
                        <a:ea typeface="Calibri" panose="020F0502020204030204" pitchFamily="34" charset="0"/>
                        <a:cs typeface="Times New Roman" panose="02020603050405020304" pitchFamily="18" charset="0"/>
                      </a:endParaRPr>
                    </a:p>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Ректор, главный </a:t>
                      </a:r>
                      <a:r>
                        <a:rPr lang="ru-RU" sz="1000" dirty="0" smtClean="0">
                          <a:effectLst/>
                          <a:latin typeface="+mn-lt"/>
                          <a:ea typeface="Calibri" panose="020F0502020204030204" pitchFamily="34" charset="0"/>
                          <a:cs typeface="Times New Roman" panose="02020603050405020304" pitchFamily="18" charset="0"/>
                        </a:rPr>
                        <a:t>бухгалтер</a:t>
                      </a:r>
                    </a:p>
                    <a:p>
                      <a:pPr marL="171450" indent="-171450">
                        <a:lnSpc>
                          <a:spcPts val="1000"/>
                        </a:lnSpc>
                        <a:spcAft>
                          <a:spcPts val="0"/>
                        </a:spcAft>
                        <a:buFont typeface="Arial" panose="020B0604020202020204" pitchFamily="34" charset="0"/>
                        <a:buChar char="•"/>
                      </a:pPr>
                      <a:r>
                        <a:rPr lang="ru-RU" sz="1000" i="1" dirty="0" smtClean="0">
                          <a:effectLst/>
                          <a:latin typeface="+mn-lt"/>
                          <a:ea typeface="Calibri" panose="020F0502020204030204" pitchFamily="34" charset="0"/>
                          <a:cs typeface="Times New Roman" panose="02020603050405020304" pitchFamily="18" charset="0"/>
                        </a:rPr>
                        <a:t>еженедельный </a:t>
                      </a:r>
                      <a:r>
                        <a:rPr lang="ru-RU" sz="1000" i="1" dirty="0">
                          <a:effectLst/>
                          <a:latin typeface="+mn-lt"/>
                          <a:ea typeface="Calibri" panose="020F0502020204030204" pitchFamily="34" charset="0"/>
                          <a:cs typeface="Times New Roman" panose="02020603050405020304" pitchFamily="18" charset="0"/>
                        </a:rPr>
                        <a:t>ректорат</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chemeClr val="bg1">
                          <a:lumMod val="75000"/>
                        </a:schemeClr>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Департамент</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УВР</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Департамент</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НИД</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Департамент</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МД</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Адм.</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департамент</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extLst>
                  <a:ext uri="{0D108BD9-81ED-4DB2-BD59-A6C34878D82A}">
                    <a16:rowId xmlns:a16="http://schemas.microsoft.com/office/drawing/2014/main" val="2680258183"/>
                  </a:ext>
                </a:extLst>
              </a:tr>
              <a:tr h="592112">
                <a:tc vMerge="1">
                  <a:txBody>
                    <a:bodyPr/>
                    <a:lstStyle/>
                    <a:p>
                      <a:endParaRPr lang="ru-RU"/>
                    </a:p>
                  </a:txBody>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Департамент</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ЭФ</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Департамент</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РУК</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Основные</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образовательно-научные подразделения</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a:txBody>
                    <a:bodyPr/>
                    <a:lstStyle/>
                    <a:p>
                      <a:pPr algn="ct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Подразделения, подчиненные ректору</a:t>
                      </a: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extLst>
                  <a:ext uri="{0D108BD9-81ED-4DB2-BD59-A6C34878D82A}">
                    <a16:rowId xmlns:a16="http://schemas.microsoft.com/office/drawing/2014/main" val="587961882"/>
                  </a:ext>
                </a:extLst>
              </a:tr>
              <a:tr h="831953">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Промежуточный уровень контроля</a:t>
                      </a:r>
                      <a:endParaRPr lang="ru-RU" sz="1000" dirty="0">
                        <a:effectLst/>
                        <a:latin typeface="+mn-lt"/>
                        <a:ea typeface="Calibri" panose="020F0502020204030204" pitchFamily="34" charset="0"/>
                        <a:cs typeface="Times New Roman" panose="02020603050405020304" pitchFamily="18" charset="0"/>
                      </a:endParaRPr>
                    </a:p>
                    <a:p>
                      <a:pPr>
                        <a:lnSpc>
                          <a:spcPts val="1000"/>
                        </a:lnSpc>
                        <a:spcAft>
                          <a:spcPts val="0"/>
                        </a:spcAft>
                      </a:pPr>
                      <a:r>
                        <a:rPr lang="ru-RU" sz="1000" dirty="0" smtClean="0">
                          <a:effectLst/>
                          <a:latin typeface="+mn-lt"/>
                          <a:ea typeface="Calibri" panose="020F0502020204030204" pitchFamily="34" charset="0"/>
                          <a:cs typeface="Times New Roman" panose="02020603050405020304" pitchFamily="18" charset="0"/>
                        </a:rPr>
                        <a:t>Проректоры</a:t>
                      </a:r>
                    </a:p>
                    <a:p>
                      <a:pPr marL="171450" indent="-171450">
                        <a:lnSpc>
                          <a:spcPts val="1000"/>
                        </a:lnSpc>
                        <a:spcAft>
                          <a:spcPts val="0"/>
                        </a:spcAft>
                        <a:buFont typeface="Arial" panose="020B0604020202020204" pitchFamily="34" charset="0"/>
                        <a:buChar char="•"/>
                      </a:pPr>
                      <a:r>
                        <a:rPr lang="ru-RU" sz="1000" i="1" dirty="0" smtClean="0">
                          <a:effectLst/>
                          <a:latin typeface="+mn-lt"/>
                          <a:ea typeface="Calibri" panose="020F0502020204030204" pitchFamily="34" charset="0"/>
                          <a:cs typeface="Times New Roman" panose="02020603050405020304" pitchFamily="18" charset="0"/>
                        </a:rPr>
                        <a:t>еженедельное совещание</a:t>
                      </a:r>
                      <a:endParaRPr lang="ru-RU" sz="1000" dirty="0" smtClean="0">
                        <a:effectLst/>
                        <a:latin typeface="+mn-lt"/>
                        <a:ea typeface="Calibri" panose="020F0502020204030204" pitchFamily="34" charset="0"/>
                        <a:cs typeface="Times New Roman" panose="02020603050405020304" pitchFamily="18" charset="0"/>
                      </a:endParaRPr>
                    </a:p>
                    <a:p>
                      <a:pPr marL="0" indent="0">
                        <a:lnSpc>
                          <a:spcPts val="1000"/>
                        </a:lnSpc>
                        <a:spcAft>
                          <a:spcPts val="0"/>
                        </a:spcAft>
                        <a:buFont typeface="Arial" panose="020B0604020202020204" pitchFamily="34" charset="0"/>
                        <a:buNone/>
                      </a:pPr>
                      <a:r>
                        <a:rPr lang="ru-RU" sz="1000" dirty="0" smtClean="0">
                          <a:effectLst/>
                          <a:latin typeface="+mn-lt"/>
                          <a:ea typeface="Calibri" panose="020F0502020204030204" pitchFamily="34" charset="0"/>
                          <a:cs typeface="Times New Roman" panose="02020603050405020304" pitchFamily="18" charset="0"/>
                        </a:rPr>
                        <a:t>Директора/деканы</a:t>
                      </a:r>
                    </a:p>
                    <a:p>
                      <a:pPr marL="171450" indent="-171450">
                        <a:lnSpc>
                          <a:spcPts val="1000"/>
                        </a:lnSpc>
                        <a:spcAft>
                          <a:spcPts val="0"/>
                        </a:spcAft>
                        <a:buFont typeface="Arial" panose="020B0604020202020204" pitchFamily="34" charset="0"/>
                        <a:buChar char="•"/>
                      </a:pPr>
                      <a:r>
                        <a:rPr lang="ru-RU" sz="1000" i="1" dirty="0" smtClean="0">
                          <a:effectLst/>
                          <a:latin typeface="+mn-lt"/>
                          <a:ea typeface="Calibri" panose="020F0502020204030204" pitchFamily="34" charset="0"/>
                          <a:cs typeface="Times New Roman" panose="02020603050405020304" pitchFamily="18" charset="0"/>
                        </a:rPr>
                        <a:t>институтские/деканские </a:t>
                      </a:r>
                      <a:r>
                        <a:rPr lang="ru-RU" sz="1000" i="1" dirty="0">
                          <a:effectLst/>
                          <a:latin typeface="+mn-lt"/>
                          <a:ea typeface="Calibri" panose="020F0502020204030204" pitchFamily="34" charset="0"/>
                          <a:cs typeface="Times New Roman" panose="02020603050405020304" pitchFamily="18" charset="0"/>
                        </a:rPr>
                        <a:t>совещания</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chemeClr val="bg1">
                          <a:lumMod val="75000"/>
                        </a:schemeClr>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Кафедры, </a:t>
                      </a:r>
                      <a:r>
                        <a:rPr lang="ru-RU" sz="1000" dirty="0" smtClean="0">
                          <a:effectLst/>
                          <a:latin typeface="+mn-lt"/>
                          <a:ea typeface="Calibri" panose="020F0502020204030204" pitchFamily="34" charset="0"/>
                          <a:cs typeface="Times New Roman" panose="02020603050405020304" pitchFamily="18" charset="0"/>
                        </a:rPr>
                        <a:t>отделы,</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иные </a:t>
                      </a:r>
                      <a:r>
                        <a:rPr lang="ru-RU" sz="1000" dirty="0">
                          <a:effectLst/>
                          <a:latin typeface="+mn-lt"/>
                          <a:ea typeface="Calibri" panose="020F0502020204030204" pitchFamily="34" charset="0"/>
                          <a:cs typeface="Times New Roman" panose="02020603050405020304" pitchFamily="18" charset="0"/>
                        </a:rPr>
                        <a:t>структурные </a:t>
                      </a:r>
                      <a:r>
                        <a:rPr lang="ru-RU" sz="1000" dirty="0" smtClean="0">
                          <a:effectLst/>
                          <a:latin typeface="+mn-lt"/>
                          <a:ea typeface="Calibri" panose="020F0502020204030204" pitchFamily="34" charset="0"/>
                          <a:cs typeface="Times New Roman" panose="02020603050405020304" pitchFamily="18" charset="0"/>
                        </a:rPr>
                        <a:t>подразделения</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43913166"/>
                  </a:ext>
                </a:extLst>
              </a:tr>
              <a:tr h="727023">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Текущий уровень контроля</a:t>
                      </a:r>
                      <a:endParaRPr lang="ru-RU" sz="1000" dirty="0">
                        <a:effectLst/>
                        <a:latin typeface="+mn-lt"/>
                        <a:ea typeface="Calibri" panose="020F0502020204030204" pitchFamily="34" charset="0"/>
                        <a:cs typeface="Times New Roman" panose="02020603050405020304" pitchFamily="18" charset="0"/>
                      </a:endParaRPr>
                    </a:p>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Начальники структурных </a:t>
                      </a:r>
                      <a:r>
                        <a:rPr lang="ru-RU" sz="1000" dirty="0" smtClean="0">
                          <a:effectLst/>
                          <a:latin typeface="+mn-lt"/>
                          <a:ea typeface="Calibri" panose="020F0502020204030204" pitchFamily="34" charset="0"/>
                          <a:cs typeface="Times New Roman" panose="02020603050405020304" pitchFamily="18" charset="0"/>
                        </a:rPr>
                        <a:t>подразделений</a:t>
                      </a:r>
                    </a:p>
                    <a:p>
                      <a:pPr marL="171450" indent="-171450">
                        <a:lnSpc>
                          <a:spcPts val="1000"/>
                        </a:lnSpc>
                        <a:spcAft>
                          <a:spcPts val="0"/>
                        </a:spcAft>
                        <a:buFont typeface="Arial" panose="020B0604020202020204" pitchFamily="34" charset="0"/>
                        <a:buChar char="•"/>
                      </a:pPr>
                      <a:r>
                        <a:rPr lang="ru-RU" sz="1000" i="1" dirty="0" smtClean="0">
                          <a:effectLst/>
                          <a:latin typeface="+mn-lt"/>
                          <a:ea typeface="Calibri" panose="020F0502020204030204" pitchFamily="34" charset="0"/>
                          <a:cs typeface="Times New Roman" panose="02020603050405020304" pitchFamily="18" charset="0"/>
                        </a:rPr>
                        <a:t>совещания </a:t>
                      </a:r>
                      <a:r>
                        <a:rPr lang="ru-RU" sz="1000" i="1" dirty="0">
                          <a:effectLst/>
                          <a:latin typeface="+mn-lt"/>
                          <a:ea typeface="Calibri" panose="020F0502020204030204" pitchFamily="34" charset="0"/>
                          <a:cs typeface="Times New Roman" panose="02020603050405020304" pitchFamily="18" charset="0"/>
                        </a:rPr>
                        <a:t>структурных подразделений</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chemeClr val="bg1">
                          <a:lumMod val="75000"/>
                        </a:schemeClr>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Подразделение, непосредственно </a:t>
                      </a:r>
                      <a:r>
                        <a:rPr lang="ru-RU" sz="1000" dirty="0" smtClean="0">
                          <a:effectLst/>
                          <a:latin typeface="+mn-lt"/>
                          <a:ea typeface="Calibri" panose="020F0502020204030204" pitchFamily="34" charset="0"/>
                          <a:cs typeface="Times New Roman" panose="02020603050405020304" pitchFamily="18" charset="0"/>
                        </a:rPr>
                        <a:t>подчиненное</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начальнику </a:t>
                      </a:r>
                      <a:r>
                        <a:rPr lang="ru-RU" sz="1000" dirty="0">
                          <a:effectLst/>
                          <a:latin typeface="+mn-lt"/>
                          <a:ea typeface="Calibri" panose="020F0502020204030204" pitchFamily="34" charset="0"/>
                          <a:cs typeface="Times New Roman" panose="02020603050405020304" pitchFamily="18" charset="0"/>
                        </a:rPr>
                        <a:t>структурного </a:t>
                      </a:r>
                      <a:r>
                        <a:rPr lang="ru-RU" sz="1000" dirty="0" smtClean="0">
                          <a:effectLst/>
                          <a:latin typeface="+mn-lt"/>
                          <a:ea typeface="Calibri" panose="020F0502020204030204" pitchFamily="34" charset="0"/>
                          <a:cs typeface="Times New Roman" panose="02020603050405020304" pitchFamily="18" charset="0"/>
                        </a:rPr>
                        <a:t>подразделения</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12309168"/>
                  </a:ext>
                </a:extLst>
              </a:tr>
              <a:tr h="50217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Непрерывный уровень контроля</a:t>
                      </a:r>
                      <a:endParaRPr lang="ru-RU" sz="1000" dirty="0">
                        <a:effectLst/>
                        <a:latin typeface="+mn-lt"/>
                        <a:ea typeface="Calibri" panose="020F0502020204030204" pitchFamily="34" charset="0"/>
                        <a:cs typeface="Times New Roman" panose="02020603050405020304" pitchFamily="18" charset="0"/>
                      </a:endParaRPr>
                    </a:p>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Материальный </a:t>
                      </a:r>
                      <a:r>
                        <a:rPr lang="ru-RU" sz="1000" dirty="0" smtClean="0">
                          <a:effectLst/>
                          <a:latin typeface="+mn-lt"/>
                          <a:ea typeface="Calibri" panose="020F0502020204030204" pitchFamily="34" charset="0"/>
                          <a:cs typeface="Times New Roman" panose="02020603050405020304" pitchFamily="18" charset="0"/>
                        </a:rPr>
                        <a:t>отдел</a:t>
                      </a:r>
                    </a:p>
                    <a:p>
                      <a:pPr marL="171450" indent="-171450">
                        <a:lnSpc>
                          <a:spcPts val="1000"/>
                        </a:lnSpc>
                        <a:spcAft>
                          <a:spcPts val="0"/>
                        </a:spcAft>
                        <a:buFont typeface="Arial" panose="020B0604020202020204" pitchFamily="34" charset="0"/>
                        <a:buChar char="•"/>
                      </a:pPr>
                      <a:r>
                        <a:rPr lang="ru-RU" sz="1000" i="1" dirty="0" smtClean="0">
                          <a:effectLst/>
                          <a:latin typeface="+mn-lt"/>
                          <a:ea typeface="Calibri" panose="020F0502020204030204" pitchFamily="34" charset="0"/>
                          <a:cs typeface="Times New Roman" panose="02020603050405020304" pitchFamily="18" charset="0"/>
                        </a:rPr>
                        <a:t>ежедневно</a:t>
                      </a:r>
                      <a:endParaRPr lang="ru-RU" sz="1000" dirty="0">
                        <a:effectLst/>
                        <a:latin typeface="+mn-lt"/>
                        <a:ea typeface="Calibri" panose="020F0502020204030204" pitchFamily="34" charset="0"/>
                        <a:cs typeface="Times New Roman" panose="02020603050405020304" pitchFamily="18" charset="0"/>
                      </a:endParaRPr>
                    </a:p>
                  </a:txBody>
                  <a:tcPr marL="54149" marR="54149" marT="0" marB="0" anchor="ctr">
                    <a:lnL w="3175" cap="flat" cmpd="sng" algn="ctr">
                      <a:solidFill>
                        <a:schemeClr val="bg1">
                          <a:lumMod val="75000"/>
                        </a:schemeClr>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Все уровни контроля: департаменты, </a:t>
                      </a:r>
                      <a:r>
                        <a:rPr lang="ru-RU" sz="1000" dirty="0" smtClean="0">
                          <a:effectLst/>
                          <a:latin typeface="+mn-lt"/>
                          <a:ea typeface="Calibri" panose="020F0502020204030204" pitchFamily="34" charset="0"/>
                          <a:cs typeface="Times New Roman" panose="02020603050405020304" pitchFamily="18" charset="0"/>
                        </a:rPr>
                        <a:t>подразделения,</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подчиненные ректору, основные </a:t>
                      </a:r>
                      <a:r>
                        <a:rPr lang="ru-RU" sz="1000" dirty="0">
                          <a:effectLst/>
                          <a:latin typeface="+mn-lt"/>
                          <a:ea typeface="Calibri" panose="020F0502020204030204" pitchFamily="34" charset="0"/>
                          <a:cs typeface="Times New Roman" panose="02020603050405020304" pitchFamily="18" charset="0"/>
                        </a:rPr>
                        <a:t>образовательно-научные подразделения, </a:t>
                      </a:r>
                      <a:r>
                        <a:rPr lang="ru-RU" sz="1000" dirty="0" smtClean="0">
                          <a:effectLst/>
                          <a:latin typeface="+mn-lt"/>
                          <a:ea typeface="Calibri" panose="020F0502020204030204" pitchFamily="34" charset="0"/>
                          <a:cs typeface="Times New Roman" panose="02020603050405020304" pitchFamily="18" charset="0"/>
                        </a:rPr>
                        <a:t>кафедры, отделы</a:t>
                      </a:r>
                      <a:r>
                        <a:rPr lang="ru-RU" sz="1000" dirty="0">
                          <a:effectLst/>
                          <a:latin typeface="+mn-lt"/>
                          <a:ea typeface="Calibri" panose="020F0502020204030204" pitchFamily="34" charset="0"/>
                          <a:cs typeface="Times New Roman" panose="02020603050405020304" pitchFamily="18" charset="0"/>
                        </a:rPr>
                        <a:t>, иные структурные подразделения</a:t>
                      </a:r>
                    </a:p>
                  </a:txBody>
                  <a:tcPr marL="54149" marR="54149"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A8D08D"/>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4566310"/>
                  </a:ext>
                </a:extLst>
              </a:tr>
            </a:tbl>
          </a:graphicData>
        </a:graphic>
      </p:graphicFrame>
      <p:sp>
        <p:nvSpPr>
          <p:cNvPr id="8" name="Прямоугольник 7"/>
          <p:cNvSpPr/>
          <p:nvPr/>
        </p:nvSpPr>
        <p:spPr>
          <a:xfrm>
            <a:off x="6183443" y="996118"/>
            <a:ext cx="2807166" cy="461665"/>
          </a:xfrm>
          <a:prstGeom prst="rect">
            <a:avLst/>
          </a:prstGeom>
        </p:spPr>
        <p:txBody>
          <a:bodyPr wrap="square">
            <a:spAutoFit/>
          </a:bodyPr>
          <a:lstStyle/>
          <a:p>
            <a:r>
              <a:rPr lang="ru-RU" sz="1200" dirty="0"/>
              <a:t>Оценка </a:t>
            </a:r>
            <a:r>
              <a:rPr lang="ru-RU" sz="1200" dirty="0" smtClean="0"/>
              <a:t>состояния</a:t>
            </a:r>
            <a:br>
              <a:rPr lang="ru-RU" sz="1200" dirty="0" smtClean="0"/>
            </a:br>
            <a:r>
              <a:rPr lang="ru-RU" sz="1200" dirty="0" smtClean="0"/>
              <a:t>по </a:t>
            </a:r>
            <a:r>
              <a:rPr lang="ru-RU" sz="1200" dirty="0"/>
              <a:t>подразделениям</a:t>
            </a:r>
            <a:r>
              <a:rPr lang="ru-RU" sz="1200" dirty="0" smtClean="0"/>
              <a:t>, детализированная</a:t>
            </a:r>
            <a:endParaRPr lang="ru-RU" sz="1200" dirty="0"/>
          </a:p>
        </p:txBody>
      </p:sp>
      <p:graphicFrame>
        <p:nvGraphicFramePr>
          <p:cNvPr id="10" name="Таблица 9"/>
          <p:cNvGraphicFramePr>
            <a:graphicFrameLocks noGrp="1"/>
          </p:cNvGraphicFramePr>
          <p:nvPr>
            <p:extLst>
              <p:ext uri="{D42A27DB-BD31-4B8C-83A1-F6EECF244321}">
                <p14:modId xmlns:p14="http://schemas.microsoft.com/office/powerpoint/2010/main" val="2050603064"/>
              </p:ext>
            </p:extLst>
          </p:nvPr>
        </p:nvGraphicFramePr>
        <p:xfrm>
          <a:off x="6183443" y="1442395"/>
          <a:ext cx="2709732" cy="3212051"/>
        </p:xfrm>
        <a:graphic>
          <a:graphicData uri="http://schemas.openxmlformats.org/drawingml/2006/table">
            <a:tbl>
              <a:tblPr firstRow="1" firstCol="1" bandRow="1"/>
              <a:tblGrid>
                <a:gridCol w="742501">
                  <a:extLst>
                    <a:ext uri="{9D8B030D-6E8A-4147-A177-3AD203B41FA5}">
                      <a16:colId xmlns:a16="http://schemas.microsoft.com/office/drawing/2014/main" val="2612803226"/>
                    </a:ext>
                  </a:extLst>
                </a:gridCol>
                <a:gridCol w="830635">
                  <a:extLst>
                    <a:ext uri="{9D8B030D-6E8A-4147-A177-3AD203B41FA5}">
                      <a16:colId xmlns:a16="http://schemas.microsoft.com/office/drawing/2014/main" val="1435259457"/>
                    </a:ext>
                  </a:extLst>
                </a:gridCol>
                <a:gridCol w="1136596">
                  <a:extLst>
                    <a:ext uri="{9D8B030D-6E8A-4147-A177-3AD203B41FA5}">
                      <a16:colId xmlns:a16="http://schemas.microsoft.com/office/drawing/2014/main" val="4233430079"/>
                    </a:ext>
                  </a:extLst>
                </a:gridCol>
              </a:tblGrid>
              <a:tr h="803013">
                <a:tc>
                  <a:txBody>
                    <a:bodyPr/>
                    <a:lstStyle/>
                    <a:p>
                      <a:pPr algn="ctr">
                        <a:spcAft>
                          <a:spcPts val="0"/>
                        </a:spcAft>
                      </a:pPr>
                      <a:r>
                        <a:rPr lang="ru-RU" sz="1000" dirty="0" err="1" smtClean="0">
                          <a:effectLst/>
                          <a:latin typeface="+mn-lt"/>
                          <a:ea typeface="Calibri" panose="020F0502020204030204" pitchFamily="34" charset="0"/>
                          <a:cs typeface="Times New Roman" panose="02020603050405020304" pitchFamily="18" charset="0"/>
                        </a:rPr>
                        <a:t>Инвента-ризация</a:t>
                      </a:r>
                      <a:endParaRPr lang="ru-RU" sz="1000" dirty="0">
                        <a:effectLst/>
                        <a:latin typeface="+mn-lt"/>
                        <a:ea typeface="Calibri" panose="020F0502020204030204" pitchFamily="34" charset="0"/>
                        <a:cs typeface="Times New Roman" panose="02020603050405020304" pitchFamily="18" charset="0"/>
                      </a:endParaRP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a:effectLst/>
                          <a:latin typeface="+mn-lt"/>
                          <a:ea typeface="Calibri" panose="020F0502020204030204" pitchFamily="34" charset="0"/>
                          <a:cs typeface="Times New Roman" panose="02020603050405020304" pitchFamily="18" charset="0"/>
                        </a:rPr>
                        <a:t>График </a:t>
                      </a:r>
                      <a:r>
                        <a:rPr lang="ru-RU" sz="1000" dirty="0" err="1" smtClean="0">
                          <a:effectLst/>
                          <a:latin typeface="+mn-lt"/>
                          <a:ea typeface="Calibri" panose="020F0502020204030204" pitchFamily="34" charset="0"/>
                          <a:cs typeface="Times New Roman" panose="02020603050405020304" pitchFamily="18" charset="0"/>
                        </a:rPr>
                        <a:t>документо</a:t>
                      </a:r>
                      <a:r>
                        <a:rPr lang="ru-RU" sz="1000" dirty="0" smtClean="0">
                          <a:effectLst/>
                          <a:latin typeface="+mn-lt"/>
                          <a:ea typeface="Calibri" panose="020F0502020204030204" pitchFamily="34" charset="0"/>
                          <a:cs typeface="Times New Roman" panose="02020603050405020304" pitchFamily="18" charset="0"/>
                        </a:rPr>
                        <a:t>-оборота</a:t>
                      </a:r>
                      <a:endParaRPr lang="ru-RU" sz="1000" dirty="0">
                        <a:effectLst/>
                        <a:latin typeface="+mn-lt"/>
                        <a:ea typeface="Calibri" panose="020F0502020204030204" pitchFamily="34" charset="0"/>
                        <a:cs typeface="Times New Roman" panose="02020603050405020304" pitchFamily="18" charset="0"/>
                      </a:endParaRP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a:effectLst/>
                          <a:latin typeface="+mn-lt"/>
                          <a:ea typeface="Calibri" panose="020F0502020204030204" pitchFamily="34" charset="0"/>
                          <a:cs typeface="Times New Roman" panose="02020603050405020304" pitchFamily="18" charset="0"/>
                        </a:rPr>
                        <a:t>Целевая функция объекта</a:t>
                      </a: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180800852"/>
                  </a:ext>
                </a:extLst>
              </a:tr>
              <a:tr h="803013">
                <a:tc>
                  <a:txBody>
                    <a:bodyPr/>
                    <a:lstStyle/>
                    <a:p>
                      <a:pPr algn="ctr">
                        <a:spcAft>
                          <a:spcPts val="0"/>
                        </a:spcAft>
                      </a:pPr>
                      <a:r>
                        <a:rPr lang="ru-RU" sz="1000">
                          <a:effectLst/>
                          <a:latin typeface="+mn-lt"/>
                          <a:ea typeface="Calibri" panose="020F0502020204030204" pitchFamily="34" charset="0"/>
                          <a:cs typeface="Times New Roman" panose="02020603050405020304" pitchFamily="18" charset="0"/>
                        </a:rPr>
                        <a:t>Статус объекта</a:t>
                      </a:r>
                    </a:p>
                    <a:p>
                      <a:pPr algn="ctr">
                        <a:spcAft>
                          <a:spcPts val="0"/>
                        </a:spcAft>
                      </a:pPr>
                      <a:r>
                        <a:rPr lang="ru-RU" sz="100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a:effectLst/>
                          <a:latin typeface="+mn-lt"/>
                          <a:ea typeface="Calibri" panose="020F0502020204030204" pitchFamily="34" charset="0"/>
                          <a:cs typeface="Times New Roman" panose="02020603050405020304" pitchFamily="18" charset="0"/>
                        </a:rPr>
                        <a:t>Учет по </a:t>
                      </a:r>
                      <a:r>
                        <a:rPr lang="ru-RU" sz="1000" dirty="0" err="1" smtClean="0">
                          <a:effectLst/>
                          <a:latin typeface="+mn-lt"/>
                          <a:ea typeface="Calibri" panose="020F0502020204030204" pitchFamily="34" charset="0"/>
                          <a:cs typeface="Times New Roman" panose="02020603050405020304" pitchFamily="18" charset="0"/>
                        </a:rPr>
                        <a:t>помеще-ниям</a:t>
                      </a:r>
                      <a:endParaRPr lang="ru-RU" sz="1000" dirty="0">
                        <a:effectLst/>
                        <a:latin typeface="+mn-lt"/>
                        <a:ea typeface="Calibri" panose="020F0502020204030204" pitchFamily="34" charset="0"/>
                        <a:cs typeface="Times New Roman" panose="02020603050405020304" pitchFamily="18" charset="0"/>
                      </a:endParaRP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a:effectLst/>
                          <a:latin typeface="+mn-lt"/>
                          <a:ea typeface="Calibri" panose="020F0502020204030204" pitchFamily="34" charset="0"/>
                          <a:cs typeface="Times New Roman" panose="02020603050405020304" pitchFamily="18" charset="0"/>
                        </a:rPr>
                        <a:t>Бланки строгой отчетности</a:t>
                      </a: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66196215"/>
                  </a:ext>
                </a:extLst>
              </a:tr>
              <a:tr h="602259">
                <a:tc>
                  <a:txBody>
                    <a:bodyPr/>
                    <a:lstStyle/>
                    <a:p>
                      <a:pPr algn="ctr">
                        <a:spcAft>
                          <a:spcPts val="0"/>
                        </a:spcAft>
                      </a:pPr>
                      <a:r>
                        <a:rPr lang="ru-RU" sz="1000">
                          <a:effectLst/>
                          <a:latin typeface="+mn-lt"/>
                          <a:ea typeface="Calibri" panose="020F0502020204030204" pitchFamily="34" charset="0"/>
                          <a:cs typeface="Times New Roman" panose="02020603050405020304" pitchFamily="18" charset="0"/>
                        </a:rPr>
                        <a:t>Смена МОЛ</a:t>
                      </a:r>
                    </a:p>
                    <a:p>
                      <a:pPr algn="ctr">
                        <a:spcAft>
                          <a:spcPts val="0"/>
                        </a:spcAft>
                      </a:pPr>
                      <a:r>
                        <a:rPr lang="ru-RU" sz="100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a:effectLst/>
                          <a:latin typeface="+mn-lt"/>
                          <a:ea typeface="Calibri" panose="020F0502020204030204" pitchFamily="34" charset="0"/>
                          <a:cs typeface="Times New Roman" panose="02020603050405020304" pitchFamily="18" charset="0"/>
                        </a:rPr>
                        <a:t>Списание имущества</a:t>
                      </a:r>
                    </a:p>
                    <a:p>
                      <a:pPr algn="ctr">
                        <a:spcAft>
                          <a:spcPts val="0"/>
                        </a:spcAft>
                      </a:pPr>
                      <a:r>
                        <a:rPr lang="ru-RU" sz="100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a:effectLst/>
                          <a:latin typeface="+mn-lt"/>
                          <a:ea typeface="Calibri" panose="020F0502020204030204" pitchFamily="34" charset="0"/>
                          <a:cs typeface="Times New Roman" panose="02020603050405020304" pitchFamily="18" charset="0"/>
                        </a:rPr>
                        <a:t>Оборудование НИР</a:t>
                      </a:r>
                    </a:p>
                    <a:p>
                      <a:pPr algn="ctr">
                        <a:spcAft>
                          <a:spcPts val="0"/>
                        </a:spcAft>
                      </a:pPr>
                      <a:r>
                        <a:rPr lang="ru-RU" sz="100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8341237"/>
                  </a:ext>
                </a:extLst>
              </a:tr>
              <a:tr h="1003766">
                <a:tc>
                  <a:txBody>
                    <a:bodyPr/>
                    <a:lstStyle/>
                    <a:p>
                      <a:pPr algn="ctr">
                        <a:spcAft>
                          <a:spcPts val="0"/>
                        </a:spcAft>
                      </a:pPr>
                      <a:r>
                        <a:rPr lang="ru-RU" sz="1000" dirty="0" err="1" smtClean="0">
                          <a:effectLst/>
                          <a:latin typeface="+mn-lt"/>
                          <a:ea typeface="Calibri" panose="020F0502020204030204" pitchFamily="34" charset="0"/>
                          <a:cs typeface="Times New Roman" panose="02020603050405020304" pitchFamily="18" charset="0"/>
                        </a:rPr>
                        <a:t>Утилиза-ция</a:t>
                      </a:r>
                      <a:r>
                        <a:rPr lang="ru-RU" sz="1000" dirty="0" smtClean="0">
                          <a:effectLst/>
                          <a:latin typeface="+mn-lt"/>
                          <a:ea typeface="Calibri" panose="020F0502020204030204" pitchFamily="34" charset="0"/>
                          <a:cs typeface="Times New Roman" panose="02020603050405020304" pitchFamily="18" charset="0"/>
                        </a:rPr>
                        <a:t> </a:t>
                      </a:r>
                      <a:r>
                        <a:rPr lang="ru-RU" sz="1000" dirty="0">
                          <a:effectLst/>
                          <a:latin typeface="+mn-lt"/>
                          <a:ea typeface="Calibri" panose="020F0502020204030204" pitchFamily="34" charset="0"/>
                          <a:cs typeface="Times New Roman" panose="02020603050405020304" pitchFamily="18" charset="0"/>
                        </a:rPr>
                        <a:t>имущества</a:t>
                      </a: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err="1" smtClean="0">
                          <a:effectLst/>
                          <a:latin typeface="+mn-lt"/>
                          <a:ea typeface="Calibri" panose="020F0502020204030204" pitchFamily="34" charset="0"/>
                          <a:cs typeface="Times New Roman" panose="02020603050405020304" pitchFamily="18" charset="0"/>
                        </a:rPr>
                        <a:t>Модерниза-ция</a:t>
                      </a:r>
                      <a:r>
                        <a:rPr lang="ru-RU" sz="1000" dirty="0" smtClean="0">
                          <a:effectLst/>
                          <a:latin typeface="+mn-lt"/>
                          <a:ea typeface="Calibri" panose="020F0502020204030204" pitchFamily="34" charset="0"/>
                          <a:cs typeface="Times New Roman" panose="02020603050405020304" pitchFamily="18" charset="0"/>
                        </a:rPr>
                        <a:t> </a:t>
                      </a:r>
                      <a:r>
                        <a:rPr lang="ru-RU" sz="1000" dirty="0">
                          <a:effectLst/>
                          <a:latin typeface="+mn-lt"/>
                          <a:ea typeface="Calibri" panose="020F0502020204030204" pitchFamily="34" charset="0"/>
                          <a:cs typeface="Times New Roman" panose="02020603050405020304" pitchFamily="18" charset="0"/>
                        </a:rPr>
                        <a:t>имущества</a:t>
                      </a: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tc>
                  <a:txBody>
                    <a:bodyPr/>
                    <a:lstStyle/>
                    <a:p>
                      <a:pPr algn="ctr">
                        <a:spcAft>
                          <a:spcPts val="0"/>
                        </a:spcAft>
                      </a:pPr>
                      <a:r>
                        <a:rPr lang="ru-RU" sz="1000" dirty="0">
                          <a:effectLst/>
                          <a:latin typeface="+mn-lt"/>
                          <a:ea typeface="Calibri" panose="020F0502020204030204" pitchFamily="34" charset="0"/>
                          <a:cs typeface="Times New Roman" panose="02020603050405020304" pitchFamily="18" charset="0"/>
                        </a:rPr>
                        <a:t>Особо ценное движимое имущество</a:t>
                      </a:r>
                    </a:p>
                    <a:p>
                      <a:pPr algn="ctr">
                        <a:spcAft>
                          <a:spcPts val="0"/>
                        </a:spcAft>
                      </a:pPr>
                      <a:r>
                        <a:rPr lang="ru-RU" sz="1000" dirty="0">
                          <a:effectLst/>
                          <a:latin typeface="+mn-lt"/>
                          <a:ea typeface="Calibri" panose="020F0502020204030204" pitchFamily="34" charset="0"/>
                          <a:cs typeface="Times New Roman" panose="02020603050405020304" pitchFamily="18" charset="0"/>
                        </a:rPr>
                        <a:t>100%</a:t>
                      </a:r>
                    </a:p>
                  </a:txBody>
                  <a:tcPr marL="68580" marR="68580" marT="0" marB="0" anchor="ctr">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103635234"/>
                  </a:ext>
                </a:extLst>
              </a:tr>
            </a:tbl>
          </a:graphicData>
        </a:graphic>
      </p:graphicFrame>
    </p:spTree>
    <p:extLst>
      <p:ext uri="{BB962C8B-B14F-4D97-AF65-F5344CB8AC3E}">
        <p14:creationId xmlns:p14="http://schemas.microsoft.com/office/powerpoint/2010/main" val="41447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лица, как элемент автоматизированной системы внутреннего финансового контроля</a:t>
            </a:r>
          </a:p>
        </p:txBody>
      </p:sp>
      <p:sp>
        <p:nvSpPr>
          <p:cNvPr id="5" name="Прямоугольник 4"/>
          <p:cNvSpPr/>
          <p:nvPr/>
        </p:nvSpPr>
        <p:spPr>
          <a:xfrm>
            <a:off x="250825" y="949951"/>
            <a:ext cx="8642350" cy="338554"/>
          </a:xfrm>
          <a:prstGeom prst="rect">
            <a:avLst/>
          </a:prstGeom>
        </p:spPr>
        <p:txBody>
          <a:bodyPr wrap="square">
            <a:spAutoFit/>
          </a:bodyPr>
          <a:lstStyle/>
          <a:p>
            <a:pPr algn="ctr"/>
            <a:r>
              <a:rPr lang="ru-RU" sz="1600" b="1" dirty="0">
                <a:latin typeface="+mj-lt"/>
              </a:rPr>
              <a:t>Монитор </a:t>
            </a:r>
            <a:r>
              <a:rPr lang="ru-RU" sz="1600" b="1" dirty="0" smtClean="0">
                <a:latin typeface="+mj-lt"/>
              </a:rPr>
              <a:t>МО бухгалтерии</a:t>
            </a:r>
            <a:endParaRPr lang="ru-RU" sz="1600" b="1" dirty="0">
              <a:latin typeface="+mj-lt"/>
            </a:endParaRPr>
          </a:p>
        </p:txBody>
      </p:sp>
      <p:sp>
        <p:nvSpPr>
          <p:cNvPr id="3" name="Прямоугольник 2"/>
          <p:cNvSpPr/>
          <p:nvPr/>
        </p:nvSpPr>
        <p:spPr>
          <a:xfrm>
            <a:off x="611185" y="1285445"/>
            <a:ext cx="7921625" cy="276999"/>
          </a:xfrm>
          <a:prstGeom prst="rect">
            <a:avLst/>
          </a:prstGeom>
        </p:spPr>
        <p:txBody>
          <a:bodyPr wrap="square">
            <a:spAutoFit/>
          </a:bodyPr>
          <a:lstStyle/>
          <a:p>
            <a:r>
              <a:rPr lang="ru-RU" sz="1200" dirty="0" smtClean="0"/>
              <a:t>Входящий </a:t>
            </a:r>
            <a:r>
              <a:rPr lang="ru-RU" sz="1200" dirty="0"/>
              <a:t>документооборот (контроль за работником МО)</a:t>
            </a:r>
          </a:p>
        </p:txBody>
      </p:sp>
      <p:graphicFrame>
        <p:nvGraphicFramePr>
          <p:cNvPr id="7" name="Таблица 6"/>
          <p:cNvGraphicFramePr>
            <a:graphicFrameLocks noGrp="1"/>
          </p:cNvGraphicFramePr>
          <p:nvPr>
            <p:extLst>
              <p:ext uri="{D42A27DB-BD31-4B8C-83A1-F6EECF244321}">
                <p14:modId xmlns:p14="http://schemas.microsoft.com/office/powerpoint/2010/main" val="470849533"/>
              </p:ext>
            </p:extLst>
          </p:nvPr>
        </p:nvGraphicFramePr>
        <p:xfrm>
          <a:off x="611184" y="1567327"/>
          <a:ext cx="7921626" cy="1280160"/>
        </p:xfrm>
        <a:graphic>
          <a:graphicData uri="http://schemas.openxmlformats.org/drawingml/2006/table">
            <a:tbl>
              <a:tblPr firstRow="1" firstCol="1" bandRow="1"/>
              <a:tblGrid>
                <a:gridCol w="2072055">
                  <a:extLst>
                    <a:ext uri="{9D8B030D-6E8A-4147-A177-3AD203B41FA5}">
                      <a16:colId xmlns:a16="http://schemas.microsoft.com/office/drawing/2014/main" val="2177650043"/>
                    </a:ext>
                  </a:extLst>
                </a:gridCol>
                <a:gridCol w="1026827">
                  <a:extLst>
                    <a:ext uri="{9D8B030D-6E8A-4147-A177-3AD203B41FA5}">
                      <a16:colId xmlns:a16="http://schemas.microsoft.com/office/drawing/2014/main" val="4160168564"/>
                    </a:ext>
                  </a:extLst>
                </a:gridCol>
                <a:gridCol w="1101774">
                  <a:extLst>
                    <a:ext uri="{9D8B030D-6E8A-4147-A177-3AD203B41FA5}">
                      <a16:colId xmlns:a16="http://schemas.microsoft.com/office/drawing/2014/main" val="1384869418"/>
                    </a:ext>
                  </a:extLst>
                </a:gridCol>
                <a:gridCol w="1161737">
                  <a:extLst>
                    <a:ext uri="{9D8B030D-6E8A-4147-A177-3AD203B41FA5}">
                      <a16:colId xmlns:a16="http://schemas.microsoft.com/office/drawing/2014/main" val="3701716973"/>
                    </a:ext>
                  </a:extLst>
                </a:gridCol>
                <a:gridCol w="899413">
                  <a:extLst>
                    <a:ext uri="{9D8B030D-6E8A-4147-A177-3AD203B41FA5}">
                      <a16:colId xmlns:a16="http://schemas.microsoft.com/office/drawing/2014/main" val="2533285361"/>
                    </a:ext>
                  </a:extLst>
                </a:gridCol>
                <a:gridCol w="757003">
                  <a:extLst>
                    <a:ext uri="{9D8B030D-6E8A-4147-A177-3AD203B41FA5}">
                      <a16:colId xmlns:a16="http://schemas.microsoft.com/office/drawing/2014/main" val="3590334735"/>
                    </a:ext>
                  </a:extLst>
                </a:gridCol>
                <a:gridCol w="902817">
                  <a:extLst>
                    <a:ext uri="{9D8B030D-6E8A-4147-A177-3AD203B41FA5}">
                      <a16:colId xmlns:a16="http://schemas.microsoft.com/office/drawing/2014/main" val="1627015799"/>
                    </a:ext>
                  </a:extLst>
                </a:gridCol>
              </a:tblGrid>
              <a:tr h="231493">
                <a:tc>
                  <a:txBody>
                    <a:bodyPr/>
                    <a:lstStyle/>
                    <a:p>
                      <a:pPr algn="ctr">
                        <a:lnSpc>
                          <a:spcPts val="900"/>
                        </a:lnSpc>
                        <a:spcAft>
                          <a:spcPts val="0"/>
                        </a:spcAft>
                      </a:pPr>
                      <a:r>
                        <a:rPr lang="ru-RU" sz="1000" b="1" dirty="0" smtClean="0">
                          <a:effectLst/>
                          <a:latin typeface="+mn-lt"/>
                          <a:ea typeface="Calibri" panose="020F0502020204030204" pitchFamily="34" charset="0"/>
                          <a:cs typeface="Times New Roman" panose="02020603050405020304" pitchFamily="18" charset="0"/>
                        </a:rPr>
                        <a:t>Наименование документа</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smtClean="0">
                          <a:effectLst/>
                          <a:latin typeface="+mn-lt"/>
                          <a:ea typeface="Calibri" panose="020F0502020204030204" pitchFamily="34" charset="0"/>
                          <a:cs typeface="Times New Roman" panose="02020603050405020304" pitchFamily="18" charset="0"/>
                        </a:rPr>
                        <a:t>Дата</a:t>
                      </a:r>
                      <a:br>
                        <a:rPr lang="ru-RU" sz="1000" b="1" dirty="0" smtClean="0">
                          <a:effectLst/>
                          <a:latin typeface="+mn-lt"/>
                          <a:ea typeface="Calibri" panose="020F0502020204030204" pitchFamily="34" charset="0"/>
                          <a:cs typeface="Times New Roman" panose="02020603050405020304" pitchFamily="18" charset="0"/>
                        </a:rPr>
                      </a:br>
                      <a:r>
                        <a:rPr lang="ru-RU" sz="1000" b="1" dirty="0" smtClean="0">
                          <a:effectLst/>
                          <a:latin typeface="+mn-lt"/>
                          <a:ea typeface="Calibri" panose="020F0502020204030204" pitchFamily="34" charset="0"/>
                          <a:cs typeface="Times New Roman" panose="02020603050405020304" pitchFamily="18" charset="0"/>
                        </a:rPr>
                        <a:t>поступления</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smtClean="0">
                          <a:effectLst/>
                          <a:latin typeface="+mn-lt"/>
                          <a:ea typeface="Calibri" panose="020F0502020204030204" pitchFamily="34" charset="0"/>
                          <a:cs typeface="Times New Roman" panose="02020603050405020304" pitchFamily="18" charset="0"/>
                        </a:rPr>
                        <a:t>Дата</a:t>
                      </a:r>
                      <a:br>
                        <a:rPr lang="ru-RU" sz="1000" b="1" dirty="0" smtClean="0">
                          <a:effectLst/>
                          <a:latin typeface="+mn-lt"/>
                          <a:ea typeface="Calibri" panose="020F0502020204030204" pitchFamily="34" charset="0"/>
                          <a:cs typeface="Times New Roman" panose="02020603050405020304" pitchFamily="18" charset="0"/>
                        </a:rPr>
                      </a:br>
                      <a:r>
                        <a:rPr lang="ru-RU" sz="1000" b="1" dirty="0" smtClean="0">
                          <a:effectLst/>
                          <a:latin typeface="+mn-lt"/>
                          <a:ea typeface="Calibri" panose="020F0502020204030204" pitchFamily="34" charset="0"/>
                          <a:cs typeface="Times New Roman" panose="02020603050405020304" pitchFamily="18" charset="0"/>
                        </a:rPr>
                        <a:t>исполнения </a:t>
                      </a:r>
                      <a:r>
                        <a:rPr lang="ru-RU" sz="1000" b="1" dirty="0">
                          <a:effectLst/>
                          <a:latin typeface="+mn-lt"/>
                          <a:ea typeface="Calibri" panose="020F0502020204030204" pitchFamily="34" charset="0"/>
                          <a:cs typeface="Times New Roman" panose="02020603050405020304" pitchFamily="18" charset="0"/>
                        </a:rPr>
                        <a:t>план</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smtClean="0">
                          <a:effectLst/>
                          <a:latin typeface="+mn-lt"/>
                          <a:ea typeface="Calibri" panose="020F0502020204030204" pitchFamily="34" charset="0"/>
                          <a:cs typeface="Times New Roman" panose="02020603050405020304" pitchFamily="18" charset="0"/>
                        </a:rPr>
                        <a:t>Дата</a:t>
                      </a:r>
                      <a:br>
                        <a:rPr lang="ru-RU" sz="1000" b="1" dirty="0" smtClean="0">
                          <a:effectLst/>
                          <a:latin typeface="+mn-lt"/>
                          <a:ea typeface="Calibri" panose="020F0502020204030204" pitchFamily="34" charset="0"/>
                          <a:cs typeface="Times New Roman" panose="02020603050405020304" pitchFamily="18" charset="0"/>
                        </a:rPr>
                      </a:br>
                      <a:r>
                        <a:rPr lang="ru-RU" sz="1000" b="1" dirty="0" smtClean="0">
                          <a:effectLst/>
                          <a:latin typeface="+mn-lt"/>
                          <a:ea typeface="Calibri" panose="020F0502020204030204" pitchFamily="34" charset="0"/>
                          <a:cs typeface="Times New Roman" panose="02020603050405020304" pitchFamily="18" charset="0"/>
                        </a:rPr>
                        <a:t>исполнения </a:t>
                      </a:r>
                      <a:r>
                        <a:rPr lang="ru-RU" sz="1000" b="1" dirty="0">
                          <a:effectLst/>
                          <a:latin typeface="+mn-lt"/>
                          <a:ea typeface="Calibri" panose="020F0502020204030204" pitchFamily="34" charset="0"/>
                          <a:cs typeface="Times New Roman" panose="02020603050405020304" pitchFamily="18" charset="0"/>
                        </a:rPr>
                        <a:t>факт</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smtClean="0">
                          <a:effectLst/>
                          <a:latin typeface="+mn-lt"/>
                          <a:ea typeface="Calibri" panose="020F0502020204030204" pitchFamily="34" charset="0"/>
                          <a:cs typeface="Times New Roman" panose="02020603050405020304" pitchFamily="18" charset="0"/>
                        </a:rPr>
                        <a:t>Отв.</a:t>
                      </a:r>
                      <a:br>
                        <a:rPr lang="ru-RU" sz="1000" b="1" dirty="0" smtClean="0">
                          <a:effectLst/>
                          <a:latin typeface="+mn-lt"/>
                          <a:ea typeface="Calibri" panose="020F0502020204030204" pitchFamily="34" charset="0"/>
                          <a:cs typeface="Times New Roman" panose="02020603050405020304" pitchFamily="18" charset="0"/>
                        </a:rPr>
                      </a:br>
                      <a:r>
                        <a:rPr lang="ru-RU" sz="1000" b="1" dirty="0" smtClean="0">
                          <a:effectLst/>
                          <a:latin typeface="+mn-lt"/>
                          <a:ea typeface="Calibri" panose="020F0502020204030204" pitchFamily="34" charset="0"/>
                          <a:cs typeface="Times New Roman" panose="02020603050405020304" pitchFamily="18" charset="0"/>
                        </a:rPr>
                        <a:t>исполнитель</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a:effectLst/>
                          <a:latin typeface="+mn-lt"/>
                          <a:ea typeface="Calibri" panose="020F0502020204030204" pitchFamily="34" charset="0"/>
                          <a:cs typeface="Times New Roman" panose="02020603050405020304" pitchFamily="18" charset="0"/>
                        </a:rPr>
                        <a:t>Отметка ПД</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900"/>
                        </a:lnSpc>
                        <a:spcAft>
                          <a:spcPts val="0"/>
                        </a:spcAft>
                      </a:pPr>
                      <a:r>
                        <a:rPr lang="ru-RU" sz="1000" b="1" dirty="0">
                          <a:effectLst/>
                          <a:latin typeface="+mn-lt"/>
                          <a:ea typeface="Calibri" panose="020F0502020204030204" pitchFamily="34" charset="0"/>
                          <a:cs typeface="Times New Roman" panose="02020603050405020304" pitchFamily="18" charset="0"/>
                        </a:rPr>
                        <a:t>Примечание</a:t>
                      </a:r>
                      <a:endParaRPr lang="ru-RU" sz="105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2688875"/>
                  </a:ext>
                </a:extLst>
              </a:tr>
              <a:tr h="0">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Служебная записка на списание основных </a:t>
                      </a:r>
                      <a:r>
                        <a:rPr lang="ru-RU" sz="1000" dirty="0" smtClean="0">
                          <a:effectLst/>
                          <a:latin typeface="+mn-lt"/>
                          <a:ea typeface="Calibri" panose="020F0502020204030204" pitchFamily="34" charset="0"/>
                          <a:cs typeface="Times New Roman" panose="02020603050405020304" pitchFamily="18" charset="0"/>
                        </a:rPr>
                        <a:t>средств</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81042414"/>
                  </a:ext>
                </a:extLst>
              </a:tr>
              <a:tr h="0">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Служебная записка на списание материальных </a:t>
                      </a:r>
                      <a:r>
                        <a:rPr lang="ru-RU" sz="1000" dirty="0" smtClean="0">
                          <a:effectLst/>
                          <a:latin typeface="+mn-lt"/>
                          <a:ea typeface="Calibri" panose="020F0502020204030204" pitchFamily="34" charset="0"/>
                          <a:cs typeface="Times New Roman" panose="02020603050405020304" pitchFamily="18" charset="0"/>
                        </a:rPr>
                        <a:t>запасов</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05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7691895"/>
                  </a:ext>
                </a:extLst>
              </a:tr>
              <a:tr h="0">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Служебная записка на списание бланков строгой </a:t>
                      </a:r>
                      <a:r>
                        <a:rPr lang="ru-RU" sz="1000" dirty="0" smtClean="0">
                          <a:effectLst/>
                          <a:latin typeface="+mn-lt"/>
                          <a:ea typeface="Calibri" panose="020F0502020204030204" pitchFamily="34" charset="0"/>
                          <a:cs typeface="Times New Roman" panose="02020603050405020304" pitchFamily="18" charset="0"/>
                        </a:rPr>
                        <a:t>отчетности</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9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05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54424672"/>
                  </a:ext>
                </a:extLst>
              </a:tr>
            </a:tbl>
          </a:graphicData>
        </a:graphic>
      </p:graphicFrame>
      <p:sp>
        <p:nvSpPr>
          <p:cNvPr id="11" name="Прямоугольник 10"/>
          <p:cNvSpPr/>
          <p:nvPr/>
        </p:nvSpPr>
        <p:spPr>
          <a:xfrm>
            <a:off x="611184" y="2948842"/>
            <a:ext cx="7921625" cy="276999"/>
          </a:xfrm>
          <a:prstGeom prst="rect">
            <a:avLst/>
          </a:prstGeom>
        </p:spPr>
        <p:txBody>
          <a:bodyPr wrap="square">
            <a:spAutoFit/>
          </a:bodyPr>
          <a:lstStyle/>
          <a:p>
            <a:r>
              <a:rPr lang="ru-RU" sz="1200" dirty="0"/>
              <a:t>Исходящий документооборот (контроль за МОЛ)</a:t>
            </a:r>
          </a:p>
        </p:txBody>
      </p:sp>
      <p:graphicFrame>
        <p:nvGraphicFramePr>
          <p:cNvPr id="13" name="Таблица 12"/>
          <p:cNvGraphicFramePr>
            <a:graphicFrameLocks noGrp="1"/>
          </p:cNvGraphicFramePr>
          <p:nvPr>
            <p:extLst>
              <p:ext uri="{D42A27DB-BD31-4B8C-83A1-F6EECF244321}">
                <p14:modId xmlns:p14="http://schemas.microsoft.com/office/powerpoint/2010/main" val="1702303657"/>
              </p:ext>
            </p:extLst>
          </p:nvPr>
        </p:nvGraphicFramePr>
        <p:xfrm>
          <a:off x="611184" y="3225841"/>
          <a:ext cx="7921623" cy="1473200"/>
        </p:xfrm>
        <a:graphic>
          <a:graphicData uri="http://schemas.openxmlformats.org/drawingml/2006/table">
            <a:tbl>
              <a:tblPr firstRow="1" firstCol="1" bandRow="1"/>
              <a:tblGrid>
                <a:gridCol w="2379354">
                  <a:extLst>
                    <a:ext uri="{9D8B030D-6E8A-4147-A177-3AD203B41FA5}">
                      <a16:colId xmlns:a16="http://schemas.microsoft.com/office/drawing/2014/main" val="656354752"/>
                    </a:ext>
                  </a:extLst>
                </a:gridCol>
                <a:gridCol w="1064301">
                  <a:extLst>
                    <a:ext uri="{9D8B030D-6E8A-4147-A177-3AD203B41FA5}">
                      <a16:colId xmlns:a16="http://schemas.microsoft.com/office/drawing/2014/main" val="2003694600"/>
                    </a:ext>
                  </a:extLst>
                </a:gridCol>
                <a:gridCol w="1086787">
                  <a:extLst>
                    <a:ext uri="{9D8B030D-6E8A-4147-A177-3AD203B41FA5}">
                      <a16:colId xmlns:a16="http://schemas.microsoft.com/office/drawing/2014/main" val="911047151"/>
                    </a:ext>
                  </a:extLst>
                </a:gridCol>
                <a:gridCol w="1094282">
                  <a:extLst>
                    <a:ext uri="{9D8B030D-6E8A-4147-A177-3AD203B41FA5}">
                      <a16:colId xmlns:a16="http://schemas.microsoft.com/office/drawing/2014/main" val="592273074"/>
                    </a:ext>
                  </a:extLst>
                </a:gridCol>
                <a:gridCol w="592112">
                  <a:extLst>
                    <a:ext uri="{9D8B030D-6E8A-4147-A177-3AD203B41FA5}">
                      <a16:colId xmlns:a16="http://schemas.microsoft.com/office/drawing/2014/main" val="928091123"/>
                    </a:ext>
                  </a:extLst>
                </a:gridCol>
                <a:gridCol w="826177">
                  <a:extLst>
                    <a:ext uri="{9D8B030D-6E8A-4147-A177-3AD203B41FA5}">
                      <a16:colId xmlns:a16="http://schemas.microsoft.com/office/drawing/2014/main" val="379282753"/>
                    </a:ext>
                  </a:extLst>
                </a:gridCol>
                <a:gridCol w="878610">
                  <a:extLst>
                    <a:ext uri="{9D8B030D-6E8A-4147-A177-3AD203B41FA5}">
                      <a16:colId xmlns:a16="http://schemas.microsoft.com/office/drawing/2014/main" val="2318904380"/>
                    </a:ext>
                  </a:extLst>
                </a:gridCol>
              </a:tblGrid>
              <a:tr h="0">
                <a:tc>
                  <a:txBody>
                    <a:bodyPr/>
                    <a:lstStyle/>
                    <a:p>
                      <a:pPr algn="ct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Наименование документа</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smtClean="0">
                          <a:effectLst/>
                          <a:latin typeface="+mn-lt"/>
                          <a:ea typeface="Calibri" panose="020F0502020204030204" pitchFamily="34" charset="0"/>
                          <a:cs typeface="Times New Roman" panose="02020603050405020304" pitchFamily="18" charset="0"/>
                        </a:rPr>
                        <a:t>Дата</a:t>
                      </a:r>
                      <a:br>
                        <a:rPr lang="ru-RU" sz="1000" b="1" dirty="0" smtClean="0">
                          <a:effectLst/>
                          <a:latin typeface="+mn-lt"/>
                          <a:ea typeface="Calibri" panose="020F0502020204030204" pitchFamily="34" charset="0"/>
                          <a:cs typeface="Times New Roman" panose="02020603050405020304" pitchFamily="18" charset="0"/>
                        </a:rPr>
                      </a:br>
                      <a:r>
                        <a:rPr lang="ru-RU" sz="1000" b="1" dirty="0" smtClean="0">
                          <a:effectLst/>
                          <a:latin typeface="+mn-lt"/>
                          <a:ea typeface="Calibri" panose="020F0502020204030204" pitchFamily="34" charset="0"/>
                          <a:cs typeface="Times New Roman" panose="02020603050405020304" pitchFamily="18" charset="0"/>
                        </a:rPr>
                        <a:t>получения</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smtClean="0">
                          <a:effectLst/>
                          <a:latin typeface="+mn-lt"/>
                          <a:ea typeface="Calibri" panose="020F0502020204030204" pitchFamily="34" charset="0"/>
                          <a:cs typeface="Times New Roman" panose="02020603050405020304" pitchFamily="18" charset="0"/>
                        </a:rPr>
                        <a:t>Дата исполнения </a:t>
                      </a:r>
                      <a:r>
                        <a:rPr lang="ru-RU" sz="1000" b="1" dirty="0">
                          <a:effectLst/>
                          <a:latin typeface="+mn-lt"/>
                          <a:ea typeface="Calibri" panose="020F0502020204030204" pitchFamily="34" charset="0"/>
                          <a:cs typeface="Times New Roman" panose="02020603050405020304" pitchFamily="18" charset="0"/>
                        </a:rPr>
                        <a:t>план</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Дата исполнения факт</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МОЛ</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Отметка ПД</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Примечание</a:t>
                      </a:r>
                      <a:endParaRPr lang="ru-RU" sz="1100" b="1"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94582418"/>
                  </a:ext>
                </a:extLst>
              </a:tr>
              <a:tr h="0">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Акт на списание основных средств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61862644"/>
                  </a:ext>
                </a:extLst>
              </a:tr>
              <a:tr h="152271">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Акт на списание материальных запасов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1553840"/>
                  </a:ext>
                </a:extLst>
              </a:tr>
              <a:tr h="224782">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Акт на списание бланков строгой отчетности</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4343590"/>
                  </a:ext>
                </a:extLst>
              </a:tr>
              <a:tr h="0">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Накладная на сдачу имущества в утилизацию</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a:effectLst/>
                          <a:latin typeface="+mn-lt"/>
                          <a:ea typeface="Calibri" panose="020F0502020204030204" pitchFamily="34"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43932727"/>
                  </a:ext>
                </a:extLst>
              </a:tr>
            </a:tbl>
          </a:graphicData>
        </a:graphic>
      </p:graphicFrame>
    </p:spTree>
    <p:extLst>
      <p:ext uri="{BB962C8B-B14F-4D97-AF65-F5344CB8AC3E}">
        <p14:creationId xmlns:p14="http://schemas.microsoft.com/office/powerpoint/2010/main" val="17404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кабинет материально-ответственного лица, как элемент автоматизированной системы внутреннего финансового контроля</a:t>
            </a:r>
          </a:p>
        </p:txBody>
      </p:sp>
      <p:sp>
        <p:nvSpPr>
          <p:cNvPr id="5" name="Прямоугольник 4"/>
          <p:cNvSpPr/>
          <p:nvPr/>
        </p:nvSpPr>
        <p:spPr>
          <a:xfrm>
            <a:off x="250825" y="949951"/>
            <a:ext cx="8642350" cy="338554"/>
          </a:xfrm>
          <a:prstGeom prst="rect">
            <a:avLst/>
          </a:prstGeom>
        </p:spPr>
        <p:txBody>
          <a:bodyPr wrap="square">
            <a:spAutoFit/>
          </a:bodyPr>
          <a:lstStyle/>
          <a:p>
            <a:pPr algn="ctr"/>
            <a:r>
              <a:rPr lang="ru-RU" sz="1600" b="1" dirty="0">
                <a:latin typeface="+mj-lt"/>
              </a:rPr>
              <a:t>Монитор </a:t>
            </a:r>
            <a:r>
              <a:rPr lang="ru-RU" sz="1600" b="1" dirty="0" smtClean="0">
                <a:latin typeface="+mj-lt"/>
              </a:rPr>
              <a:t>МО бухгалтерии</a:t>
            </a:r>
            <a:endParaRPr lang="ru-RU" sz="1600" b="1" dirty="0">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83719501"/>
              </p:ext>
            </p:extLst>
          </p:nvPr>
        </p:nvGraphicFramePr>
        <p:xfrm>
          <a:off x="611188" y="1570659"/>
          <a:ext cx="8191185" cy="726440"/>
        </p:xfrm>
        <a:graphic>
          <a:graphicData uri="http://schemas.openxmlformats.org/drawingml/2006/table">
            <a:tbl>
              <a:tblPr firstRow="1" firstCol="1" bandRow="1"/>
              <a:tblGrid>
                <a:gridCol w="1097280">
                  <a:extLst>
                    <a:ext uri="{9D8B030D-6E8A-4147-A177-3AD203B41FA5}">
                      <a16:colId xmlns:a16="http://schemas.microsoft.com/office/drawing/2014/main" val="310055508"/>
                    </a:ext>
                  </a:extLst>
                </a:gridCol>
                <a:gridCol w="1029018">
                  <a:extLst>
                    <a:ext uri="{9D8B030D-6E8A-4147-A177-3AD203B41FA5}">
                      <a16:colId xmlns:a16="http://schemas.microsoft.com/office/drawing/2014/main" val="2428254338"/>
                    </a:ext>
                  </a:extLst>
                </a:gridCol>
                <a:gridCol w="697230">
                  <a:extLst>
                    <a:ext uri="{9D8B030D-6E8A-4147-A177-3AD203B41FA5}">
                      <a16:colId xmlns:a16="http://schemas.microsoft.com/office/drawing/2014/main" val="3622749976"/>
                    </a:ext>
                  </a:extLst>
                </a:gridCol>
                <a:gridCol w="832168">
                  <a:extLst>
                    <a:ext uri="{9D8B030D-6E8A-4147-A177-3AD203B41FA5}">
                      <a16:colId xmlns:a16="http://schemas.microsoft.com/office/drawing/2014/main" val="3477744623"/>
                    </a:ext>
                  </a:extLst>
                </a:gridCol>
                <a:gridCol w="832168">
                  <a:extLst>
                    <a:ext uri="{9D8B030D-6E8A-4147-A177-3AD203B41FA5}">
                      <a16:colId xmlns:a16="http://schemas.microsoft.com/office/drawing/2014/main" val="222509737"/>
                    </a:ext>
                  </a:extLst>
                </a:gridCol>
                <a:gridCol w="884555">
                  <a:extLst>
                    <a:ext uri="{9D8B030D-6E8A-4147-A177-3AD203B41FA5}">
                      <a16:colId xmlns:a16="http://schemas.microsoft.com/office/drawing/2014/main" val="1634533325"/>
                    </a:ext>
                  </a:extLst>
                </a:gridCol>
                <a:gridCol w="835343">
                  <a:extLst>
                    <a:ext uri="{9D8B030D-6E8A-4147-A177-3AD203B41FA5}">
                      <a16:colId xmlns:a16="http://schemas.microsoft.com/office/drawing/2014/main" val="3944726955"/>
                    </a:ext>
                  </a:extLst>
                </a:gridCol>
                <a:gridCol w="1098868">
                  <a:extLst>
                    <a:ext uri="{9D8B030D-6E8A-4147-A177-3AD203B41FA5}">
                      <a16:colId xmlns:a16="http://schemas.microsoft.com/office/drawing/2014/main" val="2905120130"/>
                    </a:ext>
                  </a:extLst>
                </a:gridCol>
                <a:gridCol w="884555">
                  <a:extLst>
                    <a:ext uri="{9D8B030D-6E8A-4147-A177-3AD203B41FA5}">
                      <a16:colId xmlns:a16="http://schemas.microsoft.com/office/drawing/2014/main" val="952918571"/>
                    </a:ext>
                  </a:extLst>
                </a:gridCol>
              </a:tblGrid>
              <a:tr h="398003">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Подразделение,</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ФИО</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Номер и </a:t>
                      </a:r>
                      <a:r>
                        <a:rPr lang="ru-RU" sz="1000" b="0" dirty="0" smtClean="0">
                          <a:effectLst/>
                          <a:latin typeface="+mn-lt"/>
                          <a:ea typeface="Calibri" panose="020F0502020204030204" pitchFamily="34" charset="0"/>
                          <a:cs typeface="Times New Roman" panose="02020603050405020304" pitchFamily="18" charset="0"/>
                        </a:rPr>
                        <a:t>дата</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(приказа,</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распоряжения)</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Признак</a:t>
                      </a:r>
                    </a:p>
                    <a:p>
                      <a:pPr algn="l">
                        <a:lnSpc>
                          <a:spcPts val="1000"/>
                        </a:lnSpc>
                        <a:spcAft>
                          <a:spcPts val="0"/>
                        </a:spcAft>
                      </a:pPr>
                      <a:r>
                        <a:rPr lang="ru-RU" sz="1000" b="0" dirty="0" err="1" smtClean="0">
                          <a:effectLst/>
                          <a:latin typeface="+mn-lt"/>
                          <a:ea typeface="Calibri" panose="020F0502020204030204" pitchFamily="34" charset="0"/>
                          <a:cs typeface="Times New Roman" panose="02020603050405020304" pitchFamily="18" charset="0"/>
                        </a:rPr>
                        <a:t>Инвента</a:t>
                      </a:r>
                      <a:r>
                        <a:rPr lang="ru-RU" sz="1000" b="0" dirty="0" smtClean="0">
                          <a:effectLst/>
                          <a:latin typeface="+mn-lt"/>
                          <a:ea typeface="Calibri" panose="020F0502020204030204" pitchFamily="34" charset="0"/>
                          <a:cs typeface="Times New Roman" panose="02020603050405020304" pitchFamily="18" charset="0"/>
                        </a:rPr>
                        <a:t>-</a:t>
                      </a:r>
                      <a:br>
                        <a:rPr lang="ru-RU" sz="1000" b="0" dirty="0" smtClean="0">
                          <a:effectLst/>
                          <a:latin typeface="+mn-lt"/>
                          <a:ea typeface="Calibri" panose="020F0502020204030204" pitchFamily="34" charset="0"/>
                          <a:cs typeface="Times New Roman" panose="02020603050405020304" pitchFamily="18" charset="0"/>
                        </a:rPr>
                      </a:br>
                      <a:r>
                        <a:rPr lang="ru-RU" sz="1000" b="0" dirty="0" err="1" smtClean="0">
                          <a:effectLst/>
                          <a:latin typeface="+mn-lt"/>
                          <a:ea typeface="Calibri" panose="020F0502020204030204" pitchFamily="34" charset="0"/>
                          <a:cs typeface="Times New Roman" panose="02020603050405020304" pitchFamily="18" charset="0"/>
                        </a:rPr>
                        <a:t>ризации</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Дата</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Получения</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Инвентари-</a:t>
                      </a:r>
                      <a:br>
                        <a:rPr lang="ru-RU" sz="1000" b="0" dirty="0" smtClean="0">
                          <a:effectLst/>
                          <a:latin typeface="+mn-lt"/>
                          <a:ea typeface="Calibri" panose="020F0502020204030204" pitchFamily="34" charset="0"/>
                          <a:cs typeface="Times New Roman" panose="02020603050405020304" pitchFamily="18" charset="0"/>
                        </a:rPr>
                      </a:br>
                      <a:r>
                        <a:rPr lang="ru-RU" sz="1000" b="0" dirty="0" err="1" smtClean="0">
                          <a:effectLst/>
                          <a:latin typeface="+mn-lt"/>
                          <a:ea typeface="Calibri" panose="020F0502020204030204" pitchFamily="34" charset="0"/>
                          <a:cs typeface="Times New Roman" panose="02020603050405020304" pitchFamily="18" charset="0"/>
                        </a:rPr>
                        <a:t>зационной</a:t>
                      </a:r>
                      <a:endParaRPr lang="ru-RU" sz="1000" b="0" dirty="0" smtClean="0">
                        <a:effectLst/>
                        <a:latin typeface="+mn-lt"/>
                        <a:ea typeface="Calibri" panose="020F0502020204030204" pitchFamily="34" charset="0"/>
                        <a:cs typeface="Times New Roman" panose="02020603050405020304" pitchFamily="18" charset="0"/>
                      </a:endParaRP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ведомости</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Дата </a:t>
                      </a:r>
                      <a:r>
                        <a:rPr lang="ru-RU" sz="1000" b="0" dirty="0" smtClean="0">
                          <a:effectLst/>
                          <a:latin typeface="+mn-lt"/>
                          <a:ea typeface="Calibri" panose="020F0502020204030204" pitchFamily="34" charset="0"/>
                          <a:cs typeface="Times New Roman" panose="02020603050405020304" pitchFamily="18" charset="0"/>
                        </a:rPr>
                        <a:t>сдачи</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Инвентари-</a:t>
                      </a:r>
                      <a:br>
                        <a:rPr lang="ru-RU" sz="1000" b="0" dirty="0" smtClean="0">
                          <a:effectLst/>
                          <a:latin typeface="+mn-lt"/>
                          <a:ea typeface="Calibri" panose="020F0502020204030204" pitchFamily="34" charset="0"/>
                          <a:cs typeface="Times New Roman" panose="02020603050405020304" pitchFamily="18" charset="0"/>
                        </a:rPr>
                      </a:br>
                      <a:r>
                        <a:rPr lang="ru-RU" sz="1000" b="0" dirty="0" err="1" smtClean="0">
                          <a:effectLst/>
                          <a:latin typeface="+mn-lt"/>
                          <a:ea typeface="Calibri" panose="020F0502020204030204" pitchFamily="34" charset="0"/>
                          <a:cs typeface="Times New Roman" panose="02020603050405020304" pitchFamily="18" charset="0"/>
                        </a:rPr>
                        <a:t>зационной</a:t>
                      </a:r>
                      <a:endParaRPr lang="ru-RU" sz="1000" b="0" dirty="0" smtClean="0">
                        <a:effectLst/>
                        <a:latin typeface="+mn-lt"/>
                        <a:ea typeface="Calibri" panose="020F0502020204030204" pitchFamily="34" charset="0"/>
                        <a:cs typeface="Times New Roman" panose="02020603050405020304" pitchFamily="18" charset="0"/>
                      </a:endParaRP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ведомости</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Выявленные</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нарушения</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Устранение</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нарушений</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Результат</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инвентаризации</a:t>
                      </a:r>
                      <a:endParaRPr lang="ru-RU" sz="10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Примечания</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84845672"/>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411473237"/>
              </p:ext>
            </p:extLst>
          </p:nvPr>
        </p:nvGraphicFramePr>
        <p:xfrm>
          <a:off x="611183" y="2733085"/>
          <a:ext cx="7189155" cy="472440"/>
        </p:xfrm>
        <a:graphic>
          <a:graphicData uri="http://schemas.openxmlformats.org/drawingml/2006/table">
            <a:tbl>
              <a:tblPr firstRow="1" firstCol="1" bandRow="1"/>
              <a:tblGrid>
                <a:gridCol w="1019493">
                  <a:extLst>
                    <a:ext uri="{9D8B030D-6E8A-4147-A177-3AD203B41FA5}">
                      <a16:colId xmlns:a16="http://schemas.microsoft.com/office/drawing/2014/main" val="1780054397"/>
                    </a:ext>
                  </a:extLst>
                </a:gridCol>
                <a:gridCol w="851218">
                  <a:extLst>
                    <a:ext uri="{9D8B030D-6E8A-4147-A177-3AD203B41FA5}">
                      <a16:colId xmlns:a16="http://schemas.microsoft.com/office/drawing/2014/main" val="2864205592"/>
                    </a:ext>
                  </a:extLst>
                </a:gridCol>
                <a:gridCol w="624205">
                  <a:extLst>
                    <a:ext uri="{9D8B030D-6E8A-4147-A177-3AD203B41FA5}">
                      <a16:colId xmlns:a16="http://schemas.microsoft.com/office/drawing/2014/main" val="3782938276"/>
                    </a:ext>
                  </a:extLst>
                </a:gridCol>
                <a:gridCol w="1032193">
                  <a:extLst>
                    <a:ext uri="{9D8B030D-6E8A-4147-A177-3AD203B41FA5}">
                      <a16:colId xmlns:a16="http://schemas.microsoft.com/office/drawing/2014/main" val="2951796968"/>
                    </a:ext>
                  </a:extLst>
                </a:gridCol>
                <a:gridCol w="1032193">
                  <a:extLst>
                    <a:ext uri="{9D8B030D-6E8A-4147-A177-3AD203B41FA5}">
                      <a16:colId xmlns:a16="http://schemas.microsoft.com/office/drawing/2014/main" val="1699514246"/>
                    </a:ext>
                  </a:extLst>
                </a:gridCol>
                <a:gridCol w="897255">
                  <a:extLst>
                    <a:ext uri="{9D8B030D-6E8A-4147-A177-3AD203B41FA5}">
                      <a16:colId xmlns:a16="http://schemas.microsoft.com/office/drawing/2014/main" val="756882892"/>
                    </a:ext>
                  </a:extLst>
                </a:gridCol>
                <a:gridCol w="843280">
                  <a:extLst>
                    <a:ext uri="{9D8B030D-6E8A-4147-A177-3AD203B41FA5}">
                      <a16:colId xmlns:a16="http://schemas.microsoft.com/office/drawing/2014/main" val="3823151694"/>
                    </a:ext>
                  </a:extLst>
                </a:gridCol>
                <a:gridCol w="889318">
                  <a:extLst>
                    <a:ext uri="{9D8B030D-6E8A-4147-A177-3AD203B41FA5}">
                      <a16:colId xmlns:a16="http://schemas.microsoft.com/office/drawing/2014/main" val="2393828905"/>
                    </a:ext>
                  </a:extLst>
                </a:gridCol>
              </a:tblGrid>
              <a:tr h="0">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Наименование</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папки</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Перечень</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документов</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Период</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Дата</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Формирования</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папки, </a:t>
                      </a:r>
                      <a:r>
                        <a:rPr lang="ru-RU" sz="1000" b="0" dirty="0">
                          <a:effectLst/>
                          <a:latin typeface="+mn-lt"/>
                          <a:ea typeface="Calibri" panose="020F0502020204030204" pitchFamily="34" charset="0"/>
                          <a:cs typeface="Times New Roman" panose="02020603050405020304" pitchFamily="18" charset="0"/>
                        </a:rPr>
                        <a:t>план</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Дата</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Формирования</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папки, </a:t>
                      </a:r>
                      <a:r>
                        <a:rPr lang="ru-RU" sz="1000" b="0" dirty="0">
                          <a:effectLst/>
                          <a:latin typeface="+mn-lt"/>
                          <a:ea typeface="Calibri" panose="020F0502020204030204" pitchFamily="34" charset="0"/>
                          <a:cs typeface="Times New Roman" panose="02020603050405020304" pitchFamily="18" charset="0"/>
                        </a:rPr>
                        <a:t>факт</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Отв.</a:t>
                      </a:r>
                    </a:p>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исполнитель</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Отметка ПД</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Примечание</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32892332"/>
                  </a:ext>
                </a:extLst>
              </a:tr>
            </a:tbl>
          </a:graphicData>
        </a:graphic>
      </p:graphicFrame>
      <p:sp>
        <p:nvSpPr>
          <p:cNvPr id="10" name="Прямоугольник 9"/>
          <p:cNvSpPr/>
          <p:nvPr/>
        </p:nvSpPr>
        <p:spPr>
          <a:xfrm>
            <a:off x="611188" y="1288505"/>
            <a:ext cx="3960811" cy="276999"/>
          </a:xfrm>
          <a:prstGeom prst="rect">
            <a:avLst/>
          </a:prstGeom>
        </p:spPr>
        <p:txBody>
          <a:bodyPr wrap="square">
            <a:spAutoFit/>
          </a:bodyPr>
          <a:lstStyle/>
          <a:p>
            <a:r>
              <a:rPr lang="ru-RU" sz="1200" dirty="0"/>
              <a:t>Инвентаризация</a:t>
            </a:r>
          </a:p>
        </p:txBody>
      </p:sp>
      <p:sp>
        <p:nvSpPr>
          <p:cNvPr id="12" name="Прямоугольник 11"/>
          <p:cNvSpPr/>
          <p:nvPr/>
        </p:nvSpPr>
        <p:spPr>
          <a:xfrm>
            <a:off x="611186" y="2456086"/>
            <a:ext cx="3960811" cy="276999"/>
          </a:xfrm>
          <a:prstGeom prst="rect">
            <a:avLst/>
          </a:prstGeom>
        </p:spPr>
        <p:txBody>
          <a:bodyPr wrap="square">
            <a:spAutoFit/>
          </a:bodyPr>
          <a:lstStyle/>
          <a:p>
            <a:r>
              <a:rPr lang="ru-RU" sz="1200" dirty="0"/>
              <a:t>Номенклатура дел</a:t>
            </a:r>
          </a:p>
        </p:txBody>
      </p:sp>
      <p:sp>
        <p:nvSpPr>
          <p:cNvPr id="14" name="Прямоугольник 13"/>
          <p:cNvSpPr/>
          <p:nvPr/>
        </p:nvSpPr>
        <p:spPr>
          <a:xfrm>
            <a:off x="611191" y="3364512"/>
            <a:ext cx="3960809" cy="276999"/>
          </a:xfrm>
          <a:prstGeom prst="rect">
            <a:avLst/>
          </a:prstGeom>
        </p:spPr>
        <p:txBody>
          <a:bodyPr wrap="square">
            <a:spAutoFit/>
          </a:bodyPr>
          <a:lstStyle/>
          <a:p>
            <a:r>
              <a:rPr lang="ru-RU" sz="1200" dirty="0"/>
              <a:t>Оборудование НИР</a:t>
            </a:r>
          </a:p>
        </p:txBody>
      </p:sp>
      <p:graphicFrame>
        <p:nvGraphicFramePr>
          <p:cNvPr id="15" name="Таблица 14"/>
          <p:cNvGraphicFramePr>
            <a:graphicFrameLocks noGrp="1"/>
          </p:cNvGraphicFramePr>
          <p:nvPr>
            <p:extLst>
              <p:ext uri="{D42A27DB-BD31-4B8C-83A1-F6EECF244321}">
                <p14:modId xmlns:p14="http://schemas.microsoft.com/office/powerpoint/2010/main" val="1605767369"/>
              </p:ext>
            </p:extLst>
          </p:nvPr>
        </p:nvGraphicFramePr>
        <p:xfrm>
          <a:off x="611188" y="3641511"/>
          <a:ext cx="7382829" cy="472440"/>
        </p:xfrm>
        <a:graphic>
          <a:graphicData uri="http://schemas.openxmlformats.org/drawingml/2006/table">
            <a:tbl>
              <a:tblPr firstRow="1" firstCol="1" bandRow="1"/>
              <a:tblGrid>
                <a:gridCol w="1019493">
                  <a:extLst>
                    <a:ext uri="{9D8B030D-6E8A-4147-A177-3AD203B41FA5}">
                      <a16:colId xmlns:a16="http://schemas.microsoft.com/office/drawing/2014/main" val="1780054397"/>
                    </a:ext>
                  </a:extLst>
                </a:gridCol>
                <a:gridCol w="711518">
                  <a:extLst>
                    <a:ext uri="{9D8B030D-6E8A-4147-A177-3AD203B41FA5}">
                      <a16:colId xmlns:a16="http://schemas.microsoft.com/office/drawing/2014/main" val="2864205592"/>
                    </a:ext>
                  </a:extLst>
                </a:gridCol>
                <a:gridCol w="986155">
                  <a:extLst>
                    <a:ext uri="{9D8B030D-6E8A-4147-A177-3AD203B41FA5}">
                      <a16:colId xmlns:a16="http://schemas.microsoft.com/office/drawing/2014/main" val="3782938276"/>
                    </a:ext>
                  </a:extLst>
                </a:gridCol>
                <a:gridCol w="1017905">
                  <a:extLst>
                    <a:ext uri="{9D8B030D-6E8A-4147-A177-3AD203B41FA5}">
                      <a16:colId xmlns:a16="http://schemas.microsoft.com/office/drawing/2014/main" val="2951796968"/>
                    </a:ext>
                  </a:extLst>
                </a:gridCol>
                <a:gridCol w="1017905">
                  <a:extLst>
                    <a:ext uri="{9D8B030D-6E8A-4147-A177-3AD203B41FA5}">
                      <a16:colId xmlns:a16="http://schemas.microsoft.com/office/drawing/2014/main" val="1699514246"/>
                    </a:ext>
                  </a:extLst>
                </a:gridCol>
                <a:gridCol w="897255">
                  <a:extLst>
                    <a:ext uri="{9D8B030D-6E8A-4147-A177-3AD203B41FA5}">
                      <a16:colId xmlns:a16="http://schemas.microsoft.com/office/drawing/2014/main" val="756882892"/>
                    </a:ext>
                  </a:extLst>
                </a:gridCol>
                <a:gridCol w="843280">
                  <a:extLst>
                    <a:ext uri="{9D8B030D-6E8A-4147-A177-3AD203B41FA5}">
                      <a16:colId xmlns:a16="http://schemas.microsoft.com/office/drawing/2014/main" val="3823151694"/>
                    </a:ext>
                  </a:extLst>
                </a:gridCol>
                <a:gridCol w="889318">
                  <a:extLst>
                    <a:ext uri="{9D8B030D-6E8A-4147-A177-3AD203B41FA5}">
                      <a16:colId xmlns:a16="http://schemas.microsoft.com/office/drawing/2014/main" val="2393828905"/>
                    </a:ext>
                  </a:extLst>
                </a:gridCol>
              </a:tblGrid>
              <a:tr h="0">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Наименование</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договора</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Срок</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действия</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договора</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Признак</a:t>
                      </a:r>
                      <a:br>
                        <a:rPr lang="ru-RU" sz="1000" b="0" dirty="0" smtClean="0">
                          <a:effectLst/>
                          <a:latin typeface="+mn-lt"/>
                          <a:ea typeface="Calibri" panose="020F0502020204030204" pitchFamily="34" charset="0"/>
                          <a:cs typeface="Times New Roman" panose="02020603050405020304" pitchFamily="18" charset="0"/>
                        </a:rPr>
                      </a:br>
                      <a:r>
                        <a:rPr lang="ru-RU" sz="1000" b="0" baseline="0" dirty="0" smtClean="0">
                          <a:effectLst/>
                          <a:latin typeface="+mn-lt"/>
                          <a:ea typeface="Calibri" panose="020F0502020204030204" pitchFamily="34" charset="0"/>
                          <a:cs typeface="Times New Roman" panose="02020603050405020304" pitchFamily="18" charset="0"/>
                        </a:rPr>
                        <a:t>оборудования</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Дата </a:t>
                      </a:r>
                      <a:r>
                        <a:rPr lang="ru-RU" sz="1000" b="0" dirty="0" smtClean="0">
                          <a:effectLst/>
                          <a:latin typeface="+mn-lt"/>
                          <a:ea typeface="Calibri" panose="020F0502020204030204" pitchFamily="34" charset="0"/>
                          <a:cs typeface="Times New Roman" panose="02020603050405020304" pitchFamily="18" charset="0"/>
                        </a:rPr>
                        <a:t>передачи</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оборудования,</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план</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Дата передачи</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оборудования,</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факт</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smtClean="0">
                          <a:effectLst/>
                          <a:latin typeface="+mn-lt"/>
                          <a:ea typeface="Calibri" panose="020F0502020204030204" pitchFamily="34" charset="0"/>
                          <a:cs typeface="Times New Roman" panose="02020603050405020304" pitchFamily="18" charset="0"/>
                        </a:rPr>
                        <a:t>Отв.</a:t>
                      </a:r>
                      <a:br>
                        <a:rPr lang="ru-RU" sz="1000" b="0" dirty="0" smtClean="0">
                          <a:effectLst/>
                          <a:latin typeface="+mn-lt"/>
                          <a:ea typeface="Calibri" panose="020F0502020204030204" pitchFamily="34" charset="0"/>
                          <a:cs typeface="Times New Roman" panose="02020603050405020304" pitchFamily="18" charset="0"/>
                        </a:rPr>
                      </a:br>
                      <a:r>
                        <a:rPr lang="ru-RU" sz="1000" b="0" dirty="0" smtClean="0">
                          <a:effectLst/>
                          <a:latin typeface="+mn-lt"/>
                          <a:ea typeface="Calibri" panose="020F0502020204030204" pitchFamily="34" charset="0"/>
                          <a:cs typeface="Times New Roman" panose="02020603050405020304" pitchFamily="18" charset="0"/>
                        </a:rPr>
                        <a:t>исполнитель</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Отметка ПД</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a:lnSpc>
                          <a:spcPts val="1000"/>
                        </a:lnSpc>
                        <a:spcAft>
                          <a:spcPts val="0"/>
                        </a:spcAft>
                      </a:pPr>
                      <a:r>
                        <a:rPr lang="ru-RU" sz="1000" b="0" dirty="0">
                          <a:effectLst/>
                          <a:latin typeface="+mn-lt"/>
                          <a:ea typeface="Calibri" panose="020F0502020204030204" pitchFamily="34" charset="0"/>
                          <a:cs typeface="Times New Roman" panose="02020603050405020304" pitchFamily="18" charset="0"/>
                        </a:rPr>
                        <a:t>Примечание</a:t>
                      </a:r>
                      <a:endParaRPr lang="ru-RU" sz="1100" b="0" dirty="0">
                        <a:effectLst/>
                        <a:latin typeface="+mn-lt"/>
                        <a:ea typeface="Calibri" panose="020F0502020204030204" pitchFamily="34" charset="0"/>
                        <a:cs typeface="Times New Roman" panose="02020603050405020304" pitchFamily="18"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32892332"/>
                  </a:ext>
                </a:extLst>
              </a:tr>
            </a:tbl>
          </a:graphicData>
        </a:graphic>
      </p:graphicFrame>
    </p:spTree>
    <p:extLst>
      <p:ext uri="{BB962C8B-B14F-4D97-AF65-F5344CB8AC3E}">
        <p14:creationId xmlns:p14="http://schemas.microsoft.com/office/powerpoint/2010/main" val="34840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459" y="561581"/>
            <a:ext cx="2555764" cy="461665"/>
          </a:xfrm>
          <a:prstGeom prst="rect">
            <a:avLst/>
          </a:prstGeom>
        </p:spPr>
        <p:txBody>
          <a:bodyPr wrap="none">
            <a:spAutoFit/>
          </a:bodyPr>
          <a:lstStyle/>
          <a:p>
            <a:r>
              <a:rPr lang="ru-RU" sz="2000" b="1" dirty="0" smtClean="0">
                <a:solidFill>
                  <a:srgbClr val="E72B70"/>
                </a:solidFill>
                <a:latin typeface="+mj-lt"/>
              </a:rPr>
              <a:t>РИСК  </a:t>
            </a:r>
            <a:r>
              <a:rPr lang="ru-RU" sz="2400" b="1" dirty="0" smtClean="0">
                <a:solidFill>
                  <a:srgbClr val="E72B70"/>
                </a:solidFill>
                <a:latin typeface="+mj-lt"/>
              </a:rPr>
              <a:t>≠</a:t>
            </a:r>
            <a:r>
              <a:rPr lang="ru-RU" sz="2000" b="1" dirty="0" smtClean="0">
                <a:solidFill>
                  <a:srgbClr val="E72B70"/>
                </a:solidFill>
                <a:latin typeface="+mj-lt"/>
              </a:rPr>
              <a:t>  НАРУШЕНИЕ</a:t>
            </a:r>
            <a:endParaRPr lang="ru-RU" sz="2000" b="1" dirty="0">
              <a:solidFill>
                <a:srgbClr val="E72B70"/>
              </a:solidFill>
              <a:latin typeface="+mj-lt"/>
            </a:endParaRPr>
          </a:p>
        </p:txBody>
      </p:sp>
      <p:sp>
        <p:nvSpPr>
          <p:cNvPr id="3" name="Прямоугольник 2"/>
          <p:cNvSpPr/>
          <p:nvPr/>
        </p:nvSpPr>
        <p:spPr>
          <a:xfrm>
            <a:off x="3041939" y="453641"/>
            <a:ext cx="5851236" cy="738664"/>
          </a:xfrm>
          <a:prstGeom prst="rect">
            <a:avLst/>
          </a:prstGeom>
        </p:spPr>
        <p:txBody>
          <a:bodyPr wrap="square">
            <a:spAutoFit/>
          </a:bodyPr>
          <a:lstStyle/>
          <a:p>
            <a:r>
              <a:rPr lang="ru-RU" sz="1400" b="1" dirty="0">
                <a:latin typeface="+mj-lt"/>
              </a:rPr>
              <a:t>Риск</a:t>
            </a:r>
            <a:r>
              <a:rPr lang="ru-RU" sz="1400" dirty="0"/>
              <a:t> </a:t>
            </a:r>
            <a:r>
              <a:rPr lang="ru-RU" sz="1400" i="1" dirty="0"/>
              <a:t>— это возможность возникновения событий, негативно влияющих на результаты осуществления внутреннего финансового контроля и финансового менеджмента</a:t>
            </a:r>
          </a:p>
        </p:txBody>
      </p:sp>
      <p:sp>
        <p:nvSpPr>
          <p:cNvPr id="14" name="Прямоугольник 13"/>
          <p:cNvSpPr/>
          <p:nvPr/>
        </p:nvSpPr>
        <p:spPr>
          <a:xfrm>
            <a:off x="0" y="4311670"/>
            <a:ext cx="9144000" cy="461665"/>
          </a:xfrm>
          <a:prstGeom prst="rect">
            <a:avLst/>
          </a:prstGeom>
        </p:spPr>
        <p:txBody>
          <a:bodyPr wrap="square">
            <a:spAutoFit/>
          </a:bodyPr>
          <a:lstStyle/>
          <a:p>
            <a:pPr algn="ctr"/>
            <a:r>
              <a:rPr lang="ru-RU" sz="1200" dirty="0"/>
              <a:t>Сбор и анализ отчетов о принятых мерах по минимизации рисков для определения остаточных </a:t>
            </a:r>
            <a:r>
              <a:rPr lang="ru-RU" sz="1200" dirty="0" smtClean="0"/>
              <a:t>рисков,</a:t>
            </a:r>
            <a:br>
              <a:rPr lang="ru-RU" sz="1200" dirty="0" smtClean="0"/>
            </a:br>
            <a:r>
              <a:rPr lang="ru-RU" sz="1200" dirty="0" smtClean="0"/>
              <a:t>наблюдение </a:t>
            </a:r>
            <a:r>
              <a:rPr lang="ru-RU" sz="1200" dirty="0"/>
              <a:t>за выполнением мер по минимизации рисков</a:t>
            </a:r>
          </a:p>
        </p:txBody>
      </p:sp>
      <p:grpSp>
        <p:nvGrpSpPr>
          <p:cNvPr id="88" name="Группа 87"/>
          <p:cNvGrpSpPr/>
          <p:nvPr/>
        </p:nvGrpSpPr>
        <p:grpSpPr>
          <a:xfrm>
            <a:off x="719970" y="1346412"/>
            <a:ext cx="3545301" cy="2191361"/>
            <a:chOff x="500051" y="1346412"/>
            <a:chExt cx="3545301" cy="2191361"/>
          </a:xfrm>
        </p:grpSpPr>
        <p:sp>
          <p:nvSpPr>
            <p:cNvPr id="4" name="Прямоугольник 3"/>
            <p:cNvSpPr/>
            <p:nvPr/>
          </p:nvSpPr>
          <p:spPr>
            <a:xfrm>
              <a:off x="500052" y="1346412"/>
              <a:ext cx="3545300" cy="684945"/>
            </a:xfrm>
            <a:prstGeom prst="rect">
              <a:avLst/>
            </a:prstGeom>
            <a:solidFill>
              <a:schemeClr val="accent1">
                <a:lumMod val="20000"/>
                <a:lumOff val="80000"/>
              </a:schemeClr>
            </a:solidFill>
            <a:ln w="38100">
              <a:solidFill>
                <a:srgbClr val="005AAA"/>
              </a:solidFill>
            </a:ln>
          </p:spPr>
          <p:txBody>
            <a:bodyPr wrap="square" anchor="ctr">
              <a:noAutofit/>
            </a:bodyPr>
            <a:lstStyle/>
            <a:p>
              <a:pPr algn="ctr"/>
              <a:r>
                <a:rPr lang="ru-RU" sz="1200" b="1" dirty="0">
                  <a:solidFill>
                    <a:srgbClr val="005AAA"/>
                  </a:solidFill>
                </a:rPr>
                <a:t>Перечень контрольных действий, </a:t>
              </a:r>
              <a:r>
                <a:rPr lang="ru-RU" sz="1200" b="1" dirty="0" smtClean="0">
                  <a:solidFill>
                    <a:srgbClr val="005AAA"/>
                  </a:solidFill>
                </a:rPr>
                <a:t>осуществляемых</a:t>
              </a:r>
              <a:br>
                <a:rPr lang="ru-RU" sz="1200" b="1" dirty="0" smtClean="0">
                  <a:solidFill>
                    <a:srgbClr val="005AAA"/>
                  </a:solidFill>
                </a:rPr>
              </a:br>
              <a:r>
                <a:rPr lang="ru-RU" sz="1200" b="1" dirty="0" smtClean="0">
                  <a:solidFill>
                    <a:srgbClr val="005AAA"/>
                  </a:solidFill>
                </a:rPr>
                <a:t>в </a:t>
              </a:r>
              <a:r>
                <a:rPr lang="ru-RU" sz="1200" b="1" dirty="0">
                  <a:solidFill>
                    <a:srgbClr val="005AAA"/>
                  </a:solidFill>
                </a:rPr>
                <a:t>ходе самоконтроля, </a:t>
              </a:r>
              <a:r>
                <a:rPr lang="ru-RU" sz="1200" b="1" dirty="0" smtClean="0">
                  <a:solidFill>
                    <a:srgbClr val="005AAA"/>
                  </a:solidFill>
                </a:rPr>
                <a:t>контроля по подчиненности,</a:t>
              </a:r>
              <a:br>
                <a:rPr lang="ru-RU" sz="1200" b="1" dirty="0" smtClean="0">
                  <a:solidFill>
                    <a:srgbClr val="005AAA"/>
                  </a:solidFill>
                </a:rPr>
              </a:br>
              <a:r>
                <a:rPr lang="ru-RU" sz="1200" b="1" dirty="0" smtClean="0">
                  <a:solidFill>
                    <a:srgbClr val="005AAA"/>
                  </a:solidFill>
                </a:rPr>
                <a:t>смежного </a:t>
              </a:r>
              <a:r>
                <a:rPr lang="ru-RU" sz="1200" b="1" dirty="0">
                  <a:solidFill>
                    <a:srgbClr val="005AAA"/>
                  </a:solidFill>
                </a:rPr>
                <a:t>контроля</a:t>
              </a:r>
            </a:p>
          </p:txBody>
        </p:sp>
        <p:sp>
          <p:nvSpPr>
            <p:cNvPr id="5" name="Прямоугольник 4"/>
            <p:cNvSpPr/>
            <p:nvPr/>
          </p:nvSpPr>
          <p:spPr>
            <a:xfrm>
              <a:off x="1122744" y="2248826"/>
              <a:ext cx="2922608" cy="461665"/>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200" i="1" dirty="0">
                  <a:solidFill>
                    <a:schemeClr val="accent1">
                      <a:lumMod val="50000"/>
                    </a:schemeClr>
                  </a:solidFill>
                </a:rPr>
                <a:t>Проверка на соответствие требованиям законодательства</a:t>
              </a:r>
            </a:p>
          </p:txBody>
        </p:sp>
        <p:sp>
          <p:nvSpPr>
            <p:cNvPr id="6" name="Прямоугольник 5"/>
            <p:cNvSpPr/>
            <p:nvPr/>
          </p:nvSpPr>
          <p:spPr>
            <a:xfrm>
              <a:off x="1122743" y="2849209"/>
              <a:ext cx="2922608" cy="276999"/>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200" i="1" dirty="0">
                  <a:solidFill>
                    <a:schemeClr val="accent1">
                      <a:lumMod val="50000"/>
                    </a:schemeClr>
                  </a:solidFill>
                </a:rPr>
                <a:t>Санкционирование операций</a:t>
              </a:r>
            </a:p>
          </p:txBody>
        </p:sp>
        <p:sp>
          <p:nvSpPr>
            <p:cNvPr id="7" name="Прямоугольник 6"/>
            <p:cNvSpPr/>
            <p:nvPr/>
          </p:nvSpPr>
          <p:spPr>
            <a:xfrm>
              <a:off x="1122742" y="3260774"/>
              <a:ext cx="2922609" cy="276999"/>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200" i="1" dirty="0">
                  <a:solidFill>
                    <a:schemeClr val="accent1">
                      <a:lumMod val="50000"/>
                    </a:schemeClr>
                  </a:solidFill>
                </a:rPr>
                <a:t>Сверка данных</a:t>
              </a:r>
            </a:p>
          </p:txBody>
        </p:sp>
        <p:cxnSp>
          <p:nvCxnSpPr>
            <p:cNvPr id="16" name="Соединительная линия уступом 15"/>
            <p:cNvCxnSpPr>
              <a:stCxn id="4" idx="1"/>
              <a:endCxn id="5" idx="1"/>
            </p:cNvCxnSpPr>
            <p:nvPr/>
          </p:nvCxnSpPr>
          <p:spPr>
            <a:xfrm rot="10800000" flipH="1" flipV="1">
              <a:off x="500052" y="1688885"/>
              <a:ext cx="622692" cy="790774"/>
            </a:xfrm>
            <a:prstGeom prst="bentConnector3">
              <a:avLst>
                <a:gd name="adj1" fmla="val -36712"/>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4" idx="1"/>
              <a:endCxn id="6" idx="1"/>
            </p:cNvCxnSpPr>
            <p:nvPr/>
          </p:nvCxnSpPr>
          <p:spPr>
            <a:xfrm rot="10800000" flipH="1" flipV="1">
              <a:off x="500051" y="1688885"/>
              <a:ext cx="622691" cy="1298824"/>
            </a:xfrm>
            <a:prstGeom prst="bentConnector3">
              <a:avLst>
                <a:gd name="adj1" fmla="val -36712"/>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stCxn id="4" idx="1"/>
              <a:endCxn id="7" idx="1"/>
            </p:cNvCxnSpPr>
            <p:nvPr/>
          </p:nvCxnSpPr>
          <p:spPr>
            <a:xfrm rot="10800000" flipH="1" flipV="1">
              <a:off x="500052" y="1688884"/>
              <a:ext cx="622690" cy="1710389"/>
            </a:xfrm>
            <a:prstGeom prst="bentConnector3">
              <a:avLst>
                <a:gd name="adj1" fmla="val -36712"/>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Группа 86"/>
          <p:cNvGrpSpPr/>
          <p:nvPr/>
        </p:nvGrpSpPr>
        <p:grpSpPr>
          <a:xfrm>
            <a:off x="4989369" y="1346412"/>
            <a:ext cx="3685856" cy="2886448"/>
            <a:chOff x="4700002" y="1349838"/>
            <a:chExt cx="3685856" cy="2886448"/>
          </a:xfrm>
        </p:grpSpPr>
        <p:sp>
          <p:nvSpPr>
            <p:cNvPr id="8" name="Прямоугольник 7"/>
            <p:cNvSpPr/>
            <p:nvPr/>
          </p:nvSpPr>
          <p:spPr>
            <a:xfrm>
              <a:off x="4700002" y="1349838"/>
              <a:ext cx="3685856" cy="681519"/>
            </a:xfrm>
            <a:prstGeom prst="rect">
              <a:avLst/>
            </a:prstGeom>
            <a:solidFill>
              <a:schemeClr val="accent1">
                <a:lumMod val="20000"/>
                <a:lumOff val="80000"/>
              </a:schemeClr>
            </a:solidFill>
            <a:ln w="38100">
              <a:solidFill>
                <a:srgbClr val="005AAA"/>
              </a:solidFill>
            </a:ln>
          </p:spPr>
          <p:txBody>
            <a:bodyPr wrap="square" anchor="ctr">
              <a:noAutofit/>
            </a:bodyPr>
            <a:lstStyle/>
            <a:p>
              <a:pPr algn="ctr"/>
              <a:r>
                <a:rPr lang="ru-RU" sz="1200" b="1" dirty="0" smtClean="0">
                  <a:solidFill>
                    <a:srgbClr val="005AAA"/>
                  </a:solidFill>
                </a:rPr>
                <a:t>Перечень </a:t>
              </a:r>
              <a:r>
                <a:rPr lang="ru-RU" sz="1200" b="1" dirty="0">
                  <a:solidFill>
                    <a:srgbClr val="005AAA"/>
                  </a:solidFill>
                </a:rPr>
                <a:t>мер по минимизации </a:t>
              </a:r>
              <a:r>
                <a:rPr lang="ru-RU" sz="1200" b="1" dirty="0" smtClean="0">
                  <a:solidFill>
                    <a:srgbClr val="005AAA"/>
                  </a:solidFill>
                </a:rPr>
                <a:t>рисков,</a:t>
              </a:r>
              <a:br>
                <a:rPr lang="ru-RU" sz="1200" b="1" dirty="0" smtClean="0">
                  <a:solidFill>
                    <a:srgbClr val="005AAA"/>
                  </a:solidFill>
                </a:rPr>
              </a:br>
              <a:r>
                <a:rPr lang="ru-RU" sz="1200" b="1" dirty="0" smtClean="0">
                  <a:solidFill>
                    <a:srgbClr val="005AAA"/>
                  </a:solidFill>
                </a:rPr>
                <a:t>не </a:t>
              </a:r>
              <a:r>
                <a:rPr lang="ru-RU" sz="1200" b="1" dirty="0">
                  <a:solidFill>
                    <a:srgbClr val="005AAA"/>
                  </a:solidFill>
                </a:rPr>
                <a:t>связанных с контрольными </a:t>
              </a:r>
              <a:r>
                <a:rPr lang="ru-RU" sz="1200" b="1" dirty="0" smtClean="0">
                  <a:solidFill>
                    <a:srgbClr val="005AAA"/>
                  </a:solidFill>
                </a:rPr>
                <a:t>действиями</a:t>
              </a:r>
              <a:endParaRPr lang="ru-RU" sz="1200" b="1" dirty="0">
                <a:solidFill>
                  <a:srgbClr val="005AAA"/>
                </a:solidFill>
              </a:endParaRPr>
            </a:p>
          </p:txBody>
        </p:sp>
        <p:sp>
          <p:nvSpPr>
            <p:cNvPr id="9" name="Прямоугольник 8"/>
            <p:cNvSpPr/>
            <p:nvPr/>
          </p:nvSpPr>
          <p:spPr>
            <a:xfrm>
              <a:off x="5141690" y="2248826"/>
              <a:ext cx="3244168" cy="430887"/>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100" i="1" dirty="0">
                  <a:solidFill>
                    <a:schemeClr val="accent1">
                      <a:lumMod val="50000"/>
                    </a:schemeClr>
                  </a:solidFill>
                </a:rPr>
                <a:t>Консультации, обучение, изучение опыта, тестирование знаний, повышение квалификации</a:t>
              </a:r>
            </a:p>
          </p:txBody>
        </p:sp>
        <p:sp>
          <p:nvSpPr>
            <p:cNvPr id="11" name="Прямоугольник 10"/>
            <p:cNvSpPr/>
            <p:nvPr/>
          </p:nvSpPr>
          <p:spPr>
            <a:xfrm>
              <a:off x="5141690" y="2772264"/>
              <a:ext cx="3244168" cy="430887"/>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100" i="1" dirty="0">
                  <a:solidFill>
                    <a:schemeClr val="accent1">
                      <a:lumMod val="50000"/>
                    </a:schemeClr>
                  </a:solidFill>
                </a:rPr>
                <a:t>Перераспределение обязанностей, </a:t>
              </a:r>
              <a:r>
                <a:rPr lang="ru-RU" sz="1100" i="1" dirty="0" err="1">
                  <a:solidFill>
                    <a:schemeClr val="accent1">
                      <a:lumMod val="50000"/>
                    </a:schemeClr>
                  </a:solidFill>
                </a:rPr>
                <a:t>оргштатные</a:t>
              </a:r>
              <a:r>
                <a:rPr lang="ru-RU" sz="1100" i="1" dirty="0">
                  <a:solidFill>
                    <a:schemeClr val="accent1">
                      <a:lumMod val="50000"/>
                    </a:schemeClr>
                  </a:solidFill>
                </a:rPr>
                <a:t> мероприятия, стимулирование</a:t>
              </a:r>
            </a:p>
          </p:txBody>
        </p:sp>
        <p:sp>
          <p:nvSpPr>
            <p:cNvPr id="12" name="Прямоугольник 11"/>
            <p:cNvSpPr/>
            <p:nvPr/>
          </p:nvSpPr>
          <p:spPr>
            <a:xfrm>
              <a:off x="5141690" y="3295702"/>
              <a:ext cx="3244168" cy="430887"/>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100" i="1" dirty="0">
                  <a:solidFill>
                    <a:schemeClr val="accent1">
                      <a:lumMod val="50000"/>
                    </a:schemeClr>
                  </a:solidFill>
                </a:rPr>
                <a:t>Мониторинг изменении законодательства, развитие ЕАИС</a:t>
              </a:r>
            </a:p>
          </p:txBody>
        </p:sp>
        <p:sp>
          <p:nvSpPr>
            <p:cNvPr id="13" name="Прямоугольник 12"/>
            <p:cNvSpPr/>
            <p:nvPr/>
          </p:nvSpPr>
          <p:spPr>
            <a:xfrm>
              <a:off x="5141690" y="3805399"/>
              <a:ext cx="3244168" cy="430887"/>
            </a:xfrm>
            <a:prstGeom prst="rect">
              <a:avLst/>
            </a:prstGeom>
            <a:solidFill>
              <a:schemeClr val="accent4">
                <a:lumMod val="20000"/>
                <a:lumOff val="80000"/>
              </a:schemeClr>
            </a:solidFill>
            <a:ln>
              <a:solidFill>
                <a:schemeClr val="accent3">
                  <a:lumMod val="50000"/>
                </a:schemeClr>
              </a:solidFill>
            </a:ln>
          </p:spPr>
          <p:txBody>
            <a:bodyPr wrap="square">
              <a:spAutoFit/>
            </a:bodyPr>
            <a:lstStyle/>
            <a:p>
              <a:r>
                <a:rPr lang="ru-RU" sz="1100" i="1" dirty="0">
                  <a:solidFill>
                    <a:schemeClr val="accent1">
                      <a:lumMod val="50000"/>
                    </a:schemeClr>
                  </a:solidFill>
                </a:rPr>
                <a:t>Нормативное регулирование, совершенствование, взаимодействие</a:t>
              </a:r>
            </a:p>
          </p:txBody>
        </p:sp>
        <p:cxnSp>
          <p:nvCxnSpPr>
            <p:cNvPr id="75" name="Соединительная линия уступом 74"/>
            <p:cNvCxnSpPr>
              <a:stCxn id="8" idx="1"/>
              <a:endCxn id="9" idx="1"/>
            </p:cNvCxnSpPr>
            <p:nvPr/>
          </p:nvCxnSpPr>
          <p:spPr>
            <a:xfrm rot="10800000" flipH="1" flipV="1">
              <a:off x="4700002" y="1690598"/>
              <a:ext cx="441688" cy="773672"/>
            </a:xfrm>
            <a:prstGeom prst="bentConnector3">
              <a:avLst>
                <a:gd name="adj1" fmla="val -51756"/>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cxnSp>
          <p:nvCxnSpPr>
            <p:cNvPr id="78" name="Соединительная линия уступом 77"/>
            <p:cNvCxnSpPr>
              <a:stCxn id="8" idx="1"/>
              <a:endCxn id="11" idx="1"/>
            </p:cNvCxnSpPr>
            <p:nvPr/>
          </p:nvCxnSpPr>
          <p:spPr>
            <a:xfrm rot="10800000" flipH="1" flipV="1">
              <a:off x="4700002" y="1690598"/>
              <a:ext cx="441688" cy="1297110"/>
            </a:xfrm>
            <a:prstGeom prst="bentConnector3">
              <a:avLst>
                <a:gd name="adj1" fmla="val -51756"/>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cxnSp>
          <p:nvCxnSpPr>
            <p:cNvPr id="79" name="Соединительная линия уступом 78"/>
            <p:cNvCxnSpPr>
              <a:stCxn id="8" idx="1"/>
              <a:endCxn id="12" idx="1"/>
            </p:cNvCxnSpPr>
            <p:nvPr/>
          </p:nvCxnSpPr>
          <p:spPr>
            <a:xfrm rot="10800000" flipH="1" flipV="1">
              <a:off x="4700002" y="1690598"/>
              <a:ext cx="441688" cy="1820548"/>
            </a:xfrm>
            <a:prstGeom prst="bentConnector3">
              <a:avLst>
                <a:gd name="adj1" fmla="val -51756"/>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cxnSp>
          <p:nvCxnSpPr>
            <p:cNvPr id="80" name="Соединительная линия уступом 79"/>
            <p:cNvCxnSpPr>
              <a:stCxn id="8" idx="1"/>
              <a:endCxn id="13" idx="1"/>
            </p:cNvCxnSpPr>
            <p:nvPr/>
          </p:nvCxnSpPr>
          <p:spPr>
            <a:xfrm rot="10800000" flipH="1" flipV="1">
              <a:off x="4700002" y="1690597"/>
              <a:ext cx="441688" cy="2330245"/>
            </a:xfrm>
            <a:prstGeom prst="bentConnector3">
              <a:avLst>
                <a:gd name="adj1" fmla="val -51756"/>
              </a:avLst>
            </a:prstGeom>
            <a:ln w="38100">
              <a:solidFill>
                <a:srgbClr val="005AA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3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Внедрение и перспективы развития</a:t>
            </a:r>
            <a:endParaRPr lang="ru-RU" dirty="0"/>
          </a:p>
        </p:txBody>
      </p:sp>
      <p:sp>
        <p:nvSpPr>
          <p:cNvPr id="3" name="Прямоугольник 2"/>
          <p:cNvSpPr/>
          <p:nvPr/>
        </p:nvSpPr>
        <p:spPr>
          <a:xfrm>
            <a:off x="250825" y="949951"/>
            <a:ext cx="8642350" cy="338554"/>
          </a:xfrm>
          <a:prstGeom prst="rect">
            <a:avLst/>
          </a:prstGeom>
        </p:spPr>
        <p:txBody>
          <a:bodyPr wrap="square">
            <a:spAutoFit/>
          </a:bodyPr>
          <a:lstStyle/>
          <a:p>
            <a:pPr algn="ctr"/>
            <a:r>
              <a:rPr lang="ru-RU" sz="1600" b="1" dirty="0">
                <a:latin typeface="+mj-lt"/>
              </a:rPr>
              <a:t>План внедрения</a:t>
            </a:r>
          </a:p>
        </p:txBody>
      </p:sp>
      <p:graphicFrame>
        <p:nvGraphicFramePr>
          <p:cNvPr id="4" name="Таблица 3"/>
          <p:cNvGraphicFramePr>
            <a:graphicFrameLocks noGrp="1"/>
          </p:cNvGraphicFramePr>
          <p:nvPr>
            <p:extLst>
              <p:ext uri="{D42A27DB-BD31-4B8C-83A1-F6EECF244321}">
                <p14:modId xmlns:p14="http://schemas.microsoft.com/office/powerpoint/2010/main" val="69641321"/>
              </p:ext>
            </p:extLst>
          </p:nvPr>
        </p:nvGraphicFramePr>
        <p:xfrm>
          <a:off x="611188" y="1288505"/>
          <a:ext cx="7921625" cy="1828800"/>
        </p:xfrm>
        <a:graphic>
          <a:graphicData uri="http://schemas.openxmlformats.org/drawingml/2006/table">
            <a:tbl>
              <a:tblPr firstRow="1" firstCol="1" bandRow="1"/>
              <a:tblGrid>
                <a:gridCol w="506175">
                  <a:extLst>
                    <a:ext uri="{9D8B030D-6E8A-4147-A177-3AD203B41FA5}">
                      <a16:colId xmlns:a16="http://schemas.microsoft.com/office/drawing/2014/main" val="95024613"/>
                    </a:ext>
                  </a:extLst>
                </a:gridCol>
                <a:gridCol w="4456104">
                  <a:extLst>
                    <a:ext uri="{9D8B030D-6E8A-4147-A177-3AD203B41FA5}">
                      <a16:colId xmlns:a16="http://schemas.microsoft.com/office/drawing/2014/main" val="4287169402"/>
                    </a:ext>
                  </a:extLst>
                </a:gridCol>
                <a:gridCol w="958644">
                  <a:extLst>
                    <a:ext uri="{9D8B030D-6E8A-4147-A177-3AD203B41FA5}">
                      <a16:colId xmlns:a16="http://schemas.microsoft.com/office/drawing/2014/main" val="3453894443"/>
                    </a:ext>
                  </a:extLst>
                </a:gridCol>
                <a:gridCol w="2000702">
                  <a:extLst>
                    <a:ext uri="{9D8B030D-6E8A-4147-A177-3AD203B41FA5}">
                      <a16:colId xmlns:a16="http://schemas.microsoft.com/office/drawing/2014/main" val="2745643252"/>
                    </a:ext>
                  </a:extLst>
                </a:gridCol>
              </a:tblGrid>
              <a:tr h="165541">
                <a:tc>
                  <a:txBody>
                    <a:bodyPr/>
                    <a:lstStyle/>
                    <a:p>
                      <a:pPr algn="ctr">
                        <a:lnSpc>
                          <a:spcPts val="1200"/>
                        </a:lnSpc>
                        <a:spcAft>
                          <a:spcPts val="0"/>
                        </a:spcAft>
                      </a:pPr>
                      <a:r>
                        <a:rPr lang="ru-RU" sz="1100" b="1" dirty="0">
                          <a:solidFill>
                            <a:srgbClr val="005AAA"/>
                          </a:solidFill>
                          <a:effectLst/>
                          <a:latin typeface="+mn-lt"/>
                          <a:ea typeface="Calibri" panose="020F0502020204030204" pitchFamily="34" charset="0"/>
                          <a:cs typeface="Times New Roman" panose="02020603050405020304" pitchFamily="18" charset="0"/>
                        </a:rPr>
                        <a:t>Этап</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1200"/>
                        </a:lnSpc>
                        <a:spcAft>
                          <a:spcPts val="0"/>
                        </a:spcAft>
                      </a:pPr>
                      <a:r>
                        <a:rPr lang="ru-RU" sz="1100" b="1" dirty="0">
                          <a:solidFill>
                            <a:srgbClr val="005AAA"/>
                          </a:solidFill>
                          <a:effectLst/>
                          <a:latin typeface="+mn-lt"/>
                          <a:ea typeface="Calibri" panose="020F0502020204030204" pitchFamily="34" charset="0"/>
                          <a:cs typeface="Times New Roman" panose="02020603050405020304" pitchFamily="18" charset="0"/>
                        </a:rPr>
                        <a:t>Наименование</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1200"/>
                        </a:lnSpc>
                        <a:spcAft>
                          <a:spcPts val="0"/>
                        </a:spcAft>
                      </a:pPr>
                      <a:r>
                        <a:rPr lang="ru-RU" sz="1100" b="1" dirty="0">
                          <a:solidFill>
                            <a:srgbClr val="005AAA"/>
                          </a:solidFill>
                          <a:effectLst/>
                          <a:latin typeface="+mn-lt"/>
                          <a:ea typeface="Calibri" panose="020F0502020204030204" pitchFamily="34" charset="0"/>
                          <a:cs typeface="Times New Roman" panose="02020603050405020304" pitchFamily="18" charset="0"/>
                        </a:rPr>
                        <a:t>Срок</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1200"/>
                        </a:lnSpc>
                        <a:spcAft>
                          <a:spcPts val="0"/>
                        </a:spcAft>
                      </a:pPr>
                      <a:r>
                        <a:rPr lang="ru-RU" sz="1100" b="1" dirty="0">
                          <a:solidFill>
                            <a:srgbClr val="005AAA"/>
                          </a:solidFill>
                          <a:effectLst/>
                          <a:latin typeface="+mn-lt"/>
                          <a:ea typeface="Calibri" panose="020F0502020204030204" pitchFamily="34" charset="0"/>
                          <a:cs typeface="Times New Roman" panose="02020603050405020304" pitchFamily="18" charset="0"/>
                        </a:rPr>
                        <a:t>Исполнитель</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6526541"/>
                  </a:ext>
                </a:extLst>
              </a:tr>
              <a:tr h="311445">
                <a:tc>
                  <a:txBody>
                    <a:bodyPr/>
                    <a:lstStyle/>
                    <a:p>
                      <a:pPr algn="ctr">
                        <a:lnSpc>
                          <a:spcPts val="1200"/>
                        </a:lnSpc>
                        <a:spcAft>
                          <a:spcPts val="0"/>
                        </a:spcAft>
                      </a:pPr>
                      <a:r>
                        <a:rPr lang="ru-RU" sz="1200">
                          <a:effectLst/>
                          <a:latin typeface="+mn-lt"/>
                          <a:ea typeface="Calibri" panose="020F0502020204030204" pitchFamily="34" charset="0"/>
                          <a:cs typeface="Times New Roman" panose="02020603050405020304" pitchFamily="18" charset="0"/>
                        </a:rPr>
                        <a:t>1.</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Тестовая эксплуатация системы на выбранных </a:t>
                      </a:r>
                      <a:r>
                        <a:rPr lang="ru-RU" sz="1200" dirty="0" smtClean="0">
                          <a:effectLst/>
                          <a:latin typeface="+mn-lt"/>
                          <a:ea typeface="Calibri" panose="020F0502020204030204" pitchFamily="34" charset="0"/>
                          <a:cs typeface="Times New Roman" panose="02020603050405020304" pitchFamily="18" charset="0"/>
                        </a:rPr>
                        <a:t>МОЛ</a:t>
                      </a:r>
                      <a:br>
                        <a:rPr lang="ru-RU" sz="1200" dirty="0" smtClean="0">
                          <a:effectLst/>
                          <a:latin typeface="+mn-lt"/>
                          <a:ea typeface="Calibri" panose="020F0502020204030204" pitchFamily="34" charset="0"/>
                          <a:cs typeface="Times New Roman" panose="02020603050405020304" pitchFamily="18" charset="0"/>
                        </a:rPr>
                      </a:br>
                      <a:r>
                        <a:rPr lang="ru-RU" sz="1200" dirty="0" smtClean="0">
                          <a:effectLst/>
                          <a:latin typeface="+mn-lt"/>
                          <a:ea typeface="Calibri" panose="020F0502020204030204" pitchFamily="34" charset="0"/>
                          <a:cs typeface="Times New Roman" panose="02020603050405020304" pitchFamily="18" charset="0"/>
                        </a:rPr>
                        <a:t>из </a:t>
                      </a:r>
                      <a:r>
                        <a:rPr lang="ru-RU" sz="1200" dirty="0">
                          <a:effectLst/>
                          <a:latin typeface="+mn-lt"/>
                          <a:ea typeface="Calibri" panose="020F0502020204030204" pitchFamily="34" charset="0"/>
                          <a:cs typeface="Times New Roman" panose="02020603050405020304" pitchFamily="18" charset="0"/>
                        </a:rPr>
                        <a:t>подразделений с различными видами имущественного учета</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a:effectLst/>
                          <a:latin typeface="+mn-lt"/>
                          <a:ea typeface="Calibri" panose="020F0502020204030204" pitchFamily="34" charset="0"/>
                          <a:cs typeface="Times New Roman" panose="02020603050405020304" pitchFamily="18" charset="0"/>
                        </a:rPr>
                        <a:t>до 30.04.2018</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a:effectLst/>
                          <a:latin typeface="+mn-lt"/>
                          <a:ea typeface="Calibri" panose="020F0502020204030204" pitchFamily="34" charset="0"/>
                          <a:cs typeface="Times New Roman" panose="02020603050405020304" pitchFamily="18" charset="0"/>
                        </a:rPr>
                        <a:t>Подразделения + материальный отдел</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45658051"/>
                  </a:ext>
                </a:extLst>
              </a:tr>
              <a:tr h="287800">
                <a:tc>
                  <a:txBody>
                    <a:bodyPr/>
                    <a:lstStyle/>
                    <a:p>
                      <a:pPr algn="ctr">
                        <a:lnSpc>
                          <a:spcPts val="1200"/>
                        </a:lnSpc>
                        <a:spcAft>
                          <a:spcPts val="0"/>
                        </a:spcAft>
                      </a:pPr>
                      <a:r>
                        <a:rPr lang="ru-RU" sz="1200">
                          <a:effectLst/>
                          <a:latin typeface="+mn-lt"/>
                          <a:ea typeface="Calibri" panose="020F0502020204030204" pitchFamily="34" charset="0"/>
                          <a:cs typeface="Times New Roman" panose="02020603050405020304" pitchFamily="18" charset="0"/>
                        </a:rPr>
                        <a:t>2.</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Предоставление доступа к ЛК МОЛ для всех </a:t>
                      </a:r>
                      <a:r>
                        <a:rPr lang="ru-RU" sz="1200" dirty="0" smtClean="0">
                          <a:effectLst/>
                          <a:latin typeface="+mn-lt"/>
                          <a:ea typeface="Calibri" panose="020F0502020204030204" pitchFamily="34" charset="0"/>
                          <a:cs typeface="Times New Roman" panose="02020603050405020304" pitchFamily="18" charset="0"/>
                        </a:rPr>
                        <a:t>МОЛ</a:t>
                      </a:r>
                      <a:br>
                        <a:rPr lang="ru-RU" sz="1200" dirty="0" smtClean="0">
                          <a:effectLst/>
                          <a:latin typeface="+mn-lt"/>
                          <a:ea typeface="Calibri" panose="020F0502020204030204" pitchFamily="34" charset="0"/>
                          <a:cs typeface="Times New Roman" panose="02020603050405020304" pitchFamily="18" charset="0"/>
                        </a:rPr>
                      </a:br>
                      <a:r>
                        <a:rPr lang="ru-RU" sz="1200" dirty="0" smtClean="0">
                          <a:effectLst/>
                          <a:latin typeface="+mn-lt"/>
                          <a:ea typeface="Calibri" panose="020F0502020204030204" pitchFamily="34" charset="0"/>
                          <a:cs typeface="Times New Roman" panose="02020603050405020304" pitchFamily="18" charset="0"/>
                        </a:rPr>
                        <a:t>(создание </a:t>
                      </a:r>
                      <a:r>
                        <a:rPr lang="ru-RU" sz="1200" dirty="0">
                          <a:effectLst/>
                          <a:latin typeface="+mn-lt"/>
                          <a:ea typeface="Calibri" panose="020F0502020204030204" pitchFamily="34" charset="0"/>
                          <a:cs typeface="Times New Roman" panose="02020603050405020304" pitchFamily="18" charset="0"/>
                        </a:rPr>
                        <a:t>и выдача учетных записей)</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до 30.05.2018</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a:effectLst/>
                          <a:latin typeface="+mn-lt"/>
                          <a:ea typeface="Calibri" panose="020F0502020204030204" pitchFamily="34" charset="0"/>
                          <a:cs typeface="Times New Roman" panose="02020603050405020304" pitchFamily="18" charset="0"/>
                        </a:rPr>
                        <a:t>Материальный отдел</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9104244"/>
                  </a:ext>
                </a:extLst>
              </a:tr>
              <a:tr h="264155">
                <a:tc>
                  <a:txBody>
                    <a:bodyPr/>
                    <a:lstStyle/>
                    <a:p>
                      <a:pPr algn="ctr">
                        <a:lnSpc>
                          <a:spcPts val="1200"/>
                        </a:lnSpc>
                        <a:spcAft>
                          <a:spcPts val="0"/>
                        </a:spcAft>
                      </a:pPr>
                      <a:r>
                        <a:rPr lang="ru-RU" sz="1200">
                          <a:effectLst/>
                          <a:latin typeface="+mn-lt"/>
                          <a:ea typeface="Calibri" panose="020F0502020204030204" pitchFamily="34" charset="0"/>
                          <a:cs typeface="Times New Roman" panose="02020603050405020304" pitchFamily="18" charset="0"/>
                        </a:rPr>
                        <a:t>3.</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Обучение персонала МОЛ работе в ЛК </a:t>
                      </a:r>
                      <a:r>
                        <a:rPr lang="ru-RU" sz="1200" dirty="0" smtClean="0">
                          <a:effectLst/>
                          <a:latin typeface="+mn-lt"/>
                          <a:ea typeface="Calibri" panose="020F0502020204030204" pitchFamily="34" charset="0"/>
                          <a:cs typeface="Times New Roman" panose="02020603050405020304" pitchFamily="18" charset="0"/>
                        </a:rPr>
                        <a:t>МОЛ</a:t>
                      </a:r>
                      <a:br>
                        <a:rPr lang="ru-RU" sz="1200" dirty="0" smtClean="0">
                          <a:effectLst/>
                          <a:latin typeface="+mn-lt"/>
                          <a:ea typeface="Calibri" panose="020F0502020204030204" pitchFamily="34" charset="0"/>
                          <a:cs typeface="Times New Roman" panose="02020603050405020304" pitchFamily="18" charset="0"/>
                        </a:rPr>
                      </a:br>
                      <a:r>
                        <a:rPr lang="ru-RU" sz="1200" dirty="0" smtClean="0">
                          <a:effectLst/>
                          <a:latin typeface="+mn-lt"/>
                          <a:ea typeface="Calibri" panose="020F0502020204030204" pitchFamily="34" charset="0"/>
                          <a:cs typeface="Times New Roman" panose="02020603050405020304" pitchFamily="18" charset="0"/>
                        </a:rPr>
                        <a:t>(разовый </a:t>
                      </a:r>
                      <a:r>
                        <a:rPr lang="ru-RU" sz="1200" dirty="0">
                          <a:effectLst/>
                          <a:latin typeface="+mn-lt"/>
                          <a:ea typeface="Calibri" panose="020F0502020204030204" pitchFamily="34" charset="0"/>
                          <a:cs typeface="Times New Roman" panose="02020603050405020304" pitchFamily="18" charset="0"/>
                        </a:rPr>
                        <a:t>семинар)</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30.05.2018</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Материальный отдел + МОЛ</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17248295"/>
                  </a:ext>
                </a:extLst>
              </a:tr>
              <a:tr h="240510">
                <a:tc>
                  <a:txBody>
                    <a:bodyPr/>
                    <a:lstStyle/>
                    <a:p>
                      <a:pPr algn="ct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4.</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a:effectLst/>
                          <a:latin typeface="+mn-lt"/>
                          <a:ea typeface="Calibri" panose="020F0502020204030204" pitchFamily="34" charset="0"/>
                          <a:cs typeface="Times New Roman" panose="02020603050405020304" pitchFamily="18" charset="0"/>
                        </a:rPr>
                        <a:t>Текущее сопровождение системы</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a:effectLst/>
                          <a:latin typeface="+mn-lt"/>
                          <a:ea typeface="Calibri" panose="020F0502020204030204" pitchFamily="34" charset="0"/>
                          <a:cs typeface="Times New Roman" panose="02020603050405020304" pitchFamily="18" charset="0"/>
                        </a:rPr>
                        <a: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ts val="1200"/>
                        </a:lnSpc>
                        <a:spcAft>
                          <a:spcPts val="0"/>
                        </a:spcAft>
                      </a:pPr>
                      <a:r>
                        <a:rPr lang="ru-RU" sz="1200" dirty="0">
                          <a:effectLst/>
                          <a:latin typeface="+mn-lt"/>
                          <a:ea typeface="Calibri" panose="020F0502020204030204" pitchFamily="34" charset="0"/>
                          <a:cs typeface="Times New Roman" panose="02020603050405020304" pitchFamily="18" charset="0"/>
                        </a:rPr>
                        <a:t>Материальный отдел + Парус</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37792537"/>
                  </a:ext>
                </a:extLst>
              </a:tr>
            </a:tbl>
          </a:graphicData>
        </a:graphic>
      </p:graphicFrame>
      <p:sp>
        <p:nvSpPr>
          <p:cNvPr id="5" name="Прямоугольник 4"/>
          <p:cNvSpPr/>
          <p:nvPr/>
        </p:nvSpPr>
        <p:spPr>
          <a:xfrm>
            <a:off x="250825" y="3215882"/>
            <a:ext cx="8642350" cy="338554"/>
          </a:xfrm>
          <a:prstGeom prst="rect">
            <a:avLst/>
          </a:prstGeom>
        </p:spPr>
        <p:txBody>
          <a:bodyPr wrap="square">
            <a:spAutoFit/>
          </a:bodyPr>
          <a:lstStyle/>
          <a:p>
            <a:pPr algn="ctr"/>
            <a:r>
              <a:rPr lang="ru-RU" sz="1600" b="1" dirty="0">
                <a:latin typeface="+mj-lt"/>
              </a:rPr>
              <a:t>Перспективы развития</a:t>
            </a:r>
          </a:p>
        </p:txBody>
      </p:sp>
      <p:sp>
        <p:nvSpPr>
          <p:cNvPr id="6" name="Прямоугольник 5"/>
          <p:cNvSpPr/>
          <p:nvPr/>
        </p:nvSpPr>
        <p:spPr>
          <a:xfrm>
            <a:off x="1056807" y="3554436"/>
            <a:ext cx="7476006" cy="1169551"/>
          </a:xfrm>
          <a:prstGeom prst="rect">
            <a:avLst/>
          </a:prstGeom>
        </p:spPr>
        <p:txBody>
          <a:bodyPr wrap="square">
            <a:spAutoFit/>
          </a:bodyPr>
          <a:lstStyle/>
          <a:p>
            <a:pPr marL="179388" indent="-179388">
              <a:lnSpc>
                <a:spcPts val="1400"/>
              </a:lnSpc>
              <a:spcBef>
                <a:spcPts val="600"/>
              </a:spcBef>
              <a:buFont typeface="Arial" panose="020B0604020202020204" pitchFamily="34" charset="0"/>
              <a:buChar char="•"/>
            </a:pPr>
            <a:r>
              <a:rPr lang="ru-RU" sz="1400" dirty="0"/>
              <a:t>Предоставление доступа ОМТО, ЦИТ для просмотра реестра </a:t>
            </a:r>
            <a:r>
              <a:rPr lang="ru-RU" sz="1400" dirty="0" smtClean="0"/>
              <a:t>имущества</a:t>
            </a:r>
            <a:br>
              <a:rPr lang="ru-RU" sz="1400" dirty="0" smtClean="0"/>
            </a:br>
            <a:r>
              <a:rPr lang="ru-RU" sz="1400" dirty="0" smtClean="0"/>
              <a:t>за </a:t>
            </a:r>
            <a:r>
              <a:rPr lang="ru-RU" sz="1400" dirty="0"/>
              <a:t>МОЛ с целью принятия решения о закупках</a:t>
            </a:r>
          </a:p>
          <a:p>
            <a:pPr marL="179388" indent="-179388">
              <a:lnSpc>
                <a:spcPts val="1400"/>
              </a:lnSpc>
              <a:spcBef>
                <a:spcPts val="600"/>
              </a:spcBef>
              <a:buFont typeface="Arial" panose="020B0604020202020204" pitchFamily="34" charset="0"/>
              <a:buChar char="•"/>
            </a:pPr>
            <a:r>
              <a:rPr lang="ru-RU" sz="1400" dirty="0"/>
              <a:t>Создание дополнительного АРМ для комиссии по списанию имущества с целью автоматизированного формирования дефектных ведомостей и протоколов на списание</a:t>
            </a:r>
          </a:p>
          <a:p>
            <a:pPr marL="179388" indent="-179388">
              <a:lnSpc>
                <a:spcPts val="1400"/>
              </a:lnSpc>
              <a:spcBef>
                <a:spcPts val="600"/>
              </a:spcBef>
              <a:buFont typeface="Arial" panose="020B0604020202020204" pitchFamily="34" charset="0"/>
              <a:buChar char="•"/>
            </a:pPr>
            <a:r>
              <a:rPr lang="ru-RU" sz="1400" dirty="0"/>
              <a:t>Внесение изменений в имеющийся функционал в зависимости от текущих потребностей</a:t>
            </a:r>
          </a:p>
        </p:txBody>
      </p:sp>
    </p:spTree>
    <p:extLst>
      <p:ext uri="{BB962C8B-B14F-4D97-AF65-F5344CB8AC3E}">
        <p14:creationId xmlns:p14="http://schemas.microsoft.com/office/powerpoint/2010/main" val="229838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758623"/>
            <a:ext cx="8642350" cy="646336"/>
          </a:xfrm>
        </p:spPr>
        <p:txBody>
          <a:bodyPr/>
          <a:lstStyle/>
          <a:p>
            <a:pPr algn="ctr"/>
            <a:r>
              <a:rPr lang="ru-RU" sz="3200" dirty="0" smtClean="0"/>
              <a:t>Спасибо</a:t>
            </a:r>
            <a:br>
              <a:rPr lang="ru-RU" sz="3200" dirty="0" smtClean="0"/>
            </a:br>
            <a:r>
              <a:rPr lang="ru-RU" sz="3200" dirty="0" smtClean="0"/>
              <a:t>за внимание</a:t>
            </a:r>
            <a:endParaRPr lang="ru-RU" sz="3200" dirty="0"/>
          </a:p>
        </p:txBody>
      </p:sp>
    </p:spTree>
    <p:extLst>
      <p:ext uri="{BB962C8B-B14F-4D97-AF65-F5344CB8AC3E}">
        <p14:creationId xmlns:p14="http://schemas.microsoft.com/office/powerpoint/2010/main" val="292303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a:t>Развитие информационно-технологических </a:t>
            </a:r>
            <a:r>
              <a:rPr lang="ru-RU" dirty="0" smtClean="0"/>
              <a:t>инструментов</a:t>
            </a:r>
            <a:r>
              <a:rPr lang="en-US" dirty="0" smtClean="0"/>
              <a:t/>
            </a:r>
            <a:br>
              <a:rPr lang="en-US" dirty="0" smtClean="0"/>
            </a:br>
            <a:r>
              <a:rPr lang="ru-RU" dirty="0" smtClean="0"/>
              <a:t>внутреннего </a:t>
            </a:r>
            <a:r>
              <a:rPr lang="ru-RU" dirty="0"/>
              <a:t>финансового контроля</a:t>
            </a:r>
          </a:p>
        </p:txBody>
      </p:sp>
      <p:grpSp>
        <p:nvGrpSpPr>
          <p:cNvPr id="19" name="Группа 18"/>
          <p:cNvGrpSpPr/>
          <p:nvPr/>
        </p:nvGrpSpPr>
        <p:grpSpPr>
          <a:xfrm>
            <a:off x="250825" y="960720"/>
            <a:ext cx="8642350" cy="3828027"/>
            <a:chOff x="250825" y="960720"/>
            <a:chExt cx="8642350" cy="3828027"/>
          </a:xfrm>
        </p:grpSpPr>
        <p:sp>
          <p:nvSpPr>
            <p:cNvPr id="2" name="Прямоугольник 1"/>
            <p:cNvSpPr/>
            <p:nvPr/>
          </p:nvSpPr>
          <p:spPr>
            <a:xfrm>
              <a:off x="250825" y="960720"/>
              <a:ext cx="4107043" cy="938719"/>
            </a:xfrm>
            <a:prstGeom prst="rect">
              <a:avLst/>
            </a:prstGeom>
            <a:ln w="3175">
              <a:solidFill>
                <a:schemeClr val="tx1"/>
              </a:solidFill>
            </a:ln>
          </p:spPr>
          <p:txBody>
            <a:bodyPr wrap="square">
              <a:spAutoFit/>
            </a:bodyPr>
            <a:lstStyle/>
            <a:p>
              <a:r>
                <a:rPr lang="ru-RU" sz="1100" b="1" dirty="0">
                  <a:latin typeface="+mj-lt"/>
                </a:rPr>
                <a:t>Проблема</a:t>
              </a:r>
            </a:p>
            <a:p>
              <a:r>
                <a:rPr lang="ru-RU" sz="1050" dirty="0"/>
                <a:t>Отсутствие оперативной информации о ходе исполнения внутренних процессов ведет к снижению оптимизации деятельности и не соответствует одной из основных целей ведения внутреннего финансового контроля (ВФК) — предупреждению нарушений</a:t>
              </a:r>
            </a:p>
          </p:txBody>
        </p:sp>
        <p:sp>
          <p:nvSpPr>
            <p:cNvPr id="3" name="Прямоугольник 2"/>
            <p:cNvSpPr/>
            <p:nvPr/>
          </p:nvSpPr>
          <p:spPr>
            <a:xfrm>
              <a:off x="4807312" y="962509"/>
              <a:ext cx="4085863" cy="938719"/>
            </a:xfrm>
            <a:prstGeom prst="rect">
              <a:avLst/>
            </a:prstGeom>
            <a:ln w="3175">
              <a:solidFill>
                <a:srgbClr val="005AAA"/>
              </a:solidFill>
            </a:ln>
          </p:spPr>
          <p:txBody>
            <a:bodyPr wrap="square">
              <a:spAutoFit/>
            </a:bodyPr>
            <a:lstStyle/>
            <a:p>
              <a:r>
                <a:rPr lang="ru-RU" sz="1100" b="1" dirty="0">
                  <a:solidFill>
                    <a:srgbClr val="005AAA"/>
                  </a:solidFill>
                  <a:latin typeface="+mj-lt"/>
                </a:rPr>
                <a:t>Решение</a:t>
              </a:r>
            </a:p>
            <a:p>
              <a:r>
                <a:rPr lang="ru-RU" sz="1050" dirty="0"/>
                <a:t>Наиболее эффективной схемой работы предупреждения нарушений является аккумулирование сведений </a:t>
              </a:r>
              <a:r>
                <a:rPr lang="ru-RU" sz="1050" dirty="0" smtClean="0"/>
                <a:t>и</a:t>
              </a:r>
              <a:r>
                <a:rPr lang="en-US" sz="1050" dirty="0" smtClean="0"/>
                <a:t> </a:t>
              </a:r>
              <a:r>
                <a:rPr lang="ru-RU" sz="1050" dirty="0" smtClean="0"/>
                <a:t>формирование </a:t>
              </a:r>
              <a:r>
                <a:rPr lang="ru-RU" sz="1050" dirty="0"/>
                <a:t>оперативной отчетности по результатам внутреннего финансового </a:t>
              </a:r>
              <a:r>
                <a:rPr lang="ru-RU" sz="1050" dirty="0" smtClean="0"/>
                <a:t>контроля</a:t>
              </a:r>
              <a:r>
                <a:rPr lang="en-US" sz="1050" dirty="0" smtClean="0"/>
                <a:t/>
              </a:r>
              <a:br>
                <a:rPr lang="en-US" sz="1050" dirty="0" smtClean="0"/>
              </a:br>
              <a:r>
                <a:rPr lang="ru-RU" sz="1050" dirty="0" smtClean="0"/>
                <a:t>в</a:t>
              </a:r>
              <a:r>
                <a:rPr lang="en-US" sz="1050" dirty="0" smtClean="0"/>
                <a:t> </a:t>
              </a:r>
              <a:r>
                <a:rPr lang="ru-RU" sz="1050" dirty="0" smtClean="0"/>
                <a:t>единой </a:t>
              </a:r>
              <a:r>
                <a:rPr lang="ru-RU" sz="1050" dirty="0"/>
                <a:t>автоматизированной информационной системе (ЕАИС)</a:t>
              </a:r>
            </a:p>
          </p:txBody>
        </p:sp>
        <p:grpSp>
          <p:nvGrpSpPr>
            <p:cNvPr id="14" name="Группа 13"/>
            <p:cNvGrpSpPr/>
            <p:nvPr/>
          </p:nvGrpSpPr>
          <p:grpSpPr>
            <a:xfrm>
              <a:off x="611188" y="2023685"/>
              <a:ext cx="7921625" cy="1477665"/>
              <a:chOff x="611188" y="2075768"/>
              <a:chExt cx="7921625" cy="1477665"/>
            </a:xfrm>
          </p:grpSpPr>
          <p:sp>
            <p:nvSpPr>
              <p:cNvPr id="7" name="Овал 6"/>
              <p:cNvSpPr/>
              <p:nvPr/>
            </p:nvSpPr>
            <p:spPr>
              <a:xfrm>
                <a:off x="611188" y="2075768"/>
                <a:ext cx="7921625" cy="1477665"/>
              </a:xfrm>
              <a:prstGeom prst="ellipse">
                <a:avLst/>
              </a:prstGeom>
              <a:solidFill>
                <a:srgbClr val="005AAA"/>
              </a:solidFill>
              <a:ln>
                <a:noFill/>
              </a:ln>
            </p:spPr>
            <p:txBody>
              <a:bodyPr wrap="square" rtlCol="0" anchor="ctr">
                <a:spAutoFit/>
              </a:bodyPr>
              <a:lstStyle/>
              <a:p>
                <a:pPr algn="ctr"/>
                <a:endParaRPr lang="ru-RU" sz="1400" dirty="0">
                  <a:latin typeface="+mj-lt"/>
                </a:endParaRPr>
              </a:p>
            </p:txBody>
          </p:sp>
          <p:sp>
            <p:nvSpPr>
              <p:cNvPr id="5" name="Прямоугольник 4"/>
              <p:cNvSpPr/>
              <p:nvPr/>
            </p:nvSpPr>
            <p:spPr>
              <a:xfrm>
                <a:off x="870994" y="2226234"/>
                <a:ext cx="7413585" cy="1069524"/>
              </a:xfrm>
              <a:prstGeom prst="rect">
                <a:avLst/>
              </a:prstGeom>
            </p:spPr>
            <p:txBody>
              <a:bodyPr wrap="square">
                <a:spAutoFit/>
              </a:bodyPr>
              <a:lstStyle/>
              <a:p>
                <a:pPr algn="ctr"/>
                <a:r>
                  <a:rPr lang="ru-RU" sz="1100" b="1" dirty="0">
                    <a:solidFill>
                      <a:schemeClr val="bg1"/>
                    </a:solidFill>
                    <a:latin typeface="+mj-lt"/>
                  </a:rPr>
                  <a:t>Необходимость ЕАИС </a:t>
                </a:r>
              </a:p>
              <a:p>
                <a:pPr algn="ctr"/>
                <a:r>
                  <a:rPr lang="ru-RU" sz="1050" dirty="0">
                    <a:solidFill>
                      <a:schemeClr val="bg1"/>
                    </a:solidFill>
                  </a:rPr>
                  <a:t>Создание ЕАИС ВФК позволяет организовать специальное рабочее место для пользователя путем </a:t>
                </a:r>
                <a:r>
                  <a:rPr lang="ru-RU" sz="1050" dirty="0" smtClean="0">
                    <a:solidFill>
                      <a:schemeClr val="bg1"/>
                    </a:solidFill>
                  </a:rPr>
                  <a:t>интеграции</a:t>
                </a:r>
                <a:r>
                  <a:rPr lang="en-US" sz="1050" dirty="0" smtClean="0">
                    <a:solidFill>
                      <a:schemeClr val="bg1"/>
                    </a:solidFill>
                  </a:rPr>
                  <a:t/>
                </a:r>
                <a:br>
                  <a:rPr lang="en-US" sz="1050" dirty="0" smtClean="0">
                    <a:solidFill>
                      <a:schemeClr val="bg1"/>
                    </a:solidFill>
                  </a:rPr>
                </a:br>
                <a:r>
                  <a:rPr lang="ru-RU" sz="1050" dirty="0" smtClean="0">
                    <a:solidFill>
                      <a:schemeClr val="bg1"/>
                    </a:solidFill>
                  </a:rPr>
                  <a:t>с </a:t>
                </a:r>
                <a:r>
                  <a:rPr lang="ru-RU" sz="1050" dirty="0">
                    <a:solidFill>
                      <a:schemeClr val="bg1"/>
                    </a:solidFill>
                  </a:rPr>
                  <a:t>используемыми внутренними информационными системами учета (1С, Парус и др.). Доступ к ЕАИС </a:t>
                </a:r>
                <a:r>
                  <a:rPr lang="ru-RU" sz="1050" dirty="0" smtClean="0">
                    <a:solidFill>
                      <a:schemeClr val="bg1"/>
                    </a:solidFill>
                  </a:rPr>
                  <a:t>осуществляется</a:t>
                </a:r>
                <a:r>
                  <a:rPr lang="en-US" sz="1050" dirty="0" smtClean="0">
                    <a:solidFill>
                      <a:schemeClr val="bg1"/>
                    </a:solidFill>
                  </a:rPr>
                  <a:t/>
                </a:r>
                <a:br>
                  <a:rPr lang="en-US" sz="1050" dirty="0" smtClean="0">
                    <a:solidFill>
                      <a:schemeClr val="bg1"/>
                    </a:solidFill>
                  </a:rPr>
                </a:br>
                <a:r>
                  <a:rPr lang="ru-RU" sz="1050" dirty="0" smtClean="0">
                    <a:solidFill>
                      <a:schemeClr val="bg1"/>
                    </a:solidFill>
                  </a:rPr>
                  <a:t>с </a:t>
                </a:r>
                <a:r>
                  <a:rPr lang="ru-RU" sz="1050" dirty="0">
                    <a:solidFill>
                      <a:schemeClr val="bg1"/>
                    </a:solidFill>
                  </a:rPr>
                  <a:t>помощью веб-браузера посредством Интернет, через защищенный авторизованный канал связи, из любого </a:t>
                </a:r>
                <a:r>
                  <a:rPr lang="ru-RU" sz="1050" dirty="0" smtClean="0">
                    <a:solidFill>
                      <a:schemeClr val="bg1"/>
                    </a:solidFill>
                  </a:rPr>
                  <a:t>места</a:t>
                </a:r>
                <a:r>
                  <a:rPr lang="en-US" sz="1050" dirty="0" smtClean="0">
                    <a:solidFill>
                      <a:schemeClr val="bg1"/>
                    </a:solidFill>
                  </a:rPr>
                  <a:t/>
                </a:r>
                <a:br>
                  <a:rPr lang="en-US" sz="1050" dirty="0" smtClean="0">
                    <a:solidFill>
                      <a:schemeClr val="bg1"/>
                    </a:solidFill>
                  </a:rPr>
                </a:br>
                <a:r>
                  <a:rPr lang="ru-RU" sz="1050" dirty="0" smtClean="0">
                    <a:solidFill>
                      <a:schemeClr val="bg1"/>
                    </a:solidFill>
                  </a:rPr>
                  <a:t>(в </a:t>
                </a:r>
                <a:r>
                  <a:rPr lang="ru-RU" sz="1050" dirty="0">
                    <a:solidFill>
                      <a:schemeClr val="bg1"/>
                    </a:solidFill>
                  </a:rPr>
                  <a:t>отличии от доступа к внутренним системам учета, которые требуют установки специального клиентского </a:t>
                </a:r>
                <a:r>
                  <a:rPr lang="ru-RU" sz="1050" dirty="0" smtClean="0">
                    <a:solidFill>
                      <a:schemeClr val="bg1"/>
                    </a:solidFill>
                  </a:rPr>
                  <a:t>ПО,</a:t>
                </a:r>
                <a:r>
                  <a:rPr lang="en-US" sz="1050" dirty="0" smtClean="0">
                    <a:solidFill>
                      <a:schemeClr val="bg1"/>
                    </a:solidFill>
                  </a:rPr>
                  <a:t/>
                </a:r>
                <a:br>
                  <a:rPr lang="en-US" sz="1050" dirty="0" smtClean="0">
                    <a:solidFill>
                      <a:schemeClr val="bg1"/>
                    </a:solidFill>
                  </a:rPr>
                </a:br>
                <a:r>
                  <a:rPr lang="ru-RU" sz="1050" dirty="0" smtClean="0">
                    <a:solidFill>
                      <a:schemeClr val="bg1"/>
                    </a:solidFill>
                  </a:rPr>
                  <a:t>покупки </a:t>
                </a:r>
                <a:r>
                  <a:rPr lang="ru-RU" sz="1050" dirty="0">
                    <a:solidFill>
                      <a:schemeClr val="bg1"/>
                    </a:solidFill>
                  </a:rPr>
                  <a:t>дополнительной лицензии и прямого подключения к ЛВС организации)</a:t>
                </a:r>
              </a:p>
            </p:txBody>
          </p:sp>
        </p:grpSp>
        <p:sp>
          <p:nvSpPr>
            <p:cNvPr id="15" name="Стрелка вправо 14"/>
            <p:cNvSpPr/>
            <p:nvPr/>
          </p:nvSpPr>
          <p:spPr>
            <a:xfrm rot="15133423">
              <a:off x="2773429" y="1864885"/>
              <a:ext cx="462827" cy="370038"/>
            </a:xfrm>
            <a:prstGeom prst="rightArrow">
              <a:avLst>
                <a:gd name="adj1" fmla="val 50000"/>
                <a:gd name="adj2" fmla="val 66258"/>
              </a:avLst>
            </a:prstGeom>
            <a:solidFill>
              <a:srgbClr val="E72B70"/>
            </a:solidFill>
            <a:ln>
              <a:solidFill>
                <a:schemeClr val="bg1"/>
              </a:solidFill>
            </a:ln>
          </p:spPr>
          <p:txBody>
            <a:bodyPr wrap="square" rtlCol="0" anchor="ctr">
              <a:spAutoFit/>
            </a:bodyPr>
            <a:lstStyle/>
            <a:p>
              <a:pPr algn="ctr"/>
              <a:endParaRPr lang="ru-RU" sz="1400" dirty="0">
                <a:latin typeface="+mj-lt"/>
              </a:endParaRPr>
            </a:p>
          </p:txBody>
        </p:sp>
        <p:sp>
          <p:nvSpPr>
            <p:cNvPr id="16" name="Стрелка вправо 15"/>
            <p:cNvSpPr/>
            <p:nvPr/>
          </p:nvSpPr>
          <p:spPr>
            <a:xfrm rot="17240517">
              <a:off x="6151731" y="1865694"/>
              <a:ext cx="462827" cy="370038"/>
            </a:xfrm>
            <a:prstGeom prst="rightArrow">
              <a:avLst>
                <a:gd name="adj1" fmla="val 50000"/>
                <a:gd name="adj2" fmla="val 66258"/>
              </a:avLst>
            </a:prstGeom>
            <a:solidFill>
              <a:srgbClr val="E72B70"/>
            </a:solidFill>
            <a:ln>
              <a:solidFill>
                <a:schemeClr val="bg1"/>
              </a:solidFill>
            </a:ln>
          </p:spPr>
          <p:txBody>
            <a:bodyPr wrap="square" rtlCol="0" anchor="ctr">
              <a:spAutoFit/>
            </a:bodyPr>
            <a:lstStyle/>
            <a:p>
              <a:pPr algn="ctr"/>
              <a:endParaRPr lang="ru-RU" sz="1400" dirty="0">
                <a:latin typeface="+mj-lt"/>
              </a:endParaRPr>
            </a:p>
          </p:txBody>
        </p:sp>
        <p:sp>
          <p:nvSpPr>
            <p:cNvPr id="4" name="Прямоугольник 3"/>
            <p:cNvSpPr/>
            <p:nvPr/>
          </p:nvSpPr>
          <p:spPr>
            <a:xfrm>
              <a:off x="1846162" y="3680751"/>
              <a:ext cx="5451676" cy="1107996"/>
            </a:xfrm>
            <a:prstGeom prst="rect">
              <a:avLst/>
            </a:prstGeom>
            <a:solidFill>
              <a:schemeClr val="bg1"/>
            </a:solidFill>
            <a:ln w="3175">
              <a:solidFill>
                <a:srgbClr val="E72B70"/>
              </a:solidFill>
            </a:ln>
          </p:spPr>
          <p:txBody>
            <a:bodyPr wrap="square">
              <a:spAutoFit/>
            </a:bodyPr>
            <a:lstStyle/>
            <a:p>
              <a:pPr algn="ctr"/>
              <a:r>
                <a:rPr lang="ru-RU" sz="1100" b="1" dirty="0">
                  <a:solidFill>
                    <a:srgbClr val="E72B70"/>
                  </a:solidFill>
                  <a:latin typeface="+mj-lt"/>
                </a:rPr>
                <a:t>Результат</a:t>
              </a:r>
            </a:p>
            <a:p>
              <a:r>
                <a:rPr lang="ru-RU" sz="1050" dirty="0"/>
                <a:t>Непрерывный контроль и выявление недостатков и нарушений с помощью ЕАИС позволяет:</a:t>
              </a:r>
            </a:p>
            <a:p>
              <a:pPr marL="171450" indent="-171450">
                <a:buFont typeface="Arial" panose="020B0604020202020204" pitchFamily="34" charset="0"/>
                <a:buChar char="•"/>
              </a:pPr>
              <a:r>
                <a:rPr lang="ru-RU" sz="1050" dirty="0" smtClean="0"/>
                <a:t>формировать </a:t>
              </a:r>
              <a:r>
                <a:rPr lang="ru-RU" sz="1050" dirty="0"/>
                <a:t>отчетность о результатах ВФК в различных контролируемых </a:t>
              </a:r>
              <a:r>
                <a:rPr lang="ru-RU" sz="1050" dirty="0" smtClean="0"/>
                <a:t>параметрах</a:t>
              </a:r>
              <a:endParaRPr lang="en-US" sz="1050" dirty="0" smtClean="0"/>
            </a:p>
            <a:p>
              <a:pPr marL="171450" indent="-171450">
                <a:buFont typeface="Arial" panose="020B0604020202020204" pitchFamily="34" charset="0"/>
                <a:buChar char="•"/>
              </a:pPr>
              <a:r>
                <a:rPr lang="ru-RU" sz="1050" dirty="0" smtClean="0"/>
                <a:t>организовать </a:t>
              </a:r>
              <a:r>
                <a:rPr lang="ru-RU" sz="1050" dirty="0"/>
                <a:t>мониторинг в форме удобной для конкретного </a:t>
              </a:r>
              <a:r>
                <a:rPr lang="ru-RU" sz="1050" dirty="0" smtClean="0"/>
                <a:t>пользователя</a:t>
              </a:r>
              <a:endParaRPr lang="en-US" sz="1050" dirty="0" smtClean="0"/>
            </a:p>
            <a:p>
              <a:pPr marL="171450" indent="-171450">
                <a:buFont typeface="Arial" panose="020B0604020202020204" pitchFamily="34" charset="0"/>
                <a:buChar char="•"/>
              </a:pPr>
              <a:r>
                <a:rPr lang="ru-RU" sz="1050" dirty="0" smtClean="0"/>
                <a:t>визуализировать </a:t>
              </a:r>
              <a:r>
                <a:rPr lang="ru-RU" sz="1050" dirty="0"/>
                <a:t>итоговые данные </a:t>
              </a:r>
              <a:r>
                <a:rPr lang="ru-RU" sz="1050" dirty="0" smtClean="0"/>
                <a:t>контроля</a:t>
              </a:r>
              <a:endParaRPr lang="en-US" sz="1050" dirty="0" smtClean="0"/>
            </a:p>
            <a:p>
              <a:pPr marL="171450" indent="-171450">
                <a:buFont typeface="Arial" panose="020B0604020202020204" pitchFamily="34" charset="0"/>
                <a:buChar char="•"/>
              </a:pPr>
              <a:r>
                <a:rPr lang="ru-RU" sz="1050" dirty="0" smtClean="0"/>
                <a:t>повысить </a:t>
              </a:r>
              <a:r>
                <a:rPr lang="ru-RU" sz="1050" dirty="0"/>
                <a:t>качество финансового менеджмента и оптимизировать работу руководителя</a:t>
              </a:r>
            </a:p>
          </p:txBody>
        </p:sp>
        <p:sp>
          <p:nvSpPr>
            <p:cNvPr id="18" name="Стрелка вправо 17"/>
            <p:cNvSpPr/>
            <p:nvPr/>
          </p:nvSpPr>
          <p:spPr>
            <a:xfrm rot="5400000">
              <a:off x="4342220" y="3314454"/>
              <a:ext cx="462827" cy="370038"/>
            </a:xfrm>
            <a:prstGeom prst="rightArrow">
              <a:avLst>
                <a:gd name="adj1" fmla="val 50000"/>
                <a:gd name="adj2" fmla="val 66258"/>
              </a:avLst>
            </a:prstGeom>
            <a:solidFill>
              <a:srgbClr val="E72B70"/>
            </a:solidFill>
            <a:ln>
              <a:solidFill>
                <a:schemeClr val="bg1"/>
              </a:solidFill>
            </a:ln>
          </p:spPr>
          <p:txBody>
            <a:bodyPr wrap="square" rtlCol="0" anchor="ctr">
              <a:spAutoFit/>
            </a:bodyPr>
            <a:lstStyle/>
            <a:p>
              <a:pPr algn="ctr"/>
              <a:endParaRPr lang="ru-RU" sz="1400" dirty="0">
                <a:latin typeface="+mj-lt"/>
              </a:endParaRPr>
            </a:p>
          </p:txBody>
        </p:sp>
      </p:grpSp>
    </p:spTree>
    <p:extLst>
      <p:ext uri="{BB962C8B-B14F-4D97-AF65-F5344CB8AC3E}">
        <p14:creationId xmlns:p14="http://schemas.microsoft.com/office/powerpoint/2010/main" val="210892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t>Практическое применение ЕАИС ВФК в области обеспечения эффективного использования имущества учреждения —  «Личный кабинет МОЛ»</a:t>
            </a:r>
            <a:endParaRPr lang="ru-RU" dirty="0"/>
          </a:p>
        </p:txBody>
      </p:sp>
      <p:sp>
        <p:nvSpPr>
          <p:cNvPr id="11" name="Прямоугольник 10"/>
          <p:cNvSpPr/>
          <p:nvPr/>
        </p:nvSpPr>
        <p:spPr>
          <a:xfrm>
            <a:off x="250825" y="950913"/>
            <a:ext cx="8642350" cy="677108"/>
          </a:xfrm>
          <a:prstGeom prst="rect">
            <a:avLst/>
          </a:prstGeom>
        </p:spPr>
        <p:txBody>
          <a:bodyPr wrap="square">
            <a:spAutoFit/>
          </a:bodyPr>
          <a:lstStyle/>
          <a:p>
            <a:r>
              <a:rPr lang="ru-RU" sz="1400" b="1" dirty="0" smtClean="0"/>
              <a:t>Цели:</a:t>
            </a:r>
            <a:endParaRPr lang="ru-RU" sz="1400" b="1" dirty="0"/>
          </a:p>
          <a:p>
            <a:pPr marL="171450" indent="-171450">
              <a:buFont typeface="Arial" panose="020B0604020202020204" pitchFamily="34" charset="0"/>
              <a:buChar char="•"/>
            </a:pPr>
            <a:r>
              <a:rPr lang="ru-RU" sz="1200" dirty="0" smtClean="0"/>
              <a:t>Создание </a:t>
            </a:r>
            <a:r>
              <a:rPr lang="ru-RU" sz="1200" dirty="0"/>
              <a:t>инструмента учета имущества для МОЛ</a:t>
            </a:r>
          </a:p>
          <a:p>
            <a:pPr marL="171450" indent="-171450">
              <a:buFont typeface="Arial" panose="020B0604020202020204" pitchFamily="34" charset="0"/>
              <a:buChar char="•"/>
            </a:pPr>
            <a:r>
              <a:rPr lang="ru-RU" sz="1200" dirty="0" smtClean="0"/>
              <a:t>Создание </a:t>
            </a:r>
            <a:r>
              <a:rPr lang="ru-RU" sz="1200" dirty="0"/>
              <a:t>инструмента удаленного взаимодействия МОЛ с бухгалтерией</a:t>
            </a:r>
          </a:p>
        </p:txBody>
      </p:sp>
      <p:sp>
        <p:nvSpPr>
          <p:cNvPr id="12" name="Прямоугольник 11"/>
          <p:cNvSpPr/>
          <p:nvPr/>
        </p:nvSpPr>
        <p:spPr>
          <a:xfrm>
            <a:off x="250825" y="1747932"/>
            <a:ext cx="4321175" cy="2708434"/>
          </a:xfrm>
          <a:prstGeom prst="rect">
            <a:avLst/>
          </a:prstGeom>
        </p:spPr>
        <p:txBody>
          <a:bodyPr wrap="square">
            <a:spAutoFit/>
          </a:bodyPr>
          <a:lstStyle/>
          <a:p>
            <a:pPr>
              <a:lnSpc>
                <a:spcPts val="1200"/>
              </a:lnSpc>
              <a:spcBef>
                <a:spcPts val="600"/>
              </a:spcBef>
            </a:pPr>
            <a:r>
              <a:rPr lang="ru-RU" sz="1400" b="1" dirty="0" smtClean="0"/>
              <a:t>Задачи:</a:t>
            </a:r>
            <a:endParaRPr lang="ru-RU" sz="1400" b="1" dirty="0"/>
          </a:p>
          <a:p>
            <a:pPr marL="171450" indent="-171450">
              <a:lnSpc>
                <a:spcPts val="1200"/>
              </a:lnSpc>
              <a:spcBef>
                <a:spcPts val="600"/>
              </a:spcBef>
              <a:buFont typeface="Arial" panose="020B0604020202020204" pitchFamily="34" charset="0"/>
              <a:buChar char="•"/>
            </a:pPr>
            <a:r>
              <a:rPr lang="ru-RU" sz="1200" dirty="0" smtClean="0"/>
              <a:t>Ежедневная </a:t>
            </a:r>
            <a:r>
              <a:rPr lang="ru-RU" sz="1200" dirty="0"/>
              <a:t>выгрузка из программы «Парус» обновленных данных о наличии имущества в личный кабинет материально-ответственного лица (ЛК МОЛ)</a:t>
            </a:r>
          </a:p>
          <a:p>
            <a:pPr marL="171450" indent="-171450">
              <a:lnSpc>
                <a:spcPts val="1200"/>
              </a:lnSpc>
              <a:spcBef>
                <a:spcPts val="600"/>
              </a:spcBef>
              <a:buFont typeface="Arial" panose="020B0604020202020204" pitchFamily="34" charset="0"/>
              <a:buChar char="•"/>
            </a:pPr>
            <a:r>
              <a:rPr lang="ru-RU" sz="1200" dirty="0" smtClean="0"/>
              <a:t>Создание </a:t>
            </a:r>
            <a:r>
              <a:rPr lang="ru-RU" sz="1200" dirty="0"/>
              <a:t>пространства «Автоматизированное </a:t>
            </a:r>
            <a:r>
              <a:rPr lang="ru-RU" sz="1200" dirty="0" smtClean="0"/>
              <a:t>рабочее</a:t>
            </a:r>
            <a:br>
              <a:rPr lang="ru-RU" sz="1200" dirty="0" smtClean="0"/>
            </a:br>
            <a:r>
              <a:rPr lang="ru-RU" sz="1200" dirty="0" smtClean="0"/>
              <a:t>место </a:t>
            </a:r>
            <a:r>
              <a:rPr lang="ru-RU" sz="1200" dirty="0"/>
              <a:t>материально-ответственного лица» (АРМ </a:t>
            </a:r>
            <a:r>
              <a:rPr lang="ru-RU" sz="1200" dirty="0" smtClean="0"/>
              <a:t>МОЛ)</a:t>
            </a:r>
            <a:br>
              <a:rPr lang="ru-RU" sz="1200" dirty="0" smtClean="0"/>
            </a:br>
            <a:r>
              <a:rPr lang="ru-RU" sz="1200" dirty="0" smtClean="0"/>
              <a:t>для </a:t>
            </a:r>
            <a:r>
              <a:rPr lang="ru-RU" sz="1200" dirty="0"/>
              <a:t>отображения данных выгрузки</a:t>
            </a:r>
          </a:p>
          <a:p>
            <a:pPr marL="171450" indent="-171450">
              <a:lnSpc>
                <a:spcPts val="1200"/>
              </a:lnSpc>
              <a:spcBef>
                <a:spcPts val="600"/>
              </a:spcBef>
              <a:buFont typeface="Arial" panose="020B0604020202020204" pitchFamily="34" charset="0"/>
              <a:buChar char="•"/>
            </a:pPr>
            <a:r>
              <a:rPr lang="ru-RU" sz="1200" dirty="0" smtClean="0"/>
              <a:t>Систематизация </a:t>
            </a:r>
            <a:r>
              <a:rPr lang="ru-RU" sz="1200" dirty="0"/>
              <a:t>и группировка имущества в </a:t>
            </a:r>
            <a:r>
              <a:rPr lang="ru-RU" sz="1200" dirty="0" smtClean="0"/>
              <a:t>зависимости</a:t>
            </a:r>
            <a:br>
              <a:rPr lang="ru-RU" sz="1200" dirty="0" smtClean="0"/>
            </a:br>
            <a:r>
              <a:rPr lang="ru-RU" sz="1200" dirty="0" smtClean="0"/>
              <a:t>от </a:t>
            </a:r>
            <a:r>
              <a:rPr lang="ru-RU" sz="1200" dirty="0"/>
              <a:t>особенностей бухгалтерского учета</a:t>
            </a:r>
          </a:p>
          <a:p>
            <a:pPr marL="171450" indent="-171450">
              <a:lnSpc>
                <a:spcPts val="1200"/>
              </a:lnSpc>
              <a:spcBef>
                <a:spcPts val="600"/>
              </a:spcBef>
              <a:buFont typeface="Arial" panose="020B0604020202020204" pitchFamily="34" charset="0"/>
              <a:buChar char="•"/>
            </a:pPr>
            <a:r>
              <a:rPr lang="ru-RU" sz="1200" dirty="0" smtClean="0"/>
              <a:t>Создание </a:t>
            </a:r>
            <a:r>
              <a:rPr lang="ru-RU" sz="1200" dirty="0"/>
              <a:t>системы авторизации пользователей</a:t>
            </a:r>
          </a:p>
          <a:p>
            <a:pPr marL="171450" indent="-171450">
              <a:lnSpc>
                <a:spcPts val="1200"/>
              </a:lnSpc>
              <a:spcBef>
                <a:spcPts val="600"/>
              </a:spcBef>
              <a:buFont typeface="Arial" panose="020B0604020202020204" pitchFamily="34" charset="0"/>
              <a:buChar char="•"/>
            </a:pPr>
            <a:r>
              <a:rPr lang="ru-RU" sz="1200" dirty="0" smtClean="0"/>
              <a:t>Создание </a:t>
            </a:r>
            <a:r>
              <a:rPr lang="ru-RU" sz="1200" dirty="0"/>
              <a:t>системы реестра помещений, в </a:t>
            </a:r>
            <a:r>
              <a:rPr lang="ru-RU" sz="1200" dirty="0" smtClean="0"/>
              <a:t>которых</a:t>
            </a:r>
            <a:br>
              <a:rPr lang="ru-RU" sz="1200" dirty="0" smtClean="0"/>
            </a:br>
            <a:r>
              <a:rPr lang="ru-RU" sz="1200" dirty="0" smtClean="0"/>
              <a:t>находится имущество</a:t>
            </a:r>
          </a:p>
          <a:p>
            <a:pPr marL="171450" indent="-171450">
              <a:lnSpc>
                <a:spcPts val="1200"/>
              </a:lnSpc>
              <a:spcBef>
                <a:spcPts val="600"/>
              </a:spcBef>
              <a:buFont typeface="Arial" panose="020B0604020202020204" pitchFamily="34" charset="0"/>
              <a:buChar char="•"/>
            </a:pPr>
            <a:r>
              <a:rPr lang="ru-RU" sz="1200" dirty="0"/>
              <a:t>Создание системы реестра работников, у </a:t>
            </a:r>
            <a:r>
              <a:rPr lang="ru-RU" sz="1200" dirty="0" smtClean="0"/>
              <a:t>которых</a:t>
            </a:r>
            <a:br>
              <a:rPr lang="ru-RU" sz="1200" dirty="0" smtClean="0"/>
            </a:br>
            <a:r>
              <a:rPr lang="ru-RU" sz="1200" dirty="0" smtClean="0"/>
              <a:t>находится имущество</a:t>
            </a:r>
            <a:endParaRPr lang="ru-RU" sz="1200" dirty="0"/>
          </a:p>
        </p:txBody>
      </p:sp>
      <p:sp>
        <p:nvSpPr>
          <p:cNvPr id="13" name="Прямоугольник 12"/>
          <p:cNvSpPr/>
          <p:nvPr/>
        </p:nvSpPr>
        <p:spPr>
          <a:xfrm>
            <a:off x="4579497" y="1977967"/>
            <a:ext cx="4321175" cy="2308324"/>
          </a:xfrm>
          <a:prstGeom prst="rect">
            <a:avLst/>
          </a:prstGeom>
        </p:spPr>
        <p:txBody>
          <a:bodyPr wrap="square">
            <a:spAutoFit/>
          </a:bodyPr>
          <a:lstStyle/>
          <a:p>
            <a:pPr marL="171450" indent="-171450">
              <a:lnSpc>
                <a:spcPts val="1200"/>
              </a:lnSpc>
              <a:spcBef>
                <a:spcPts val="600"/>
              </a:spcBef>
              <a:buFont typeface="Arial" panose="020B0604020202020204" pitchFamily="34" charset="0"/>
              <a:buChar char="•"/>
            </a:pPr>
            <a:r>
              <a:rPr lang="ru-RU" sz="1200" dirty="0" smtClean="0"/>
              <a:t>Создание </a:t>
            </a:r>
            <a:r>
              <a:rPr lang="ru-RU" sz="1200" dirty="0"/>
              <a:t>системы формирования и </a:t>
            </a:r>
            <a:r>
              <a:rPr lang="ru-RU" sz="1200" dirty="0" smtClean="0"/>
              <a:t>заполнения</a:t>
            </a:r>
            <a:br>
              <a:rPr lang="ru-RU" sz="1200" dirty="0" smtClean="0"/>
            </a:br>
            <a:r>
              <a:rPr lang="ru-RU" sz="1200" dirty="0" smtClean="0"/>
              <a:t>документов</a:t>
            </a:r>
            <a:r>
              <a:rPr lang="ru-RU" sz="1200" dirty="0"/>
              <a:t>, отчетных форм</a:t>
            </a:r>
          </a:p>
          <a:p>
            <a:pPr marL="171450" indent="-171450">
              <a:lnSpc>
                <a:spcPts val="1200"/>
              </a:lnSpc>
              <a:spcBef>
                <a:spcPts val="600"/>
              </a:spcBef>
              <a:buFont typeface="Arial" panose="020B0604020202020204" pitchFamily="34" charset="0"/>
              <a:buChar char="•"/>
            </a:pPr>
            <a:r>
              <a:rPr lang="ru-RU" sz="1200" dirty="0"/>
              <a:t>Создание пространства «Автоматизированное </a:t>
            </a:r>
            <a:r>
              <a:rPr lang="ru-RU" sz="1200" dirty="0" smtClean="0"/>
              <a:t>рабочее</a:t>
            </a:r>
            <a:br>
              <a:rPr lang="ru-RU" sz="1200" dirty="0" smtClean="0"/>
            </a:br>
            <a:r>
              <a:rPr lang="ru-RU" sz="1200" dirty="0" smtClean="0"/>
              <a:t>место </a:t>
            </a:r>
            <a:r>
              <a:rPr lang="ru-RU" sz="1200" dirty="0"/>
              <a:t>бухгалтера материального отдела» (АРМ МО)</a:t>
            </a:r>
          </a:p>
          <a:p>
            <a:pPr marL="171450" indent="-171450">
              <a:lnSpc>
                <a:spcPts val="1200"/>
              </a:lnSpc>
              <a:spcBef>
                <a:spcPts val="600"/>
              </a:spcBef>
              <a:buFont typeface="Arial" panose="020B0604020202020204" pitchFamily="34" charset="0"/>
              <a:buChar char="•"/>
            </a:pPr>
            <a:r>
              <a:rPr lang="ru-RU" sz="1200" dirty="0"/>
              <a:t>Создание системы электронного документооборота (входящие/исходящие заявки и документы)</a:t>
            </a:r>
          </a:p>
          <a:p>
            <a:pPr marL="171450" indent="-171450">
              <a:lnSpc>
                <a:spcPts val="1200"/>
              </a:lnSpc>
              <a:spcBef>
                <a:spcPts val="600"/>
              </a:spcBef>
              <a:buFont typeface="Arial" panose="020B0604020202020204" pitchFamily="34" charset="0"/>
              <a:buChar char="•"/>
            </a:pPr>
            <a:r>
              <a:rPr lang="ru-RU" sz="1200" dirty="0"/>
              <a:t>Создание системы информирования (</a:t>
            </a:r>
            <a:r>
              <a:rPr lang="ru-RU" sz="1200" dirty="0" smtClean="0"/>
              <a:t>объявления,</a:t>
            </a:r>
            <a:br>
              <a:rPr lang="ru-RU" sz="1200" dirty="0" smtClean="0"/>
            </a:br>
            <a:r>
              <a:rPr lang="ru-RU" sz="1200" dirty="0" smtClean="0"/>
              <a:t>анонсы </a:t>
            </a:r>
            <a:r>
              <a:rPr lang="ru-RU" sz="1200" dirty="0"/>
              <a:t>и т.п.)</a:t>
            </a:r>
          </a:p>
          <a:p>
            <a:pPr marL="171450" indent="-171450">
              <a:lnSpc>
                <a:spcPts val="1200"/>
              </a:lnSpc>
              <a:spcBef>
                <a:spcPts val="600"/>
              </a:spcBef>
              <a:buFont typeface="Arial" panose="020B0604020202020204" pitchFamily="34" charset="0"/>
              <a:buChar char="•"/>
            </a:pPr>
            <a:r>
              <a:rPr lang="ru-RU" sz="1200" dirty="0"/>
              <a:t>Создание систем персональной и общей </a:t>
            </a:r>
            <a:r>
              <a:rPr lang="ru-RU" sz="1200" dirty="0" smtClean="0"/>
              <a:t>переписки</a:t>
            </a:r>
            <a:br>
              <a:rPr lang="ru-RU" sz="1200" dirty="0" smtClean="0"/>
            </a:br>
            <a:r>
              <a:rPr lang="ru-RU" sz="1200" dirty="0" smtClean="0"/>
              <a:t>между </a:t>
            </a:r>
            <a:r>
              <a:rPr lang="ru-RU" sz="1200" dirty="0"/>
              <a:t>МОЛ и бухгалтерией (форум)</a:t>
            </a:r>
          </a:p>
          <a:p>
            <a:pPr marL="171450" indent="-171450">
              <a:lnSpc>
                <a:spcPts val="1200"/>
              </a:lnSpc>
              <a:spcBef>
                <a:spcPts val="600"/>
              </a:spcBef>
              <a:buFont typeface="Arial" panose="020B0604020202020204" pitchFamily="34" charset="0"/>
              <a:buChar char="•"/>
            </a:pPr>
            <a:r>
              <a:rPr lang="ru-RU" sz="1200" dirty="0"/>
              <a:t>Создание системы оповещения об </a:t>
            </a:r>
            <a:r>
              <a:rPr lang="ru-RU" sz="1200" dirty="0" smtClean="0"/>
              <a:t>изменениях</a:t>
            </a:r>
            <a:br>
              <a:rPr lang="ru-RU" sz="1200" dirty="0" smtClean="0"/>
            </a:br>
            <a:r>
              <a:rPr lang="ru-RU" sz="1200" dirty="0" smtClean="0"/>
              <a:t>в </a:t>
            </a:r>
            <a:r>
              <a:rPr lang="ru-RU" sz="1200" dirty="0"/>
              <a:t>ЛК МОЛ с помощью электронной почты</a:t>
            </a:r>
          </a:p>
        </p:txBody>
      </p:sp>
      <p:sp>
        <p:nvSpPr>
          <p:cNvPr id="8" name="Пятиугольник 7"/>
          <p:cNvSpPr/>
          <p:nvPr/>
        </p:nvSpPr>
        <p:spPr>
          <a:xfrm flipH="1">
            <a:off x="3784499" y="4090543"/>
            <a:ext cx="393054" cy="168853"/>
          </a:xfrm>
          <a:prstGeom prst="homePlate">
            <a:avLst>
              <a:gd name="adj" fmla="val 52041"/>
            </a:avLst>
          </a:prstGeom>
          <a:solidFill>
            <a:schemeClr val="bg1"/>
          </a:solidFill>
          <a:ln w="12700">
            <a:solidFill>
              <a:srgbClr val="E72B70"/>
            </a:solidFill>
          </a:ln>
        </p:spPr>
        <p:txBody>
          <a:bodyPr wrap="square" lIns="0" tIns="3600" rIns="0" bIns="3600" rtlCol="0" anchor="ctr">
            <a:spAutoFit/>
          </a:bodyPr>
          <a:lstStyle/>
          <a:p>
            <a:pPr algn="ctr"/>
            <a:r>
              <a:rPr lang="ru-RU" sz="1050" dirty="0" smtClean="0">
                <a:solidFill>
                  <a:srgbClr val="E72B70"/>
                </a:solidFill>
              </a:rPr>
              <a:t>ВФК</a:t>
            </a:r>
            <a:endParaRPr lang="ru-RU" sz="1050" dirty="0">
              <a:solidFill>
                <a:srgbClr val="E72B70"/>
              </a:solidFill>
            </a:endParaRPr>
          </a:p>
        </p:txBody>
      </p:sp>
      <p:sp>
        <p:nvSpPr>
          <p:cNvPr id="9" name="Пятиугольник 8"/>
          <p:cNvSpPr/>
          <p:nvPr/>
        </p:nvSpPr>
        <p:spPr>
          <a:xfrm flipH="1">
            <a:off x="3820359" y="3733685"/>
            <a:ext cx="393054" cy="168853"/>
          </a:xfrm>
          <a:prstGeom prst="homePlate">
            <a:avLst>
              <a:gd name="adj" fmla="val 52041"/>
            </a:avLst>
          </a:prstGeom>
          <a:solidFill>
            <a:schemeClr val="bg1"/>
          </a:solidFill>
          <a:ln w="12700">
            <a:solidFill>
              <a:srgbClr val="E72B70"/>
            </a:solidFill>
          </a:ln>
        </p:spPr>
        <p:txBody>
          <a:bodyPr wrap="square" lIns="0" tIns="3600" rIns="0" bIns="3600" rtlCol="0" anchor="ctr">
            <a:spAutoFit/>
          </a:bodyPr>
          <a:lstStyle/>
          <a:p>
            <a:pPr algn="ctr"/>
            <a:r>
              <a:rPr lang="ru-RU" sz="1050" dirty="0" smtClean="0">
                <a:solidFill>
                  <a:srgbClr val="E72B70"/>
                </a:solidFill>
              </a:rPr>
              <a:t>ВФК</a:t>
            </a:r>
            <a:endParaRPr lang="ru-RU" sz="1050" dirty="0">
              <a:solidFill>
                <a:srgbClr val="E72B70"/>
              </a:solidFill>
            </a:endParaRPr>
          </a:p>
        </p:txBody>
      </p:sp>
    </p:spTree>
    <p:extLst>
      <p:ext uri="{BB962C8B-B14F-4D97-AF65-F5344CB8AC3E}">
        <p14:creationId xmlns:p14="http://schemas.microsoft.com/office/powerpoint/2010/main" val="17535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t>Автоматизированная информационная система</a:t>
            </a:r>
            <a:br>
              <a:rPr lang="ru-RU" dirty="0" smtClean="0"/>
            </a:br>
            <a:r>
              <a:rPr lang="ru-RU" dirty="0" smtClean="0"/>
              <a:t>«личный кабинет материально-ответственного лица»</a:t>
            </a:r>
            <a:endParaRPr lang="ru-RU" dirty="0"/>
          </a:p>
        </p:txBody>
      </p:sp>
      <p:sp>
        <p:nvSpPr>
          <p:cNvPr id="2" name="Прямоугольник 1"/>
          <p:cNvSpPr/>
          <p:nvPr/>
        </p:nvSpPr>
        <p:spPr>
          <a:xfrm>
            <a:off x="250825" y="950913"/>
            <a:ext cx="8642350" cy="338554"/>
          </a:xfrm>
          <a:prstGeom prst="rect">
            <a:avLst/>
          </a:prstGeom>
        </p:spPr>
        <p:txBody>
          <a:bodyPr wrap="square">
            <a:spAutoFit/>
          </a:bodyPr>
          <a:lstStyle/>
          <a:p>
            <a:pPr algn="ctr"/>
            <a:r>
              <a:rPr lang="ru-RU" sz="1600" b="1" dirty="0">
                <a:latin typeface="+mj-lt"/>
              </a:rPr>
              <a:t>Функциональные возможности</a:t>
            </a:r>
          </a:p>
        </p:txBody>
      </p:sp>
      <p:sp>
        <p:nvSpPr>
          <p:cNvPr id="3" name="Прямоугольник 2"/>
          <p:cNvSpPr/>
          <p:nvPr/>
        </p:nvSpPr>
        <p:spPr>
          <a:xfrm>
            <a:off x="250825" y="1289467"/>
            <a:ext cx="5632814" cy="3400931"/>
          </a:xfrm>
          <a:prstGeom prst="rect">
            <a:avLst/>
          </a:prstGeom>
        </p:spPr>
        <p:txBody>
          <a:bodyPr wrap="square">
            <a:spAutoFit/>
          </a:bodyPr>
          <a:lstStyle/>
          <a:p>
            <a:pPr>
              <a:lnSpc>
                <a:spcPts val="1200"/>
              </a:lnSpc>
              <a:spcBef>
                <a:spcPts val="600"/>
              </a:spcBef>
            </a:pPr>
            <a:r>
              <a:rPr lang="ru-RU" sz="1400" b="1" dirty="0"/>
              <a:t>Материально-ответственные лица могут:</a:t>
            </a:r>
          </a:p>
          <a:p>
            <a:pPr marL="171450" indent="-171450">
              <a:lnSpc>
                <a:spcPts val="1200"/>
              </a:lnSpc>
              <a:spcBef>
                <a:spcPts val="600"/>
              </a:spcBef>
              <a:buFont typeface="Arial" panose="020B0604020202020204" pitchFamily="34" charset="0"/>
              <a:buChar char="•"/>
            </a:pPr>
            <a:r>
              <a:rPr lang="ru-RU" sz="1200" dirty="0" smtClean="0"/>
              <a:t>Просматривать </a:t>
            </a:r>
            <a:r>
              <a:rPr lang="ru-RU" sz="1200" dirty="0"/>
              <a:t>список материальных ценностей, которые </a:t>
            </a:r>
            <a:r>
              <a:rPr lang="ru-RU" sz="1200" dirty="0" smtClean="0"/>
              <a:t>числятся за ними</a:t>
            </a:r>
            <a:br>
              <a:rPr lang="ru-RU" sz="1200" dirty="0" smtClean="0"/>
            </a:br>
            <a:r>
              <a:rPr lang="ru-RU" sz="1200" dirty="0" smtClean="0"/>
              <a:t>по </a:t>
            </a:r>
            <a:r>
              <a:rPr lang="ru-RU" sz="1200" dirty="0"/>
              <a:t>данным бухгалтерского </a:t>
            </a:r>
            <a:r>
              <a:rPr lang="ru-RU" sz="1200" dirty="0" smtClean="0"/>
              <a:t>учета, с </a:t>
            </a:r>
            <a:r>
              <a:rPr lang="ru-RU" sz="1200" dirty="0"/>
              <a:t>целью систематической </a:t>
            </a:r>
            <a:r>
              <a:rPr lang="ru-RU" sz="1200" dirty="0" smtClean="0"/>
              <a:t>сверки,</a:t>
            </a:r>
            <a:br>
              <a:rPr lang="ru-RU" sz="1200" dirty="0" smtClean="0"/>
            </a:br>
            <a:r>
              <a:rPr lang="ru-RU" sz="1200" dirty="0" smtClean="0"/>
              <a:t>своевременного списания и </a:t>
            </a:r>
            <a:r>
              <a:rPr lang="ru-RU" sz="1200" dirty="0"/>
              <a:t>достоверного учета материальных ценностей</a:t>
            </a:r>
          </a:p>
          <a:p>
            <a:pPr marL="171450" indent="-171450">
              <a:lnSpc>
                <a:spcPts val="1200"/>
              </a:lnSpc>
              <a:spcBef>
                <a:spcPts val="600"/>
              </a:spcBef>
              <a:buFont typeface="Arial" panose="020B0604020202020204" pitchFamily="34" charset="0"/>
              <a:buChar char="•"/>
            </a:pPr>
            <a:r>
              <a:rPr lang="ru-RU" sz="1200" dirty="0" smtClean="0"/>
              <a:t>Вести </a:t>
            </a:r>
            <a:r>
              <a:rPr lang="ru-RU" sz="1200" dirty="0"/>
              <a:t>учет материальных ценностей по местам </a:t>
            </a:r>
            <a:r>
              <a:rPr lang="ru-RU" sz="1200" dirty="0" smtClean="0"/>
              <a:t>нахождения (использования)</a:t>
            </a:r>
            <a:br>
              <a:rPr lang="ru-RU" sz="1200" dirty="0" smtClean="0"/>
            </a:br>
            <a:r>
              <a:rPr lang="ru-RU" sz="1200" dirty="0" smtClean="0"/>
              <a:t>по </a:t>
            </a:r>
            <a:r>
              <a:rPr lang="ru-RU" sz="1200" dirty="0"/>
              <a:t>помещениям или </a:t>
            </a:r>
            <a:r>
              <a:rPr lang="ru-RU" sz="1200" dirty="0" smtClean="0"/>
              <a:t>работникам, в пользовании которых находятся</a:t>
            </a:r>
            <a:br>
              <a:rPr lang="ru-RU" sz="1200" dirty="0" smtClean="0"/>
            </a:br>
            <a:r>
              <a:rPr lang="ru-RU" sz="1200" dirty="0" smtClean="0"/>
              <a:t>материальные </a:t>
            </a:r>
            <a:r>
              <a:rPr lang="ru-RU" sz="1200" dirty="0"/>
              <a:t>ценности</a:t>
            </a:r>
          </a:p>
          <a:p>
            <a:pPr marL="171450" indent="-171450">
              <a:lnSpc>
                <a:spcPts val="1200"/>
              </a:lnSpc>
              <a:spcBef>
                <a:spcPts val="600"/>
              </a:spcBef>
              <a:buFont typeface="Arial" panose="020B0604020202020204" pitchFamily="34" charset="0"/>
              <a:buChar char="•"/>
            </a:pPr>
            <a:r>
              <a:rPr lang="ru-RU" sz="1200" dirty="0" smtClean="0"/>
              <a:t>Формировать </a:t>
            </a:r>
            <a:r>
              <a:rPr lang="ru-RU" sz="1200" dirty="0"/>
              <a:t>на печать описи материальных </a:t>
            </a:r>
            <a:r>
              <a:rPr lang="ru-RU" sz="1200" dirty="0" smtClean="0"/>
              <a:t>ценностей</a:t>
            </a:r>
            <a:br>
              <a:rPr lang="ru-RU" sz="1200" dirty="0" smtClean="0"/>
            </a:br>
            <a:r>
              <a:rPr lang="ru-RU" sz="1200" dirty="0" smtClean="0"/>
              <a:t>по помещениям/работникам </a:t>
            </a:r>
            <a:r>
              <a:rPr lang="ru-RU" sz="1200" dirty="0"/>
              <a:t>с целью </a:t>
            </a:r>
            <a:r>
              <a:rPr lang="ru-RU" sz="1200" dirty="0" smtClean="0"/>
              <a:t>оптимизации формализованного учета</a:t>
            </a:r>
            <a:br>
              <a:rPr lang="ru-RU" sz="1200" dirty="0" smtClean="0"/>
            </a:br>
            <a:r>
              <a:rPr lang="ru-RU" sz="1200" dirty="0" smtClean="0"/>
              <a:t>и сохранности материальных </a:t>
            </a:r>
            <a:r>
              <a:rPr lang="ru-RU" sz="1200" dirty="0"/>
              <a:t>ценностей</a:t>
            </a:r>
          </a:p>
          <a:p>
            <a:pPr marL="171450" indent="-171450">
              <a:lnSpc>
                <a:spcPts val="1200"/>
              </a:lnSpc>
              <a:spcBef>
                <a:spcPts val="600"/>
              </a:spcBef>
              <a:buFont typeface="Arial" panose="020B0604020202020204" pitchFamily="34" charset="0"/>
              <a:buChar char="•"/>
            </a:pPr>
            <a:r>
              <a:rPr lang="ru-RU" sz="1200" dirty="0" smtClean="0"/>
              <a:t>Печать </a:t>
            </a:r>
            <a:r>
              <a:rPr lang="ru-RU" sz="1200" dirty="0"/>
              <a:t>штрих-кода (метки) с инвентарным номером с </a:t>
            </a:r>
            <a:r>
              <a:rPr lang="ru-RU" sz="1200" dirty="0" smtClean="0"/>
              <a:t>целью идентификации</a:t>
            </a:r>
            <a:br>
              <a:rPr lang="ru-RU" sz="1200" dirty="0" smtClean="0"/>
            </a:br>
            <a:r>
              <a:rPr lang="ru-RU" sz="1200" dirty="0" smtClean="0"/>
              <a:t>и </a:t>
            </a:r>
            <a:r>
              <a:rPr lang="ru-RU" sz="1200" dirty="0"/>
              <a:t>соблюдения норм </a:t>
            </a:r>
            <a:r>
              <a:rPr lang="ru-RU" sz="1200" dirty="0" smtClean="0"/>
              <a:t>учета имущества в </a:t>
            </a:r>
            <a:r>
              <a:rPr lang="ru-RU" sz="1200" dirty="0"/>
              <a:t>соответствии с действующим законодательством</a:t>
            </a:r>
          </a:p>
          <a:p>
            <a:pPr marL="171450" indent="-171450">
              <a:lnSpc>
                <a:spcPts val="1200"/>
              </a:lnSpc>
              <a:spcBef>
                <a:spcPts val="600"/>
              </a:spcBef>
              <a:buFont typeface="Arial" panose="020B0604020202020204" pitchFamily="34" charset="0"/>
              <a:buChar char="•"/>
            </a:pPr>
            <a:r>
              <a:rPr lang="ru-RU" sz="1200" dirty="0" smtClean="0"/>
              <a:t>Подавать </a:t>
            </a:r>
            <a:r>
              <a:rPr lang="ru-RU" sz="1200" dirty="0"/>
              <a:t>заявки на оформление актов (иных первичных </a:t>
            </a:r>
            <a:r>
              <a:rPr lang="ru-RU" sz="1200" dirty="0" smtClean="0"/>
              <a:t>документов) на </a:t>
            </a:r>
            <a:r>
              <a:rPr lang="ru-RU" sz="1200" dirty="0"/>
              <a:t>списание, перемещение </a:t>
            </a:r>
            <a:r>
              <a:rPr lang="ru-RU" sz="1200" dirty="0" smtClean="0"/>
              <a:t>материальных ценностей </a:t>
            </a:r>
            <a:r>
              <a:rPr lang="ru-RU" sz="1200" dirty="0"/>
              <a:t>и </a:t>
            </a:r>
            <a:r>
              <a:rPr lang="ru-RU" sz="1200" dirty="0" smtClean="0"/>
              <a:t>отслеживать исполнение </a:t>
            </a:r>
            <a:r>
              <a:rPr lang="ru-RU" sz="1200" dirty="0"/>
              <a:t>этих </a:t>
            </a:r>
            <a:r>
              <a:rPr lang="ru-RU" sz="1200" dirty="0" smtClean="0"/>
              <a:t>заявок: </a:t>
            </a:r>
            <a:r>
              <a:rPr lang="ru-RU" sz="1050" i="1" dirty="0" smtClean="0">
                <a:solidFill>
                  <a:schemeClr val="accent4">
                    <a:lumMod val="50000"/>
                  </a:schemeClr>
                </a:solidFill>
              </a:rPr>
              <a:t>загружать </a:t>
            </a:r>
            <a:r>
              <a:rPr lang="ru-RU" sz="1050" i="1" dirty="0">
                <a:solidFill>
                  <a:schemeClr val="accent4">
                    <a:lumMod val="50000"/>
                  </a:schemeClr>
                </a:solidFill>
              </a:rPr>
              <a:t>сканы отчетных документов</a:t>
            </a:r>
            <a:r>
              <a:rPr lang="ru-RU" sz="1050" i="1" dirty="0" smtClean="0">
                <a:solidFill>
                  <a:schemeClr val="accent4">
                    <a:lumMod val="50000"/>
                  </a:schemeClr>
                </a:solidFill>
              </a:rPr>
              <a:t>; получать </a:t>
            </a:r>
            <a:r>
              <a:rPr lang="ru-RU" sz="1050" i="1" dirty="0">
                <a:solidFill>
                  <a:schemeClr val="accent4">
                    <a:lumMod val="50000"/>
                  </a:schemeClr>
                </a:solidFill>
              </a:rPr>
              <a:t>новости и </a:t>
            </a:r>
            <a:r>
              <a:rPr lang="ru-RU" sz="1050" i="1" dirty="0" smtClean="0">
                <a:solidFill>
                  <a:schemeClr val="accent4">
                    <a:lumMod val="50000"/>
                  </a:schemeClr>
                </a:solidFill>
              </a:rPr>
              <a:t>уведомления от </a:t>
            </a:r>
            <a:r>
              <a:rPr lang="ru-RU" sz="1050" i="1" dirty="0">
                <a:solidFill>
                  <a:schemeClr val="accent4">
                    <a:lumMod val="50000"/>
                  </a:schemeClr>
                </a:solidFill>
              </a:rPr>
              <a:t>бухгалтерии</a:t>
            </a:r>
            <a:r>
              <a:rPr lang="ru-RU" sz="1050" i="1" dirty="0" smtClean="0">
                <a:solidFill>
                  <a:schemeClr val="accent4">
                    <a:lumMod val="50000"/>
                  </a:schemeClr>
                </a:solidFill>
              </a:rPr>
              <a:t>; обратиться </a:t>
            </a:r>
            <a:r>
              <a:rPr lang="ru-RU" sz="1050" i="1" dirty="0">
                <a:solidFill>
                  <a:schemeClr val="accent4">
                    <a:lumMod val="50000"/>
                  </a:schemeClr>
                </a:solidFill>
              </a:rPr>
              <a:t>удаленно в бухгалтерию для получения консультации</a:t>
            </a:r>
            <a:r>
              <a:rPr lang="ru-RU" sz="1050" i="1" dirty="0" smtClean="0">
                <a:solidFill>
                  <a:schemeClr val="accent4">
                    <a:lumMod val="50000"/>
                  </a:schemeClr>
                </a:solidFill>
              </a:rPr>
              <a:t>; просматривать </a:t>
            </a:r>
            <a:r>
              <a:rPr lang="ru-RU" sz="1050" i="1" dirty="0">
                <a:solidFill>
                  <a:schemeClr val="accent4">
                    <a:lumMod val="50000"/>
                  </a:schemeClr>
                </a:solidFill>
              </a:rPr>
              <a:t>справочник часто задаваемых вопросов и ответов</a:t>
            </a:r>
            <a:r>
              <a:rPr lang="ru-RU" sz="1050" i="1" dirty="0" smtClean="0">
                <a:solidFill>
                  <a:schemeClr val="accent4">
                    <a:lumMod val="50000"/>
                  </a:schemeClr>
                </a:solidFill>
              </a:rPr>
              <a:t>; заполнить </a:t>
            </a:r>
            <a:r>
              <a:rPr lang="ru-RU" sz="1050" i="1" dirty="0">
                <a:solidFill>
                  <a:schemeClr val="accent4">
                    <a:lumMod val="50000"/>
                  </a:schemeClr>
                </a:solidFill>
              </a:rPr>
              <a:t>служебную записку и договор о полной индивидуальной материальной ответственности</a:t>
            </a:r>
            <a:r>
              <a:rPr lang="ru-RU" sz="1100" i="1" dirty="0" smtClean="0">
                <a:solidFill>
                  <a:schemeClr val="accent1">
                    <a:lumMod val="75000"/>
                  </a:schemeClr>
                </a:solidFill>
              </a:rPr>
              <a:t>.</a:t>
            </a:r>
            <a:endParaRPr lang="ru-RU" sz="1100" i="1" dirty="0">
              <a:solidFill>
                <a:schemeClr val="accent1">
                  <a:lumMod val="75000"/>
                </a:schemeClr>
              </a:solidFill>
            </a:endParaRPr>
          </a:p>
        </p:txBody>
      </p:sp>
      <p:sp>
        <p:nvSpPr>
          <p:cNvPr id="8" name="Прямоугольник 7"/>
          <p:cNvSpPr/>
          <p:nvPr/>
        </p:nvSpPr>
        <p:spPr>
          <a:xfrm>
            <a:off x="5808689" y="1289780"/>
            <a:ext cx="3200399" cy="3247043"/>
          </a:xfrm>
          <a:prstGeom prst="rect">
            <a:avLst/>
          </a:prstGeom>
        </p:spPr>
        <p:txBody>
          <a:bodyPr wrap="square">
            <a:spAutoFit/>
          </a:bodyPr>
          <a:lstStyle/>
          <a:p>
            <a:pPr>
              <a:lnSpc>
                <a:spcPts val="1200"/>
              </a:lnSpc>
              <a:spcBef>
                <a:spcPts val="600"/>
              </a:spcBef>
            </a:pPr>
            <a:r>
              <a:rPr lang="ru-RU" sz="1400" b="1" dirty="0"/>
              <a:t>Бухгалтер материального отдела может: </a:t>
            </a:r>
          </a:p>
          <a:p>
            <a:pPr marL="171450" indent="-171450">
              <a:lnSpc>
                <a:spcPts val="1200"/>
              </a:lnSpc>
              <a:spcBef>
                <a:spcPts val="600"/>
              </a:spcBef>
              <a:buFont typeface="Arial" panose="020B0604020202020204" pitchFamily="34" charset="0"/>
              <a:buChar char="•"/>
            </a:pPr>
            <a:r>
              <a:rPr lang="ru-RU" sz="1200" dirty="0" smtClean="0"/>
              <a:t>Формировать </a:t>
            </a:r>
            <a:r>
              <a:rPr lang="ru-RU" sz="1200" dirty="0"/>
              <a:t>типовые </a:t>
            </a:r>
            <a:r>
              <a:rPr lang="ru-RU" sz="1200" dirty="0" smtClean="0"/>
              <a:t>бланки</a:t>
            </a:r>
            <a:br>
              <a:rPr lang="ru-RU" sz="1200" dirty="0" smtClean="0"/>
            </a:br>
            <a:r>
              <a:rPr lang="ru-RU" sz="1200" dirty="0" smtClean="0"/>
              <a:t>рабочих </a:t>
            </a:r>
            <a:r>
              <a:rPr lang="ru-RU" sz="1200" dirty="0"/>
              <a:t>документов</a:t>
            </a:r>
          </a:p>
          <a:p>
            <a:pPr marL="171450" indent="-171450">
              <a:lnSpc>
                <a:spcPts val="1200"/>
              </a:lnSpc>
              <a:spcBef>
                <a:spcPts val="600"/>
              </a:spcBef>
              <a:buFont typeface="Arial" panose="020B0604020202020204" pitchFamily="34" charset="0"/>
              <a:buChar char="•"/>
            </a:pPr>
            <a:r>
              <a:rPr lang="ru-RU" sz="1200" dirty="0" smtClean="0"/>
              <a:t>Формировать </a:t>
            </a:r>
            <a:r>
              <a:rPr lang="ru-RU" sz="1200" dirty="0"/>
              <a:t>реестр МОЛ</a:t>
            </a:r>
          </a:p>
          <a:p>
            <a:pPr marL="171450" indent="-171450">
              <a:lnSpc>
                <a:spcPts val="1200"/>
              </a:lnSpc>
              <a:spcBef>
                <a:spcPts val="600"/>
              </a:spcBef>
              <a:buFont typeface="Arial" panose="020B0604020202020204" pitchFamily="34" charset="0"/>
              <a:buChar char="•"/>
            </a:pPr>
            <a:r>
              <a:rPr lang="ru-RU" sz="1200" dirty="0" smtClean="0"/>
              <a:t>Отрабатывать </a:t>
            </a:r>
            <a:r>
              <a:rPr lang="ru-RU" sz="1200" dirty="0"/>
              <a:t>заявки от МОЛ на </a:t>
            </a:r>
            <a:r>
              <a:rPr lang="ru-RU" sz="1200" dirty="0" smtClean="0"/>
              <a:t>списание</a:t>
            </a:r>
            <a:br>
              <a:rPr lang="ru-RU" sz="1200" dirty="0" smtClean="0"/>
            </a:br>
            <a:r>
              <a:rPr lang="ru-RU" sz="1200" dirty="0" smtClean="0"/>
              <a:t>и </a:t>
            </a:r>
            <a:r>
              <a:rPr lang="ru-RU" sz="1200" dirty="0"/>
              <a:t>перемещение материальных ценностей</a:t>
            </a:r>
          </a:p>
          <a:p>
            <a:pPr marL="171450" indent="-171450">
              <a:lnSpc>
                <a:spcPts val="1200"/>
              </a:lnSpc>
              <a:spcBef>
                <a:spcPts val="600"/>
              </a:spcBef>
              <a:buFont typeface="Arial" panose="020B0604020202020204" pitchFamily="34" charset="0"/>
              <a:buChar char="•"/>
            </a:pPr>
            <a:r>
              <a:rPr lang="ru-RU" sz="1200" dirty="0" smtClean="0"/>
              <a:t>Просматривать </a:t>
            </a:r>
            <a:r>
              <a:rPr lang="ru-RU" sz="1200" dirty="0"/>
              <a:t>архив отработанных заявок</a:t>
            </a:r>
          </a:p>
          <a:p>
            <a:pPr marL="171450" indent="-171450">
              <a:lnSpc>
                <a:spcPts val="1200"/>
              </a:lnSpc>
              <a:spcBef>
                <a:spcPts val="600"/>
              </a:spcBef>
              <a:buFont typeface="Arial" panose="020B0604020202020204" pitchFamily="34" charset="0"/>
              <a:buChar char="•"/>
            </a:pPr>
            <a:r>
              <a:rPr lang="ru-RU" sz="1200" dirty="0" smtClean="0"/>
              <a:t>Поддерживать </a:t>
            </a:r>
            <a:r>
              <a:rPr lang="ru-RU" sz="1200" dirty="0"/>
              <a:t>удаленную связь с МОЛ (персональная переписка)</a:t>
            </a:r>
          </a:p>
          <a:p>
            <a:pPr marL="171450" indent="-171450">
              <a:lnSpc>
                <a:spcPts val="1200"/>
              </a:lnSpc>
              <a:spcBef>
                <a:spcPts val="600"/>
              </a:spcBef>
              <a:buFont typeface="Arial" panose="020B0604020202020204" pitchFamily="34" charset="0"/>
              <a:buChar char="•"/>
            </a:pPr>
            <a:r>
              <a:rPr lang="ru-RU" sz="1200" dirty="0" smtClean="0"/>
              <a:t>Получать </a:t>
            </a:r>
            <a:r>
              <a:rPr lang="ru-RU" sz="1200" dirty="0"/>
              <a:t>сканы отчетных </a:t>
            </a:r>
            <a:r>
              <a:rPr lang="ru-RU" sz="1200" dirty="0" smtClean="0"/>
              <a:t>документов</a:t>
            </a:r>
            <a:br>
              <a:rPr lang="ru-RU" sz="1200" dirty="0" smtClean="0"/>
            </a:br>
            <a:r>
              <a:rPr lang="ru-RU" sz="1200" dirty="0" smtClean="0"/>
              <a:t>от </a:t>
            </a:r>
            <a:r>
              <a:rPr lang="ru-RU" sz="1200" dirty="0"/>
              <a:t>МОЛ</a:t>
            </a:r>
          </a:p>
          <a:p>
            <a:pPr marL="171450" indent="-171450">
              <a:lnSpc>
                <a:spcPts val="1200"/>
              </a:lnSpc>
              <a:spcBef>
                <a:spcPts val="600"/>
              </a:spcBef>
              <a:buFont typeface="Arial" panose="020B0604020202020204" pitchFamily="34" charset="0"/>
              <a:buChar char="•"/>
            </a:pPr>
            <a:r>
              <a:rPr lang="ru-RU" sz="1200" dirty="0" smtClean="0"/>
              <a:t>Формировать </a:t>
            </a:r>
            <a:r>
              <a:rPr lang="ru-RU" sz="1200" dirty="0"/>
              <a:t>справочник </a:t>
            </a:r>
            <a:r>
              <a:rPr lang="ru-RU" sz="1200" dirty="0" smtClean="0"/>
              <a:t>часто</a:t>
            </a:r>
            <a:br>
              <a:rPr lang="ru-RU" sz="1200" dirty="0" smtClean="0"/>
            </a:br>
            <a:r>
              <a:rPr lang="ru-RU" sz="1200" dirty="0" smtClean="0"/>
              <a:t>задаваемых </a:t>
            </a:r>
            <a:r>
              <a:rPr lang="ru-RU" sz="1200" dirty="0"/>
              <a:t>вопросов и ответов</a:t>
            </a:r>
          </a:p>
          <a:p>
            <a:pPr marL="171450" indent="-171450">
              <a:lnSpc>
                <a:spcPts val="1200"/>
              </a:lnSpc>
              <a:spcBef>
                <a:spcPts val="600"/>
              </a:spcBef>
              <a:buFont typeface="Arial" panose="020B0604020202020204" pitchFamily="34" charset="0"/>
              <a:buChar char="•"/>
            </a:pPr>
            <a:r>
              <a:rPr lang="ru-RU" sz="1200" dirty="0" smtClean="0"/>
              <a:t>Информировать </a:t>
            </a:r>
            <a:r>
              <a:rPr lang="ru-RU" sz="1200" dirty="0"/>
              <a:t>МОЛ (</a:t>
            </a:r>
            <a:r>
              <a:rPr lang="ru-RU" sz="1200" dirty="0" smtClean="0"/>
              <a:t>рассылка</a:t>
            </a:r>
            <a:br>
              <a:rPr lang="ru-RU" sz="1200" dirty="0" smtClean="0"/>
            </a:br>
            <a:r>
              <a:rPr lang="ru-RU" sz="1200" dirty="0" smtClean="0"/>
              <a:t>и </a:t>
            </a:r>
            <a:r>
              <a:rPr lang="ru-RU" sz="1200" dirty="0"/>
              <a:t>новостная лента)</a:t>
            </a:r>
          </a:p>
          <a:p>
            <a:pPr marL="171450" indent="-171450">
              <a:lnSpc>
                <a:spcPts val="1200"/>
              </a:lnSpc>
              <a:spcBef>
                <a:spcPts val="600"/>
              </a:spcBef>
              <a:buFont typeface="Arial" panose="020B0604020202020204" pitchFamily="34" charset="0"/>
              <a:buChar char="•"/>
            </a:pPr>
            <a:r>
              <a:rPr lang="ru-RU" sz="1200" dirty="0" smtClean="0"/>
              <a:t>Формировать </a:t>
            </a:r>
            <a:r>
              <a:rPr lang="ru-RU" sz="1200" dirty="0"/>
              <a:t>аналитические отчеты</a:t>
            </a:r>
          </a:p>
        </p:txBody>
      </p:sp>
      <p:sp>
        <p:nvSpPr>
          <p:cNvPr id="7" name="Пятиугольник 6"/>
          <p:cNvSpPr/>
          <p:nvPr/>
        </p:nvSpPr>
        <p:spPr>
          <a:xfrm flipH="1">
            <a:off x="8500121" y="4297576"/>
            <a:ext cx="393054" cy="168853"/>
          </a:xfrm>
          <a:prstGeom prst="homePlate">
            <a:avLst>
              <a:gd name="adj" fmla="val 52041"/>
            </a:avLst>
          </a:prstGeom>
          <a:solidFill>
            <a:schemeClr val="bg1"/>
          </a:solidFill>
          <a:ln w="12700">
            <a:solidFill>
              <a:srgbClr val="E72B70"/>
            </a:solidFill>
          </a:ln>
        </p:spPr>
        <p:txBody>
          <a:bodyPr wrap="square" lIns="0" tIns="3600" rIns="0" bIns="3600" rtlCol="0" anchor="ctr">
            <a:spAutoFit/>
          </a:bodyPr>
          <a:lstStyle/>
          <a:p>
            <a:pPr algn="ctr"/>
            <a:r>
              <a:rPr lang="ru-RU" sz="1050" dirty="0" smtClean="0">
                <a:solidFill>
                  <a:srgbClr val="E72B70"/>
                </a:solidFill>
              </a:rPr>
              <a:t>ВФК</a:t>
            </a:r>
            <a:endParaRPr lang="ru-RU" sz="1050" dirty="0">
              <a:solidFill>
                <a:srgbClr val="E72B70"/>
              </a:solidFill>
            </a:endParaRPr>
          </a:p>
        </p:txBody>
      </p:sp>
    </p:spTree>
    <p:extLst>
      <p:ext uri="{BB962C8B-B14F-4D97-AF65-F5344CB8AC3E}">
        <p14:creationId xmlns:p14="http://schemas.microsoft.com/office/powerpoint/2010/main" val="305321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t>Автоматизированная информационная система</a:t>
            </a:r>
            <a:br>
              <a:rPr lang="ru-RU" dirty="0" smtClean="0"/>
            </a:br>
            <a:r>
              <a:rPr lang="ru-RU" dirty="0" smtClean="0"/>
              <a:t>«личный кабинет материально-ответственного лица»</a:t>
            </a:r>
            <a:endParaRPr lang="ru-RU" dirty="0"/>
          </a:p>
        </p:txBody>
      </p:sp>
      <p:sp>
        <p:nvSpPr>
          <p:cNvPr id="2" name="Прямоугольник 1"/>
          <p:cNvSpPr/>
          <p:nvPr/>
        </p:nvSpPr>
        <p:spPr>
          <a:xfrm>
            <a:off x="250825" y="950913"/>
            <a:ext cx="8642350" cy="338554"/>
          </a:xfrm>
          <a:prstGeom prst="rect">
            <a:avLst/>
          </a:prstGeom>
        </p:spPr>
        <p:txBody>
          <a:bodyPr wrap="square">
            <a:spAutoFit/>
          </a:bodyPr>
          <a:lstStyle/>
          <a:p>
            <a:pPr algn="ctr"/>
            <a:r>
              <a:rPr lang="ru-RU" sz="1600" b="1" dirty="0">
                <a:latin typeface="+mj-lt"/>
              </a:rPr>
              <a:t>Техническая реализация</a:t>
            </a:r>
          </a:p>
        </p:txBody>
      </p:sp>
      <p:sp>
        <p:nvSpPr>
          <p:cNvPr id="4" name="Прямоугольник 3"/>
          <p:cNvSpPr/>
          <p:nvPr/>
        </p:nvSpPr>
        <p:spPr>
          <a:xfrm>
            <a:off x="611188" y="1289467"/>
            <a:ext cx="7921625" cy="1351588"/>
          </a:xfrm>
          <a:prstGeom prst="rect">
            <a:avLst/>
          </a:prstGeom>
        </p:spPr>
        <p:txBody>
          <a:bodyPr wrap="square">
            <a:spAutoFit/>
          </a:bodyPr>
          <a:lstStyle/>
          <a:p>
            <a:pPr>
              <a:lnSpc>
                <a:spcPts val="1400"/>
              </a:lnSpc>
            </a:pPr>
            <a:r>
              <a:rPr lang="ru-RU" sz="1400" dirty="0"/>
              <a:t>Система разработана на профессиональной платформе </a:t>
            </a:r>
            <a:r>
              <a:rPr lang="ru-RU" sz="1400" dirty="0" err="1"/>
              <a:t>Microsoft</a:t>
            </a:r>
            <a:r>
              <a:rPr lang="ru-RU" sz="1400" dirty="0"/>
              <a:t> ASP.NET MVC5 (коммерческая лицензия ГУАП), а также использует ряд свободно-распространяемых фреймворков и библиотек с открытым исходным </a:t>
            </a:r>
            <a:r>
              <a:rPr lang="ru-RU" sz="1400" dirty="0" smtClean="0"/>
              <a:t>кодом. Система </a:t>
            </a:r>
            <a:r>
              <a:rPr lang="ru-RU" sz="1400" dirty="0"/>
              <a:t>развернута на серверном аппаратном и программном обеспечении, принадлежащем университету и находящемся на его территории (самодостаточная система, не зависящая от сторонних сервисов). Модульная архитектура системы позволяет оперативно вносить изменения в имеющийся функционал и дополнять (расширять) его в зависимости от текущих потребностей.</a:t>
            </a:r>
          </a:p>
        </p:txBody>
      </p:sp>
      <p:sp>
        <p:nvSpPr>
          <p:cNvPr id="6" name="Прямоугольник 5"/>
          <p:cNvSpPr/>
          <p:nvPr/>
        </p:nvSpPr>
        <p:spPr>
          <a:xfrm>
            <a:off x="250825" y="2641055"/>
            <a:ext cx="8642350" cy="338554"/>
          </a:xfrm>
          <a:prstGeom prst="rect">
            <a:avLst/>
          </a:prstGeom>
        </p:spPr>
        <p:txBody>
          <a:bodyPr wrap="square">
            <a:spAutoFit/>
          </a:bodyPr>
          <a:lstStyle/>
          <a:p>
            <a:pPr algn="ctr"/>
            <a:r>
              <a:rPr lang="ru-RU" sz="1600" b="1" dirty="0">
                <a:latin typeface="+mj-lt"/>
              </a:rPr>
              <a:t>Преимущества</a:t>
            </a:r>
          </a:p>
        </p:txBody>
      </p:sp>
      <p:sp>
        <p:nvSpPr>
          <p:cNvPr id="5" name="Прямоугольник 4"/>
          <p:cNvSpPr/>
          <p:nvPr/>
        </p:nvSpPr>
        <p:spPr>
          <a:xfrm>
            <a:off x="611188" y="2979609"/>
            <a:ext cx="7921625" cy="1656864"/>
          </a:xfrm>
          <a:prstGeom prst="rect">
            <a:avLst/>
          </a:prstGeom>
        </p:spPr>
        <p:txBody>
          <a:bodyPr wrap="square">
            <a:spAutoFit/>
          </a:bodyPr>
          <a:lstStyle/>
          <a:p>
            <a:pPr marL="171450" indent="-171450">
              <a:lnSpc>
                <a:spcPts val="1400"/>
              </a:lnSpc>
              <a:spcBef>
                <a:spcPts val="600"/>
              </a:spcBef>
              <a:buFont typeface="Arial" panose="020B0604020202020204" pitchFamily="34" charset="0"/>
              <a:buChar char="•"/>
            </a:pPr>
            <a:r>
              <a:rPr lang="ru-RU" sz="1400" dirty="0" smtClean="0"/>
              <a:t>Позволяет </a:t>
            </a:r>
            <a:r>
              <a:rPr lang="ru-RU" sz="1400" dirty="0"/>
              <a:t>сократить временные затраты как МОЛ, так и работников бухгалтерии.</a:t>
            </a:r>
          </a:p>
          <a:p>
            <a:pPr marL="171450" indent="-171450">
              <a:lnSpc>
                <a:spcPts val="1400"/>
              </a:lnSpc>
              <a:spcBef>
                <a:spcPts val="600"/>
              </a:spcBef>
              <a:buFont typeface="Arial" panose="020B0604020202020204" pitchFamily="34" charset="0"/>
              <a:buChar char="•"/>
            </a:pPr>
            <a:r>
              <a:rPr lang="ru-RU" sz="1400" dirty="0" smtClean="0"/>
              <a:t>Доступность </a:t>
            </a:r>
            <a:r>
              <a:rPr lang="ru-RU" sz="1400" dirty="0"/>
              <a:t>и простота использования — для работы требуется обычный офисный </a:t>
            </a:r>
            <a:r>
              <a:rPr lang="ru-RU" sz="1400" dirty="0" smtClean="0"/>
              <a:t>компьютер</a:t>
            </a:r>
            <a:br>
              <a:rPr lang="ru-RU" sz="1400" dirty="0" smtClean="0"/>
            </a:br>
            <a:r>
              <a:rPr lang="ru-RU" sz="1400" dirty="0" smtClean="0"/>
              <a:t>с </a:t>
            </a:r>
            <a:r>
              <a:rPr lang="ru-RU" sz="1400" dirty="0"/>
              <a:t>любым современным </a:t>
            </a:r>
            <a:r>
              <a:rPr lang="ru-RU" sz="1400" dirty="0" smtClean="0"/>
              <a:t>веб-браузером, </a:t>
            </a:r>
            <a:r>
              <a:rPr lang="ru-RU" sz="1400" dirty="0"/>
              <a:t>подключенный к Интернет (или ЛВС ГУАП</a:t>
            </a:r>
            <a:r>
              <a:rPr lang="ru-RU" sz="1400" dirty="0" smtClean="0"/>
              <a:t>).</a:t>
            </a:r>
            <a:br>
              <a:rPr lang="ru-RU" sz="1400" dirty="0" smtClean="0"/>
            </a:br>
            <a:r>
              <a:rPr lang="ru-RU" sz="1400" dirty="0" smtClean="0"/>
              <a:t>Так </a:t>
            </a:r>
            <a:r>
              <a:rPr lang="ru-RU" sz="1400" dirty="0"/>
              <a:t>же доступ к системе можно осуществить с любого </a:t>
            </a:r>
            <a:r>
              <a:rPr lang="ru-RU" sz="1400" dirty="0" smtClean="0"/>
              <a:t>современного смартфона.</a:t>
            </a:r>
            <a:endParaRPr lang="ru-RU" sz="1400" dirty="0"/>
          </a:p>
          <a:p>
            <a:pPr marL="171450" indent="-171450">
              <a:lnSpc>
                <a:spcPts val="1400"/>
              </a:lnSpc>
              <a:spcBef>
                <a:spcPts val="600"/>
              </a:spcBef>
              <a:buFont typeface="Arial" panose="020B0604020202020204" pitchFamily="34" charset="0"/>
              <a:buChar char="•"/>
            </a:pPr>
            <a:r>
              <a:rPr lang="ru-RU" sz="1400" dirty="0" smtClean="0"/>
              <a:t>Информация </a:t>
            </a:r>
            <a:r>
              <a:rPr lang="ru-RU" sz="1400" dirty="0"/>
              <a:t>всегда под рукой (при наличии подключения к сети доступна в режиме 24/7).</a:t>
            </a:r>
          </a:p>
          <a:p>
            <a:pPr marL="171450" indent="-171450">
              <a:lnSpc>
                <a:spcPts val="1400"/>
              </a:lnSpc>
              <a:spcBef>
                <a:spcPts val="600"/>
              </a:spcBef>
              <a:buFont typeface="Arial" panose="020B0604020202020204" pitchFamily="34" charset="0"/>
              <a:buChar char="•"/>
            </a:pPr>
            <a:r>
              <a:rPr lang="ru-RU" sz="1400" dirty="0" smtClean="0"/>
              <a:t>Формализация </a:t>
            </a:r>
            <a:r>
              <a:rPr lang="ru-RU" sz="1400" dirty="0"/>
              <a:t>отчетов для МОЛ в соответствии с учетной политикой.</a:t>
            </a:r>
          </a:p>
          <a:p>
            <a:pPr marL="171450" indent="-171450">
              <a:lnSpc>
                <a:spcPts val="1400"/>
              </a:lnSpc>
              <a:spcBef>
                <a:spcPts val="600"/>
              </a:spcBef>
              <a:buFont typeface="Arial" panose="020B0604020202020204" pitchFamily="34" charset="0"/>
              <a:buChar char="•"/>
            </a:pPr>
            <a:r>
              <a:rPr lang="ru-RU" sz="1400" dirty="0" smtClean="0"/>
              <a:t>Сокращение </a:t>
            </a:r>
            <a:r>
              <a:rPr lang="ru-RU" sz="1400" dirty="0"/>
              <a:t>возможных неточностей в учете имущества </a:t>
            </a:r>
            <a:r>
              <a:rPr lang="ru-RU" sz="1400" dirty="0" smtClean="0"/>
              <a:t>МОЛ (дисциплинирует МОЛ).</a:t>
            </a:r>
            <a:endParaRPr lang="ru-RU" sz="1400" dirty="0"/>
          </a:p>
        </p:txBody>
      </p:sp>
    </p:spTree>
    <p:extLst>
      <p:ext uri="{BB962C8B-B14F-4D97-AF65-F5344CB8AC3E}">
        <p14:creationId xmlns:p14="http://schemas.microsoft.com/office/powerpoint/2010/main" val="113090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Личный кабинет материально-ответственного лица</a:t>
            </a:r>
            <a:br>
              <a:rPr lang="ru-RU" dirty="0" smtClean="0"/>
            </a:br>
            <a:r>
              <a:rPr lang="ru-RU" dirty="0" smtClean="0"/>
              <a:t>в документообороте университета</a:t>
            </a:r>
            <a:endParaRPr lang="ru-RU" dirty="0"/>
          </a:p>
        </p:txBody>
      </p:sp>
      <p:sp>
        <p:nvSpPr>
          <p:cNvPr id="3" name="Прямоугольник 2"/>
          <p:cNvSpPr/>
          <p:nvPr/>
        </p:nvSpPr>
        <p:spPr>
          <a:xfrm>
            <a:off x="250825" y="950913"/>
            <a:ext cx="8642350" cy="402290"/>
          </a:xfrm>
          <a:prstGeom prst="rect">
            <a:avLst/>
          </a:prstGeom>
        </p:spPr>
        <p:txBody>
          <a:bodyPr wrap="square">
            <a:spAutoFit/>
          </a:bodyPr>
          <a:lstStyle/>
          <a:p>
            <a:pPr>
              <a:lnSpc>
                <a:spcPts val="1200"/>
              </a:lnSpc>
            </a:pPr>
            <a:r>
              <a:rPr lang="ru-RU" sz="1200" dirty="0"/>
              <a:t>Вводится автоматизированный электронный документооборот между МОЛ и </a:t>
            </a:r>
            <a:r>
              <a:rPr lang="ru-RU" sz="1200" dirty="0" smtClean="0"/>
              <a:t>бухгалтерией</a:t>
            </a:r>
            <a:br>
              <a:rPr lang="ru-RU" sz="1200" dirty="0" smtClean="0"/>
            </a:br>
            <a:r>
              <a:rPr lang="ru-RU" sz="1200" dirty="0" smtClean="0"/>
              <a:t>(материальным отделом) и </a:t>
            </a:r>
            <a:r>
              <a:rPr lang="ru-RU" sz="1200" dirty="0"/>
              <a:t>автоматизированное заполнение документов в строго установленном формате:</a:t>
            </a:r>
          </a:p>
        </p:txBody>
      </p:sp>
      <p:graphicFrame>
        <p:nvGraphicFramePr>
          <p:cNvPr id="4" name="Таблица 3"/>
          <p:cNvGraphicFramePr>
            <a:graphicFrameLocks noGrp="1"/>
          </p:cNvGraphicFramePr>
          <p:nvPr>
            <p:extLst>
              <p:ext uri="{D42A27DB-BD31-4B8C-83A1-F6EECF244321}">
                <p14:modId xmlns:p14="http://schemas.microsoft.com/office/powerpoint/2010/main" val="3731479056"/>
              </p:ext>
            </p:extLst>
          </p:nvPr>
        </p:nvGraphicFramePr>
        <p:xfrm>
          <a:off x="250825" y="1353203"/>
          <a:ext cx="8642350" cy="3403900"/>
        </p:xfrm>
        <a:graphic>
          <a:graphicData uri="http://schemas.openxmlformats.org/drawingml/2006/table">
            <a:tbl>
              <a:tblPr firstRow="1" firstCol="1" bandRow="1"/>
              <a:tblGrid>
                <a:gridCol w="3961411">
                  <a:extLst>
                    <a:ext uri="{9D8B030D-6E8A-4147-A177-3AD203B41FA5}">
                      <a16:colId xmlns:a16="http://schemas.microsoft.com/office/drawing/2014/main" val="3346288619"/>
                    </a:ext>
                  </a:extLst>
                </a:gridCol>
                <a:gridCol w="1828800">
                  <a:extLst>
                    <a:ext uri="{9D8B030D-6E8A-4147-A177-3AD203B41FA5}">
                      <a16:colId xmlns:a16="http://schemas.microsoft.com/office/drawing/2014/main" val="1388629527"/>
                    </a:ext>
                  </a:extLst>
                </a:gridCol>
                <a:gridCol w="2852139">
                  <a:extLst>
                    <a:ext uri="{9D8B030D-6E8A-4147-A177-3AD203B41FA5}">
                      <a16:colId xmlns:a16="http://schemas.microsoft.com/office/drawing/2014/main" val="1675284859"/>
                    </a:ext>
                  </a:extLst>
                </a:gridCol>
              </a:tblGrid>
              <a:tr h="0">
                <a:tc>
                  <a:txBody>
                    <a:bodyPr/>
                    <a:lstStyle/>
                    <a:p>
                      <a:pPr algn="ctr">
                        <a:lnSpc>
                          <a:spcPts val="900"/>
                        </a:lnSpc>
                        <a:spcAft>
                          <a:spcPts val="0"/>
                        </a:spcAft>
                      </a:pPr>
                      <a:r>
                        <a:rPr lang="ru-RU" sz="900" b="1" dirty="0">
                          <a:solidFill>
                            <a:srgbClr val="005AAA"/>
                          </a:solidFill>
                          <a:effectLst/>
                          <a:latin typeface="+mn-lt"/>
                          <a:ea typeface="Calibri" panose="020F0502020204030204" pitchFamily="34" charset="0"/>
                          <a:cs typeface="Times New Roman" panose="02020603050405020304" pitchFamily="18" charset="0"/>
                        </a:rPr>
                        <a:t>Автоматизированное заполнение </a:t>
                      </a:r>
                      <a:r>
                        <a:rPr lang="ru-RU" sz="900" b="1" dirty="0" smtClean="0">
                          <a:solidFill>
                            <a:srgbClr val="005AAA"/>
                          </a:solidFill>
                          <a:effectLst/>
                          <a:latin typeface="+mn-lt"/>
                          <a:ea typeface="Calibri" panose="020F0502020204030204" pitchFamily="34" charset="0"/>
                          <a:cs typeface="Times New Roman" panose="02020603050405020304" pitchFamily="18" charset="0"/>
                        </a:rPr>
                        <a:t>документов</a:t>
                      </a:r>
                      <a:br>
                        <a:rPr lang="ru-RU" sz="900" b="1" dirty="0" smtClean="0">
                          <a:solidFill>
                            <a:srgbClr val="005AAA"/>
                          </a:solidFill>
                          <a:effectLst/>
                          <a:latin typeface="+mn-lt"/>
                          <a:ea typeface="Calibri" panose="020F0502020204030204" pitchFamily="34" charset="0"/>
                          <a:cs typeface="Times New Roman" panose="02020603050405020304" pitchFamily="18" charset="0"/>
                        </a:rPr>
                      </a:br>
                      <a:r>
                        <a:rPr lang="ru-RU" sz="900" b="1" dirty="0" smtClean="0">
                          <a:solidFill>
                            <a:srgbClr val="005AAA"/>
                          </a:solidFill>
                          <a:effectLst/>
                          <a:latin typeface="+mn-lt"/>
                          <a:ea typeface="Calibri" panose="020F0502020204030204" pitchFamily="34" charset="0"/>
                          <a:cs typeface="Times New Roman" panose="02020603050405020304" pitchFamily="18" charset="0"/>
                        </a:rPr>
                        <a:t>в </a:t>
                      </a:r>
                      <a:r>
                        <a:rPr lang="ru-RU" sz="900" b="1" dirty="0">
                          <a:solidFill>
                            <a:srgbClr val="005AAA"/>
                          </a:solidFill>
                          <a:effectLst/>
                          <a:latin typeface="+mn-lt"/>
                          <a:ea typeface="Calibri" panose="020F0502020204030204" pitchFamily="34" charset="0"/>
                          <a:cs typeface="Times New Roman" panose="02020603050405020304" pitchFamily="18" charset="0"/>
                        </a:rPr>
                        <a:t>строго установленном формате (14 документов)</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900"/>
                        </a:lnSpc>
                        <a:spcAft>
                          <a:spcPts val="0"/>
                        </a:spcAft>
                      </a:pPr>
                      <a:r>
                        <a:rPr lang="ru-RU" sz="900" b="1" dirty="0">
                          <a:solidFill>
                            <a:srgbClr val="005AAA"/>
                          </a:solidFill>
                          <a:effectLst/>
                          <a:latin typeface="+mn-lt"/>
                          <a:ea typeface="Calibri" panose="020F0502020204030204" pitchFamily="34" charset="0"/>
                          <a:cs typeface="Times New Roman" panose="02020603050405020304" pitchFamily="18" charset="0"/>
                        </a:rPr>
                        <a:t>Автоматизированный электронный документооборот между </a:t>
                      </a:r>
                      <a:r>
                        <a:rPr lang="ru-RU" sz="900" b="1" dirty="0" smtClean="0">
                          <a:solidFill>
                            <a:srgbClr val="005AAA"/>
                          </a:solidFill>
                          <a:effectLst/>
                          <a:latin typeface="+mn-lt"/>
                          <a:ea typeface="Calibri" panose="020F0502020204030204" pitchFamily="34" charset="0"/>
                          <a:cs typeface="Times New Roman" panose="02020603050405020304" pitchFamily="18" charset="0"/>
                        </a:rPr>
                        <a:t>МОЛ</a:t>
                      </a:r>
                      <a:br>
                        <a:rPr lang="ru-RU" sz="900" b="1" dirty="0" smtClean="0">
                          <a:solidFill>
                            <a:srgbClr val="005AAA"/>
                          </a:solidFill>
                          <a:effectLst/>
                          <a:latin typeface="+mn-lt"/>
                          <a:ea typeface="Calibri" panose="020F0502020204030204" pitchFamily="34" charset="0"/>
                          <a:cs typeface="Times New Roman" panose="02020603050405020304" pitchFamily="18" charset="0"/>
                        </a:rPr>
                      </a:br>
                      <a:r>
                        <a:rPr lang="ru-RU" sz="900" b="1" dirty="0" smtClean="0">
                          <a:solidFill>
                            <a:srgbClr val="005AAA"/>
                          </a:solidFill>
                          <a:effectLst/>
                          <a:latin typeface="+mn-lt"/>
                          <a:ea typeface="Calibri" panose="020F0502020204030204" pitchFamily="34" charset="0"/>
                          <a:cs typeface="Times New Roman" panose="02020603050405020304" pitchFamily="18" charset="0"/>
                        </a:rPr>
                        <a:t>и </a:t>
                      </a:r>
                      <a:r>
                        <a:rPr lang="ru-RU" sz="900" b="1" dirty="0">
                          <a:solidFill>
                            <a:srgbClr val="005AAA"/>
                          </a:solidFill>
                          <a:effectLst/>
                          <a:latin typeface="+mn-lt"/>
                          <a:ea typeface="Calibri" panose="020F0502020204030204" pitchFamily="34" charset="0"/>
                          <a:cs typeface="Times New Roman" panose="02020603050405020304" pitchFamily="18" charset="0"/>
                        </a:rPr>
                        <a:t>бухгалтерией (4 документа)</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900"/>
                        </a:lnSpc>
                        <a:spcAft>
                          <a:spcPts val="0"/>
                        </a:spcAft>
                      </a:pPr>
                      <a:r>
                        <a:rPr lang="ru-RU" sz="900" b="1" dirty="0" smtClean="0">
                          <a:solidFill>
                            <a:srgbClr val="005AAA"/>
                          </a:solidFill>
                          <a:effectLst/>
                          <a:latin typeface="+mn-lt"/>
                          <a:ea typeface="Calibri" panose="020F0502020204030204" pitchFamily="34" charset="0"/>
                          <a:cs typeface="Times New Roman" panose="02020603050405020304" pitchFamily="18" charset="0"/>
                        </a:rPr>
                        <a:t>Преимущества</a:t>
                      </a:r>
                      <a:br>
                        <a:rPr lang="ru-RU" sz="900" b="1" dirty="0" smtClean="0">
                          <a:solidFill>
                            <a:srgbClr val="005AAA"/>
                          </a:solidFill>
                          <a:effectLst/>
                          <a:latin typeface="+mn-lt"/>
                          <a:ea typeface="Calibri" panose="020F0502020204030204" pitchFamily="34" charset="0"/>
                          <a:cs typeface="Times New Roman" panose="02020603050405020304" pitchFamily="18" charset="0"/>
                        </a:rPr>
                      </a:br>
                      <a:r>
                        <a:rPr lang="ru-RU" sz="900" b="1" dirty="0" smtClean="0">
                          <a:solidFill>
                            <a:srgbClr val="005AAA"/>
                          </a:solidFill>
                          <a:effectLst/>
                          <a:latin typeface="+mn-lt"/>
                          <a:ea typeface="Calibri" panose="020F0502020204030204" pitchFamily="34" charset="0"/>
                          <a:cs typeface="Times New Roman" panose="02020603050405020304" pitchFamily="18" charset="0"/>
                        </a:rPr>
                        <a:t>и </a:t>
                      </a:r>
                      <a:r>
                        <a:rPr lang="ru-RU" sz="900" b="1" dirty="0">
                          <a:solidFill>
                            <a:srgbClr val="005AAA"/>
                          </a:solidFill>
                          <a:effectLst/>
                          <a:latin typeface="+mn-lt"/>
                          <a:ea typeface="Calibri" panose="020F0502020204030204" pitchFamily="34" charset="0"/>
                          <a:cs typeface="Times New Roman" panose="02020603050405020304" pitchFamily="18" charset="0"/>
                        </a:rPr>
                        <a:t>системный контроль</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03527489"/>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Служебная </a:t>
                      </a:r>
                      <a:r>
                        <a:rPr lang="ru-RU" sz="1000" dirty="0">
                          <a:effectLst/>
                          <a:latin typeface="+mn-lt"/>
                          <a:ea typeface="Calibri" panose="020F0502020204030204" pitchFamily="34" charset="0"/>
                          <a:cs typeface="Times New Roman" panose="02020603050405020304" pitchFamily="18" charset="0"/>
                        </a:rPr>
                        <a:t>записка на списание основных </a:t>
                      </a:r>
                      <a:r>
                        <a:rPr lang="ru-RU" sz="1000" dirty="0" smtClean="0">
                          <a:effectLst/>
                          <a:latin typeface="+mn-lt"/>
                          <a:ea typeface="Calibri" panose="020F0502020204030204" pitchFamily="34" charset="0"/>
                          <a:cs typeface="Times New Roman" panose="02020603050405020304" pitchFamily="18" charset="0"/>
                        </a:rPr>
                        <a:t>средств</a:t>
                      </a:r>
                      <a:br>
                        <a:rPr lang="ru-RU" sz="1000" dirty="0" smtClean="0">
                          <a:effectLst/>
                          <a:latin typeface="+mn-lt"/>
                          <a:ea typeface="Calibri" panose="020F0502020204030204" pitchFamily="34" charset="0"/>
                          <a:cs typeface="Times New Roman" panose="02020603050405020304" pitchFamily="18" charset="0"/>
                        </a:rPr>
                      </a:br>
                      <a:r>
                        <a:rPr lang="en-US" sz="1000"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 </a:t>
                      </a:r>
                      <a:r>
                        <a:rPr lang="ru-RU" sz="1000" dirty="0">
                          <a:effectLst/>
                          <a:latin typeface="+mn-lt"/>
                          <a:ea typeface="Calibri" panose="020F0502020204030204" pitchFamily="34" charset="0"/>
                          <a:cs typeface="Times New Roman" panose="02020603050405020304" pitchFamily="18" charset="0"/>
                        </a:rPr>
                        <a:t>перечнем и причинами списания</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ru-RU" sz="1050" b="1" dirty="0" smtClean="0">
                          <a:solidFill>
                            <a:srgbClr val="00B050"/>
                          </a:solidFill>
                          <a:effectLst/>
                          <a:latin typeface="+mn-lt"/>
                          <a:ea typeface="Calibri" panose="020F0502020204030204" pitchFamily="34" charset="0"/>
                          <a:cs typeface="Times New Roman" panose="02020603050405020304" pitchFamily="18" charset="0"/>
                        </a:rPr>
                        <a:t>Да</a:t>
                      </a:r>
                      <a:endParaRPr lang="ru-RU" sz="1050" b="1" dirty="0">
                        <a:solidFill>
                          <a:srgbClr val="00B050"/>
                        </a:solidFill>
                        <a:effectLst/>
                        <a:latin typeface="+mn-lt"/>
                        <a:ea typeface="Calibri" panose="020F0502020204030204" pitchFamily="34" charset="0"/>
                        <a:cs typeface="Times New Roman" panose="02020603050405020304" pitchFamily="18" charset="0"/>
                      </a:endParaRP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rowSpan="4">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Соблюдение графика </a:t>
                      </a:r>
                      <a:r>
                        <a:rPr lang="ru-RU" sz="1000" dirty="0" smtClean="0">
                          <a:effectLst/>
                          <a:latin typeface="+mn-lt"/>
                          <a:ea typeface="Calibri" panose="020F0502020204030204" pitchFamily="34" charset="0"/>
                          <a:cs typeface="Times New Roman" panose="02020603050405020304" pitchFamily="18" charset="0"/>
                        </a:rPr>
                        <a:t>документооборота</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между </a:t>
                      </a:r>
                      <a:r>
                        <a:rPr lang="ru-RU" sz="1000" dirty="0">
                          <a:effectLst/>
                          <a:latin typeface="+mn-lt"/>
                          <a:ea typeface="Calibri" panose="020F0502020204030204" pitchFamily="34" charset="0"/>
                          <a:cs typeface="Times New Roman" panose="02020603050405020304" pitchFamily="18" charset="0"/>
                        </a:rPr>
                        <a:t>МОЛ и бухгалтерией:</a:t>
                      </a:r>
                    </a:p>
                    <a:p>
                      <a:pPr marL="171450" lvl="0" indent="-171450">
                        <a:lnSpc>
                          <a:spcPts val="1000"/>
                        </a:lnSpc>
                        <a:spcAft>
                          <a:spcPts val="0"/>
                        </a:spcAft>
                        <a:buFont typeface="Arial" panose="020B0604020202020204" pitchFamily="34" charset="0"/>
                        <a:buChar char="•"/>
                      </a:pPr>
                      <a:r>
                        <a:rPr lang="ru-RU" sz="1000" dirty="0">
                          <a:effectLst/>
                          <a:latin typeface="+mn-lt"/>
                          <a:ea typeface="Calibri" panose="020F0502020204030204" pitchFamily="34" charset="0"/>
                          <a:cs typeface="Times New Roman" panose="02020603050405020304" pitchFamily="18" charset="0"/>
                        </a:rPr>
                        <a:t>дата отправки документа;</a:t>
                      </a:r>
                    </a:p>
                    <a:p>
                      <a:pPr marL="171450" lvl="0" indent="-171450">
                        <a:lnSpc>
                          <a:spcPts val="1000"/>
                        </a:lnSpc>
                        <a:spcAft>
                          <a:spcPts val="0"/>
                        </a:spcAft>
                        <a:buFont typeface="Arial" panose="020B0604020202020204" pitchFamily="34" charset="0"/>
                        <a:buChar char="•"/>
                      </a:pPr>
                      <a:r>
                        <a:rPr lang="ru-RU" sz="1000" dirty="0">
                          <a:effectLst/>
                          <a:latin typeface="+mn-lt"/>
                          <a:ea typeface="Calibri" panose="020F0502020204030204" pitchFamily="34" charset="0"/>
                          <a:cs typeface="Times New Roman" panose="02020603050405020304" pitchFamily="18" charset="0"/>
                        </a:rPr>
                        <a:t>дата исполнения — план;</a:t>
                      </a:r>
                    </a:p>
                    <a:p>
                      <a:pPr marL="171450" lvl="0" indent="-171450">
                        <a:lnSpc>
                          <a:spcPts val="1000"/>
                        </a:lnSpc>
                        <a:spcAft>
                          <a:spcPts val="0"/>
                        </a:spcAft>
                        <a:buFont typeface="Arial" panose="020B0604020202020204" pitchFamily="34" charset="0"/>
                        <a:buChar char="•"/>
                      </a:pPr>
                      <a:r>
                        <a:rPr lang="ru-RU" sz="1000" dirty="0">
                          <a:effectLst/>
                          <a:latin typeface="+mn-lt"/>
                          <a:ea typeface="Calibri" panose="020F0502020204030204" pitchFamily="34" charset="0"/>
                          <a:cs typeface="Times New Roman" panose="02020603050405020304" pitchFamily="18" charset="0"/>
                        </a:rPr>
                        <a:t>дата исполнения — факт;</a:t>
                      </a:r>
                    </a:p>
                    <a:p>
                      <a:pPr marL="171450" lvl="0" indent="-171450">
                        <a:lnSpc>
                          <a:spcPts val="1000"/>
                        </a:lnSpc>
                        <a:spcAft>
                          <a:spcPts val="0"/>
                        </a:spcAft>
                        <a:buFont typeface="Arial" panose="020B0604020202020204" pitchFamily="34" charset="0"/>
                        <a:buChar char="•"/>
                      </a:pPr>
                      <a:r>
                        <a:rPr lang="ru-RU" sz="1000" dirty="0">
                          <a:effectLst/>
                          <a:latin typeface="+mn-lt"/>
                          <a:ea typeface="Calibri" panose="020F0502020204030204" pitchFamily="34" charset="0"/>
                          <a:cs typeface="Times New Roman" panose="02020603050405020304" pitchFamily="18" charset="0"/>
                        </a:rPr>
                        <a:t>реестр просроченных документов</a:t>
                      </a:r>
                      <a:r>
                        <a:rPr lang="ru-RU" sz="1000" dirty="0" smtClean="0">
                          <a:effectLst/>
                          <a:latin typeface="+mn-lt"/>
                          <a:ea typeface="Calibri" panose="020F0502020204030204" pitchFamily="34" charset="0"/>
                          <a:cs typeface="Times New Roman" panose="02020603050405020304" pitchFamily="18" charset="0"/>
                        </a:rPr>
                        <a:t>.</a:t>
                      </a:r>
                      <a:endParaRPr lang="en-US" sz="1000" dirty="0" smtClean="0">
                        <a:effectLst/>
                        <a:latin typeface="+mn-lt"/>
                        <a:ea typeface="Calibri" panose="020F0502020204030204" pitchFamily="34" charset="0"/>
                        <a:cs typeface="Times New Roman" panose="02020603050405020304" pitchFamily="18" charset="0"/>
                      </a:endParaRPr>
                    </a:p>
                    <a:p>
                      <a:pPr marL="0" lvl="0" indent="0">
                        <a:lnSpc>
                          <a:spcPts val="1000"/>
                        </a:lnSpc>
                        <a:spcAft>
                          <a:spcPts val="0"/>
                        </a:spcAft>
                        <a:buFont typeface="Arial" panose="020B0604020202020204" pitchFamily="34" charset="0"/>
                        <a:buNone/>
                      </a:pPr>
                      <a:endParaRPr lang="ru-RU" sz="1000" dirty="0">
                        <a:effectLst/>
                        <a:latin typeface="+mn-lt"/>
                        <a:ea typeface="Calibri" panose="020F0502020204030204" pitchFamily="34" charset="0"/>
                        <a:cs typeface="Times New Roman" panose="02020603050405020304" pitchFamily="18" charset="0"/>
                      </a:endParaRPr>
                    </a:p>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Оповещение о </a:t>
                      </a:r>
                      <a:r>
                        <a:rPr lang="ru-RU" sz="1000" dirty="0" smtClean="0">
                          <a:effectLst/>
                          <a:latin typeface="+mn-lt"/>
                          <a:ea typeface="Calibri" panose="020F0502020204030204" pitchFamily="34" charset="0"/>
                          <a:cs typeface="Times New Roman" panose="02020603050405020304" pitchFamily="18" charset="0"/>
                        </a:rPr>
                        <a:t>приеме/возврате/исполнении</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документа</a:t>
                      </a:r>
                      <a:r>
                        <a:rPr lang="ru-RU" sz="1000" dirty="0">
                          <a:effectLst/>
                          <a:latin typeface="+mn-lt"/>
                          <a:ea typeface="Calibri" panose="020F0502020204030204" pitchFamily="34" charset="0"/>
                          <a:cs typeface="Times New Roman" panose="02020603050405020304" pitchFamily="18" charset="0"/>
                        </a:rPr>
                        <a:t>.</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93660801"/>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2.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Служебная </a:t>
                      </a:r>
                      <a:r>
                        <a:rPr lang="ru-RU" sz="1000" dirty="0">
                          <a:effectLst/>
                          <a:latin typeface="+mn-lt"/>
                          <a:ea typeface="Calibri" panose="020F0502020204030204" pitchFamily="34" charset="0"/>
                          <a:cs typeface="Times New Roman" panose="02020603050405020304" pitchFamily="18" charset="0"/>
                        </a:rPr>
                        <a:t>записка на списание </a:t>
                      </a:r>
                      <a:r>
                        <a:rPr lang="ru-RU" sz="1000" dirty="0" smtClean="0">
                          <a:effectLst/>
                          <a:latin typeface="+mn-lt"/>
                          <a:ea typeface="Calibri" panose="020F0502020204030204" pitchFamily="34" charset="0"/>
                          <a:cs typeface="Times New Roman" panose="02020603050405020304" pitchFamily="18" charset="0"/>
                        </a:rPr>
                        <a:t>материальных запасов</a:t>
                      </a:r>
                      <a:br>
                        <a:rPr lang="ru-RU" sz="1000" dirty="0" smtClean="0">
                          <a:effectLst/>
                          <a:latin typeface="+mn-lt"/>
                          <a:ea typeface="Calibri" panose="020F0502020204030204" pitchFamily="34" charset="0"/>
                          <a:cs typeface="Times New Roman" panose="02020603050405020304" pitchFamily="18" charset="0"/>
                        </a:rPr>
                      </a:br>
                      <a:r>
                        <a:rPr lang="en-US" sz="1000"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 </a:t>
                      </a:r>
                      <a:r>
                        <a:rPr lang="ru-RU" sz="1000" dirty="0">
                          <a:effectLst/>
                          <a:latin typeface="+mn-lt"/>
                          <a:ea typeface="Calibri" panose="020F0502020204030204" pitchFamily="34" charset="0"/>
                          <a:cs typeface="Times New Roman" panose="02020603050405020304" pitchFamily="18" charset="0"/>
                        </a:rPr>
                        <a:t>перечнем и причинами списания</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ru-RU" sz="1050" b="1" dirty="0">
                          <a:solidFill>
                            <a:srgbClr val="00B050"/>
                          </a:solidFill>
                          <a:effectLst/>
                          <a:latin typeface="+mn-lt"/>
                          <a:ea typeface="Calibri" panose="020F0502020204030204" pitchFamily="34" charset="0"/>
                          <a:cs typeface="Times New Roman" panose="02020603050405020304" pitchFamily="18" charset="0"/>
                        </a:rPr>
                        <a:t>Да</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4084105182"/>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3.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Служебная </a:t>
                      </a:r>
                      <a:r>
                        <a:rPr lang="ru-RU" sz="1000" dirty="0">
                          <a:effectLst/>
                          <a:latin typeface="+mn-lt"/>
                          <a:ea typeface="Calibri" panose="020F0502020204030204" pitchFamily="34" charset="0"/>
                          <a:cs typeface="Times New Roman" panose="02020603050405020304" pitchFamily="18" charset="0"/>
                        </a:rPr>
                        <a:t>записка на списание бланков </a:t>
                      </a:r>
                      <a:r>
                        <a:rPr lang="ru-RU" sz="1000" dirty="0" smtClean="0">
                          <a:effectLst/>
                          <a:latin typeface="+mn-lt"/>
                          <a:ea typeface="Calibri" panose="020F0502020204030204" pitchFamily="34" charset="0"/>
                          <a:cs typeface="Times New Roman" panose="02020603050405020304" pitchFamily="18" charset="0"/>
                        </a:rPr>
                        <a:t>строгой отчетности</a:t>
                      </a:r>
                      <a:br>
                        <a:rPr lang="ru-RU" sz="1000" dirty="0" smtClean="0">
                          <a:effectLst/>
                          <a:latin typeface="+mn-lt"/>
                          <a:ea typeface="Calibri" panose="020F0502020204030204" pitchFamily="34" charset="0"/>
                          <a:cs typeface="Times New Roman" panose="02020603050405020304" pitchFamily="18" charset="0"/>
                        </a:rPr>
                      </a:br>
                      <a:r>
                        <a:rPr lang="en-US" sz="1000"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 </a:t>
                      </a:r>
                      <a:r>
                        <a:rPr lang="ru-RU" sz="1000" dirty="0">
                          <a:effectLst/>
                          <a:latin typeface="+mn-lt"/>
                          <a:ea typeface="Calibri" panose="020F0502020204030204" pitchFamily="34" charset="0"/>
                          <a:cs typeface="Times New Roman" panose="02020603050405020304" pitchFamily="18" charset="0"/>
                        </a:rPr>
                        <a:t>перечнем и причинами списания</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ru-RU" sz="1050" b="1" dirty="0">
                          <a:solidFill>
                            <a:srgbClr val="00B050"/>
                          </a:solidFill>
                          <a:effectLst/>
                          <a:latin typeface="+mn-lt"/>
                          <a:ea typeface="Calibri" panose="020F0502020204030204" pitchFamily="34" charset="0"/>
                          <a:cs typeface="Times New Roman" panose="02020603050405020304" pitchFamily="18" charset="0"/>
                        </a:rPr>
                        <a:t>Да</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28895441"/>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4.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Служебная </a:t>
                      </a:r>
                      <a:r>
                        <a:rPr lang="ru-RU" sz="1000" dirty="0">
                          <a:effectLst/>
                          <a:latin typeface="+mn-lt"/>
                          <a:ea typeface="Calibri" panose="020F0502020204030204" pitchFamily="34" charset="0"/>
                          <a:cs typeface="Times New Roman" panose="02020603050405020304" pitchFamily="18" charset="0"/>
                        </a:rPr>
                        <a:t>записка на передачу </a:t>
                      </a:r>
                      <a:r>
                        <a:rPr lang="ru-RU" sz="1000" dirty="0" smtClean="0">
                          <a:effectLst/>
                          <a:latin typeface="+mn-lt"/>
                          <a:ea typeface="Calibri" panose="020F0502020204030204" pitchFamily="34" charset="0"/>
                          <a:cs typeface="Times New Roman" panose="02020603050405020304" pitchFamily="18" charset="0"/>
                        </a:rPr>
                        <a:t>имущества в другое</a:t>
                      </a:r>
                      <a:br>
                        <a:rPr lang="ru-RU" sz="1000" dirty="0" smtClean="0">
                          <a:effectLst/>
                          <a:latin typeface="+mn-lt"/>
                          <a:ea typeface="Calibri" panose="020F0502020204030204" pitchFamily="34" charset="0"/>
                          <a:cs typeface="Times New Roman" panose="02020603050405020304" pitchFamily="18" charset="0"/>
                        </a:rPr>
                      </a:br>
                      <a:r>
                        <a:rPr lang="en-US" sz="1000"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структурное </a:t>
                      </a:r>
                      <a:r>
                        <a:rPr lang="ru-RU" sz="1000" dirty="0">
                          <a:effectLst/>
                          <a:latin typeface="+mn-lt"/>
                          <a:ea typeface="Calibri" panose="020F0502020204030204" pitchFamily="34" charset="0"/>
                          <a:cs typeface="Times New Roman" panose="02020603050405020304" pitchFamily="18" charset="0"/>
                        </a:rPr>
                        <a:t>подразделение</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ru-RU" sz="1050" b="1" dirty="0">
                          <a:solidFill>
                            <a:srgbClr val="00B050"/>
                          </a:solidFill>
                          <a:effectLst/>
                          <a:latin typeface="+mn-lt"/>
                          <a:ea typeface="Calibri" panose="020F0502020204030204" pitchFamily="34" charset="0"/>
                          <a:cs typeface="Times New Roman" panose="02020603050405020304" pitchFamily="18" charset="0"/>
                        </a:rPr>
                        <a:t>Да</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4191218066"/>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5.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Акт </a:t>
                      </a:r>
                      <a:r>
                        <a:rPr lang="ru-RU" sz="1000" dirty="0">
                          <a:effectLst/>
                          <a:latin typeface="+mn-lt"/>
                          <a:ea typeface="Calibri" panose="020F0502020204030204" pitchFamily="34" charset="0"/>
                          <a:cs typeface="Times New Roman" panose="02020603050405020304" pitchFamily="18" charset="0"/>
                        </a:rPr>
                        <a:t>установки (замены) </a:t>
                      </a:r>
                      <a:r>
                        <a:rPr lang="ru-RU" sz="1000" dirty="0" smtClean="0">
                          <a:effectLst/>
                          <a:latin typeface="+mn-lt"/>
                          <a:ea typeface="Calibri" panose="020F0502020204030204" pitchFamily="34" charset="0"/>
                          <a:cs typeface="Times New Roman" panose="02020603050405020304" pitchFamily="18" charset="0"/>
                        </a:rPr>
                        <a:t>комплектующих в </a:t>
                      </a:r>
                      <a:r>
                        <a:rPr lang="ru-RU" sz="1000" dirty="0">
                          <a:effectLst/>
                          <a:latin typeface="+mn-lt"/>
                          <a:ea typeface="Calibri" panose="020F0502020204030204" pitchFamily="34" charset="0"/>
                          <a:cs typeface="Times New Roman" panose="02020603050405020304" pitchFamily="18" charset="0"/>
                        </a:rPr>
                        <a:t>основные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rowSpan="10">
                  <a:txBody>
                    <a:bodyPr/>
                    <a:lstStyle/>
                    <a:p>
                      <a:pPr algn="ctr">
                        <a:spcAft>
                          <a:spcPts val="0"/>
                        </a:spcAft>
                      </a:pPr>
                      <a:r>
                        <a:rPr lang="ru-RU" sz="1050" b="1" dirty="0" smtClean="0">
                          <a:solidFill>
                            <a:srgbClr val="FF0000"/>
                          </a:solidFill>
                          <a:effectLst/>
                          <a:latin typeface="+mn-lt"/>
                          <a:ea typeface="Calibri" panose="020F0502020204030204" pitchFamily="34" charset="0"/>
                          <a:cs typeface="Times New Roman" panose="02020603050405020304" pitchFamily="18" charset="0"/>
                        </a:rPr>
                        <a:t>Нет</a:t>
                      </a:r>
                      <a:r>
                        <a:rPr lang="ru-RU" sz="1050" dirty="0" smtClean="0">
                          <a:effectLst/>
                          <a:latin typeface="+mn-lt"/>
                          <a:ea typeface="Calibri" panose="020F0502020204030204" pitchFamily="34" charset="0"/>
                          <a:cs typeface="Times New Roman" panose="02020603050405020304" pitchFamily="18" charset="0"/>
                        </a:rPr>
                        <a:t/>
                      </a:r>
                      <a:br>
                        <a:rPr lang="ru-RU" sz="105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(требуют обязательных</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подписей ответственных</a:t>
                      </a:r>
                      <a:r>
                        <a:rPr lang="en-US" sz="1000" dirty="0" smtClean="0">
                          <a:effectLst/>
                          <a:latin typeface="+mn-lt"/>
                          <a:ea typeface="Calibri" panose="020F0502020204030204" pitchFamily="34" charset="0"/>
                          <a:cs typeface="Times New Roman" panose="02020603050405020304" pitchFamily="18" charset="0"/>
                        </a:rPr>
                        <a:t/>
                      </a:r>
                      <a:br>
                        <a:rPr lang="en-US"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лиц</a:t>
                      </a:r>
                      <a:r>
                        <a:rPr lang="ru-RU" sz="1000" dirty="0">
                          <a:effectLst/>
                          <a:latin typeface="+mn-lt"/>
                          <a:ea typeface="Calibri" panose="020F0502020204030204" pitchFamily="34" charset="0"/>
                          <a:cs typeface="Times New Roman" panose="02020603050405020304" pitchFamily="18" charset="0"/>
                        </a:rPr>
                        <a:t>)</a:t>
                      </a: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rowSpan="10">
                  <a:txBody>
                    <a:bodyPr/>
                    <a:lstStyle/>
                    <a:p>
                      <a:pPr>
                        <a:lnSpc>
                          <a:spcPts val="1000"/>
                        </a:lnSpc>
                        <a:spcAft>
                          <a:spcPts val="0"/>
                        </a:spcAft>
                      </a:pPr>
                      <a:r>
                        <a:rPr lang="ru-RU" sz="1000" dirty="0">
                          <a:effectLst/>
                          <a:latin typeface="+mn-lt"/>
                          <a:ea typeface="Calibri" panose="020F0502020204030204" pitchFamily="34" charset="0"/>
                          <a:cs typeface="Times New Roman" panose="02020603050405020304" pitchFamily="18" charset="0"/>
                        </a:rPr>
                        <a:t>Повышает качество </a:t>
                      </a:r>
                      <a:r>
                        <a:rPr lang="ru-RU" sz="1000" dirty="0" smtClean="0">
                          <a:effectLst/>
                          <a:latin typeface="+mn-lt"/>
                          <a:ea typeface="Calibri" panose="020F0502020204030204" pitchFamily="34" charset="0"/>
                          <a:cs typeface="Times New Roman" panose="02020603050405020304" pitchFamily="18" charset="0"/>
                        </a:rPr>
                        <a:t>документального</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оформления </a:t>
                      </a:r>
                      <a:r>
                        <a:rPr lang="ru-RU" sz="1000" dirty="0">
                          <a:effectLst/>
                          <a:latin typeface="+mn-lt"/>
                          <a:ea typeface="Calibri" panose="020F0502020204030204" pitchFamily="34" charset="0"/>
                          <a:cs typeface="Times New Roman" panose="02020603050405020304" pitchFamily="18" charset="0"/>
                        </a:rPr>
                        <a:t>ведения финансово-хозяйственной деятельности </a:t>
                      </a:r>
                      <a:r>
                        <a:rPr lang="ru-RU" sz="1000" dirty="0" smtClean="0">
                          <a:effectLst/>
                          <a:latin typeface="+mn-lt"/>
                          <a:ea typeface="Calibri" panose="020F0502020204030204" pitchFamily="34" charset="0"/>
                          <a:cs typeface="Times New Roman" panose="02020603050405020304" pitchFamily="18" charset="0"/>
                        </a:rPr>
                        <a:t>учреждения в соответствии</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с </a:t>
                      </a:r>
                      <a:r>
                        <a:rPr lang="ru-RU" sz="1000" dirty="0">
                          <a:effectLst/>
                          <a:latin typeface="+mn-lt"/>
                          <a:ea typeface="Calibri" panose="020F0502020204030204" pitchFamily="34" charset="0"/>
                          <a:cs typeface="Times New Roman" panose="02020603050405020304" pitchFamily="18" charset="0"/>
                        </a:rPr>
                        <a:t>локальными нормативными </a:t>
                      </a:r>
                      <a:r>
                        <a:rPr lang="ru-RU" sz="1000" dirty="0" smtClean="0">
                          <a:effectLst/>
                          <a:latin typeface="+mn-lt"/>
                          <a:ea typeface="Calibri" panose="020F0502020204030204" pitchFamily="34" charset="0"/>
                          <a:cs typeface="Times New Roman" panose="02020603050405020304" pitchFamily="18" charset="0"/>
                        </a:rPr>
                        <a:t>актами университета </a:t>
                      </a:r>
                      <a:r>
                        <a:rPr lang="ru-RU" sz="1000" dirty="0">
                          <a:effectLst/>
                          <a:latin typeface="+mn-lt"/>
                          <a:ea typeface="Calibri" panose="020F0502020204030204" pitchFamily="34" charset="0"/>
                          <a:cs typeface="Times New Roman" panose="02020603050405020304" pitchFamily="18" charset="0"/>
                        </a:rPr>
                        <a:t>и </a:t>
                      </a:r>
                      <a:r>
                        <a:rPr lang="ru-RU" sz="1000" dirty="0" smtClean="0">
                          <a:effectLst/>
                          <a:latin typeface="+mn-lt"/>
                          <a:ea typeface="Calibri" panose="020F0502020204030204" pitchFamily="34" charset="0"/>
                          <a:cs typeface="Times New Roman" panose="02020603050405020304" pitchFamily="18" charset="0"/>
                        </a:rPr>
                        <a:t>действующим</a:t>
                      </a:r>
                      <a:br>
                        <a:rPr lang="ru-RU" sz="1000" dirty="0" smtClean="0">
                          <a:effectLst/>
                          <a:latin typeface="+mn-lt"/>
                          <a:ea typeface="Calibri" panose="020F0502020204030204" pitchFamily="34" charset="0"/>
                          <a:cs typeface="Times New Roman" panose="02020603050405020304" pitchFamily="18" charset="0"/>
                        </a:rPr>
                      </a:br>
                      <a:r>
                        <a:rPr lang="ru-RU" sz="1000" dirty="0" smtClean="0">
                          <a:effectLst/>
                          <a:latin typeface="+mn-lt"/>
                          <a:ea typeface="Calibri" panose="020F0502020204030204" pitchFamily="34" charset="0"/>
                          <a:cs typeface="Times New Roman" panose="02020603050405020304" pitchFamily="18" charset="0"/>
                        </a:rPr>
                        <a:t>законодательством</a:t>
                      </a:r>
                      <a:endParaRPr lang="ru-RU" sz="1000" dirty="0">
                        <a:effectLst/>
                        <a:latin typeface="+mn-lt"/>
                        <a:ea typeface="Calibri" panose="020F0502020204030204" pitchFamily="34" charset="0"/>
                        <a:cs typeface="Times New Roman" panose="02020603050405020304" pitchFamily="18" charset="0"/>
                      </a:endParaRPr>
                    </a:p>
                  </a:txBody>
                  <a:tcPr marL="45720" marR="45720" marT="21600" marB="216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862909"/>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6.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Акт </a:t>
                      </a:r>
                      <a:r>
                        <a:rPr lang="ru-RU" sz="1000" dirty="0">
                          <a:effectLst/>
                          <a:latin typeface="+mn-lt"/>
                          <a:ea typeface="Calibri" panose="020F0502020204030204" pitchFamily="34" charset="0"/>
                          <a:cs typeface="Times New Roman" panose="02020603050405020304" pitchFamily="18" charset="0"/>
                        </a:rPr>
                        <a:t>сборки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780149581"/>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7.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Акт </a:t>
                      </a:r>
                      <a:r>
                        <a:rPr lang="ru-RU" sz="1000" dirty="0">
                          <a:effectLst/>
                          <a:latin typeface="+mn-lt"/>
                          <a:ea typeface="Calibri" panose="020F0502020204030204" pitchFamily="34" charset="0"/>
                          <a:cs typeface="Times New Roman" panose="02020603050405020304" pitchFamily="18" charset="0"/>
                        </a:rPr>
                        <a:t>модернизации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592641851"/>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8.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Дефектная </a:t>
                      </a:r>
                      <a:r>
                        <a:rPr lang="ru-RU" sz="1000" dirty="0">
                          <a:effectLst/>
                          <a:latin typeface="+mn-lt"/>
                          <a:ea typeface="Calibri" panose="020F0502020204030204" pitchFamily="34" charset="0"/>
                          <a:cs typeface="Times New Roman" panose="02020603050405020304" pitchFamily="18" charset="0"/>
                        </a:rPr>
                        <a:t>ведомость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454881628"/>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9. </a:t>
                      </a:r>
                      <a:r>
                        <a:rPr lang="en-US" sz="1000" b="1"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Акт </a:t>
                      </a:r>
                      <a:r>
                        <a:rPr lang="ru-RU" sz="1000" dirty="0">
                          <a:effectLst/>
                          <a:latin typeface="+mn-lt"/>
                          <a:ea typeface="Calibri" panose="020F0502020204030204" pitchFamily="34" charset="0"/>
                          <a:cs typeface="Times New Roman" panose="02020603050405020304" pitchFamily="18" charset="0"/>
                        </a:rPr>
                        <a:t>о консервации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410297507"/>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10. </a:t>
                      </a:r>
                      <a:r>
                        <a:rPr lang="ru-RU" sz="1000" dirty="0">
                          <a:effectLst/>
                          <a:latin typeface="+mn-lt"/>
                          <a:ea typeface="Calibri" panose="020F0502020204030204" pitchFamily="34" charset="0"/>
                          <a:cs typeface="Times New Roman" panose="02020603050405020304" pitchFamily="18" charset="0"/>
                        </a:rPr>
                        <a:t>Акт о разконсервации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566393664"/>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11. </a:t>
                      </a:r>
                      <a:r>
                        <a:rPr lang="ru-RU" sz="1000" dirty="0">
                          <a:effectLst/>
                          <a:latin typeface="+mn-lt"/>
                          <a:ea typeface="Calibri" panose="020F0502020204030204" pitchFamily="34" charset="0"/>
                          <a:cs typeface="Times New Roman" panose="02020603050405020304" pitchFamily="18" charset="0"/>
                        </a:rPr>
                        <a:t>Акт о ликвидации (разукомплектации) основного средства</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677237741"/>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12. </a:t>
                      </a:r>
                      <a:r>
                        <a:rPr lang="ru-RU" sz="1000" dirty="0">
                          <a:effectLst/>
                          <a:latin typeface="+mn-lt"/>
                          <a:ea typeface="Calibri" panose="020F0502020204030204" pitchFamily="34" charset="0"/>
                          <a:cs typeface="Times New Roman" panose="02020603050405020304" pitchFamily="18" charset="0"/>
                        </a:rPr>
                        <a:t>Путевые листы</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6345120"/>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13. </a:t>
                      </a:r>
                      <a:r>
                        <a:rPr lang="ru-RU" sz="1000" dirty="0">
                          <a:effectLst/>
                          <a:latin typeface="+mn-lt"/>
                          <a:ea typeface="Calibri" panose="020F0502020204030204" pitchFamily="34" charset="0"/>
                          <a:cs typeface="Times New Roman" panose="02020603050405020304" pitchFamily="18" charset="0"/>
                        </a:rPr>
                        <a:t>Журнал учета основных средств, не обозначенных </a:t>
                      </a:r>
                      <a:r>
                        <a:rPr lang="ru-RU" sz="1000" dirty="0" smtClean="0">
                          <a:effectLst/>
                          <a:latin typeface="+mn-lt"/>
                          <a:ea typeface="Calibri" panose="020F0502020204030204" pitchFamily="34" charset="0"/>
                          <a:cs typeface="Times New Roman" panose="02020603050405020304" pitchFamily="18" charset="0"/>
                        </a:rPr>
                        <a:t>инвентарными</a:t>
                      </a:r>
                      <a:r>
                        <a:rPr lang="en-US" sz="1000" dirty="0" smtClean="0">
                          <a:effectLst/>
                          <a:latin typeface="+mn-lt"/>
                          <a:ea typeface="Calibri" panose="020F0502020204030204" pitchFamily="34" charset="0"/>
                          <a:cs typeface="Times New Roman" panose="02020603050405020304" pitchFamily="18" charset="0"/>
                        </a:rPr>
                        <a:t/>
                      </a:r>
                      <a:br>
                        <a:rPr lang="en-US" sz="1000" dirty="0" smtClean="0">
                          <a:effectLst/>
                          <a:latin typeface="+mn-lt"/>
                          <a:ea typeface="Calibri" panose="020F0502020204030204" pitchFamily="34" charset="0"/>
                          <a:cs typeface="Times New Roman" panose="02020603050405020304" pitchFamily="18" charset="0"/>
                        </a:rPr>
                      </a:br>
                      <a:r>
                        <a:rPr lang="en-US" sz="1000" dirty="0" smtClean="0">
                          <a:effectLst/>
                          <a:latin typeface="+mn-lt"/>
                          <a:ea typeface="Calibri" panose="020F0502020204030204" pitchFamily="34" charset="0"/>
                          <a:cs typeface="Times New Roman" panose="02020603050405020304" pitchFamily="18" charset="0"/>
                        </a:rPr>
                        <a:t>     </a:t>
                      </a:r>
                      <a:r>
                        <a:rPr lang="ru-RU" sz="1000" dirty="0" smtClean="0">
                          <a:effectLst/>
                          <a:latin typeface="+mn-lt"/>
                          <a:ea typeface="Calibri" panose="020F0502020204030204" pitchFamily="34" charset="0"/>
                          <a:cs typeface="Times New Roman" panose="02020603050405020304" pitchFamily="18" charset="0"/>
                        </a:rPr>
                        <a:t> номерами </a:t>
                      </a:r>
                      <a:r>
                        <a:rPr lang="ru-RU" sz="1000" dirty="0">
                          <a:effectLst/>
                          <a:latin typeface="+mn-lt"/>
                          <a:ea typeface="Calibri" panose="020F0502020204030204" pitchFamily="34" charset="0"/>
                          <a:cs typeface="Times New Roman" panose="02020603050405020304" pitchFamily="18" charset="0"/>
                        </a:rPr>
                        <a:t>в случаях, определенных требованиям их эксплуатации</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23004128"/>
                  </a:ext>
                </a:extLst>
              </a:tr>
              <a:tr h="0">
                <a:tc>
                  <a:txBody>
                    <a:bodyPr/>
                    <a:lstStyle/>
                    <a:p>
                      <a:pPr>
                        <a:lnSpc>
                          <a:spcPts val="1000"/>
                        </a:lnSpc>
                        <a:spcAft>
                          <a:spcPts val="0"/>
                        </a:spcAft>
                      </a:pPr>
                      <a:r>
                        <a:rPr lang="ru-RU" sz="1000" b="1" dirty="0">
                          <a:effectLst/>
                          <a:latin typeface="+mn-lt"/>
                          <a:ea typeface="Calibri" panose="020F0502020204030204" pitchFamily="34" charset="0"/>
                          <a:cs typeface="Times New Roman" panose="02020603050405020304" pitchFamily="18" charset="0"/>
                        </a:rPr>
                        <a:t>14. </a:t>
                      </a:r>
                      <a:r>
                        <a:rPr lang="ru-RU" sz="1000" dirty="0">
                          <a:effectLst/>
                          <a:latin typeface="+mn-lt"/>
                          <a:ea typeface="Calibri" panose="020F0502020204030204" pitchFamily="34" charset="0"/>
                          <a:cs typeface="Times New Roman" panose="02020603050405020304" pitchFamily="18" charset="0"/>
                        </a:rPr>
                        <a:t>Служебная записка на выдачу доверенности на получение ТМЦ</a:t>
                      </a:r>
                    </a:p>
                  </a:txBody>
                  <a:tcPr marL="45720" marR="45720" marT="21600" marB="216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658609071"/>
                  </a:ext>
                </a:extLst>
              </a:tr>
            </a:tbl>
          </a:graphicData>
        </a:graphic>
      </p:graphicFrame>
      <p:sp>
        <p:nvSpPr>
          <p:cNvPr id="5" name="Пятиугольник 4"/>
          <p:cNvSpPr/>
          <p:nvPr/>
        </p:nvSpPr>
        <p:spPr>
          <a:xfrm flipH="1">
            <a:off x="7791723" y="4045720"/>
            <a:ext cx="393054" cy="168853"/>
          </a:xfrm>
          <a:prstGeom prst="homePlate">
            <a:avLst>
              <a:gd name="adj" fmla="val 52041"/>
            </a:avLst>
          </a:prstGeom>
          <a:solidFill>
            <a:schemeClr val="bg1"/>
          </a:solidFill>
          <a:ln w="12700">
            <a:solidFill>
              <a:srgbClr val="E72B70"/>
            </a:solidFill>
          </a:ln>
        </p:spPr>
        <p:txBody>
          <a:bodyPr wrap="square" lIns="0" tIns="3600" rIns="0" bIns="3600" rtlCol="0" anchor="ctr">
            <a:spAutoFit/>
          </a:bodyPr>
          <a:lstStyle/>
          <a:p>
            <a:pPr algn="ctr"/>
            <a:r>
              <a:rPr lang="ru-RU" sz="1050" dirty="0" smtClean="0">
                <a:solidFill>
                  <a:srgbClr val="E72B70"/>
                </a:solidFill>
              </a:rPr>
              <a:t>ВФК</a:t>
            </a:r>
            <a:endParaRPr lang="ru-RU" sz="1050" dirty="0">
              <a:solidFill>
                <a:srgbClr val="E72B70"/>
              </a:solidFill>
            </a:endParaRPr>
          </a:p>
        </p:txBody>
      </p:sp>
    </p:spTree>
    <p:extLst>
      <p:ext uri="{BB962C8B-B14F-4D97-AF65-F5344CB8AC3E}">
        <p14:creationId xmlns:p14="http://schemas.microsoft.com/office/powerpoint/2010/main" val="13563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Личный кабинет материально-ответственного лица</a:t>
            </a:r>
            <a:r>
              <a:rPr lang="en-US" dirty="0" smtClean="0"/>
              <a:t/>
            </a:r>
            <a:br>
              <a:rPr lang="en-US" dirty="0" smtClean="0"/>
            </a:br>
            <a:r>
              <a:rPr lang="ru-RU" dirty="0" smtClean="0"/>
              <a:t>— реализация требований ФСБУ «Основные средства»</a:t>
            </a:r>
            <a:endParaRPr lang="ru-RU" dirty="0"/>
          </a:p>
        </p:txBody>
      </p:sp>
      <p:sp>
        <p:nvSpPr>
          <p:cNvPr id="4" name="Прямоугольник 3"/>
          <p:cNvSpPr/>
          <p:nvPr/>
        </p:nvSpPr>
        <p:spPr>
          <a:xfrm>
            <a:off x="836041" y="961590"/>
            <a:ext cx="2221953" cy="938718"/>
          </a:xfrm>
          <a:prstGeom prst="rect">
            <a:avLst/>
          </a:prstGeom>
          <a:solidFill>
            <a:schemeClr val="accent4">
              <a:lumMod val="20000"/>
              <a:lumOff val="80000"/>
            </a:schemeClr>
          </a:solidFill>
          <a:ln w="28575">
            <a:solidFill>
              <a:srgbClr val="C00000"/>
            </a:solidFill>
          </a:ln>
        </p:spPr>
        <p:txBody>
          <a:bodyPr wrap="square" anchor="ctr">
            <a:noAutofit/>
          </a:bodyPr>
          <a:lstStyle/>
          <a:p>
            <a:pPr algn="ctr">
              <a:lnSpc>
                <a:spcPts val="1200"/>
              </a:lnSpc>
            </a:pPr>
            <a:r>
              <a:rPr lang="ru-RU" sz="1100" dirty="0">
                <a:solidFill>
                  <a:srgbClr val="C00000"/>
                </a:solidFill>
              </a:rPr>
              <a:t>Требование </a:t>
            </a:r>
            <a:r>
              <a:rPr lang="ru-RU" sz="1100" dirty="0" smtClean="0">
                <a:solidFill>
                  <a:srgbClr val="C00000"/>
                </a:solidFill>
              </a:rPr>
              <a:t>ФСБУ «Основные</a:t>
            </a:r>
            <a:r>
              <a:rPr lang="en-US" sz="1100" dirty="0" smtClean="0">
                <a:solidFill>
                  <a:srgbClr val="C00000"/>
                </a:solidFill>
              </a:rPr>
              <a:t/>
            </a:r>
            <a:br>
              <a:rPr lang="en-US" sz="1100" dirty="0" smtClean="0">
                <a:solidFill>
                  <a:srgbClr val="C00000"/>
                </a:solidFill>
              </a:rPr>
            </a:br>
            <a:r>
              <a:rPr lang="ru-RU" sz="1100" dirty="0" smtClean="0">
                <a:solidFill>
                  <a:srgbClr val="C00000"/>
                </a:solidFill>
              </a:rPr>
              <a:t>средства</a:t>
            </a:r>
            <a:r>
              <a:rPr lang="ru-RU" sz="1100" dirty="0">
                <a:solidFill>
                  <a:srgbClr val="C00000"/>
                </a:solidFill>
              </a:rPr>
              <a:t>»: </a:t>
            </a:r>
            <a:r>
              <a:rPr lang="ru-RU" sz="1100" b="1" dirty="0">
                <a:solidFill>
                  <a:srgbClr val="C00000"/>
                </a:solidFill>
              </a:rPr>
              <a:t>разделить </a:t>
            </a:r>
            <a:r>
              <a:rPr lang="ru-RU" sz="1100" b="1" dirty="0" smtClean="0">
                <a:solidFill>
                  <a:srgbClr val="C00000"/>
                </a:solidFill>
              </a:rPr>
              <a:t>имущество</a:t>
            </a:r>
            <a:r>
              <a:rPr lang="en-US" sz="1100" b="1" dirty="0" smtClean="0">
                <a:solidFill>
                  <a:srgbClr val="C00000"/>
                </a:solidFill>
              </a:rPr>
              <a:t/>
            </a:r>
            <a:br>
              <a:rPr lang="en-US" sz="1100" b="1" dirty="0" smtClean="0">
                <a:solidFill>
                  <a:srgbClr val="C00000"/>
                </a:solidFill>
              </a:rPr>
            </a:br>
            <a:r>
              <a:rPr lang="ru-RU" sz="1100" b="1" dirty="0" smtClean="0">
                <a:solidFill>
                  <a:srgbClr val="C00000"/>
                </a:solidFill>
              </a:rPr>
              <a:t>на </a:t>
            </a:r>
            <a:r>
              <a:rPr lang="ru-RU" sz="1100" b="1" dirty="0">
                <a:solidFill>
                  <a:srgbClr val="C00000"/>
                </a:solidFill>
              </a:rPr>
              <a:t>«Активы» и </a:t>
            </a:r>
            <a:r>
              <a:rPr lang="ru-RU" sz="1100" b="1" dirty="0" smtClean="0">
                <a:solidFill>
                  <a:srgbClr val="C00000"/>
                </a:solidFill>
              </a:rPr>
              <a:t>имущество,</a:t>
            </a:r>
            <a:r>
              <a:rPr lang="en-US" sz="1100" b="1" dirty="0" smtClean="0">
                <a:solidFill>
                  <a:srgbClr val="C00000"/>
                </a:solidFill>
              </a:rPr>
              <a:t/>
            </a:r>
            <a:br>
              <a:rPr lang="en-US" sz="1100" b="1" dirty="0" smtClean="0">
                <a:solidFill>
                  <a:srgbClr val="C00000"/>
                </a:solidFill>
              </a:rPr>
            </a:br>
            <a:r>
              <a:rPr lang="ru-RU" sz="1100" b="1" dirty="0" smtClean="0">
                <a:solidFill>
                  <a:srgbClr val="C00000"/>
                </a:solidFill>
              </a:rPr>
              <a:t>которое </a:t>
            </a:r>
            <a:r>
              <a:rPr lang="ru-RU" sz="1100" b="1" dirty="0">
                <a:solidFill>
                  <a:srgbClr val="C00000"/>
                </a:solidFill>
              </a:rPr>
              <a:t>не </a:t>
            </a:r>
            <a:r>
              <a:rPr lang="ru-RU" sz="1100" b="1" dirty="0" smtClean="0">
                <a:solidFill>
                  <a:srgbClr val="C00000"/>
                </a:solidFill>
              </a:rPr>
              <a:t>соответствуют</a:t>
            </a:r>
            <a:r>
              <a:rPr lang="en-US" sz="1100" b="1" dirty="0" smtClean="0">
                <a:solidFill>
                  <a:srgbClr val="C00000"/>
                </a:solidFill>
              </a:rPr>
              <a:t/>
            </a:r>
            <a:br>
              <a:rPr lang="en-US" sz="1100" b="1" dirty="0" smtClean="0">
                <a:solidFill>
                  <a:srgbClr val="C00000"/>
                </a:solidFill>
              </a:rPr>
            </a:br>
            <a:r>
              <a:rPr lang="ru-RU" sz="1100" b="1" dirty="0" smtClean="0">
                <a:solidFill>
                  <a:srgbClr val="C00000"/>
                </a:solidFill>
              </a:rPr>
              <a:t>условиям </a:t>
            </a:r>
            <a:r>
              <a:rPr lang="ru-RU" sz="1100" b="1" dirty="0">
                <a:solidFill>
                  <a:srgbClr val="C00000"/>
                </a:solidFill>
              </a:rPr>
              <a:t>«Актива» </a:t>
            </a:r>
          </a:p>
        </p:txBody>
      </p:sp>
      <p:sp>
        <p:nvSpPr>
          <p:cNvPr id="5" name="Прямоугольник 4"/>
          <p:cNvSpPr/>
          <p:nvPr/>
        </p:nvSpPr>
        <p:spPr>
          <a:xfrm>
            <a:off x="3802011" y="961590"/>
            <a:ext cx="1946718" cy="938719"/>
          </a:xfrm>
          <a:prstGeom prst="rect">
            <a:avLst/>
          </a:prstGeom>
          <a:solidFill>
            <a:schemeClr val="accent6">
              <a:lumMod val="20000"/>
              <a:lumOff val="80000"/>
            </a:schemeClr>
          </a:solidFill>
          <a:ln w="38100">
            <a:solidFill>
              <a:srgbClr val="00B050"/>
            </a:solidFill>
          </a:ln>
        </p:spPr>
        <p:txBody>
          <a:bodyPr wrap="square" anchor="ctr">
            <a:noAutofit/>
          </a:bodyPr>
          <a:lstStyle/>
          <a:p>
            <a:pPr algn="ctr">
              <a:lnSpc>
                <a:spcPts val="1200"/>
              </a:lnSpc>
            </a:pPr>
            <a:r>
              <a:rPr lang="ru-RU" sz="1100" dirty="0">
                <a:solidFill>
                  <a:schemeClr val="accent6">
                    <a:lumMod val="50000"/>
                  </a:schemeClr>
                </a:solidFill>
              </a:rPr>
              <a:t>Проведение </a:t>
            </a:r>
            <a:r>
              <a:rPr lang="ru-RU" sz="1100" dirty="0" smtClean="0">
                <a:solidFill>
                  <a:schemeClr val="accent6">
                    <a:lumMod val="50000"/>
                  </a:schemeClr>
                </a:solidFill>
              </a:rPr>
              <a:t>полной</a:t>
            </a:r>
            <a:r>
              <a:rPr lang="en-US" sz="1100" dirty="0" smtClean="0">
                <a:solidFill>
                  <a:schemeClr val="accent6">
                    <a:lumMod val="50000"/>
                  </a:schemeClr>
                </a:solidFill>
              </a:rPr>
              <a:t/>
            </a:r>
            <a:br>
              <a:rPr lang="en-US" sz="1100" dirty="0" smtClean="0">
                <a:solidFill>
                  <a:schemeClr val="accent6">
                    <a:lumMod val="50000"/>
                  </a:schemeClr>
                </a:solidFill>
              </a:rPr>
            </a:br>
            <a:r>
              <a:rPr lang="ru-RU" sz="1100" dirty="0" smtClean="0">
                <a:solidFill>
                  <a:schemeClr val="accent6">
                    <a:lumMod val="50000"/>
                  </a:schemeClr>
                </a:solidFill>
              </a:rPr>
              <a:t>инвентаризации имущества</a:t>
            </a:r>
            <a:r>
              <a:rPr lang="en-US" sz="1100" dirty="0" smtClean="0">
                <a:solidFill>
                  <a:schemeClr val="accent6">
                    <a:lumMod val="50000"/>
                  </a:schemeClr>
                </a:solidFill>
              </a:rPr>
              <a:t/>
            </a:r>
            <a:br>
              <a:rPr lang="en-US" sz="1100" dirty="0" smtClean="0">
                <a:solidFill>
                  <a:schemeClr val="accent6">
                    <a:lumMod val="50000"/>
                  </a:schemeClr>
                </a:solidFill>
              </a:rPr>
            </a:br>
            <a:r>
              <a:rPr lang="ru-RU" sz="1100" dirty="0" smtClean="0">
                <a:solidFill>
                  <a:schemeClr val="accent6">
                    <a:lumMod val="50000"/>
                  </a:schemeClr>
                </a:solidFill>
              </a:rPr>
              <a:t>комиссией учреждения</a:t>
            </a:r>
            <a:r>
              <a:rPr lang="en-US" sz="1100" dirty="0" smtClean="0">
                <a:solidFill>
                  <a:schemeClr val="accent6">
                    <a:lumMod val="50000"/>
                  </a:schemeClr>
                </a:solidFill>
              </a:rPr>
              <a:t/>
            </a:r>
            <a:br>
              <a:rPr lang="en-US" sz="1100" dirty="0" smtClean="0">
                <a:solidFill>
                  <a:schemeClr val="accent6">
                    <a:lumMod val="50000"/>
                  </a:schemeClr>
                </a:solidFill>
              </a:rPr>
            </a:br>
            <a:r>
              <a:rPr lang="ru-RU" sz="1100" dirty="0" smtClean="0">
                <a:solidFill>
                  <a:schemeClr val="accent6">
                    <a:lumMod val="50000"/>
                  </a:schemeClr>
                </a:solidFill>
              </a:rPr>
              <a:t>в </a:t>
            </a:r>
            <a:r>
              <a:rPr lang="ru-RU" sz="1100" dirty="0">
                <a:solidFill>
                  <a:schemeClr val="accent6">
                    <a:lumMod val="50000"/>
                  </a:schemeClr>
                </a:solidFill>
              </a:rPr>
              <a:t>переходный </a:t>
            </a:r>
            <a:r>
              <a:rPr lang="ru-RU" sz="1100" dirty="0" smtClean="0">
                <a:solidFill>
                  <a:schemeClr val="accent6">
                    <a:lumMod val="50000"/>
                  </a:schemeClr>
                </a:solidFill>
              </a:rPr>
              <a:t>период</a:t>
            </a:r>
            <a:r>
              <a:rPr lang="en-US" sz="1100" dirty="0" smtClean="0"/>
              <a:t/>
            </a:r>
            <a:br>
              <a:rPr lang="en-US" sz="1100" dirty="0" smtClean="0"/>
            </a:br>
            <a:r>
              <a:rPr lang="ru-RU" sz="1100" b="1" dirty="0" smtClean="0">
                <a:solidFill>
                  <a:srgbClr val="FF0000"/>
                </a:solidFill>
              </a:rPr>
              <a:t>(2018 </a:t>
            </a:r>
            <a:r>
              <a:rPr lang="ru-RU" sz="1100" b="1" dirty="0">
                <a:solidFill>
                  <a:srgbClr val="FF0000"/>
                </a:solidFill>
              </a:rPr>
              <a:t>год!) </a:t>
            </a:r>
          </a:p>
        </p:txBody>
      </p:sp>
      <p:sp>
        <p:nvSpPr>
          <p:cNvPr id="6" name="Прямоугольник 5"/>
          <p:cNvSpPr/>
          <p:nvPr/>
        </p:nvSpPr>
        <p:spPr>
          <a:xfrm>
            <a:off x="6492746" y="961589"/>
            <a:ext cx="1862866" cy="938719"/>
          </a:xfrm>
          <a:prstGeom prst="rect">
            <a:avLst/>
          </a:prstGeom>
          <a:solidFill>
            <a:schemeClr val="accent1">
              <a:lumMod val="20000"/>
              <a:lumOff val="80000"/>
            </a:schemeClr>
          </a:solidFill>
          <a:ln w="38100">
            <a:solidFill>
              <a:srgbClr val="0070C0"/>
            </a:solidFill>
          </a:ln>
        </p:spPr>
        <p:txBody>
          <a:bodyPr wrap="square" anchor="ctr">
            <a:noAutofit/>
          </a:bodyPr>
          <a:lstStyle/>
          <a:p>
            <a:pPr algn="ctr">
              <a:lnSpc>
                <a:spcPts val="1400"/>
              </a:lnSpc>
            </a:pPr>
            <a:r>
              <a:rPr lang="ru-RU" sz="1400" b="1" dirty="0">
                <a:solidFill>
                  <a:srgbClr val="0070C0"/>
                </a:solidFill>
              </a:rPr>
              <a:t>Новая форма инвентаризационной ведомости</a:t>
            </a:r>
          </a:p>
        </p:txBody>
      </p:sp>
      <p:cxnSp>
        <p:nvCxnSpPr>
          <p:cNvPr id="8" name="Прямая со стрелкой 7"/>
          <p:cNvCxnSpPr>
            <a:stCxn id="4" idx="3"/>
            <a:endCxn id="5" idx="1"/>
          </p:cNvCxnSpPr>
          <p:nvPr/>
        </p:nvCxnSpPr>
        <p:spPr>
          <a:xfrm>
            <a:off x="3057994" y="1430949"/>
            <a:ext cx="744017" cy="1"/>
          </a:xfrm>
          <a:prstGeom prst="straightConnector1">
            <a:avLst/>
          </a:prstGeom>
          <a:ln w="76200">
            <a:solidFill>
              <a:srgbClr val="E72B7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5" idx="3"/>
            <a:endCxn id="6" idx="1"/>
          </p:cNvCxnSpPr>
          <p:nvPr/>
        </p:nvCxnSpPr>
        <p:spPr>
          <a:xfrm flipV="1">
            <a:off x="5748729" y="1430949"/>
            <a:ext cx="744017" cy="1"/>
          </a:xfrm>
          <a:prstGeom prst="straightConnector1">
            <a:avLst/>
          </a:prstGeom>
          <a:ln w="76200">
            <a:solidFill>
              <a:srgbClr val="E72B7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2018-04-15_1428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2" y="1980290"/>
            <a:ext cx="432593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8-04-15_143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636" y="1980290"/>
            <a:ext cx="43100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611188" y="3567173"/>
            <a:ext cx="7921625" cy="1248675"/>
          </a:xfrm>
          <a:prstGeom prst="rect">
            <a:avLst/>
          </a:prstGeom>
        </p:spPr>
        <p:txBody>
          <a:bodyPr wrap="square">
            <a:spAutoFit/>
          </a:bodyPr>
          <a:lstStyle/>
          <a:p>
            <a:pPr>
              <a:lnSpc>
                <a:spcPts val="1200"/>
              </a:lnSpc>
              <a:spcBef>
                <a:spcPts val="600"/>
              </a:spcBef>
            </a:pPr>
            <a:r>
              <a:rPr lang="ru-RU" sz="1200" b="1" dirty="0"/>
              <a:t>Решить данную задачу наиболее эффективно позволяет ЛК МОЛ — введены дополнительные </a:t>
            </a:r>
            <a:r>
              <a:rPr lang="ru-RU" sz="1200" b="1" dirty="0" smtClean="0"/>
              <a:t>поля</a:t>
            </a:r>
            <a:r>
              <a:rPr lang="en-US" sz="1200" b="1" dirty="0" smtClean="0"/>
              <a:t/>
            </a:r>
            <a:br>
              <a:rPr lang="en-US" sz="1200" b="1" dirty="0" smtClean="0"/>
            </a:br>
            <a:r>
              <a:rPr lang="ru-RU" sz="1200" b="1" dirty="0" smtClean="0"/>
              <a:t>для </a:t>
            </a:r>
            <a:r>
              <a:rPr lang="ru-RU" sz="1200" b="1" dirty="0"/>
              <a:t>заполнения МОЛ — «статус», «целевая функция», «не соответствует условиям актива</a:t>
            </a:r>
            <a:r>
              <a:rPr lang="ru-RU" sz="1200" b="1" dirty="0" smtClean="0"/>
              <a:t>».</a:t>
            </a:r>
            <a:endParaRPr lang="ru-RU" sz="1200" b="1" dirty="0"/>
          </a:p>
          <a:p>
            <a:pPr>
              <a:lnSpc>
                <a:spcPts val="1200"/>
              </a:lnSpc>
              <a:spcBef>
                <a:spcPts val="600"/>
              </a:spcBef>
            </a:pPr>
            <a:r>
              <a:rPr lang="ru-RU" sz="1200" dirty="0"/>
              <a:t>Таким образом будет проведена инвентаризация всего имущества внутренними инвентаризационными комиссиями назначенными руководителями структурных подразделений. Персональную ответственность за проведение инвентаризации будут нести руководители структурных подразделений. Контроль за исполнением проведения инвентаризации выполняет бухгалтерия с помощью аналитического отчета в ЛК МОЛ. Взыскание за нарушение сроков проведения инвентаризации устанавливает ректор. К 1.11.2018 инвентаризация имущества должна быть окончена.</a:t>
            </a:r>
          </a:p>
        </p:txBody>
      </p:sp>
    </p:spTree>
    <p:extLst>
      <p:ext uri="{BB962C8B-B14F-4D97-AF65-F5344CB8AC3E}">
        <p14:creationId xmlns:p14="http://schemas.microsoft.com/office/powerpoint/2010/main" val="10071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Скриншоты системы</a:t>
            </a:r>
          </a:p>
        </p:txBody>
      </p:sp>
      <p:pic>
        <p:nvPicPr>
          <p:cNvPr id="3" name="Рисунок 2"/>
          <p:cNvPicPr>
            <a:picLocks noChangeAspect="1"/>
          </p:cNvPicPr>
          <p:nvPr/>
        </p:nvPicPr>
        <p:blipFill>
          <a:blip r:embed="rId2"/>
          <a:stretch>
            <a:fillRect/>
          </a:stretch>
        </p:blipFill>
        <p:spPr>
          <a:xfrm>
            <a:off x="250825" y="627745"/>
            <a:ext cx="4602480" cy="3836670"/>
          </a:xfrm>
          <a:prstGeom prst="rect">
            <a:avLst/>
          </a:prstGeom>
        </p:spPr>
      </p:pic>
      <p:pic>
        <p:nvPicPr>
          <p:cNvPr id="4" name="Рисунок 3"/>
          <p:cNvPicPr>
            <a:picLocks noChangeAspect="1"/>
          </p:cNvPicPr>
          <p:nvPr/>
        </p:nvPicPr>
        <p:blipFill>
          <a:blip r:embed="rId3"/>
          <a:stretch>
            <a:fillRect/>
          </a:stretch>
        </p:blipFill>
        <p:spPr>
          <a:xfrm>
            <a:off x="4290695" y="1013666"/>
            <a:ext cx="4602480" cy="3836670"/>
          </a:xfrm>
          <a:prstGeom prst="rect">
            <a:avLst/>
          </a:prstGeom>
        </p:spPr>
      </p:pic>
    </p:spTree>
    <p:extLst>
      <p:ext uri="{BB962C8B-B14F-4D97-AF65-F5344CB8AC3E}">
        <p14:creationId xmlns:p14="http://schemas.microsoft.com/office/powerpoint/2010/main" val="8007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Calibri"/>
        <a:ea typeface=""/>
        <a:cs typeface=""/>
      </a:majorFont>
      <a:minorFont>
        <a:latin typeface="Calibri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1400" dirty="0">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1606</TotalTime>
  <Words>1087</Words>
  <Application>Microsoft Office PowerPoint</Application>
  <PresentationFormat>Экран (16:9)</PresentationFormat>
  <Paragraphs>332</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Презентация PowerPoint</vt:lpstr>
      <vt:lpstr>Развитие информационно-технологических инструментов внутреннего финансового контроля</vt:lpstr>
      <vt:lpstr>Практическое применение ЕАИС ВФК в области обеспечения эффективного использования имущества учреждения —  «Личный кабинет МОЛ»</vt:lpstr>
      <vt:lpstr>Автоматизированная информационная система «личный кабинет материально-ответственного лица»</vt:lpstr>
      <vt:lpstr>Автоматизированная информационная система «личный кабинет материально-ответственного лица»</vt:lpstr>
      <vt:lpstr>Личный кабинет материально-ответственного лица в документообороте университета</vt:lpstr>
      <vt:lpstr>Личный кабинет материально-ответственного лица — реализация требований ФСБУ «Основные средства»</vt:lpstr>
      <vt:lpstr>Скриншоты системы</vt:lpstr>
      <vt:lpstr>Скриншоты системы</vt:lpstr>
      <vt:lpstr>Скриншоты системы</vt:lpstr>
      <vt:lpstr>Скриншоты системы</vt:lpstr>
      <vt:lpstr>Скриншоты системы</vt:lpstr>
      <vt:lpstr>Личный кабинет материально-ответственного лица, как элемент автоматизированной системы внутреннего финансового контроля</vt:lpstr>
      <vt:lpstr>Личный кабинет материально-ответственного лица, как элемент автоматизированной системы внутреннего финансового контроля</vt:lpstr>
      <vt:lpstr>Личный кабинет материально-ответственного лица, как элемент автоматизированной системы внутреннего финансового контроля</vt:lpstr>
      <vt:lpstr>Личный кабинет материально-ответственного лица, как элемент автоматизированной системы внутреннего финансового контроля</vt:lpstr>
      <vt:lpstr>Личный кабинет материально-ответственного лица, как элемент автоматизированной системы внутреннего финансового контроля</vt:lpstr>
      <vt:lpstr>Личный кабинет материально-ответственного лица, как элемент автоматизированной системы внутреннего финансового контроля</vt:lpstr>
      <vt:lpstr>Внедрение и перспективы развития</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dyj</dc:title>
  <dc:creator>Пользователь Windows</dc:creator>
  <cp:lastModifiedBy>Пользователь Windows</cp:lastModifiedBy>
  <cp:revision>629</cp:revision>
  <cp:lastPrinted>2017-08-30T13:10:59Z</cp:lastPrinted>
  <dcterms:created xsi:type="dcterms:W3CDTF">2017-08-29T13:34:55Z</dcterms:created>
  <dcterms:modified xsi:type="dcterms:W3CDTF">2018-05-22T19:18:53Z</dcterms:modified>
</cp:coreProperties>
</file>