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2EFE"/>
    <a:srgbClr val="9055FF"/>
    <a:srgbClr val="697BFB"/>
    <a:srgbClr val="30BBFA"/>
    <a:srgbClr val="0059A9"/>
    <a:srgbClr val="46A3FA"/>
    <a:srgbClr val="5D88FB"/>
    <a:srgbClr val="378CE3"/>
    <a:srgbClr val="9D32FF"/>
    <a:srgbClr val="17A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3481" autoAdjust="0"/>
  </p:normalViewPr>
  <p:slideViewPr>
    <p:cSldViewPr>
      <p:cViewPr>
        <p:scale>
          <a:sx n="100" d="100"/>
          <a:sy n="100" d="100"/>
        </p:scale>
        <p:origin x="708" y="-59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756D6-5444-47BF-8D47-D57765CDEF9F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B0A15-7B0B-430C-8685-80B721884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3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4B0A15-7B0B-430C-8685-80B7218842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71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71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37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34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91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78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44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91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02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67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58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0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70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63181122-1C40-4B02-8F07-C1E93A6B5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365" y="0"/>
            <a:ext cx="5618914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ru-RU" altLang="ru-RU" sz="2000" b="1" dirty="0">
                <a:solidFill>
                  <a:srgbClr val="0059A9"/>
                </a:solidFill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Применение машинного обучения в анализе больших данных</a:t>
            </a:r>
            <a:endParaRPr lang="ru-RU" altLang="ru-RU" sz="2000" b="1" dirty="0">
              <a:solidFill>
                <a:srgbClr val="0059A9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B2D2091-E324-48DC-8363-D76A8F1D51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990" y="173638"/>
            <a:ext cx="1798498" cy="558325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7709484-11A9-4298-8659-21D18E91D9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72537"/>
            <a:ext cx="1293853" cy="54258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5602DA3-80F5-4D69-A714-986218B8180F}"/>
              </a:ext>
            </a:extLst>
          </p:cNvPr>
          <p:cNvSpPr/>
          <p:nvPr/>
        </p:nvSpPr>
        <p:spPr>
          <a:xfrm>
            <a:off x="175884" y="941439"/>
            <a:ext cx="87886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выполнил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Заитов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Т., ученик 9 класса ГБОУ лицея № 144</a:t>
            </a:r>
          </a:p>
          <a:p>
            <a:pPr algn="just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руководители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Буторина Е. Г.,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Давыскиба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С., Суворова Е. С. - магистры кафедры </a:t>
            </a:r>
            <a:r>
              <a:rPr lang="ru-RU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Электромеханики и робототехники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ГУАП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E86258F-5E29-454F-B49F-C563D6742D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06630"/>
            <a:ext cx="9144000" cy="4844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28D115C-E3EC-4D6A-B5B4-19EEA852366B}"/>
              </a:ext>
            </a:extLst>
          </p:cNvPr>
          <p:cNvSpPr txBox="1"/>
          <p:nvPr/>
        </p:nvSpPr>
        <p:spPr>
          <a:xfrm>
            <a:off x="175884" y="2495647"/>
            <a:ext cx="3917061" cy="1003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4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Большие данные (БД) </a:t>
            </a:r>
            <a:r>
              <a:rPr lang="ru-RU" sz="846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это структурированные и неструктурированные массивы данных огромных объемов и разнообразия.</a:t>
            </a:r>
          </a:p>
          <a:p>
            <a:pPr algn="just"/>
            <a:br>
              <a:rPr lang="ru-RU" sz="846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4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Машинное обучение (МО)</a:t>
            </a:r>
            <a:r>
              <a:rPr lang="ru-RU" sz="846" b="1" dirty="0">
                <a:solidFill>
                  <a:srgbClr val="0059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область искусственного интеллекта, алгоритмы и модели которой позволяют компьютеру обучаться исходя из получаемых им данных и опыта, не используя при этом явные элементы программирования.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22FA803-0CCF-44DC-A7D8-DCF786F6001A}"/>
              </a:ext>
            </a:extLst>
          </p:cNvPr>
          <p:cNvSpPr txBox="1"/>
          <p:nvPr/>
        </p:nvSpPr>
        <p:spPr>
          <a:xfrm>
            <a:off x="4141361" y="3102998"/>
            <a:ext cx="12448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cs typeface="Calibri" panose="020F0502020204030204" pitchFamily="34" charset="0"/>
              </a:rPr>
              <a:t>Кибербезопасность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897BA61-12FE-43D1-B5D5-FDF87B8FE3D3}"/>
              </a:ext>
            </a:extLst>
          </p:cNvPr>
          <p:cNvSpPr txBox="1"/>
          <p:nvPr/>
        </p:nvSpPr>
        <p:spPr>
          <a:xfrm>
            <a:off x="5802212" y="4650848"/>
            <a:ext cx="12448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cs typeface="Calibri" panose="020F0502020204030204" pitchFamily="34" charset="0"/>
              </a:rPr>
              <a:t>Реклама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B75DCEF-D44E-41BD-A2A3-D18C2948D91E}"/>
              </a:ext>
            </a:extLst>
          </p:cNvPr>
          <p:cNvSpPr txBox="1"/>
          <p:nvPr/>
        </p:nvSpPr>
        <p:spPr>
          <a:xfrm>
            <a:off x="7600065" y="4415628"/>
            <a:ext cx="12448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cs typeface="Times New Roman" panose="02020603050405020304" pitchFamily="18" charset="0"/>
              </a:rPr>
              <a:t>Банковский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>
                <a:cs typeface="Times New Roman" panose="02020603050405020304" pitchFamily="18" charset="0"/>
              </a:rPr>
              <a:t>сектор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C6F00D-3B7A-4560-AD4A-4C0C3917B7FC}"/>
              </a:ext>
            </a:extLst>
          </p:cNvPr>
          <p:cNvSpPr txBox="1"/>
          <p:nvPr/>
        </p:nvSpPr>
        <p:spPr>
          <a:xfrm>
            <a:off x="7544677" y="2566531"/>
            <a:ext cx="12448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cs typeface="Times New Roman" panose="02020603050405020304" pitchFamily="18" charset="0"/>
              </a:rPr>
              <a:t>Социальные</a:t>
            </a:r>
            <a:r>
              <a:rPr lang="ru-RU" sz="8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50" b="1" dirty="0">
                <a:cs typeface="Times New Roman" panose="02020603050405020304" pitchFamily="18" charset="0"/>
              </a:rPr>
              <a:t>сети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CE225B8-4FAC-4AEA-8D4A-16C85B07C2C7}"/>
              </a:ext>
            </a:extLst>
          </p:cNvPr>
          <p:cNvSpPr txBox="1"/>
          <p:nvPr/>
        </p:nvSpPr>
        <p:spPr>
          <a:xfrm>
            <a:off x="5788322" y="2395970"/>
            <a:ext cx="13951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cs typeface="Calibri" panose="020F0502020204030204" pitchFamily="34" charset="0"/>
              </a:rPr>
              <a:t>Электронная</a:t>
            </a:r>
            <a:r>
              <a:rPr lang="ru-RU" sz="900" b="1" dirty="0">
                <a:cs typeface="Times New Roman" panose="02020603050405020304" pitchFamily="18" charset="0"/>
              </a:rPr>
              <a:t> торговля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D729298-7A4F-46EC-BEA1-5E7E33469D94}"/>
              </a:ext>
            </a:extLst>
          </p:cNvPr>
          <p:cNvSpPr txBox="1"/>
          <p:nvPr/>
        </p:nvSpPr>
        <p:spPr>
          <a:xfrm>
            <a:off x="5884854" y="3858508"/>
            <a:ext cx="1079536" cy="464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8" b="1" dirty="0">
                <a:cs typeface="Times New Roman" panose="02020603050405020304" pitchFamily="18" charset="0"/>
              </a:rPr>
              <a:t>Сферы применения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60F1DA2-02BB-4206-B91C-D002BF231F85}"/>
              </a:ext>
            </a:extLst>
          </p:cNvPr>
          <p:cNvSpPr txBox="1"/>
          <p:nvPr/>
        </p:nvSpPr>
        <p:spPr>
          <a:xfrm>
            <a:off x="5552955" y="5469848"/>
            <a:ext cx="1753134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целевых клиентов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контента телевизионной аудитории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точный таргетинг телерекламы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Прогнозирование количества просмотров телепрограммы и потребительского поведения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CFB7A92-B4A0-4101-A901-43455C6718D1}"/>
              </a:ext>
            </a:extLst>
          </p:cNvPr>
          <p:cNvSpPr txBox="1"/>
          <p:nvPr/>
        </p:nvSpPr>
        <p:spPr>
          <a:xfrm>
            <a:off x="7295069" y="3403801"/>
            <a:ext cx="175313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Обнаружение «фейковых» отзывов, спама и ботов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пола и гендера пользователей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контента социальных сетей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A668F92-8001-4D1D-8057-6313CAB914B3}"/>
              </a:ext>
            </a:extLst>
          </p:cNvPr>
          <p:cNvSpPr txBox="1"/>
          <p:nvPr/>
        </p:nvSpPr>
        <p:spPr>
          <a:xfrm>
            <a:off x="7356854" y="5240746"/>
            <a:ext cx="17218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Ежедневное прогнозирование спроса на снятие наличных в банкоматах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работы службы инкассации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клиентского опыта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3B30C16-4DD8-4E32-9CD4-EAD162097D56}"/>
              </a:ext>
            </a:extLst>
          </p:cNvPr>
          <p:cNvSpPr txBox="1"/>
          <p:nvPr/>
        </p:nvSpPr>
        <p:spPr>
          <a:xfrm>
            <a:off x="5721737" y="3201964"/>
            <a:ext cx="138338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продукции клиентам</a:t>
            </a:r>
          </a:p>
        </p:txBody>
      </p:sp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5B2A5DBE-957F-4B8E-8E0B-F02C098E01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24204" y="4881680"/>
            <a:ext cx="573053" cy="573053"/>
          </a:xfrm>
          <a:prstGeom prst="rect">
            <a:avLst/>
          </a:prstGeom>
        </p:spPr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AA3725AA-87DB-4491-9D13-0030685F52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80887" y="2816611"/>
            <a:ext cx="572400" cy="572400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8E8B101E-170C-4FCC-B636-2B8D8D2E7B1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84168" y="2615969"/>
            <a:ext cx="572400" cy="572400"/>
          </a:xfrm>
          <a:prstGeom prst="rect">
            <a:avLst/>
          </a:prstGeom>
        </p:spPr>
      </p:pic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1FECCD2B-2887-4C1B-B53A-05EBEB04CFE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28542" y="3333830"/>
            <a:ext cx="572400" cy="572400"/>
          </a:xfrm>
          <a:prstGeom prst="rect">
            <a:avLst/>
          </a:prstGeom>
        </p:spPr>
      </p:pic>
      <p:pic>
        <p:nvPicPr>
          <p:cNvPr id="59" name="Рисунок 58">
            <a:extLst>
              <a:ext uri="{FF2B5EF4-FFF2-40B4-BE49-F238E27FC236}">
                <a16:creationId xmlns:a16="http://schemas.microsoft.com/office/drawing/2014/main" id="{E7A6466D-8947-44E0-B8A7-44E8C3D5DFC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80887" y="4653556"/>
            <a:ext cx="572400" cy="572400"/>
          </a:xfrm>
          <a:prstGeom prst="rect">
            <a:avLst/>
          </a:prstGeom>
        </p:spPr>
      </p:pic>
      <p:pic>
        <p:nvPicPr>
          <p:cNvPr id="77" name="Рисунок 76">
            <a:extLst>
              <a:ext uri="{FF2B5EF4-FFF2-40B4-BE49-F238E27FC236}">
                <a16:creationId xmlns:a16="http://schemas.microsoft.com/office/drawing/2014/main" id="{D5DE6801-2C88-45A5-A0F9-FC6F3D2A041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97987" y="4744273"/>
            <a:ext cx="816941" cy="816941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5CBCE582-5B70-4CE2-9B12-4B956C05AC43}"/>
              </a:ext>
            </a:extLst>
          </p:cNvPr>
          <p:cNvSpPr txBox="1"/>
          <p:nvPr/>
        </p:nvSpPr>
        <p:spPr>
          <a:xfrm>
            <a:off x="368383" y="4279488"/>
            <a:ext cx="75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cs typeface="Times New Roman" panose="02020603050405020304" pitchFamily="18" charset="0"/>
              </a:rPr>
              <a:t>Обучение с учителем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5FF660F-2B8B-493A-9C79-0EFD82A02430}"/>
              </a:ext>
            </a:extLst>
          </p:cNvPr>
          <p:cNvSpPr txBox="1"/>
          <p:nvPr/>
        </p:nvSpPr>
        <p:spPr>
          <a:xfrm>
            <a:off x="1399063" y="3701191"/>
            <a:ext cx="1144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cs typeface="Calibri" panose="020F0502020204030204" pitchFamily="34" charset="0"/>
              </a:rPr>
              <a:t>Обучение с подкреплением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83EA274-1CC5-4690-A66E-8D566C8A114A}"/>
              </a:ext>
            </a:extLst>
          </p:cNvPr>
          <p:cNvSpPr txBox="1"/>
          <p:nvPr/>
        </p:nvSpPr>
        <p:spPr>
          <a:xfrm>
            <a:off x="2795902" y="4193774"/>
            <a:ext cx="75335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cs typeface="Times New Roman" panose="02020603050405020304" pitchFamily="18" charset="0"/>
              </a:rPr>
              <a:t>Обучение без учителя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0059B27-D05B-4535-94BB-024E0AD6F120}"/>
              </a:ext>
            </a:extLst>
          </p:cNvPr>
          <p:cNvSpPr txBox="1"/>
          <p:nvPr/>
        </p:nvSpPr>
        <p:spPr>
          <a:xfrm>
            <a:off x="732512" y="5613656"/>
            <a:ext cx="2408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cs typeface="Times New Roman" panose="02020603050405020304" pitchFamily="18" charset="0"/>
              </a:rPr>
              <a:t>Машинное обучение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09AA091-8B86-4983-AFA5-8081B657AAD7}"/>
              </a:ext>
            </a:extLst>
          </p:cNvPr>
          <p:cNvSpPr txBox="1"/>
          <p:nvPr/>
        </p:nvSpPr>
        <p:spPr>
          <a:xfrm>
            <a:off x="3849557" y="3836511"/>
            <a:ext cx="171326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конфиденциальности данных 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Обнаружение мест аномалий и уязвимостей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реагирование на атаки и несанкционированные действия 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Распознавание подозрительной активности 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аномалий и ошибок в коде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5DAEC701-25D4-4EDE-8F0B-B277C2E0C07A}"/>
              </a:ext>
            </a:extLst>
          </p:cNvPr>
          <p:cNvSpPr txBox="1"/>
          <p:nvPr/>
        </p:nvSpPr>
        <p:spPr>
          <a:xfrm>
            <a:off x="2659739" y="4852951"/>
            <a:ext cx="10424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>
                <a:cs typeface="Times New Roman" panose="02020603050405020304" pitchFamily="18" charset="0"/>
              </a:rPr>
              <a:t>Кластеризация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E8BBD14-88F4-435D-8855-AF53065443CE}"/>
              </a:ext>
            </a:extLst>
          </p:cNvPr>
          <p:cNvSpPr txBox="1"/>
          <p:nvPr/>
        </p:nvSpPr>
        <p:spPr>
          <a:xfrm>
            <a:off x="179759" y="4789963"/>
            <a:ext cx="1219895" cy="48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>
                <a:cs typeface="Times New Roman" panose="02020603050405020304" pitchFamily="18" charset="0"/>
              </a:rPr>
              <a:t>Классификация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900" b="1" dirty="0">
                <a:cs typeface="Times New Roman" panose="02020603050405020304" pitchFamily="18" charset="0"/>
              </a:rPr>
              <a:t> Регрессия</a:t>
            </a:r>
          </a:p>
        </p:txBody>
      </p:sp>
      <p:cxnSp>
        <p:nvCxnSpPr>
          <p:cNvPr id="118" name="Прямая соединительная линия 117">
            <a:extLst>
              <a:ext uri="{FF2B5EF4-FFF2-40B4-BE49-F238E27FC236}">
                <a16:creationId xmlns:a16="http://schemas.microsoft.com/office/drawing/2014/main" id="{F02428DB-DF40-4E12-B413-FBAF761547BE}"/>
              </a:ext>
            </a:extLst>
          </p:cNvPr>
          <p:cNvCxnSpPr>
            <a:cxnSpLocks/>
          </p:cNvCxnSpPr>
          <p:nvPr/>
        </p:nvCxnSpPr>
        <p:spPr>
          <a:xfrm>
            <a:off x="266655" y="2348880"/>
            <a:ext cx="8714327" cy="0"/>
          </a:xfrm>
          <a:prstGeom prst="line">
            <a:avLst/>
          </a:prstGeom>
          <a:ln w="19050">
            <a:gradFill flip="none" rotWithShape="1">
              <a:gsLst>
                <a:gs pos="7000">
                  <a:srgbClr val="30BBFA"/>
                </a:gs>
                <a:gs pos="71000">
                  <a:srgbClr val="9055FF"/>
                </a:gs>
                <a:gs pos="38000">
                  <a:srgbClr val="697BFB"/>
                </a:gs>
                <a:gs pos="96000">
                  <a:srgbClr val="AB2EFE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Овал 125">
            <a:extLst>
              <a:ext uri="{FF2B5EF4-FFF2-40B4-BE49-F238E27FC236}">
                <a16:creationId xmlns:a16="http://schemas.microsoft.com/office/drawing/2014/main" id="{8480FC5E-B10D-401E-B585-91CCDF0BD9F7}"/>
              </a:ext>
            </a:extLst>
          </p:cNvPr>
          <p:cNvSpPr/>
          <p:nvPr/>
        </p:nvSpPr>
        <p:spPr>
          <a:xfrm>
            <a:off x="5759489" y="3763967"/>
            <a:ext cx="1310300" cy="694680"/>
          </a:xfrm>
          <a:prstGeom prst="ellipse">
            <a:avLst/>
          </a:prstGeom>
          <a:noFill/>
          <a:ln w="22225">
            <a:gradFill flip="none" rotWithShape="1">
              <a:gsLst>
                <a:gs pos="0">
                  <a:srgbClr val="30BBFA"/>
                </a:gs>
                <a:gs pos="49000">
                  <a:srgbClr val="697BFB"/>
                </a:gs>
                <a:gs pos="72000">
                  <a:srgbClr val="7D68FD"/>
                </a:gs>
                <a:gs pos="100000">
                  <a:srgbClr val="AB2EFE"/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Овал 126">
            <a:extLst>
              <a:ext uri="{FF2B5EF4-FFF2-40B4-BE49-F238E27FC236}">
                <a16:creationId xmlns:a16="http://schemas.microsoft.com/office/drawing/2014/main" id="{C070B29D-88F0-44FD-987F-85F9BACAD186}"/>
              </a:ext>
            </a:extLst>
          </p:cNvPr>
          <p:cNvSpPr/>
          <p:nvPr/>
        </p:nvSpPr>
        <p:spPr>
          <a:xfrm>
            <a:off x="2692274" y="4151866"/>
            <a:ext cx="960617" cy="595272"/>
          </a:xfrm>
          <a:prstGeom prst="ellipse">
            <a:avLst/>
          </a:prstGeom>
          <a:noFill/>
          <a:ln w="22225">
            <a:gradFill flip="none" rotWithShape="1">
              <a:gsLst>
                <a:gs pos="13000">
                  <a:srgbClr val="30BBFA"/>
                </a:gs>
                <a:gs pos="41000">
                  <a:srgbClr val="697BFB"/>
                </a:gs>
                <a:gs pos="63000">
                  <a:srgbClr val="7D68FD"/>
                </a:gs>
                <a:gs pos="87000">
                  <a:srgbClr val="AB2EFE"/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Овал 127">
            <a:extLst>
              <a:ext uri="{FF2B5EF4-FFF2-40B4-BE49-F238E27FC236}">
                <a16:creationId xmlns:a16="http://schemas.microsoft.com/office/drawing/2014/main" id="{36C2E323-CF83-406D-8358-A1CD58A0DDA0}"/>
              </a:ext>
            </a:extLst>
          </p:cNvPr>
          <p:cNvSpPr/>
          <p:nvPr/>
        </p:nvSpPr>
        <p:spPr>
          <a:xfrm>
            <a:off x="1455890" y="3557518"/>
            <a:ext cx="1031178" cy="652175"/>
          </a:xfrm>
          <a:prstGeom prst="ellipse">
            <a:avLst/>
          </a:prstGeom>
          <a:noFill/>
          <a:ln w="22225">
            <a:gradFill flip="none" rotWithShape="1">
              <a:gsLst>
                <a:gs pos="0">
                  <a:srgbClr val="30BBFA"/>
                </a:gs>
                <a:gs pos="49000">
                  <a:srgbClr val="697BFB"/>
                </a:gs>
                <a:gs pos="72000">
                  <a:srgbClr val="7D68FD"/>
                </a:gs>
                <a:gs pos="100000">
                  <a:srgbClr val="AB2EFE"/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D17E88FB-B294-4C14-A8AE-AC2DDB78CF59}"/>
              </a:ext>
            </a:extLst>
          </p:cNvPr>
          <p:cNvSpPr txBox="1"/>
          <p:nvPr/>
        </p:nvSpPr>
        <p:spPr>
          <a:xfrm>
            <a:off x="266655" y="5955501"/>
            <a:ext cx="4984848" cy="615553"/>
          </a:xfrm>
          <a:prstGeom prst="rect">
            <a:avLst/>
          </a:prstGeom>
          <a:noFill/>
          <a:ln>
            <a:gradFill flip="none" rotWithShape="1">
              <a:gsLst>
                <a:gs pos="0">
                  <a:srgbClr val="30BBFA"/>
                </a:gs>
                <a:gs pos="41000">
                  <a:srgbClr val="697BFB"/>
                </a:gs>
                <a:gs pos="70000">
                  <a:srgbClr val="9055FF"/>
                </a:gs>
                <a:gs pos="100000">
                  <a:srgbClr val="AB2EFE"/>
                </a:gs>
              </a:gsLst>
              <a:lin ang="2700000" scaled="1"/>
              <a:tileRect/>
            </a:gra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8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r>
              <a:rPr lang="en-US" sz="8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Использование МО в области БД является важной технологией, которая может помочь компаниям улучшить свой бизнес, оптимизировать процессы работы и повысить эффективность своих операций. Однако, необходимо учитывать особенности конкретной задачи и выбирать наиболее подходящие методы МО для достижения наилучших результатов.</a:t>
            </a:r>
          </a:p>
        </p:txBody>
      </p:sp>
      <p:sp>
        <p:nvSpPr>
          <p:cNvPr id="134" name="Овал 133">
            <a:extLst>
              <a:ext uri="{FF2B5EF4-FFF2-40B4-BE49-F238E27FC236}">
                <a16:creationId xmlns:a16="http://schemas.microsoft.com/office/drawing/2014/main" id="{B0A4F4DB-DE59-4634-BAF7-1558FA9F1A35}"/>
              </a:ext>
            </a:extLst>
          </p:cNvPr>
          <p:cNvSpPr/>
          <p:nvPr/>
        </p:nvSpPr>
        <p:spPr>
          <a:xfrm>
            <a:off x="253618" y="4149001"/>
            <a:ext cx="960617" cy="595272"/>
          </a:xfrm>
          <a:prstGeom prst="ellipse">
            <a:avLst/>
          </a:prstGeom>
          <a:noFill/>
          <a:ln w="22225">
            <a:gradFill flip="none" rotWithShape="1">
              <a:gsLst>
                <a:gs pos="14000">
                  <a:srgbClr val="30BBFA"/>
                </a:gs>
                <a:gs pos="40000">
                  <a:srgbClr val="697BFB"/>
                </a:gs>
                <a:gs pos="61000">
                  <a:srgbClr val="7D68FD"/>
                </a:gs>
                <a:gs pos="88000">
                  <a:srgbClr val="AB2EFE"/>
                </a:gs>
              </a:gsLst>
              <a:path path="circle">
                <a:fillToRect r="100000" b="100000"/>
              </a:path>
              <a:tileRect l="-100000" t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9570269-9FC2-408E-A230-213070D8181C}"/>
              </a:ext>
            </a:extLst>
          </p:cNvPr>
          <p:cNvSpPr txBox="1"/>
          <p:nvPr/>
        </p:nvSpPr>
        <p:spPr>
          <a:xfrm>
            <a:off x="178529" y="1602443"/>
            <a:ext cx="2592287" cy="743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4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 </a:t>
            </a:r>
          </a:p>
          <a:p>
            <a:pPr algn="just"/>
            <a:r>
              <a:rPr lang="ru-RU" sz="846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Минимизация проблемы обработки больших данных в компаниях посредством внедрения наиболее эффективных способов их исследования и анализа.</a:t>
            </a:r>
            <a:endParaRPr lang="ru-RU" sz="84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2A4D665-3820-4271-924E-513B0AC0320B}"/>
              </a:ext>
            </a:extLst>
          </p:cNvPr>
          <p:cNvSpPr txBox="1"/>
          <p:nvPr/>
        </p:nvSpPr>
        <p:spPr>
          <a:xfrm>
            <a:off x="2778546" y="1608473"/>
            <a:ext cx="1884929" cy="743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4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846" b="1" dirty="0">
                <a:solidFill>
                  <a:srgbClr val="0059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846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типов и возможностей машинного обучения для максимально эффективного анализа больших данных.</a:t>
            </a:r>
            <a:endParaRPr lang="ru-RU" sz="84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F70A84B-1DEF-4A97-A819-208C1BCF81EB}"/>
              </a:ext>
            </a:extLst>
          </p:cNvPr>
          <p:cNvSpPr txBox="1"/>
          <p:nvPr/>
        </p:nvSpPr>
        <p:spPr>
          <a:xfrm>
            <a:off x="4783237" y="1606104"/>
            <a:ext cx="4264966" cy="743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4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846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машинное обучение как перспективную технологию, позволяющую извлекать значимые данные из БД и делать точные прогнозы будущих результатов.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846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реальные кейсы успешного применения машинного обучения в анализе больших данных. </a:t>
            </a:r>
            <a:endParaRPr lang="ru-RU" sz="84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D9CC18D3-0ED9-450A-80C2-887D64442FCB}"/>
              </a:ext>
            </a:extLst>
          </p:cNvPr>
          <p:cNvCxnSpPr>
            <a:cxnSpLocks/>
          </p:cNvCxnSpPr>
          <p:nvPr/>
        </p:nvCxnSpPr>
        <p:spPr>
          <a:xfrm flipV="1">
            <a:off x="2363971" y="4656525"/>
            <a:ext cx="270769" cy="217145"/>
          </a:xfrm>
          <a:prstGeom prst="straightConnector1">
            <a:avLst/>
          </a:prstGeom>
          <a:ln w="22225" cap="sq" cmpd="sng">
            <a:gradFill flip="none" rotWithShape="1">
              <a:gsLst>
                <a:gs pos="5000">
                  <a:srgbClr val="30BBFA"/>
                </a:gs>
                <a:gs pos="23000">
                  <a:srgbClr val="697BFB"/>
                </a:gs>
                <a:gs pos="45000">
                  <a:srgbClr val="9055FF"/>
                </a:gs>
                <a:gs pos="72000">
                  <a:srgbClr val="AB2EFE"/>
                </a:gs>
              </a:gsLst>
              <a:lin ang="5400000" scaled="1"/>
              <a:tileRect/>
            </a:gradFill>
            <a:bevel/>
            <a:headEnd type="none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20E80D39-EC81-4CBA-916E-DACBEEE40298}"/>
              </a:ext>
            </a:extLst>
          </p:cNvPr>
          <p:cNvCxnSpPr>
            <a:cxnSpLocks/>
          </p:cNvCxnSpPr>
          <p:nvPr/>
        </p:nvCxnSpPr>
        <p:spPr>
          <a:xfrm flipH="1" flipV="1">
            <a:off x="1260115" y="4656525"/>
            <a:ext cx="270000" cy="216000"/>
          </a:xfrm>
          <a:prstGeom prst="straightConnector1">
            <a:avLst/>
          </a:prstGeom>
          <a:ln w="22225" cap="sq" cmpd="sng">
            <a:gradFill flip="none" rotWithShape="1">
              <a:gsLst>
                <a:gs pos="5000">
                  <a:srgbClr val="30BBFA"/>
                </a:gs>
                <a:gs pos="23000">
                  <a:srgbClr val="697BFB"/>
                </a:gs>
                <a:gs pos="45000">
                  <a:srgbClr val="9055FF"/>
                </a:gs>
                <a:gs pos="70000">
                  <a:srgbClr val="AB2EFE"/>
                </a:gs>
              </a:gsLst>
              <a:lin ang="5400000" scaled="1"/>
              <a:tileRect/>
            </a:gradFill>
            <a:bevel/>
            <a:headEnd type="none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D3EC2207-2ED1-4B39-A412-833263FD5CCE}"/>
              </a:ext>
            </a:extLst>
          </p:cNvPr>
          <p:cNvCxnSpPr>
            <a:cxnSpLocks/>
          </p:cNvCxnSpPr>
          <p:nvPr/>
        </p:nvCxnSpPr>
        <p:spPr>
          <a:xfrm flipH="1" flipV="1">
            <a:off x="6410731" y="3531022"/>
            <a:ext cx="426" cy="154800"/>
          </a:xfrm>
          <a:prstGeom prst="straightConnector1">
            <a:avLst/>
          </a:prstGeom>
          <a:ln w="22225" cap="sq" cmpd="sng">
            <a:gradFill flip="none" rotWithShape="1">
              <a:gsLst>
                <a:gs pos="7000">
                  <a:srgbClr val="30BBFA"/>
                </a:gs>
                <a:gs pos="24000">
                  <a:srgbClr val="697BFB"/>
                </a:gs>
                <a:gs pos="40000">
                  <a:srgbClr val="9055FF"/>
                </a:gs>
                <a:gs pos="67000">
                  <a:srgbClr val="AB2EFE"/>
                </a:gs>
              </a:gsLst>
              <a:lin ang="5400000" scaled="1"/>
              <a:tileRect/>
            </a:gradFill>
            <a:bevel/>
            <a:headEnd type="none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id="{A2F42677-3020-4FD8-9C75-899435898946}"/>
              </a:ext>
            </a:extLst>
          </p:cNvPr>
          <p:cNvCxnSpPr>
            <a:cxnSpLocks/>
          </p:cNvCxnSpPr>
          <p:nvPr/>
        </p:nvCxnSpPr>
        <p:spPr>
          <a:xfrm flipH="1" flipV="1">
            <a:off x="5600641" y="3765383"/>
            <a:ext cx="152924" cy="105096"/>
          </a:xfrm>
          <a:prstGeom prst="straightConnector1">
            <a:avLst/>
          </a:prstGeom>
          <a:ln w="22225" cap="sq" cmpd="sng">
            <a:gradFill flip="none" rotWithShape="1">
              <a:gsLst>
                <a:gs pos="7000">
                  <a:srgbClr val="30BBFA"/>
                </a:gs>
                <a:gs pos="24000">
                  <a:srgbClr val="697BFB"/>
                </a:gs>
                <a:gs pos="40000">
                  <a:srgbClr val="9055FF"/>
                </a:gs>
                <a:gs pos="68000">
                  <a:srgbClr val="AB2EFE"/>
                </a:gs>
              </a:gsLst>
              <a:lin ang="2700000" scaled="1"/>
              <a:tileRect/>
            </a:gradFill>
            <a:bevel/>
            <a:headEnd type="none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>
            <a:extLst>
              <a:ext uri="{FF2B5EF4-FFF2-40B4-BE49-F238E27FC236}">
                <a16:creationId xmlns:a16="http://schemas.microsoft.com/office/drawing/2014/main" id="{6AB739B4-6F3D-4D61-AFD6-978D1CC18693}"/>
              </a:ext>
            </a:extLst>
          </p:cNvPr>
          <p:cNvCxnSpPr>
            <a:cxnSpLocks/>
          </p:cNvCxnSpPr>
          <p:nvPr/>
        </p:nvCxnSpPr>
        <p:spPr>
          <a:xfrm flipV="1">
            <a:off x="7069789" y="3771447"/>
            <a:ext cx="154800" cy="104400"/>
          </a:xfrm>
          <a:prstGeom prst="straightConnector1">
            <a:avLst/>
          </a:prstGeom>
          <a:ln w="22225" cap="sq" cmpd="sng">
            <a:gradFill flip="none" rotWithShape="1">
              <a:gsLst>
                <a:gs pos="7000">
                  <a:srgbClr val="30BBFA"/>
                </a:gs>
                <a:gs pos="24000">
                  <a:srgbClr val="697BFB"/>
                </a:gs>
                <a:gs pos="40000">
                  <a:srgbClr val="9055FF"/>
                </a:gs>
                <a:gs pos="68000">
                  <a:srgbClr val="AB2EFE"/>
                </a:gs>
              </a:gsLst>
              <a:lin ang="2700000" scaled="1"/>
              <a:tileRect/>
            </a:gradFill>
            <a:bevel/>
            <a:headEnd type="none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>
            <a:extLst>
              <a:ext uri="{FF2B5EF4-FFF2-40B4-BE49-F238E27FC236}">
                <a16:creationId xmlns:a16="http://schemas.microsoft.com/office/drawing/2014/main" id="{1F670C36-6020-4E21-BE70-F2B08AED43DF}"/>
              </a:ext>
            </a:extLst>
          </p:cNvPr>
          <p:cNvCxnSpPr>
            <a:cxnSpLocks/>
          </p:cNvCxnSpPr>
          <p:nvPr/>
        </p:nvCxnSpPr>
        <p:spPr>
          <a:xfrm>
            <a:off x="6410731" y="4527197"/>
            <a:ext cx="0" cy="154800"/>
          </a:xfrm>
          <a:prstGeom prst="straightConnector1">
            <a:avLst/>
          </a:prstGeom>
          <a:ln w="22225" cap="sq" cmpd="sng">
            <a:gradFill flip="none" rotWithShape="1">
              <a:gsLst>
                <a:gs pos="40000">
                  <a:srgbClr val="30BBFA"/>
                </a:gs>
                <a:gs pos="62000">
                  <a:srgbClr val="697BFB"/>
                </a:gs>
                <a:gs pos="77000">
                  <a:srgbClr val="9055FF"/>
                </a:gs>
                <a:gs pos="91000">
                  <a:srgbClr val="AB2EFE"/>
                </a:gs>
              </a:gsLst>
              <a:lin ang="16200000" scaled="1"/>
              <a:tileRect/>
            </a:gradFill>
            <a:bevel/>
            <a:headEnd type="none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>
            <a:extLst>
              <a:ext uri="{FF2B5EF4-FFF2-40B4-BE49-F238E27FC236}">
                <a16:creationId xmlns:a16="http://schemas.microsoft.com/office/drawing/2014/main" id="{CD03292D-B282-4BF9-A7BA-10C0009EA587}"/>
              </a:ext>
            </a:extLst>
          </p:cNvPr>
          <p:cNvCxnSpPr>
            <a:cxnSpLocks/>
          </p:cNvCxnSpPr>
          <p:nvPr/>
        </p:nvCxnSpPr>
        <p:spPr>
          <a:xfrm>
            <a:off x="7088590" y="4279763"/>
            <a:ext cx="154800" cy="104400"/>
          </a:xfrm>
          <a:prstGeom prst="straightConnector1">
            <a:avLst/>
          </a:prstGeom>
          <a:ln w="22225" cap="sq" cmpd="sng">
            <a:gradFill flip="none" rotWithShape="1">
              <a:gsLst>
                <a:gs pos="38000">
                  <a:srgbClr val="30BBFA"/>
                </a:gs>
                <a:gs pos="59000">
                  <a:srgbClr val="697BFB"/>
                </a:gs>
                <a:gs pos="84000">
                  <a:srgbClr val="9055FF"/>
                </a:gs>
                <a:gs pos="99000">
                  <a:srgbClr val="AB2EFE"/>
                </a:gs>
              </a:gsLst>
              <a:lin ang="10800000" scaled="1"/>
              <a:tileRect/>
            </a:gradFill>
            <a:bevel/>
            <a:headEnd type="none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2A114BD4-77D3-44B4-95DA-26D8FF5A850D}"/>
              </a:ext>
            </a:extLst>
          </p:cNvPr>
          <p:cNvCxnSpPr>
            <a:cxnSpLocks/>
          </p:cNvCxnSpPr>
          <p:nvPr/>
        </p:nvCxnSpPr>
        <p:spPr>
          <a:xfrm flipV="1">
            <a:off x="1930507" y="4282494"/>
            <a:ext cx="0" cy="328286"/>
          </a:xfrm>
          <a:prstGeom prst="straightConnector1">
            <a:avLst/>
          </a:prstGeom>
          <a:ln w="22225" cap="sq" cmpd="sng">
            <a:gradFill flip="none" rotWithShape="1">
              <a:gsLst>
                <a:gs pos="5000">
                  <a:srgbClr val="30BBFA"/>
                </a:gs>
                <a:gs pos="28000">
                  <a:srgbClr val="697BFB"/>
                </a:gs>
                <a:gs pos="51000">
                  <a:srgbClr val="9055FF"/>
                </a:gs>
                <a:gs pos="73000">
                  <a:srgbClr val="AB2EFE"/>
                </a:gs>
              </a:gsLst>
              <a:lin ang="5400000" scaled="1"/>
              <a:tileRect/>
            </a:gradFill>
            <a:bevel/>
            <a:headEnd type="none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07B0D9BA-0B51-4B84-8970-F2DBDE1B62E7}"/>
              </a:ext>
            </a:extLst>
          </p:cNvPr>
          <p:cNvCxnSpPr>
            <a:cxnSpLocks/>
          </p:cNvCxnSpPr>
          <p:nvPr/>
        </p:nvCxnSpPr>
        <p:spPr>
          <a:xfrm>
            <a:off x="273085" y="1785627"/>
            <a:ext cx="717982" cy="0"/>
          </a:xfrm>
          <a:prstGeom prst="line">
            <a:avLst/>
          </a:prstGeom>
          <a:ln w="12700">
            <a:gradFill flip="none" rotWithShape="1">
              <a:gsLst>
                <a:gs pos="7000">
                  <a:srgbClr val="30BBFA"/>
                </a:gs>
                <a:gs pos="71000">
                  <a:srgbClr val="9055FF"/>
                </a:gs>
                <a:gs pos="30000">
                  <a:srgbClr val="697BFB"/>
                </a:gs>
                <a:gs pos="96000">
                  <a:srgbClr val="AB2EFE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id="{FBC874EB-96F3-474D-8799-B5CF046E315F}"/>
              </a:ext>
            </a:extLst>
          </p:cNvPr>
          <p:cNvCxnSpPr>
            <a:cxnSpLocks/>
          </p:cNvCxnSpPr>
          <p:nvPr/>
        </p:nvCxnSpPr>
        <p:spPr>
          <a:xfrm>
            <a:off x="2863275" y="1785627"/>
            <a:ext cx="288032" cy="0"/>
          </a:xfrm>
          <a:prstGeom prst="line">
            <a:avLst/>
          </a:prstGeom>
          <a:ln w="12700">
            <a:gradFill flip="none" rotWithShape="1">
              <a:gsLst>
                <a:gs pos="7000">
                  <a:srgbClr val="30BBFA"/>
                </a:gs>
                <a:gs pos="71000">
                  <a:srgbClr val="9055FF"/>
                </a:gs>
                <a:gs pos="30000">
                  <a:srgbClr val="697BFB"/>
                </a:gs>
                <a:gs pos="96000">
                  <a:srgbClr val="AB2EFE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>
            <a:extLst>
              <a:ext uri="{FF2B5EF4-FFF2-40B4-BE49-F238E27FC236}">
                <a16:creationId xmlns:a16="http://schemas.microsoft.com/office/drawing/2014/main" id="{70F92A2B-DE3C-4FA7-BA05-16F7EFA8AA1B}"/>
              </a:ext>
            </a:extLst>
          </p:cNvPr>
          <p:cNvCxnSpPr>
            <a:cxnSpLocks/>
          </p:cNvCxnSpPr>
          <p:nvPr/>
        </p:nvCxnSpPr>
        <p:spPr>
          <a:xfrm>
            <a:off x="4879499" y="1785627"/>
            <a:ext cx="360040" cy="0"/>
          </a:xfrm>
          <a:prstGeom prst="line">
            <a:avLst/>
          </a:prstGeom>
          <a:ln w="12700">
            <a:gradFill flip="none" rotWithShape="1">
              <a:gsLst>
                <a:gs pos="7000">
                  <a:srgbClr val="30BBFA"/>
                </a:gs>
                <a:gs pos="71000">
                  <a:srgbClr val="9055FF"/>
                </a:gs>
                <a:gs pos="30000">
                  <a:srgbClr val="697BFB"/>
                </a:gs>
                <a:gs pos="96000">
                  <a:srgbClr val="AB2EFE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7917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319</Words>
  <Application>Microsoft Office PowerPoint</Application>
  <PresentationFormat>Экран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Roboto Medium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Елена Суворова</cp:lastModifiedBy>
  <cp:revision>59</cp:revision>
  <dcterms:created xsi:type="dcterms:W3CDTF">2019-03-25T14:27:32Z</dcterms:created>
  <dcterms:modified xsi:type="dcterms:W3CDTF">2023-04-09T11:45:54Z</dcterms:modified>
</cp:coreProperties>
</file>