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90"/>
  </p:notesMasterIdLst>
  <p:handoutMasterIdLst>
    <p:handoutMasterId r:id="rId91"/>
  </p:handoutMasterIdLst>
  <p:sldIdLst>
    <p:sldId id="625" r:id="rId2"/>
    <p:sldId id="1134" r:id="rId3"/>
    <p:sldId id="1247" r:id="rId4"/>
    <p:sldId id="1249" r:id="rId5"/>
    <p:sldId id="1250" r:id="rId6"/>
    <p:sldId id="1252" r:id="rId7"/>
    <p:sldId id="1253" r:id="rId8"/>
    <p:sldId id="1133" r:id="rId9"/>
    <p:sldId id="1254" r:id="rId10"/>
    <p:sldId id="1147" r:id="rId11"/>
    <p:sldId id="1260" r:id="rId12"/>
    <p:sldId id="1261" r:id="rId13"/>
    <p:sldId id="1256" r:id="rId14"/>
    <p:sldId id="1258" r:id="rId15"/>
    <p:sldId id="1262" r:id="rId16"/>
    <p:sldId id="1263" r:id="rId17"/>
    <p:sldId id="1257" r:id="rId18"/>
    <p:sldId id="1259" r:id="rId19"/>
    <p:sldId id="1264" r:id="rId20"/>
    <p:sldId id="1266" r:id="rId21"/>
    <p:sldId id="1267" r:id="rId22"/>
    <p:sldId id="1268" r:id="rId23"/>
    <p:sldId id="1269" r:id="rId24"/>
    <p:sldId id="1270" r:id="rId25"/>
    <p:sldId id="1272" r:id="rId26"/>
    <p:sldId id="1271" r:id="rId27"/>
    <p:sldId id="1343" r:id="rId28"/>
    <p:sldId id="1342" r:id="rId29"/>
    <p:sldId id="1341" r:id="rId30"/>
    <p:sldId id="1340" r:id="rId31"/>
    <p:sldId id="1339" r:id="rId32"/>
    <p:sldId id="1338" r:id="rId33"/>
    <p:sldId id="1337" r:id="rId34"/>
    <p:sldId id="1336" r:id="rId35"/>
    <p:sldId id="1274" r:id="rId36"/>
    <p:sldId id="1172" r:id="rId37"/>
    <p:sldId id="1140" r:id="rId38"/>
    <p:sldId id="1278" r:id="rId39"/>
    <p:sldId id="1279" r:id="rId40"/>
    <p:sldId id="1280" r:id="rId41"/>
    <p:sldId id="1281" r:id="rId42"/>
    <p:sldId id="1282" r:id="rId43"/>
    <p:sldId id="1177" r:id="rId44"/>
    <p:sldId id="1284" r:id="rId45"/>
    <p:sldId id="1285" r:id="rId46"/>
    <p:sldId id="1286" r:id="rId47"/>
    <p:sldId id="1287" r:id="rId48"/>
    <p:sldId id="1288" r:id="rId49"/>
    <p:sldId id="1289" r:id="rId50"/>
    <p:sldId id="1290" r:id="rId51"/>
    <p:sldId id="1291" r:id="rId52"/>
    <p:sldId id="1292" r:id="rId53"/>
    <p:sldId id="1293" r:id="rId54"/>
    <p:sldId id="1206" r:id="rId55"/>
    <p:sldId id="1312" r:id="rId56"/>
    <p:sldId id="1186" r:id="rId57"/>
    <p:sldId id="1295" r:id="rId58"/>
    <p:sldId id="1277" r:id="rId59"/>
    <p:sldId id="1296" r:id="rId60"/>
    <p:sldId id="1297" r:id="rId61"/>
    <p:sldId id="1298" r:id="rId62"/>
    <p:sldId id="1194" r:id="rId63"/>
    <p:sldId id="1301" r:id="rId64"/>
    <p:sldId id="1300" r:id="rId65"/>
    <p:sldId id="1273" r:id="rId66"/>
    <p:sldId id="1347" r:id="rId67"/>
    <p:sldId id="1334" r:id="rId68"/>
    <p:sldId id="1303" r:id="rId69"/>
    <p:sldId id="1210" r:id="rId70"/>
    <p:sldId id="1310" r:id="rId71"/>
    <p:sldId id="1211" r:id="rId72"/>
    <p:sldId id="1199" r:id="rId73"/>
    <p:sldId id="1201" r:id="rId74"/>
    <p:sldId id="1311" r:id="rId75"/>
    <p:sldId id="1207" r:id="rId76"/>
    <p:sldId id="1209" r:id="rId77"/>
    <p:sldId id="1212" r:id="rId78"/>
    <p:sldId id="1313" r:id="rId79"/>
    <p:sldId id="1315" r:id="rId80"/>
    <p:sldId id="1314" r:id="rId81"/>
    <p:sldId id="1344" r:id="rId82"/>
    <p:sldId id="1345" r:id="rId83"/>
    <p:sldId id="1318" r:id="rId84"/>
    <p:sldId id="1346" r:id="rId85"/>
    <p:sldId id="1323" r:id="rId86"/>
    <p:sldId id="1324" r:id="rId87"/>
    <p:sldId id="1236" r:id="rId88"/>
    <p:sldId id="1243" r:id="rId89"/>
  </p:sldIdLst>
  <p:sldSz cx="12192000" cy="6858000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19" userDrawn="1">
          <p15:clr>
            <a:srgbClr val="A4A3A4"/>
          </p15:clr>
        </p15:guide>
        <p15:guide id="3" pos="914" userDrawn="1">
          <p15:clr>
            <a:srgbClr val="A4A3A4"/>
          </p15:clr>
        </p15:guide>
        <p15:guide id="4" pos="7537" userDrawn="1">
          <p15:clr>
            <a:srgbClr val="A4A3A4"/>
          </p15:clr>
        </p15:guide>
        <p15:guide id="5" orient="horz" pos="3521" userDrawn="1">
          <p15:clr>
            <a:srgbClr val="A4A3A4"/>
          </p15:clr>
        </p15:guide>
        <p15:guide id="7" orient="horz" pos="1321" userDrawn="1">
          <p15:clr>
            <a:srgbClr val="A4A3A4"/>
          </p15:clr>
        </p15:guide>
        <p15:guide id="11" orient="horz" pos="2954" userDrawn="1">
          <p15:clr>
            <a:srgbClr val="A4A3A4"/>
          </p15:clr>
        </p15:guide>
        <p15:guide id="12" orient="horz" pos="3362" userDrawn="1">
          <p15:clr>
            <a:srgbClr val="A4A3A4"/>
          </p15:clr>
        </p15:guide>
        <p15:guide id="14" orient="horz" pos="504" userDrawn="1">
          <p15:clr>
            <a:srgbClr val="A4A3A4"/>
          </p15:clr>
        </p15:guide>
        <p15:guide id="15" orient="horz" pos="1207" userDrawn="1">
          <p15:clr>
            <a:srgbClr val="A4A3A4"/>
          </p15:clr>
        </p15:guide>
        <p15:guide id="16" orient="horz" pos="40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  <a:srgbClr val="D12E6D"/>
    <a:srgbClr val="BDD7EE"/>
    <a:srgbClr val="FFFFFF"/>
    <a:srgbClr val="A952A3"/>
    <a:srgbClr val="2E75B6"/>
    <a:srgbClr val="EFB7E6"/>
    <a:srgbClr val="ECAAE1"/>
    <a:srgbClr val="E791D9"/>
    <a:srgbClr val="D231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D5ABB26-0587-4C30-8999-92F81FD0307C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30" autoAdjust="0"/>
    <p:restoredTop sz="94634" autoAdjust="0"/>
  </p:normalViewPr>
  <p:slideViewPr>
    <p:cSldViewPr snapToGrid="0" showGuides="1">
      <p:cViewPr varScale="1">
        <p:scale>
          <a:sx n="128" d="100"/>
          <a:sy n="128" d="100"/>
        </p:scale>
        <p:origin x="222" y="114"/>
      </p:cViewPr>
      <p:guideLst>
        <p:guide orient="horz" pos="2319"/>
        <p:guide pos="914"/>
        <p:guide pos="7537"/>
        <p:guide orient="horz" pos="3521"/>
        <p:guide orient="horz" pos="1321"/>
        <p:guide orient="horz" pos="2954"/>
        <p:guide orient="horz" pos="3362"/>
        <p:guide orient="horz" pos="504"/>
        <p:guide orient="horz" pos="1207"/>
        <p:guide orient="horz" pos="4088"/>
      </p:guideLst>
    </p:cSldViewPr>
  </p:slideViewPr>
  <p:outlineViewPr>
    <p:cViewPr>
      <p:scale>
        <a:sx n="33" d="100"/>
        <a:sy n="33" d="100"/>
      </p:scale>
      <p:origin x="0" y="-1689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0" d="100"/>
          <a:sy n="80" d="100"/>
        </p:scale>
        <p:origin x="358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+mj-lt"/>
              </a:rPr>
              <a:t>Количество участников</a:t>
            </a:r>
            <a:br>
              <a:rPr lang="ru-RU" sz="1600" b="1" dirty="0" smtClean="0">
                <a:solidFill>
                  <a:srgbClr val="002060"/>
                </a:solidFill>
                <a:effectLst/>
                <a:latin typeface="+mj-lt"/>
              </a:rPr>
            </a:br>
            <a:r>
              <a:rPr lang="ru-RU" sz="1600" b="1" dirty="0" smtClean="0">
                <a:solidFill>
                  <a:srgbClr val="002060"/>
                </a:solidFill>
                <a:effectLst/>
                <a:latin typeface="+mj-lt"/>
              </a:rPr>
              <a:t> СНС ГУАП</a:t>
            </a:r>
            <a:endParaRPr lang="ru-RU" sz="1600" dirty="0">
              <a:solidFill>
                <a:srgbClr val="002060"/>
              </a:solidFill>
              <a:effectLst/>
              <a:latin typeface="+mj-lt"/>
            </a:endParaRPr>
          </a:p>
        </c:rich>
      </c:tx>
      <c:layout>
        <c:manualLayout>
          <c:xMode val="edge"/>
          <c:yMode val="edge"/>
          <c:x val="0.2301511728686628"/>
          <c:y val="0.110721239926885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3.5136009303874415E-2"/>
          <c:y val="0.29433038659571231"/>
          <c:w val="0.92972798139225121"/>
          <c:h val="0.546897912413425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2023/2024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9.0133798527054811E-3"/>
                  <c:y val="0.1770539983956024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E21-4C58-8F03-AE91DC6E9D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21-4C58-8F03-AE91DC6E9DC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2024/2025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3403046998750998E-3"/>
                  <c:y val="0.2627539368729203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E21-4C58-8F03-AE91DC6E9D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21-4C58-8F03-AE91DC6E9DC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102694288"/>
        <c:axId val="2102705936"/>
      </c:barChart>
      <c:catAx>
        <c:axId val="21026942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02705936"/>
        <c:crosses val="autoZero"/>
        <c:auto val="1"/>
        <c:lblAlgn val="ctr"/>
        <c:lblOffset val="100"/>
        <c:noMultiLvlLbl val="0"/>
      </c:catAx>
      <c:valAx>
        <c:axId val="2102705936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102694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111868325227152"/>
          <c:y val="0.86384300408756354"/>
          <c:w val="0.6898498935356282"/>
          <c:h val="0.102234938294797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2F6-49D0-B932-508B9072C2F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2F6-49D0-B932-508B9072C2FF}"/>
              </c:ext>
            </c:extLst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2F6-49D0-B932-508B9072C2FF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72F6-49D0-B932-508B9072C2FF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72F6-49D0-B932-508B9072C2FF}"/>
              </c:ext>
            </c:extLst>
          </c:dPt>
          <c:dPt>
            <c:idx val="5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72F6-49D0-B932-508B9072C2FF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72F6-49D0-B932-508B9072C2FF}"/>
              </c:ext>
            </c:extLst>
          </c:dPt>
          <c:dPt>
            <c:idx val="7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72F6-49D0-B932-508B9072C2FF}"/>
              </c:ext>
            </c:extLst>
          </c:dPt>
          <c:dPt>
            <c:idx val="8"/>
            <c:invertIfNegative val="0"/>
            <c:bubble3D val="0"/>
            <c:spPr>
              <a:solidFill>
                <a:srgbClr val="99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72F6-49D0-B932-508B9072C2F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'(10.01.2023) 1 (2018-2022)'!$F$58:$F$66</c:f>
              <c:strCache>
                <c:ptCount val="9"/>
                <c:pt idx="0">
                  <c:v>СПО+ИФ</c:v>
                </c:pt>
                <c:pt idx="1">
                  <c:v>Инж. Школа</c:v>
                </c:pt>
                <c:pt idx="2">
                  <c:v>Департамент НИД</c:v>
                </c:pt>
                <c:pt idx="3">
                  <c:v>Институт 8</c:v>
                </c:pt>
                <c:pt idx="4">
                  <c:v>Институт ФПТИ</c:v>
                </c:pt>
                <c:pt idx="5">
                  <c:v>Институт 4</c:v>
                </c:pt>
                <c:pt idx="6">
                  <c:v>Институт 3</c:v>
                </c:pt>
                <c:pt idx="7">
                  <c:v>Институт 2</c:v>
                </c:pt>
                <c:pt idx="8">
                  <c:v>Институт 1</c:v>
                </c:pt>
              </c:strCache>
            </c:strRef>
          </c:cat>
          <c:val>
            <c:numRef>
              <c:f>'(10.01.2023) 1 (2018-2022)'!$G$58:$G$66</c:f>
              <c:numCache>
                <c:formatCode>General</c:formatCode>
                <c:ptCount val="9"/>
                <c:pt idx="0">
                  <c:v>4.5</c:v>
                </c:pt>
                <c:pt idx="1">
                  <c:v>15.1</c:v>
                </c:pt>
                <c:pt idx="2">
                  <c:v>9.5</c:v>
                </c:pt>
                <c:pt idx="3">
                  <c:v>0</c:v>
                </c:pt>
                <c:pt idx="4">
                  <c:v>1</c:v>
                </c:pt>
                <c:pt idx="5">
                  <c:v>2.2000000000000002</c:v>
                </c:pt>
                <c:pt idx="6">
                  <c:v>5.5</c:v>
                </c:pt>
                <c:pt idx="7">
                  <c:v>52.9</c:v>
                </c:pt>
                <c:pt idx="8">
                  <c:v>95.2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72F6-49D0-B932-508B9072C2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14"/>
        <c:axId val="157078272"/>
        <c:axId val="157079808"/>
      </c:barChart>
      <c:catAx>
        <c:axId val="1570782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7079808"/>
        <c:crosses val="autoZero"/>
        <c:auto val="1"/>
        <c:lblAlgn val="ctr"/>
        <c:lblOffset val="100"/>
        <c:noMultiLvlLbl val="0"/>
      </c:catAx>
      <c:valAx>
        <c:axId val="157079808"/>
        <c:scaling>
          <c:orientation val="minMax"/>
          <c:max val="1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7078272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accent5">
              <a:lumMod val="50000"/>
            </a:schemeClr>
          </a:solidFill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931492738410439"/>
          <c:y val="5.2914434338967989E-2"/>
          <c:w val="0.68580699995299943"/>
          <c:h val="0.8686836649078867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CBC-419F-B32D-E4BC6CAD76A1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CBC-419F-B32D-E4BC6CAD76A1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CBC-419F-B32D-E4BC6CAD76A1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CBC-419F-B32D-E4BC6CAD76A1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CBC-419F-B32D-E4BC6CAD76A1}"/>
              </c:ext>
            </c:extLst>
          </c:dPt>
          <c:dPt>
            <c:idx val="5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CBC-419F-B32D-E4BC6CAD76A1}"/>
              </c:ext>
            </c:extLst>
          </c:dPt>
          <c:dPt>
            <c:idx val="6"/>
            <c:invertIfNegative val="0"/>
            <c:bubble3D val="0"/>
            <c:spPr>
              <a:solidFill>
                <a:srgbClr val="99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2C7D-4C50-80DD-93CC6D5114CD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2CBC-419F-B32D-E4BC6CAD76A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'(10.01.2023) 1 (2018-2022)'!$F$58:$F$64</c:f>
              <c:strCache>
                <c:ptCount val="7"/>
                <c:pt idx="0">
                  <c:v>Инженерная школа</c:v>
                </c:pt>
                <c:pt idx="1">
                  <c:v>Департамент НИД</c:v>
                </c:pt>
                <c:pt idx="2">
                  <c:v>Институт ФПТИ</c:v>
                </c:pt>
                <c:pt idx="3">
                  <c:v>Институт 4</c:v>
                </c:pt>
                <c:pt idx="4">
                  <c:v>Институт 3</c:v>
                </c:pt>
                <c:pt idx="5">
                  <c:v>Институт 2</c:v>
                </c:pt>
                <c:pt idx="6">
                  <c:v>Институт 1</c:v>
                </c:pt>
              </c:strCache>
            </c:strRef>
          </c:cat>
          <c:val>
            <c:numRef>
              <c:f>'(10.01.2023) 1 (2018-2022)'!$G$58:$G$64</c:f>
              <c:numCache>
                <c:formatCode>General</c:formatCode>
                <c:ptCount val="7"/>
                <c:pt idx="0">
                  <c:v>1.5</c:v>
                </c:pt>
                <c:pt idx="1">
                  <c:v>2.2999999999999998</c:v>
                </c:pt>
                <c:pt idx="2">
                  <c:v>1</c:v>
                </c:pt>
                <c:pt idx="3">
                  <c:v>1.5</c:v>
                </c:pt>
                <c:pt idx="4">
                  <c:v>2.2999999999999998</c:v>
                </c:pt>
                <c:pt idx="5">
                  <c:v>14.3</c:v>
                </c:pt>
                <c:pt idx="6">
                  <c:v>75.5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2CBC-419F-B32D-E4BC6CAD76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14"/>
        <c:axId val="157078272"/>
        <c:axId val="157079808"/>
      </c:barChart>
      <c:catAx>
        <c:axId val="1570782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7079808"/>
        <c:crosses val="autoZero"/>
        <c:auto val="1"/>
        <c:lblAlgn val="ctr"/>
        <c:lblOffset val="100"/>
        <c:noMultiLvlLbl val="0"/>
      </c:catAx>
      <c:valAx>
        <c:axId val="157079808"/>
        <c:scaling>
          <c:orientation val="minMax"/>
          <c:max val="8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7078272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accent5">
              <a:lumMod val="50000"/>
            </a:schemeClr>
          </a:solidFill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D22-46C1-B2BC-65358453260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D22-46C1-B2BC-65358453260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D22-46C1-B2BC-65358453260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D22-46C1-B2BC-65358453260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3D22-46C1-B2BC-653584532600}"/>
              </c:ext>
            </c:extLst>
          </c:dPt>
          <c:cat>
            <c:strRef>
              <c:f>Лист1!$E$4:$E$8</c:f>
              <c:strCache>
                <c:ptCount val="5"/>
                <c:pt idx="0">
                  <c:v>бакалавриат</c:v>
                </c:pt>
                <c:pt idx="1">
                  <c:v>магистратура</c:v>
                </c:pt>
                <c:pt idx="2">
                  <c:v>Специалитет</c:v>
                </c:pt>
                <c:pt idx="3">
                  <c:v>СПО</c:v>
                </c:pt>
                <c:pt idx="4">
                  <c:v>РКИ</c:v>
                </c:pt>
              </c:strCache>
            </c:strRef>
          </c:cat>
          <c:val>
            <c:numRef>
              <c:f>Лист1!$F$4:$F$8</c:f>
              <c:numCache>
                <c:formatCode>General</c:formatCode>
                <c:ptCount val="5"/>
                <c:pt idx="0">
                  <c:v>64</c:v>
                </c:pt>
                <c:pt idx="1">
                  <c:v>26</c:v>
                </c:pt>
                <c:pt idx="2">
                  <c:v>1</c:v>
                </c:pt>
                <c:pt idx="3">
                  <c:v>4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D22-46C1-B2BC-6535845326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" y="8"/>
            <a:ext cx="2945659" cy="498215"/>
          </a:xfrm>
          <a:prstGeom prst="rect">
            <a:avLst/>
          </a:prstGeom>
        </p:spPr>
        <p:txBody>
          <a:bodyPr vert="horz" lIns="90005" tIns="45002" rIns="90005" bIns="4500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58" y="8"/>
            <a:ext cx="2945659" cy="498215"/>
          </a:xfrm>
          <a:prstGeom prst="rect">
            <a:avLst/>
          </a:prstGeom>
        </p:spPr>
        <p:txBody>
          <a:bodyPr vert="horz" lIns="90005" tIns="45002" rIns="90005" bIns="45002" rtlCol="0"/>
          <a:lstStyle>
            <a:lvl1pPr algn="r">
              <a:defRPr sz="1200"/>
            </a:lvl1pPr>
          </a:lstStyle>
          <a:p>
            <a:fld id="{EA5E5A4E-6396-4A88-A70E-C21D7495C05F}" type="datetime1">
              <a:rPr lang="ru-RU" smtClean="0"/>
              <a:t>16.09.2025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5" y="9431599"/>
            <a:ext cx="2945659" cy="498214"/>
          </a:xfrm>
          <a:prstGeom prst="rect">
            <a:avLst/>
          </a:prstGeom>
        </p:spPr>
        <p:txBody>
          <a:bodyPr vert="horz" lIns="90005" tIns="45002" rIns="90005" bIns="4500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58" y="9431599"/>
            <a:ext cx="2945659" cy="498214"/>
          </a:xfrm>
          <a:prstGeom prst="rect">
            <a:avLst/>
          </a:prstGeom>
        </p:spPr>
        <p:txBody>
          <a:bodyPr vert="horz" lIns="90005" tIns="45002" rIns="90005" bIns="45002" rtlCol="0" anchor="b"/>
          <a:lstStyle>
            <a:lvl1pPr algn="r">
              <a:defRPr sz="1200"/>
            </a:lvl1pPr>
          </a:lstStyle>
          <a:p>
            <a:fld id="{772746D7-ADE3-46C0-AD62-1B7C11AE6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27270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9"/>
            <a:ext cx="2946400" cy="498555"/>
          </a:xfrm>
          <a:prstGeom prst="rect">
            <a:avLst/>
          </a:prstGeom>
        </p:spPr>
        <p:txBody>
          <a:bodyPr vert="horz" lIns="90005" tIns="45002" rIns="90005" bIns="4500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90" y="9"/>
            <a:ext cx="2946400" cy="498555"/>
          </a:xfrm>
          <a:prstGeom prst="rect">
            <a:avLst/>
          </a:prstGeom>
        </p:spPr>
        <p:txBody>
          <a:bodyPr vert="horz" lIns="90005" tIns="45002" rIns="90005" bIns="45002" rtlCol="0"/>
          <a:lstStyle>
            <a:lvl1pPr algn="r">
              <a:defRPr sz="1200"/>
            </a:lvl1pPr>
          </a:lstStyle>
          <a:p>
            <a:fld id="{3E71FF71-7406-44FA-91F3-E92132C85FAA}" type="datetime1">
              <a:rPr lang="ru-RU" smtClean="0"/>
              <a:t>16.09.2025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005" tIns="45002" rIns="90005" bIns="4500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8" y="4779149"/>
            <a:ext cx="5438775" cy="3909050"/>
          </a:xfrm>
          <a:prstGeom prst="rect">
            <a:avLst/>
          </a:prstGeom>
        </p:spPr>
        <p:txBody>
          <a:bodyPr vert="horz" lIns="90005" tIns="45002" rIns="90005" bIns="45002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31268"/>
            <a:ext cx="2946400" cy="498555"/>
          </a:xfrm>
          <a:prstGeom prst="rect">
            <a:avLst/>
          </a:prstGeom>
        </p:spPr>
        <p:txBody>
          <a:bodyPr vert="horz" lIns="90005" tIns="45002" rIns="90005" bIns="4500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90" y="9431268"/>
            <a:ext cx="2946400" cy="498555"/>
          </a:xfrm>
          <a:prstGeom prst="rect">
            <a:avLst/>
          </a:prstGeom>
        </p:spPr>
        <p:txBody>
          <a:bodyPr vert="horz" lIns="90005" tIns="45002" rIns="90005" bIns="45002" rtlCol="0" anchor="b"/>
          <a:lstStyle>
            <a:lvl1pPr algn="r">
              <a:defRPr sz="1200"/>
            </a:lvl1pPr>
          </a:lstStyle>
          <a:p>
            <a:fld id="{9B149628-2380-45F0-81DE-B2F66962C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3127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3488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8633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2969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69871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698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11930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37993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8281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93736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85577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7677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63316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07571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94914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78026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19600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49428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35431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59949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58685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42799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4562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53312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3988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80176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19566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97059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7605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90890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19225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91706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61708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0561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33591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1166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01651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811370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190560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81437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24703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63001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538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7383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5828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1330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9705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1359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73" y="-9442"/>
            <a:ext cx="12211346" cy="68768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5325" y="4868864"/>
            <a:ext cx="10801350" cy="1239464"/>
          </a:xfrm>
        </p:spPr>
        <p:txBody>
          <a:bodyPr anchor="t">
            <a:normAutofit/>
          </a:bodyPr>
          <a:lstStyle>
            <a:lvl1pPr algn="ctr">
              <a:defRPr sz="36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5325" y="6308725"/>
            <a:ext cx="10801350" cy="549275"/>
          </a:xfr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80362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8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5" orient="horz" pos="3067" userDrawn="1">
          <p15:clr>
            <a:srgbClr val="FBAE40"/>
          </p15:clr>
        </p15:guide>
        <p15:guide id="6" orient="horz" pos="397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одним скругленным углом 2"/>
          <p:cNvSpPr/>
          <p:nvPr userDrawn="1"/>
        </p:nvSpPr>
        <p:spPr>
          <a:xfrm>
            <a:off x="0" y="-1"/>
            <a:ext cx="2885440" cy="333375"/>
          </a:xfrm>
          <a:prstGeom prst="round1Rect">
            <a:avLst>
              <a:gd name="adj" fmla="val 47278"/>
            </a:avLst>
          </a:prstGeom>
          <a:solidFill>
            <a:srgbClr val="D12E6D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92163"/>
          </a:xfrm>
          <a:gradFill flip="none" rotWithShape="1">
            <a:gsLst>
              <a:gs pos="50000">
                <a:srgbClr val="005AAA"/>
              </a:gs>
              <a:gs pos="0">
                <a:srgbClr val="005AAA"/>
              </a:gs>
              <a:gs pos="100000">
                <a:srgbClr val="00B8EE"/>
              </a:gs>
            </a:gsLst>
            <a:lin ang="0" scaled="1"/>
            <a:tileRect/>
          </a:gradFill>
          <a:ln>
            <a:noFill/>
          </a:ln>
        </p:spPr>
        <p:txBody>
          <a:bodyPr tIns="0" bIns="0" anchor="ctr">
            <a:normAutofit/>
          </a:bodyPr>
          <a:lstStyle>
            <a:lvl1pPr marL="269875" indent="0" defTabSz="1073150">
              <a:lnSpc>
                <a:spcPts val="2400"/>
              </a:lnSpc>
              <a:tabLst/>
              <a:defRPr lang="ru-RU" sz="2400" b="0" dirty="0">
                <a:solidFill>
                  <a:schemeClr val="bg1"/>
                </a:solidFill>
                <a:effectLst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1999" cy="333375"/>
          </a:xfrm>
          <a:noFill/>
          <a:ln>
            <a:noFill/>
          </a:ln>
        </p:spPr>
        <p:txBody>
          <a:bodyPr lIns="0" tIns="0" rIns="0" bIns="0" anchor="ctr" anchorCtr="0">
            <a:normAutofit/>
          </a:bodyPr>
          <a:lstStyle>
            <a:lvl1pPr marL="361950" indent="0" algn="l">
              <a:lnSpc>
                <a:spcPct val="100000"/>
              </a:lnSpc>
              <a:spcBef>
                <a:spcPts val="0"/>
              </a:spcBef>
              <a:buNone/>
              <a:defRPr lang="ru-RU" sz="1400" b="0" dirty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5318"/>
            <a:ext cx="1066800" cy="372681"/>
          </a:xfrm>
          <a:prstGeom prst="rect">
            <a:avLst/>
          </a:prstGeom>
        </p:spPr>
      </p:pic>
      <p:sp>
        <p:nvSpPr>
          <p:cNvPr id="4" name="Овал 3"/>
          <p:cNvSpPr/>
          <p:nvPr userDrawn="1"/>
        </p:nvSpPr>
        <p:spPr>
          <a:xfrm>
            <a:off x="11658600" y="6328513"/>
            <a:ext cx="499324" cy="499324"/>
          </a:xfrm>
          <a:prstGeom prst="ellipse">
            <a:avLst/>
          </a:prstGeom>
          <a:solidFill>
            <a:srgbClr val="D12E6D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1645583" y="6424286"/>
            <a:ext cx="535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75C801B-6540-4C5C-8138-3A6B288D5B43}" type="slidenum">
              <a:rPr lang="ru-RU" sz="1400" b="1" baseline="0" smtClean="0">
                <a:solidFill>
                  <a:schemeClr val="bg1"/>
                </a:solidFill>
                <a:latin typeface="+mj-lt"/>
              </a:rPr>
              <a:pPr algn="ctr"/>
              <a:t>‹#›</a:t>
            </a:fld>
            <a:endParaRPr lang="ru-RU" sz="2000" b="1" baseline="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56650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17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userDrawn="1">
          <p15:clr>
            <a:srgbClr val="FBAE40"/>
          </p15:clr>
        </p15:guide>
        <p15:guide id="5" pos="7673" userDrawn="1">
          <p15:clr>
            <a:srgbClr val="FBAE40"/>
          </p15:clr>
        </p15:guide>
        <p15:guide id="6" orient="horz" userDrawn="1">
          <p15:clr>
            <a:srgbClr val="FBAE40"/>
          </p15:clr>
        </p15:guide>
        <p15:guide id="7" orient="horz" pos="709" userDrawn="1">
          <p15:clr>
            <a:srgbClr val="FBAE40"/>
          </p15:clr>
        </p15:guide>
        <p15:guide id="8" pos="211" userDrawn="1">
          <p15:clr>
            <a:srgbClr val="FBAE40"/>
          </p15:clr>
        </p15:guide>
        <p15:guide id="9" pos="7469" userDrawn="1">
          <p15:clr>
            <a:srgbClr val="FBAE40"/>
          </p15:clr>
        </p15:guide>
        <p15:guide id="10" orient="horz" pos="3974" userDrawn="1">
          <p15:clr>
            <a:srgbClr val="FBAE40"/>
          </p15:clr>
        </p15:guide>
        <p15:guide id="11" orient="horz" pos="799" userDrawn="1">
          <p15:clr>
            <a:srgbClr val="FBAE40"/>
          </p15:clr>
        </p15:guide>
        <p15:guide id="12" pos="438" userDrawn="1">
          <p15:clr>
            <a:srgbClr val="FBAE40"/>
          </p15:clr>
        </p15:guide>
        <p15:guide id="13" pos="7242" userDrawn="1">
          <p15:clr>
            <a:srgbClr val="FBAE40"/>
          </p15:clr>
        </p15:guide>
        <p15:guide id="14" orient="horz" pos="913" userDrawn="1">
          <p15:clr>
            <a:srgbClr val="FBAE40"/>
          </p15:clr>
        </p15:guide>
        <p15:guide id="15" orient="horz" pos="102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ста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74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1300542" y="6381750"/>
            <a:ext cx="823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75C801B-6540-4C5C-8138-3A6B288D5B43}" type="slidenum">
              <a:rPr lang="ru-RU" smtClean="0">
                <a:solidFill>
                  <a:srgbClr val="006CB6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pPr algn="r"/>
              <a:t>‹#›</a:t>
            </a:fld>
            <a:r>
              <a:rPr lang="en-US" dirty="0" smtClean="0">
                <a:solidFill>
                  <a:srgbClr val="006CB6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/</a:t>
            </a:r>
            <a:r>
              <a:rPr lang="ru-RU" dirty="0" smtClean="0">
                <a:solidFill>
                  <a:srgbClr val="006CB6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1</a:t>
            </a:r>
          </a:p>
        </p:txBody>
      </p:sp>
      <p:sp>
        <p:nvSpPr>
          <p:cNvPr id="9" name="Фигура"/>
          <p:cNvSpPr/>
          <p:nvPr userDrawn="1"/>
        </p:nvSpPr>
        <p:spPr>
          <a:xfrm flipV="1">
            <a:off x="258717" y="888898"/>
            <a:ext cx="11669758" cy="73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97" y="0"/>
                </a:moveTo>
                <a:lnTo>
                  <a:pt x="21525" y="0"/>
                </a:lnTo>
                <a:cubicBezTo>
                  <a:pt x="21563" y="1062"/>
                  <a:pt x="21590" y="4523"/>
                  <a:pt x="21593" y="8643"/>
                </a:cubicBezTo>
                <a:cubicBezTo>
                  <a:pt x="21597" y="13386"/>
                  <a:pt x="21568" y="17739"/>
                  <a:pt x="21525" y="19020"/>
                </a:cubicBezTo>
                <a:lnTo>
                  <a:pt x="102" y="21600"/>
                </a:lnTo>
                <a:cubicBezTo>
                  <a:pt x="48" y="21580"/>
                  <a:pt x="4" y="17175"/>
                  <a:pt x="1" y="11525"/>
                </a:cubicBezTo>
                <a:cubicBezTo>
                  <a:pt x="-3" y="5543"/>
                  <a:pt x="40" y="384"/>
                  <a:pt x="97" y="0"/>
                </a:cubicBezTo>
                <a:close/>
              </a:path>
            </a:pathLst>
          </a:custGeom>
          <a:gradFill>
            <a:gsLst>
              <a:gs pos="0">
                <a:srgbClr val="4EB5E8"/>
              </a:gs>
              <a:gs pos="36408">
                <a:srgbClr val="25539A"/>
              </a:gs>
              <a:gs pos="70160">
                <a:srgbClr val="5A397F"/>
              </a:gs>
              <a:gs pos="85395">
                <a:srgbClr val="963763"/>
              </a:gs>
              <a:gs pos="91439">
                <a:srgbClr val="D13647"/>
              </a:gs>
              <a:gs pos="100000">
                <a:srgbClr val="D13647"/>
              </a:gs>
            </a:gsLst>
            <a:lin ang="145354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600" b="0">
                <a:solidFill>
                  <a:srgbClr val="D13647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600" baseline="0" dirty="0"/>
          </a:p>
        </p:txBody>
      </p:sp>
      <p:sp>
        <p:nvSpPr>
          <p:cNvPr id="11" name="Прямоугольник"/>
          <p:cNvSpPr/>
          <p:nvPr userDrawn="1"/>
        </p:nvSpPr>
        <p:spPr>
          <a:xfrm flipH="1">
            <a:off x="1757623" y="260350"/>
            <a:ext cx="45719" cy="539750"/>
          </a:xfrm>
          <a:prstGeom prst="rect">
            <a:avLst/>
          </a:prstGeom>
          <a:solidFill>
            <a:srgbClr val="76C0E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200" baseline="-25000" dirty="0"/>
          </a:p>
        </p:txBody>
      </p:sp>
    </p:spTree>
    <p:extLst>
      <p:ext uri="{BB962C8B-B14F-4D97-AF65-F5344CB8AC3E}">
        <p14:creationId xmlns:p14="http://schemas.microsoft.com/office/powerpoint/2010/main" val="277871620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4020" userDrawn="1">
          <p15:clr>
            <a:srgbClr val="FBAE40"/>
          </p15:clr>
        </p15:guide>
        <p15:guide id="4" pos="166" userDrawn="1">
          <p15:clr>
            <a:srgbClr val="FBAE40"/>
          </p15:clr>
        </p15:guide>
        <p15:guide id="5" orient="horz" pos="164" userDrawn="1">
          <p15:clr>
            <a:srgbClr val="FBAE40"/>
          </p15:clr>
        </p15:guide>
        <p15:guide id="6" orient="horz" pos="4156" userDrawn="1">
          <p15:clr>
            <a:srgbClr val="FBAE40"/>
          </p15:clr>
        </p15:guide>
        <p15:guide id="7" orient="horz" pos="504" userDrawn="1">
          <p15:clr>
            <a:srgbClr val="FBAE40"/>
          </p15:clr>
        </p15:guide>
        <p15:guide id="8" pos="751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869371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20">
          <p15:clr>
            <a:srgbClr val="FBAE40"/>
          </p15:clr>
        </p15:guide>
        <p15:guide id="4" pos="166">
          <p15:clr>
            <a:srgbClr val="FBAE40"/>
          </p15:clr>
        </p15:guide>
        <p15:guide id="5" orient="horz" pos="164">
          <p15:clr>
            <a:srgbClr val="FBAE40"/>
          </p15:clr>
        </p15:guide>
        <p15:guide id="6" orient="horz" pos="4156">
          <p15:clr>
            <a:srgbClr val="FBAE40"/>
          </p15:clr>
        </p15:guide>
        <p15:guide id="7" orient="horz" pos="504">
          <p15:clr>
            <a:srgbClr val="FBAE40"/>
          </p15:clr>
        </p15:guide>
        <p15:guide id="8" pos="751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3A0BF99B-89B2-4FE9-B2EF-79840782F6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407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4" r:id="rId4"/>
    <p:sldLayoutId id="2147483655" r:id="rId5"/>
  </p:sldLayoutIdLst>
  <p:transition spd="slow">
    <p:cover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jpe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12" Type="http://schemas.openxmlformats.org/officeDocument/2006/relationships/image" Target="../media/image6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jpe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2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80.jpe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jpeg"/><Relationship Id="rId4" Type="http://schemas.openxmlformats.org/officeDocument/2006/relationships/image" Target="../media/image73.png"/><Relationship Id="rId9" Type="http://schemas.openxmlformats.org/officeDocument/2006/relationships/image" Target="../media/image78.jpeg"/><Relationship Id="rId1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jpe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jpe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108.jpg"/><Relationship Id="rId17" Type="http://schemas.openxmlformats.org/officeDocument/2006/relationships/image" Target="../media/image113.jpe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13" Type="http://schemas.openxmlformats.org/officeDocument/2006/relationships/image" Target="../media/image124.jpeg"/><Relationship Id="rId18" Type="http://schemas.openxmlformats.org/officeDocument/2006/relationships/image" Target="../media/image129.jpeg"/><Relationship Id="rId3" Type="http://schemas.openxmlformats.org/officeDocument/2006/relationships/image" Target="../media/image114.png"/><Relationship Id="rId21" Type="http://schemas.openxmlformats.org/officeDocument/2006/relationships/image" Target="../media/image132.jpe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17" Type="http://schemas.openxmlformats.org/officeDocument/2006/relationships/image" Target="../media/image128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27.jpeg"/><Relationship Id="rId20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22.jpeg"/><Relationship Id="rId5" Type="http://schemas.openxmlformats.org/officeDocument/2006/relationships/image" Target="../media/image116.png"/><Relationship Id="rId15" Type="http://schemas.openxmlformats.org/officeDocument/2006/relationships/image" Target="../media/image126.jpeg"/><Relationship Id="rId23" Type="http://schemas.openxmlformats.org/officeDocument/2006/relationships/image" Target="../media/image134.png"/><Relationship Id="rId10" Type="http://schemas.openxmlformats.org/officeDocument/2006/relationships/image" Target="../media/image121.jpeg"/><Relationship Id="rId19" Type="http://schemas.openxmlformats.org/officeDocument/2006/relationships/image" Target="../media/image130.jpeg"/><Relationship Id="rId4" Type="http://schemas.openxmlformats.org/officeDocument/2006/relationships/image" Target="../media/image115.png"/><Relationship Id="rId9" Type="http://schemas.openxmlformats.org/officeDocument/2006/relationships/image" Target="../media/image120.png"/><Relationship Id="rId14" Type="http://schemas.openxmlformats.org/officeDocument/2006/relationships/image" Target="../media/image125.jpeg"/><Relationship Id="rId22" Type="http://schemas.openxmlformats.org/officeDocument/2006/relationships/image" Target="../media/image1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eg"/><Relationship Id="rId5" Type="http://schemas.openxmlformats.org/officeDocument/2006/relationships/image" Target="../media/image141.png"/><Relationship Id="rId4" Type="http://schemas.openxmlformats.org/officeDocument/2006/relationships/image" Target="../media/image14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7" Type="http://schemas.openxmlformats.org/officeDocument/2006/relationships/image" Target="../media/image14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dpo.guap.ru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3" Type="http://schemas.openxmlformats.org/officeDocument/2006/relationships/image" Target="../media/image154.jpeg"/><Relationship Id="rId7" Type="http://schemas.openxmlformats.org/officeDocument/2006/relationships/image" Target="../media/image158.jpeg"/><Relationship Id="rId12" Type="http://schemas.openxmlformats.org/officeDocument/2006/relationships/image" Target="../media/image16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11" Type="http://schemas.openxmlformats.org/officeDocument/2006/relationships/image" Target="../media/image162.jpeg"/><Relationship Id="rId5" Type="http://schemas.openxmlformats.org/officeDocument/2006/relationships/image" Target="../media/image156.jpeg"/><Relationship Id="rId10" Type="http://schemas.openxmlformats.org/officeDocument/2006/relationships/image" Target="../media/image161.jpeg"/><Relationship Id="rId4" Type="http://schemas.openxmlformats.org/officeDocument/2006/relationships/image" Target="../media/image155.jpeg"/><Relationship Id="rId9" Type="http://schemas.openxmlformats.org/officeDocument/2006/relationships/image" Target="../media/image16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jpeg"/><Relationship Id="rId11" Type="http://schemas.openxmlformats.org/officeDocument/2006/relationships/image" Target="../media/image174.jpeg"/><Relationship Id="rId5" Type="http://schemas.openxmlformats.org/officeDocument/2006/relationships/image" Target="../media/image168.jpeg"/><Relationship Id="rId10" Type="http://schemas.openxmlformats.org/officeDocument/2006/relationships/image" Target="../media/image173.jpg"/><Relationship Id="rId4" Type="http://schemas.openxmlformats.org/officeDocument/2006/relationships/image" Target="../media/image167.png"/><Relationship Id="rId9" Type="http://schemas.openxmlformats.org/officeDocument/2006/relationships/image" Target="../media/image17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jpeg"/><Relationship Id="rId13" Type="http://schemas.openxmlformats.org/officeDocument/2006/relationships/image" Target="../media/image193.jpeg"/><Relationship Id="rId18" Type="http://schemas.openxmlformats.org/officeDocument/2006/relationships/image" Target="../media/image198.jpeg"/><Relationship Id="rId3" Type="http://schemas.openxmlformats.org/officeDocument/2006/relationships/image" Target="../media/image184.jpeg"/><Relationship Id="rId21" Type="http://schemas.openxmlformats.org/officeDocument/2006/relationships/image" Target="../media/image200.jpeg"/><Relationship Id="rId7" Type="http://schemas.openxmlformats.org/officeDocument/2006/relationships/image" Target="../media/image188.jpeg"/><Relationship Id="rId12" Type="http://schemas.microsoft.com/office/2007/relationships/hdphoto" Target="../media/hdphoto1.wdp"/><Relationship Id="rId17" Type="http://schemas.openxmlformats.org/officeDocument/2006/relationships/image" Target="../media/image197.jpeg"/><Relationship Id="rId2" Type="http://schemas.openxmlformats.org/officeDocument/2006/relationships/image" Target="../media/image183.jpeg"/><Relationship Id="rId16" Type="http://schemas.openxmlformats.org/officeDocument/2006/relationships/image" Target="../media/image196.jpeg"/><Relationship Id="rId20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jpeg"/><Relationship Id="rId11" Type="http://schemas.openxmlformats.org/officeDocument/2006/relationships/image" Target="../media/image192.png"/><Relationship Id="rId5" Type="http://schemas.openxmlformats.org/officeDocument/2006/relationships/image" Target="../media/image186.jpeg"/><Relationship Id="rId15" Type="http://schemas.openxmlformats.org/officeDocument/2006/relationships/image" Target="../media/image195.jpeg"/><Relationship Id="rId10" Type="http://schemas.openxmlformats.org/officeDocument/2006/relationships/image" Target="../media/image191.jpeg"/><Relationship Id="rId19" Type="http://schemas.openxmlformats.org/officeDocument/2006/relationships/image" Target="../media/image199.png"/><Relationship Id="rId4" Type="http://schemas.openxmlformats.org/officeDocument/2006/relationships/image" Target="../media/image185.jpeg"/><Relationship Id="rId9" Type="http://schemas.openxmlformats.org/officeDocument/2006/relationships/image" Target="../media/image190.jpeg"/><Relationship Id="rId14" Type="http://schemas.openxmlformats.org/officeDocument/2006/relationships/image" Target="../media/image194.jpeg"/><Relationship Id="rId22" Type="http://schemas.openxmlformats.org/officeDocument/2006/relationships/image" Target="../media/image20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jpeg"/><Relationship Id="rId13" Type="http://schemas.openxmlformats.org/officeDocument/2006/relationships/image" Target="../media/image216.png"/><Relationship Id="rId3" Type="http://schemas.openxmlformats.org/officeDocument/2006/relationships/image" Target="../media/image206.jpeg"/><Relationship Id="rId7" Type="http://schemas.openxmlformats.org/officeDocument/2006/relationships/image" Target="../media/image210.jpeg"/><Relationship Id="rId12" Type="http://schemas.openxmlformats.org/officeDocument/2006/relationships/image" Target="../media/image21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jpeg"/><Relationship Id="rId11" Type="http://schemas.openxmlformats.org/officeDocument/2006/relationships/image" Target="../media/image214.jpeg"/><Relationship Id="rId5" Type="http://schemas.openxmlformats.org/officeDocument/2006/relationships/image" Target="../media/image208.jpeg"/><Relationship Id="rId10" Type="http://schemas.openxmlformats.org/officeDocument/2006/relationships/image" Target="../media/image213.jpeg"/><Relationship Id="rId4" Type="http://schemas.openxmlformats.org/officeDocument/2006/relationships/image" Target="../media/image207.jpeg"/><Relationship Id="rId9" Type="http://schemas.openxmlformats.org/officeDocument/2006/relationships/image" Target="../media/image212.jpeg"/><Relationship Id="rId14" Type="http://schemas.openxmlformats.org/officeDocument/2006/relationships/image" Target="../media/image21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0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3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jpeg"/><Relationship Id="rId3" Type="http://schemas.openxmlformats.org/officeDocument/2006/relationships/image" Target="../media/image227.jpeg"/><Relationship Id="rId7" Type="http://schemas.openxmlformats.org/officeDocument/2006/relationships/image" Target="../media/image231.pn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229.png"/><Relationship Id="rId4" Type="http://schemas.openxmlformats.org/officeDocument/2006/relationships/image" Target="../media/image22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7.jpeg"/><Relationship Id="rId5" Type="http://schemas.openxmlformats.org/officeDocument/2006/relationships/image" Target="../media/image236.jpeg"/><Relationship Id="rId4" Type="http://schemas.openxmlformats.org/officeDocument/2006/relationships/image" Target="../media/image235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jpeg"/><Relationship Id="rId13" Type="http://schemas.openxmlformats.org/officeDocument/2006/relationships/image" Target="../media/image243.jpeg"/><Relationship Id="rId18" Type="http://schemas.openxmlformats.org/officeDocument/2006/relationships/image" Target="../media/image248.jpeg"/><Relationship Id="rId3" Type="http://schemas.openxmlformats.org/officeDocument/2006/relationships/image" Target="../media/image201.jpeg"/><Relationship Id="rId21" Type="http://schemas.openxmlformats.org/officeDocument/2006/relationships/image" Target="../media/image251.jpeg"/><Relationship Id="rId7" Type="http://schemas.openxmlformats.org/officeDocument/2006/relationships/image" Target="../media/image193.jpeg"/><Relationship Id="rId12" Type="http://schemas.microsoft.com/office/2007/relationships/hdphoto" Target="../media/hdphoto2.wdp"/><Relationship Id="rId17" Type="http://schemas.openxmlformats.org/officeDocument/2006/relationships/image" Target="../media/image247.jpeg"/><Relationship Id="rId2" Type="http://schemas.openxmlformats.org/officeDocument/2006/relationships/image" Target="../media/image239.jpeg"/><Relationship Id="rId16" Type="http://schemas.openxmlformats.org/officeDocument/2006/relationships/image" Target="../media/image246.jpeg"/><Relationship Id="rId20" Type="http://schemas.openxmlformats.org/officeDocument/2006/relationships/image" Target="../media/image2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jpeg"/><Relationship Id="rId11" Type="http://schemas.openxmlformats.org/officeDocument/2006/relationships/image" Target="../media/image199.png"/><Relationship Id="rId5" Type="http://schemas.openxmlformats.org/officeDocument/2006/relationships/image" Target="../media/image240.jpeg"/><Relationship Id="rId15" Type="http://schemas.openxmlformats.org/officeDocument/2006/relationships/image" Target="../media/image245.jpeg"/><Relationship Id="rId10" Type="http://schemas.openxmlformats.org/officeDocument/2006/relationships/image" Target="../media/image242.jpeg"/><Relationship Id="rId19" Type="http://schemas.openxmlformats.org/officeDocument/2006/relationships/image" Target="../media/image249.jpeg"/><Relationship Id="rId4" Type="http://schemas.openxmlformats.org/officeDocument/2006/relationships/image" Target="../media/image187.jpeg"/><Relationship Id="rId9" Type="http://schemas.openxmlformats.org/officeDocument/2006/relationships/image" Target="../media/image191.jpeg"/><Relationship Id="rId14" Type="http://schemas.openxmlformats.org/officeDocument/2006/relationships/image" Target="../media/image244.jpeg"/><Relationship Id="rId22" Type="http://schemas.openxmlformats.org/officeDocument/2006/relationships/image" Target="../media/image25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5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.png"/><Relationship Id="rId3" Type="http://schemas.openxmlformats.org/officeDocument/2006/relationships/image" Target="../media/image256.png"/><Relationship Id="rId7" Type="http://schemas.openxmlformats.org/officeDocument/2006/relationships/image" Target="../media/image26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9.png"/><Relationship Id="rId5" Type="http://schemas.openxmlformats.org/officeDocument/2006/relationships/image" Target="../media/image258.png"/><Relationship Id="rId4" Type="http://schemas.openxmlformats.org/officeDocument/2006/relationships/image" Target="../media/image257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6.jpeg"/><Relationship Id="rId5" Type="http://schemas.openxmlformats.org/officeDocument/2006/relationships/image" Target="../media/image265.jpeg"/><Relationship Id="rId4" Type="http://schemas.openxmlformats.org/officeDocument/2006/relationships/image" Target="../media/image264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eg"/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4.jpeg"/><Relationship Id="rId4" Type="http://schemas.openxmlformats.org/officeDocument/2006/relationships/image" Target="../media/image27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jpeg"/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jpe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0.jpeg"/><Relationship Id="rId4" Type="http://schemas.openxmlformats.org/officeDocument/2006/relationships/image" Target="../media/image279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jpeg"/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4.jpeg"/><Relationship Id="rId4" Type="http://schemas.openxmlformats.org/officeDocument/2006/relationships/image" Target="../media/image283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jpeg"/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jpeg"/><Relationship Id="rId2" Type="http://schemas.openxmlformats.org/officeDocument/2006/relationships/image" Target="../media/image2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9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eg"/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3.jpeg"/><Relationship Id="rId4" Type="http://schemas.openxmlformats.org/officeDocument/2006/relationships/image" Target="../media/image292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jpeg"/><Relationship Id="rId2" Type="http://schemas.openxmlformats.org/officeDocument/2006/relationships/image" Target="../media/image2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7.jpeg"/><Relationship Id="rId4" Type="http://schemas.openxmlformats.org/officeDocument/2006/relationships/image" Target="../media/image296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Доклад ректора </a:t>
            </a:r>
            <a:r>
              <a:rPr lang="ru-RU" dirty="0" err="1" smtClean="0"/>
              <a:t>Антохиной</a:t>
            </a:r>
            <a:r>
              <a:rPr lang="ru-RU" dirty="0" smtClean="0"/>
              <a:t> Ю. А.</a:t>
            </a:r>
            <a:br>
              <a:rPr lang="ru-RU" dirty="0" smtClean="0"/>
            </a:br>
            <a:r>
              <a:rPr lang="ru-RU" dirty="0" smtClean="0"/>
              <a:t>на заседании ученого совета ГУАП</a:t>
            </a: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29</a:t>
            </a:r>
            <a:r>
              <a:rPr lang="ru-RU" dirty="0" smtClean="0"/>
              <a:t> августа 20</a:t>
            </a:r>
            <a:r>
              <a:rPr lang="en-US" dirty="0" smtClean="0"/>
              <a:t>25</a:t>
            </a:r>
            <a:r>
              <a:rPr lang="ru-RU" dirty="0" smtClean="0"/>
              <a:t>, Санкт-Петербург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836" y="1689164"/>
            <a:ext cx="6705353" cy="347967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364537" y="501976"/>
            <a:ext cx="34575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solidFill>
                  <a:schemeClr val="bg1"/>
                </a:solidFill>
                <a:latin typeface="Calibri" panose="020F0502020204030204" pitchFamily="34" charset="0"/>
                <a:ea typeface="Bona Nova" pitchFamily="2" charset="0"/>
                <a:cs typeface="Calibri" panose="020F0502020204030204" pitchFamily="34" charset="0"/>
              </a:rPr>
              <a:t>Ум </a:t>
            </a:r>
            <a:r>
              <a:rPr lang="en-US" sz="2000" i="1" dirty="0" smtClean="0">
                <a:solidFill>
                  <a:schemeClr val="bg1"/>
                </a:solidFill>
                <a:latin typeface="Calibri" panose="020F0502020204030204" pitchFamily="34" charset="0"/>
                <a:ea typeface="Bona Nova" pitchFamily="2" charset="0"/>
                <a:cs typeface="Calibri" panose="020F0502020204030204" pitchFamily="34" charset="0"/>
              </a:rPr>
              <a:t>–</a:t>
            </a:r>
            <a:r>
              <a:rPr lang="ru-RU" sz="2000" i="1" dirty="0" smtClean="0">
                <a:solidFill>
                  <a:schemeClr val="bg1"/>
                </a:solidFill>
                <a:latin typeface="Calibri" panose="020F0502020204030204" pitchFamily="34" charset="0"/>
                <a:ea typeface="Bona Nova" pitchFamily="2" charset="0"/>
                <a:cs typeface="Calibri" panose="020F0502020204030204" pitchFamily="34" charset="0"/>
              </a:rPr>
              <a:t> </a:t>
            </a:r>
            <a:r>
              <a:rPr lang="ru-RU" sz="2000" i="1" dirty="0">
                <a:solidFill>
                  <a:schemeClr val="bg1"/>
                </a:solidFill>
                <a:latin typeface="Calibri" panose="020F0502020204030204" pitchFamily="34" charset="0"/>
                <a:ea typeface="Bona Nova" pitchFamily="2" charset="0"/>
                <a:cs typeface="Calibri" panose="020F0502020204030204" pitchFamily="34" charset="0"/>
              </a:rPr>
              <a:t>это не сосуд, который нужно </a:t>
            </a:r>
            <a:r>
              <a:rPr lang="ru-RU" sz="2000" i="1" dirty="0" smtClean="0">
                <a:solidFill>
                  <a:schemeClr val="bg1"/>
                </a:solidFill>
                <a:latin typeface="Calibri" panose="020F0502020204030204" pitchFamily="34" charset="0"/>
                <a:ea typeface="Bona Nova" pitchFamily="2" charset="0"/>
                <a:cs typeface="Calibri" panose="020F0502020204030204" pitchFamily="34" charset="0"/>
              </a:rPr>
              <a:t>наполнить</a:t>
            </a:r>
            <a:r>
              <a:rPr lang="ru-RU" sz="2000" i="1" dirty="0">
                <a:solidFill>
                  <a:schemeClr val="bg1"/>
                </a:solidFill>
                <a:latin typeface="Calibri" panose="020F0502020204030204" pitchFamily="34" charset="0"/>
                <a:ea typeface="Bona Nova" pitchFamily="2" charset="0"/>
                <a:cs typeface="Calibri" panose="020F0502020204030204" pitchFamily="34" charset="0"/>
              </a:rPr>
              <a:t>, а огонь, который нужно </a:t>
            </a:r>
            <a:r>
              <a:rPr lang="ru-RU" sz="2000" i="1" dirty="0" smtClean="0">
                <a:solidFill>
                  <a:schemeClr val="bg1"/>
                </a:solidFill>
                <a:latin typeface="Calibri" panose="020F0502020204030204" pitchFamily="34" charset="0"/>
                <a:ea typeface="Bona Nova" pitchFamily="2" charset="0"/>
                <a:cs typeface="Calibri" panose="020F0502020204030204" pitchFamily="34" charset="0"/>
              </a:rPr>
              <a:t>зажечь</a:t>
            </a:r>
            <a:r>
              <a:rPr lang="en-US" sz="2000" i="1" dirty="0">
                <a:solidFill>
                  <a:schemeClr val="bg1"/>
                </a:solidFill>
                <a:latin typeface="Calibri" panose="020F0502020204030204" pitchFamily="34" charset="0"/>
                <a:ea typeface="Bona Nova" pitchFamily="2" charset="0"/>
                <a:cs typeface="Calibri" panose="020F0502020204030204" pitchFamily="34" charset="0"/>
              </a:rPr>
              <a:t>.</a:t>
            </a:r>
            <a:endParaRPr lang="ru-RU" sz="2000" i="1" dirty="0" smtClean="0">
              <a:solidFill>
                <a:schemeClr val="bg1"/>
              </a:solidFill>
              <a:latin typeface="Calibri" panose="020F0502020204030204" pitchFamily="34" charset="0"/>
              <a:ea typeface="Bona Nova" pitchFamily="2" charset="0"/>
              <a:cs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593094" y="1577559"/>
            <a:ext cx="9925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chemeClr val="bg1"/>
                </a:solidFill>
                <a:latin typeface="+mj-lt"/>
              </a:rPr>
              <a:t>Плутарх</a:t>
            </a:r>
          </a:p>
        </p:txBody>
      </p:sp>
    </p:spTree>
    <p:extLst>
      <p:ext uri="{BB962C8B-B14F-4D97-AF65-F5344CB8AC3E}">
        <p14:creationId xmlns:p14="http://schemas.microsoft.com/office/powerpoint/2010/main" val="409898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Лицензирование. Качество образования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Образовательная политика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982307"/>
              </p:ext>
            </p:extLst>
          </p:nvPr>
        </p:nvGraphicFramePr>
        <p:xfrm>
          <a:off x="334963" y="1268413"/>
          <a:ext cx="6868919" cy="2555597"/>
        </p:xfrm>
        <a:graphic>
          <a:graphicData uri="http://schemas.openxmlformats.org/drawingml/2006/table">
            <a:tbl>
              <a:tblPr firstRow="1" firstCol="1" bandRow="1"/>
              <a:tblGrid>
                <a:gridCol w="2362401">
                  <a:extLst>
                    <a:ext uri="{9D8B030D-6E8A-4147-A177-3AD203B41FA5}">
                      <a16:colId xmlns:a16="http://schemas.microsoft.com/office/drawing/2014/main" val="401737933"/>
                    </a:ext>
                  </a:extLst>
                </a:gridCol>
                <a:gridCol w="1413460">
                  <a:extLst>
                    <a:ext uri="{9D8B030D-6E8A-4147-A177-3AD203B41FA5}">
                      <a16:colId xmlns:a16="http://schemas.microsoft.com/office/drawing/2014/main" val="659363454"/>
                    </a:ext>
                  </a:extLst>
                </a:gridCol>
                <a:gridCol w="1606164">
                  <a:extLst>
                    <a:ext uri="{9D8B030D-6E8A-4147-A177-3AD203B41FA5}">
                      <a16:colId xmlns:a16="http://schemas.microsoft.com/office/drawing/2014/main" val="598873898"/>
                    </a:ext>
                  </a:extLst>
                </a:gridCol>
                <a:gridCol w="1486894">
                  <a:extLst>
                    <a:ext uri="{9D8B030D-6E8A-4147-A177-3AD203B41FA5}">
                      <a16:colId xmlns:a16="http://schemas.microsoft.com/office/drawing/2014/main" val="36311364"/>
                    </a:ext>
                  </a:extLst>
                </a:gridCol>
              </a:tblGrid>
              <a:tr h="366797">
                <a:tc grid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Число направлений подготовки и специальностей ГУАП и ИФ ГУАП </a:t>
                      </a:r>
                      <a:br>
                        <a:rPr lang="ru-RU" sz="1600" b="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</a:br>
                      <a:r>
                        <a:rPr lang="ru-RU" sz="1600" b="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в соответствии с лицензией</a:t>
                      </a:r>
                      <a:endParaRPr lang="ru-RU" sz="1600" b="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163089"/>
                  </a:ext>
                </a:extLst>
              </a:tr>
              <a:tr h="302922">
                <a:tc rowSpan="2"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 </a:t>
                      </a: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Уровни образования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Число направлений</a:t>
                      </a:r>
                      <a:r>
                        <a:rPr lang="ru-RU" sz="1100" b="1" baseline="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 подготовки </a:t>
                      </a:r>
                      <a:br>
                        <a:rPr lang="ru-RU" sz="1100" b="1" baseline="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и специальностей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043015"/>
                  </a:ext>
                </a:extLst>
              </a:tr>
              <a:tr h="222080">
                <a:tc gridSpan="2"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ГУАП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ИФ ГУАП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515124"/>
                  </a:ext>
                </a:extLst>
              </a:tr>
              <a:tr h="221243">
                <a:tc row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Высшее образование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Бакалавриат</a:t>
                      </a: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46</a:t>
                      </a:r>
                      <a:endParaRPr lang="ru-RU" sz="12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4</a:t>
                      </a: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6105780"/>
                  </a:ext>
                </a:extLst>
              </a:tr>
              <a:tr h="221243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Магистратура</a:t>
                      </a: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35</a:t>
                      </a:r>
                      <a:endParaRPr lang="ru-RU" sz="12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–</a:t>
                      </a: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2188301"/>
                  </a:ext>
                </a:extLst>
              </a:tr>
              <a:tr h="221243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Специалитет</a:t>
                      </a: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12</a:t>
                      </a: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1</a:t>
                      </a: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4775025"/>
                  </a:ext>
                </a:extLst>
              </a:tr>
              <a:tr h="221243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Аспирантура</a:t>
                      </a:r>
                      <a:endParaRPr kumimoji="0" lang="ru-RU" sz="11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38 (12+26</a:t>
                      </a:r>
                      <a:r>
                        <a:rPr lang="ru-RU" sz="12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)</a:t>
                      </a: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–</a:t>
                      </a: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9159544"/>
                  </a:ext>
                </a:extLst>
              </a:tr>
              <a:tr h="312577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Среднее профессиональное образование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16</a:t>
                      </a:r>
                      <a:endParaRPr lang="ru-RU" sz="12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6</a:t>
                      </a:r>
                      <a:endParaRPr lang="ru-RU" sz="12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8255888"/>
                  </a:ext>
                </a:extLst>
              </a:tr>
              <a:tr h="313008"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Всего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147</a:t>
                      </a:r>
                      <a:endParaRPr lang="ru-RU" sz="1600" b="1" i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11</a:t>
                      </a:r>
                      <a:endParaRPr lang="ru-RU" sz="1600" b="1" i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1804930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34963" y="4246622"/>
            <a:ext cx="111617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Calibri Light" panose="020F0302020204030204" pitchFamily="34" charset="0"/>
              </a:rPr>
              <a:t>Основные выявленные несоответствия по результатам внутренних аудитов за учебный год 2024/2025:</a:t>
            </a:r>
          </a:p>
          <a:p>
            <a:endParaRPr lang="ru-RU" sz="1400" dirty="0">
              <a:solidFill>
                <a:srgbClr val="00206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542925" algn="l"/>
              </a:tabLst>
            </a:pPr>
            <a:r>
              <a:rPr lang="ru-RU" sz="1400" dirty="0" smtClean="0">
                <a:solidFill>
                  <a:srgbClr val="002060"/>
                </a:solidFill>
                <a:latin typeface="+mj-lt"/>
              </a:rPr>
              <a:t>неактуальные </a:t>
            </a:r>
            <a:r>
              <a:rPr lang="ru-RU" sz="1400" dirty="0">
                <a:solidFill>
                  <a:srgbClr val="002060"/>
                </a:solidFill>
                <a:latin typeface="+mj-lt"/>
              </a:rPr>
              <a:t>положения о структурных подразделениях;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542925" algn="l"/>
              </a:tabLst>
            </a:pPr>
            <a:r>
              <a:rPr lang="ru-RU" sz="1400" dirty="0" smtClean="0">
                <a:solidFill>
                  <a:srgbClr val="002060"/>
                </a:solidFill>
                <a:latin typeface="+mj-lt"/>
              </a:rPr>
              <a:t>в </a:t>
            </a:r>
            <a:r>
              <a:rPr lang="ru-RU" sz="1400" dirty="0">
                <a:solidFill>
                  <a:srgbClr val="002060"/>
                </a:solidFill>
                <a:latin typeface="+mj-lt"/>
              </a:rPr>
              <a:t>автоматизированную информационную систему (АИС) загружены титульные листы рабочих программ дисциплин (РПД) со вставными подписями;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542925" algn="l"/>
              </a:tabLst>
            </a:pPr>
            <a:r>
              <a:rPr lang="ru-RU" sz="1400" dirty="0" smtClean="0">
                <a:solidFill>
                  <a:srgbClr val="002060"/>
                </a:solidFill>
                <a:latin typeface="+mj-lt"/>
              </a:rPr>
              <a:t>неактуальная </a:t>
            </a:r>
            <a:r>
              <a:rPr lang="ru-RU" sz="1400" dirty="0">
                <a:solidFill>
                  <a:srgbClr val="002060"/>
                </a:solidFill>
                <a:latin typeface="+mj-lt"/>
              </a:rPr>
              <a:t>информация структурных подразделений, размещённая на официальном сайте ГУАП (ФИО и должности руководителей структурных подразделений, номера телефонов, адреса электронной почты, перечень сотрудников в подразделениях);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542925" algn="l"/>
              </a:tabLst>
            </a:pPr>
            <a:r>
              <a:rPr lang="ru-RU" sz="1400" dirty="0" smtClean="0">
                <a:solidFill>
                  <a:srgbClr val="002060"/>
                </a:solidFill>
                <a:latin typeface="+mj-lt"/>
              </a:rPr>
              <a:t>большинство </a:t>
            </a:r>
            <a:r>
              <a:rPr lang="ru-RU" sz="1400" dirty="0">
                <a:solidFill>
                  <a:srgbClr val="002060"/>
                </a:solidFill>
                <a:latin typeface="+mj-lt"/>
              </a:rPr>
              <a:t>сотрудников не ознакомлены с локальными нормативными актами посредством журнала ознакомления с локальными нормативными актами. </a:t>
            </a:r>
            <a:endParaRPr lang="ru-RU" sz="1400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450373" y="1705805"/>
            <a:ext cx="435100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tabLst>
                <a:tab pos="542925" algn="l"/>
              </a:tabLst>
            </a:pPr>
            <a:r>
              <a:rPr lang="ru-RU" sz="1400" dirty="0" smtClean="0">
                <a:solidFill>
                  <a:srgbClr val="002060"/>
                </a:solidFill>
                <a:latin typeface="+mj-lt"/>
              </a:rPr>
              <a:t>С </a:t>
            </a:r>
            <a:r>
              <a:rPr lang="ru-RU" sz="1400" dirty="0">
                <a:solidFill>
                  <a:srgbClr val="002060"/>
                </a:solidFill>
                <a:latin typeface="+mj-lt"/>
              </a:rPr>
              <a:t>целью совершенствования и </a:t>
            </a:r>
            <a:r>
              <a:rPr lang="ru-RU" sz="1400" dirty="0" smtClean="0">
                <a:solidFill>
                  <a:srgbClr val="002060"/>
                </a:solidFill>
                <a:latin typeface="+mj-lt"/>
              </a:rPr>
              <a:t>развития образовательной </a:t>
            </a:r>
            <a:r>
              <a:rPr lang="ru-RU" sz="1400" dirty="0">
                <a:solidFill>
                  <a:srgbClr val="002060"/>
                </a:solidFill>
                <a:latin typeface="+mj-lt"/>
              </a:rPr>
              <a:t>деятельности ГУАП </a:t>
            </a:r>
            <a:r>
              <a:rPr lang="ru-RU" sz="1400" dirty="0" smtClean="0">
                <a:solidFill>
                  <a:srgbClr val="002060"/>
                </a:solidFill>
                <a:latin typeface="+mj-lt"/>
              </a:rPr>
              <a:t/>
            </a:r>
            <a:br>
              <a:rPr lang="ru-RU" sz="1400" dirty="0" smtClean="0">
                <a:solidFill>
                  <a:srgbClr val="002060"/>
                </a:solidFill>
                <a:latin typeface="+mj-lt"/>
              </a:rPr>
            </a:br>
            <a:r>
              <a:rPr lang="ru-RU" sz="1400" dirty="0" smtClean="0">
                <a:solidFill>
                  <a:srgbClr val="002060"/>
                </a:solidFill>
                <a:latin typeface="+mj-lt"/>
              </a:rPr>
              <a:t>и </a:t>
            </a:r>
            <a:r>
              <a:rPr lang="ru-RU" sz="1400" dirty="0">
                <a:solidFill>
                  <a:srgbClr val="002060"/>
                </a:solidFill>
                <a:latin typeface="+mj-lt"/>
              </a:rPr>
              <a:t>во исполнение требования Федерального закона </a:t>
            </a:r>
            <a:r>
              <a:rPr lang="ru-RU" sz="1400" dirty="0" smtClean="0">
                <a:solidFill>
                  <a:srgbClr val="002060"/>
                </a:solidFill>
                <a:latin typeface="+mj-lt"/>
              </a:rPr>
              <a:t/>
            </a:r>
            <a:br>
              <a:rPr lang="ru-RU" sz="1400" dirty="0" smtClean="0">
                <a:solidFill>
                  <a:srgbClr val="002060"/>
                </a:solidFill>
                <a:latin typeface="+mj-lt"/>
              </a:rPr>
            </a:br>
            <a:r>
              <a:rPr lang="ru-RU" sz="1400" dirty="0" smtClean="0">
                <a:solidFill>
                  <a:srgbClr val="002060"/>
                </a:solidFill>
                <a:latin typeface="+mj-lt"/>
              </a:rPr>
              <a:t>от </a:t>
            </a:r>
            <a:r>
              <a:rPr lang="ru-RU" sz="1400" dirty="0">
                <a:solidFill>
                  <a:srgbClr val="002060"/>
                </a:solidFill>
                <a:latin typeface="+mj-lt"/>
              </a:rPr>
              <a:t>29.12.2012 № </a:t>
            </a:r>
            <a:r>
              <a:rPr lang="ru-RU" sz="1400" dirty="0" smtClean="0">
                <a:solidFill>
                  <a:srgbClr val="002060"/>
                </a:solidFill>
                <a:latin typeface="+mj-lt"/>
              </a:rPr>
              <a:t>273-ФЗ «Об </a:t>
            </a:r>
            <a:r>
              <a:rPr lang="ru-RU" sz="1400" dirty="0">
                <a:solidFill>
                  <a:srgbClr val="002060"/>
                </a:solidFill>
                <a:latin typeface="+mj-lt"/>
              </a:rPr>
              <a:t>образовании </a:t>
            </a:r>
            <a:r>
              <a:rPr lang="ru-RU" sz="1400" dirty="0" smtClean="0">
                <a:solidFill>
                  <a:srgbClr val="002060"/>
                </a:solidFill>
                <a:latin typeface="+mj-lt"/>
              </a:rPr>
              <a:t/>
            </a:r>
            <a:br>
              <a:rPr lang="ru-RU" sz="1400" dirty="0" smtClean="0">
                <a:solidFill>
                  <a:srgbClr val="002060"/>
                </a:solidFill>
                <a:latin typeface="+mj-lt"/>
              </a:rPr>
            </a:br>
            <a:r>
              <a:rPr lang="ru-RU" sz="1400" dirty="0" smtClean="0">
                <a:solidFill>
                  <a:srgbClr val="002060"/>
                </a:solidFill>
                <a:latin typeface="+mj-lt"/>
              </a:rPr>
              <a:t>в </a:t>
            </a:r>
            <a:r>
              <a:rPr lang="ru-RU" sz="1400" dirty="0">
                <a:solidFill>
                  <a:srgbClr val="002060"/>
                </a:solidFill>
                <a:latin typeface="+mj-lt"/>
              </a:rPr>
              <a:t>Российской Федерации» </a:t>
            </a:r>
            <a:r>
              <a:rPr lang="ru-RU" sz="1400" dirty="0" smtClean="0">
                <a:solidFill>
                  <a:srgbClr val="002060"/>
                </a:solidFill>
                <a:latin typeface="+mj-lt"/>
              </a:rPr>
              <a:t>за</a:t>
            </a:r>
            <a:r>
              <a:rPr lang="ru-RU" sz="1400" dirty="0">
                <a:solidFill>
                  <a:srgbClr val="002060"/>
                </a:solidFill>
                <a:latin typeface="+mj-lt"/>
              </a:rPr>
              <a:t> 2024/2025</a:t>
            </a:r>
            <a:r>
              <a:rPr lang="ru-RU" sz="14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+mj-lt"/>
              </a:rPr>
              <a:t>учебный </a:t>
            </a:r>
            <a:r>
              <a:rPr lang="ru-RU" sz="1400" dirty="0" smtClean="0">
                <a:solidFill>
                  <a:srgbClr val="002060"/>
                </a:solidFill>
                <a:latin typeface="+mj-lt"/>
              </a:rPr>
              <a:t>год:</a:t>
            </a:r>
            <a:endParaRPr lang="ru-RU" sz="1400" dirty="0">
              <a:solidFill>
                <a:srgbClr val="00206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542925" algn="l"/>
              </a:tabLst>
            </a:pPr>
            <a:r>
              <a:rPr lang="ru-RU" sz="1400" dirty="0" smtClean="0">
                <a:solidFill>
                  <a:srgbClr val="002060"/>
                </a:solidFill>
                <a:latin typeface="+mj-lt"/>
              </a:rPr>
              <a:t>утверждены </a:t>
            </a:r>
            <a:r>
              <a:rPr lang="ru-RU" sz="1400" dirty="0">
                <a:solidFill>
                  <a:srgbClr val="002060"/>
                </a:solidFill>
                <a:latin typeface="+mj-lt"/>
              </a:rPr>
              <a:t>новые редакции и внесены изменения в </a:t>
            </a:r>
            <a:r>
              <a:rPr lang="ru-RU" sz="1400" dirty="0" smtClean="0">
                <a:solidFill>
                  <a:srgbClr val="002060"/>
                </a:solidFill>
                <a:latin typeface="+mj-lt"/>
              </a:rPr>
              <a:t>9 локальных нормативных актов;</a:t>
            </a:r>
            <a:endParaRPr lang="ru-RU" sz="1400" dirty="0">
              <a:solidFill>
                <a:srgbClr val="00206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542925" algn="l"/>
              </a:tabLst>
            </a:pPr>
            <a:r>
              <a:rPr lang="ru-RU" sz="1400" dirty="0" smtClean="0">
                <a:solidFill>
                  <a:srgbClr val="002060"/>
                </a:solidFill>
                <a:latin typeface="+mj-lt"/>
              </a:rPr>
              <a:t>подготовлены </a:t>
            </a:r>
            <a:r>
              <a:rPr lang="ru-RU" sz="1400" dirty="0">
                <a:solidFill>
                  <a:srgbClr val="002060"/>
                </a:solidFill>
                <a:latin typeface="+mj-lt"/>
              </a:rPr>
              <a:t>проекты </a:t>
            </a:r>
            <a:r>
              <a:rPr lang="ru-RU" sz="1400" dirty="0" smtClean="0">
                <a:solidFill>
                  <a:srgbClr val="002060"/>
                </a:solidFill>
                <a:latin typeface="+mj-lt"/>
              </a:rPr>
              <a:t>7 локальных </a:t>
            </a:r>
            <a:r>
              <a:rPr lang="ru-RU" sz="1400" dirty="0">
                <a:solidFill>
                  <a:srgbClr val="002060"/>
                </a:solidFill>
                <a:latin typeface="+mj-lt"/>
              </a:rPr>
              <a:t>нормативных актов, находящиеся на </a:t>
            </a:r>
            <a:r>
              <a:rPr lang="ru-RU" sz="1400" dirty="0" smtClean="0">
                <a:solidFill>
                  <a:srgbClr val="002060"/>
                </a:solidFill>
                <a:latin typeface="+mj-lt"/>
              </a:rPr>
              <a:t>стадии согласования.</a:t>
            </a:r>
            <a:endParaRPr lang="ru-RU" sz="14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938916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Стрелка вправо 35"/>
          <p:cNvSpPr/>
          <p:nvPr/>
        </p:nvSpPr>
        <p:spPr>
          <a:xfrm rot="1319477">
            <a:off x="3287472" y="4264693"/>
            <a:ext cx="1256609" cy="751335"/>
          </a:xfrm>
          <a:prstGeom prst="rightArrow">
            <a:avLst/>
          </a:prstGeom>
          <a:gradFill flip="none" rotWithShape="1">
            <a:gsLst>
              <a:gs pos="0">
                <a:srgbClr val="00A8E3"/>
              </a:gs>
              <a:gs pos="100000">
                <a:srgbClr val="005AAA"/>
              </a:gs>
            </a:gsLst>
            <a:lin ang="5400000" scaled="1"/>
            <a:tileRect/>
          </a:gra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Новая модель образования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Образовательная политика</a:t>
            </a:r>
            <a:endParaRPr lang="ru-RU" dirty="0"/>
          </a:p>
        </p:txBody>
      </p:sp>
      <p:sp>
        <p:nvSpPr>
          <p:cNvPr id="7" name="Прямоугольник с двумя скругленными противолежащими углами 6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1018776" y="3421327"/>
            <a:ext cx="2538795" cy="1231636"/>
          </a:xfrm>
          <a:prstGeom prst="round2DiagRect">
            <a:avLst>
              <a:gd name="adj1" fmla="val 16667"/>
              <a:gd name="adj2" fmla="val 0"/>
            </a:avLst>
          </a:prstGeom>
          <a:gradFill flip="none" rotWithShape="1">
            <a:gsLst>
              <a:gs pos="39400">
                <a:srgbClr val="005AAA"/>
              </a:gs>
              <a:gs pos="0">
                <a:srgbClr val="005AAA"/>
              </a:gs>
              <a:gs pos="100000">
                <a:srgbClr val="00B7EE"/>
              </a:gs>
            </a:gsLst>
            <a:lin ang="19200000" scaled="0"/>
            <a:tileRect/>
          </a:gra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C46823-BD5B-4D5F-B996-1DDF15874438}"/>
              </a:ext>
            </a:extLst>
          </p:cNvPr>
          <p:cNvSpPr txBox="1"/>
          <p:nvPr/>
        </p:nvSpPr>
        <p:spPr>
          <a:xfrm>
            <a:off x="1316827" y="3633393"/>
            <a:ext cx="214130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ru-RU"/>
            </a:defPPr>
            <a:lvl1pPr algn="ctr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>
              <a:spcAft>
                <a:spcPts val="600"/>
              </a:spcAft>
            </a:pPr>
            <a:r>
              <a:rPr lang="ru-RU" dirty="0" smtClean="0">
                <a:solidFill>
                  <a:schemeClr val="bg1"/>
                </a:solidFill>
                <a:latin typeface="+mj-lt"/>
              </a:rPr>
              <a:t>Базовое высшее образование</a:t>
            </a:r>
            <a:endParaRPr lang="ru-RU" dirty="0">
              <a:solidFill>
                <a:schemeClr val="bg1"/>
              </a:solidFill>
              <a:latin typeface="+mj-lt"/>
              <a:sym typeface="Roboto"/>
            </a:endParaRPr>
          </a:p>
        </p:txBody>
      </p:sp>
      <p:sp>
        <p:nvSpPr>
          <p:cNvPr id="10" name="Прямоугольник с двумя скругленными противолежащими углами 9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4574724" y="1926178"/>
            <a:ext cx="4337154" cy="1161794"/>
          </a:xfrm>
          <a:prstGeom prst="round2DiagRect">
            <a:avLst>
              <a:gd name="adj1" fmla="val 16667"/>
              <a:gd name="adj2" fmla="val 0"/>
            </a:avLst>
          </a:prstGeom>
          <a:gradFill flip="none" rotWithShape="1">
            <a:gsLst>
              <a:gs pos="39400">
                <a:srgbClr val="005AAA"/>
              </a:gs>
              <a:gs pos="0">
                <a:srgbClr val="005AAA"/>
              </a:gs>
              <a:gs pos="100000">
                <a:srgbClr val="00B7EE"/>
              </a:gs>
            </a:gsLst>
            <a:lin ang="19200000" scaled="0"/>
            <a:tileRect/>
          </a:gra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C46823-BD5B-4D5F-B996-1DDF15874438}"/>
              </a:ext>
            </a:extLst>
          </p:cNvPr>
          <p:cNvSpPr txBox="1"/>
          <p:nvPr/>
        </p:nvSpPr>
        <p:spPr>
          <a:xfrm>
            <a:off x="5288754" y="2037101"/>
            <a:ext cx="3035520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ru-RU"/>
            </a:defPPr>
            <a:lvl1pPr algn="ctr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>
              <a:spcAft>
                <a:spcPts val="600"/>
              </a:spcAft>
            </a:pPr>
            <a:r>
              <a:rPr lang="ru-RU" dirty="0" smtClean="0">
                <a:solidFill>
                  <a:schemeClr val="bg1"/>
                </a:solidFill>
                <a:latin typeface="+mj-lt"/>
              </a:rPr>
              <a:t>Исследовательский трек</a:t>
            </a:r>
            <a:endParaRPr lang="ru-RU" dirty="0">
              <a:solidFill>
                <a:schemeClr val="bg1"/>
              </a:solidFill>
              <a:latin typeface="+mj-lt"/>
              <a:sym typeface="Roboto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C46823-BD5B-4D5F-B996-1DDF15874438}"/>
              </a:ext>
            </a:extLst>
          </p:cNvPr>
          <p:cNvSpPr txBox="1"/>
          <p:nvPr/>
        </p:nvSpPr>
        <p:spPr>
          <a:xfrm>
            <a:off x="5050166" y="2548133"/>
            <a:ext cx="1307423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ru-RU"/>
            </a:defPPr>
            <a:lvl1pPr algn="ctr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>
              <a:spcAft>
                <a:spcPts val="600"/>
              </a:spcAft>
            </a:pPr>
            <a:r>
              <a:rPr lang="ru-RU" sz="1400" dirty="0" smtClean="0">
                <a:solidFill>
                  <a:schemeClr val="bg1"/>
                </a:solidFill>
                <a:latin typeface="+mj-lt"/>
              </a:rPr>
              <a:t>Магистратура</a:t>
            </a:r>
            <a:endParaRPr lang="ru-RU" sz="1400" dirty="0">
              <a:solidFill>
                <a:schemeClr val="bg1"/>
              </a:solidFill>
              <a:latin typeface="+mj-lt"/>
              <a:sym typeface="Roboto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C46823-BD5B-4D5F-B996-1DDF15874438}"/>
              </a:ext>
            </a:extLst>
          </p:cNvPr>
          <p:cNvSpPr txBox="1"/>
          <p:nvPr/>
        </p:nvSpPr>
        <p:spPr>
          <a:xfrm>
            <a:off x="7157262" y="2548132"/>
            <a:ext cx="1340655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ru-RU"/>
            </a:defPPr>
            <a:lvl1pPr algn="ctr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>
              <a:spcAft>
                <a:spcPts val="600"/>
              </a:spcAft>
            </a:pPr>
            <a:r>
              <a:rPr lang="ru-RU" sz="1400" dirty="0" smtClean="0">
                <a:solidFill>
                  <a:schemeClr val="bg1"/>
                </a:solidFill>
                <a:latin typeface="+mj-lt"/>
              </a:rPr>
              <a:t>Аспирантура</a:t>
            </a:r>
            <a:endParaRPr lang="ru-RU" sz="1400" dirty="0">
              <a:solidFill>
                <a:schemeClr val="bg1"/>
              </a:solidFill>
              <a:latin typeface="+mj-lt"/>
              <a:sym typeface="Roboto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32638" y="3098070"/>
            <a:ext cx="31101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542925" algn="l"/>
              </a:tabLst>
            </a:pPr>
            <a:r>
              <a:rPr lang="ru-RU" sz="1400" dirty="0" smtClean="0">
                <a:solidFill>
                  <a:srgbClr val="002060"/>
                </a:solidFill>
                <a:latin typeface="+mj-lt"/>
              </a:rPr>
              <a:t>Одноканальное финансирование</a:t>
            </a:r>
            <a:endParaRPr lang="ru-RU" sz="1400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5703878" y="2462789"/>
            <a:ext cx="216771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6743301" y="2548134"/>
            <a:ext cx="0" cy="30777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4501752" y="4204737"/>
            <a:ext cx="9089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42925" algn="l"/>
              </a:tabLst>
            </a:pPr>
            <a:r>
              <a:rPr lang="ru-RU" sz="1200" dirty="0" smtClean="0">
                <a:solidFill>
                  <a:srgbClr val="002060"/>
                </a:solidFill>
                <a:latin typeface="+mj-lt"/>
              </a:rPr>
              <a:t>Выход </a:t>
            </a:r>
            <a:br>
              <a:rPr lang="ru-RU" sz="1200" dirty="0" smtClean="0">
                <a:solidFill>
                  <a:srgbClr val="002060"/>
                </a:solidFill>
                <a:latin typeface="+mj-lt"/>
              </a:rPr>
            </a:br>
            <a:r>
              <a:rPr lang="ru-RU" sz="1200" dirty="0" smtClean="0">
                <a:solidFill>
                  <a:srgbClr val="002060"/>
                </a:solidFill>
                <a:latin typeface="+mj-lt"/>
              </a:rPr>
              <a:t>на рынок труда</a:t>
            </a:r>
            <a:endParaRPr lang="ru-RU" sz="1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5" name="Прямоугольник с двумя скругленными противолежащими углами 24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5288754" y="4204737"/>
            <a:ext cx="3623125" cy="1132437"/>
          </a:xfrm>
          <a:prstGeom prst="round2DiagRect">
            <a:avLst>
              <a:gd name="adj1" fmla="val 16667"/>
              <a:gd name="adj2" fmla="val 0"/>
            </a:avLst>
          </a:prstGeom>
          <a:gradFill flip="none" rotWithShape="1">
            <a:gsLst>
              <a:gs pos="39400">
                <a:srgbClr val="005AAA"/>
              </a:gs>
              <a:gs pos="0">
                <a:srgbClr val="005AAA"/>
              </a:gs>
              <a:gs pos="100000">
                <a:srgbClr val="00B7EE"/>
              </a:gs>
            </a:gsLst>
            <a:lin ang="19200000" scaled="0"/>
            <a:tileRect/>
          </a:gra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C46823-BD5B-4D5F-B996-1DDF15874438}"/>
              </a:ext>
            </a:extLst>
          </p:cNvPr>
          <p:cNvSpPr txBox="1"/>
          <p:nvPr/>
        </p:nvSpPr>
        <p:spPr>
          <a:xfrm>
            <a:off x="5703877" y="4321920"/>
            <a:ext cx="3035520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ru-RU"/>
            </a:defPPr>
            <a:lvl1pPr algn="ctr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>
              <a:spcAft>
                <a:spcPts val="600"/>
              </a:spcAft>
            </a:pPr>
            <a:r>
              <a:rPr lang="ru-RU" dirty="0" smtClean="0">
                <a:solidFill>
                  <a:schemeClr val="bg1"/>
                </a:solidFill>
                <a:latin typeface="+mj-lt"/>
              </a:rPr>
              <a:t>Профессиональный трек</a:t>
            </a:r>
            <a:endParaRPr lang="ru-RU" dirty="0">
              <a:solidFill>
                <a:schemeClr val="bg1"/>
              </a:solidFill>
              <a:latin typeface="+mj-lt"/>
              <a:sym typeface="Roboto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C46823-BD5B-4D5F-B996-1DDF15874438}"/>
              </a:ext>
            </a:extLst>
          </p:cNvPr>
          <p:cNvSpPr txBox="1"/>
          <p:nvPr/>
        </p:nvSpPr>
        <p:spPr>
          <a:xfrm>
            <a:off x="6446603" y="4873810"/>
            <a:ext cx="1307423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ru-RU"/>
            </a:defPPr>
            <a:lvl1pPr algn="ctr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>
              <a:spcAft>
                <a:spcPts val="600"/>
              </a:spcAft>
            </a:pPr>
            <a:r>
              <a:rPr lang="ru-RU" sz="1400" dirty="0" smtClean="0">
                <a:solidFill>
                  <a:schemeClr val="bg1"/>
                </a:solidFill>
                <a:latin typeface="+mj-lt"/>
              </a:rPr>
              <a:t>Магистратура</a:t>
            </a:r>
            <a:endParaRPr lang="ru-RU" sz="1400" dirty="0">
              <a:solidFill>
                <a:schemeClr val="bg1"/>
              </a:solidFill>
              <a:latin typeface="+mj-lt"/>
              <a:sym typeface="Roboto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820356" y="5337175"/>
            <a:ext cx="30084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542925" algn="l"/>
              </a:tabLst>
            </a:pPr>
            <a:r>
              <a:rPr lang="ru-RU" sz="1400" dirty="0" smtClean="0">
                <a:solidFill>
                  <a:srgbClr val="002060"/>
                </a:solidFill>
                <a:latin typeface="+mj-lt"/>
              </a:rPr>
              <a:t>Многоканальное финансирование</a:t>
            </a:r>
            <a:endParaRPr lang="ru-RU" sz="1400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6016454" y="4770955"/>
            <a:ext cx="216771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3807202" y="5106342"/>
            <a:ext cx="14815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42925" algn="l"/>
              </a:tabLst>
            </a:pPr>
            <a:r>
              <a:rPr lang="ru-RU" sz="1200" dirty="0" smtClean="0">
                <a:solidFill>
                  <a:srgbClr val="002060"/>
                </a:solidFill>
                <a:latin typeface="+mj-lt"/>
              </a:rPr>
              <a:t>Профессиональная деятельность</a:t>
            </a:r>
            <a:endParaRPr lang="ru-RU" sz="1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761235" y="1166279"/>
            <a:ext cx="1353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42925" algn="l"/>
              </a:tabLst>
            </a:pPr>
            <a:r>
              <a:rPr lang="ru-RU" sz="1400" dirty="0" smtClean="0">
                <a:solidFill>
                  <a:srgbClr val="002060"/>
                </a:solidFill>
                <a:latin typeface="+mj-lt"/>
              </a:rPr>
              <a:t>Кандидат наук</a:t>
            </a:r>
          </a:p>
          <a:p>
            <a:pPr algn="ctr">
              <a:tabLst>
                <a:tab pos="542925" algn="l"/>
              </a:tabLst>
            </a:pPr>
            <a:r>
              <a:rPr lang="ru-RU" sz="1400" dirty="0" smtClean="0">
                <a:solidFill>
                  <a:srgbClr val="002060"/>
                </a:solidFill>
                <a:latin typeface="+mj-lt"/>
              </a:rPr>
              <a:t>Степень</a:t>
            </a:r>
            <a:endParaRPr lang="ru-RU" sz="1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384347" y="6192749"/>
            <a:ext cx="67026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tabLst>
                <a:tab pos="542925" algn="l"/>
              </a:tabLst>
            </a:pPr>
            <a:r>
              <a:rPr lang="ru-RU" sz="1400" dirty="0" smtClean="0">
                <a:solidFill>
                  <a:srgbClr val="002060"/>
                </a:solidFill>
                <a:latin typeface="+mj-lt"/>
              </a:rPr>
              <a:t>Требования к профессиональному опыту устанавливаются типом магистратуры</a:t>
            </a:r>
            <a:endParaRPr lang="ru-RU" sz="1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5" name="Стрелка вправо 34"/>
          <p:cNvSpPr/>
          <p:nvPr/>
        </p:nvSpPr>
        <p:spPr>
          <a:xfrm rot="20109150">
            <a:off x="3233938" y="2964476"/>
            <a:ext cx="1386821" cy="751335"/>
          </a:xfrm>
          <a:prstGeom prst="rightArrow">
            <a:avLst/>
          </a:prstGeom>
          <a:gradFill flip="none" rotWithShape="1">
            <a:gsLst>
              <a:gs pos="0">
                <a:srgbClr val="00A8E3"/>
              </a:gs>
              <a:gs pos="100000">
                <a:srgbClr val="005AAA"/>
              </a:gs>
            </a:gsLst>
            <a:lin ang="0" scaled="1"/>
            <a:tileRect/>
          </a:gra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4501752" y="4873810"/>
            <a:ext cx="786998" cy="0"/>
          </a:xfrm>
          <a:prstGeom prst="line">
            <a:avLst/>
          </a:prstGeom>
          <a:ln w="19050">
            <a:solidFill>
              <a:srgbClr val="00A7E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V="1">
            <a:off x="5582787" y="5347272"/>
            <a:ext cx="237569" cy="845077"/>
          </a:xfrm>
          <a:prstGeom prst="straightConnector1">
            <a:avLst/>
          </a:prstGeom>
          <a:ln w="38100" cap="rnd">
            <a:solidFill>
              <a:srgbClr val="002060"/>
            </a:solidFill>
            <a:bevel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H="1">
            <a:off x="4796668" y="6192349"/>
            <a:ext cx="786119" cy="400"/>
          </a:xfrm>
          <a:prstGeom prst="straightConnector1">
            <a:avLst/>
          </a:prstGeom>
          <a:ln w="38100" cap="rnd">
            <a:solidFill>
              <a:srgbClr val="002060"/>
            </a:solidFill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flipH="1">
            <a:off x="4714427" y="6192349"/>
            <a:ext cx="82240" cy="116376"/>
          </a:xfrm>
          <a:prstGeom prst="straightConnector1">
            <a:avLst/>
          </a:prstGeom>
          <a:ln w="38100" cap="rnd">
            <a:solidFill>
              <a:srgbClr val="002060"/>
            </a:solidFill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Стрелка вправо 69"/>
          <p:cNvSpPr/>
          <p:nvPr/>
        </p:nvSpPr>
        <p:spPr>
          <a:xfrm rot="16200000">
            <a:off x="8303388" y="1566142"/>
            <a:ext cx="286114" cy="430167"/>
          </a:xfrm>
          <a:prstGeom prst="rightArrow">
            <a:avLst/>
          </a:prstGeom>
          <a:gradFill flip="none" rotWithShape="1">
            <a:gsLst>
              <a:gs pos="0">
                <a:srgbClr val="00A8E3"/>
              </a:gs>
              <a:gs pos="100000">
                <a:srgbClr val="005AAA"/>
              </a:gs>
            </a:gsLst>
            <a:lin ang="0" scaled="1"/>
            <a:tileRect/>
          </a:gra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pic>
        <p:nvPicPr>
          <p:cNvPr id="76" name="Рисунок 7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480" y="1268413"/>
            <a:ext cx="1514558" cy="47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1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Пилотный проект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Образовательная политика</a:t>
            </a:r>
            <a:endParaRPr lang="ru-RU" dirty="0"/>
          </a:p>
        </p:txBody>
      </p:sp>
      <p:graphicFrame>
        <p:nvGraphicFramePr>
          <p:cNvPr id="31" name="Таблица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421612"/>
              </p:ext>
            </p:extLst>
          </p:nvPr>
        </p:nvGraphicFramePr>
        <p:xfrm>
          <a:off x="334962" y="2111706"/>
          <a:ext cx="11630026" cy="3741338"/>
        </p:xfrm>
        <a:graphic>
          <a:graphicData uri="http://schemas.openxmlformats.org/drawingml/2006/table">
            <a:tbl>
              <a:tblPr firstRow="1" firstCol="1" bandRow="1"/>
              <a:tblGrid>
                <a:gridCol w="3378298">
                  <a:extLst>
                    <a:ext uri="{9D8B030D-6E8A-4147-A177-3AD203B41FA5}">
                      <a16:colId xmlns:a16="http://schemas.microsoft.com/office/drawing/2014/main" val="2047851176"/>
                    </a:ext>
                  </a:extLst>
                </a:gridCol>
                <a:gridCol w="4468633">
                  <a:extLst>
                    <a:ext uri="{9D8B030D-6E8A-4147-A177-3AD203B41FA5}">
                      <a16:colId xmlns:a16="http://schemas.microsoft.com/office/drawing/2014/main" val="4036721939"/>
                    </a:ext>
                  </a:extLst>
                </a:gridCol>
                <a:gridCol w="1033670">
                  <a:extLst>
                    <a:ext uri="{9D8B030D-6E8A-4147-A177-3AD203B41FA5}">
                      <a16:colId xmlns:a16="http://schemas.microsoft.com/office/drawing/2014/main" val="744210397"/>
                    </a:ext>
                  </a:extLst>
                </a:gridCol>
                <a:gridCol w="1033669">
                  <a:extLst>
                    <a:ext uri="{9D8B030D-6E8A-4147-A177-3AD203B41FA5}">
                      <a16:colId xmlns:a16="http://schemas.microsoft.com/office/drawing/2014/main" val="598873898"/>
                    </a:ext>
                  </a:extLst>
                </a:gridCol>
                <a:gridCol w="985962">
                  <a:extLst>
                    <a:ext uri="{9D8B030D-6E8A-4147-A177-3AD203B41FA5}">
                      <a16:colId xmlns:a16="http://schemas.microsoft.com/office/drawing/2014/main" val="1823095168"/>
                    </a:ext>
                  </a:extLst>
                </a:gridCol>
                <a:gridCol w="729794">
                  <a:extLst>
                    <a:ext uri="{9D8B030D-6E8A-4147-A177-3AD203B41FA5}">
                      <a16:colId xmlns:a16="http://schemas.microsoft.com/office/drawing/2014/main" val="3730425666"/>
                    </a:ext>
                  </a:extLst>
                </a:gridCol>
              </a:tblGrid>
              <a:tr h="311343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Код и наименование направления </a:t>
                      </a:r>
                      <a:b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подготовки/специальности</a:t>
                      </a:r>
                    </a:p>
                  </a:txBody>
                  <a:tcPr marL="68580" marR="6858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Направленность/специализация</a:t>
                      </a:r>
                    </a:p>
                  </a:txBody>
                  <a:tcPr marL="68580" marR="6858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Кафедра</a:t>
                      </a:r>
                    </a:p>
                  </a:txBody>
                  <a:tcPr marL="68580" marR="6858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Количество студентов</a:t>
                      </a: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b="1" dirty="0" smtClean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043015"/>
                  </a:ext>
                </a:extLst>
              </a:tr>
              <a:tr h="190832">
                <a:tc vMerge="1"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Прием 2024</a:t>
                      </a:r>
                    </a:p>
                  </a:txBody>
                  <a:tcPr marL="68580" marR="6858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Прием 2025</a:t>
                      </a:r>
                    </a:p>
                  </a:txBody>
                  <a:tcPr marL="68580" marR="6858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580" marR="6858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515124"/>
                  </a:ext>
                </a:extLst>
              </a:tr>
              <a:tr h="4323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01.03.02 Прикладная математика и информатика</a:t>
                      </a:r>
                    </a:p>
                  </a:txBody>
                  <a:tcPr marL="68580" marR="6858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Прикладная математика и информатика в наукоемком производстве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69993"/>
                  </a:ext>
                </a:extLst>
              </a:tr>
              <a:tr h="4411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27.05.02</a:t>
                      </a:r>
                      <a:r>
                        <a:rPr lang="ru-RU" sz="11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Метрологическое обеспечение вооружения и военной техники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Метрологическое обеспечение космических средств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96105780"/>
                  </a:ext>
                </a:extLst>
              </a:tr>
              <a:tr h="2678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11.05.01 Радиоэлектронные системы и комплексы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Радиоэлектронные системы передачи информации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76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12188301"/>
                  </a:ext>
                </a:extLst>
              </a:tr>
              <a:tr h="4335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25.03.01 Техническая эксплуатация летательных аппаратов и двигателей</a:t>
                      </a:r>
                    </a:p>
                  </a:txBody>
                  <a:tcPr marL="68580" marR="6858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Эксплуатация и испытания авиационной и космической техники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64775025"/>
                  </a:ext>
                </a:extLst>
              </a:tr>
              <a:tr h="2678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lang="en-US" sz="11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.05.06</a:t>
                      </a:r>
                      <a:r>
                        <a:rPr lang="ru-RU" sz="11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Системы управления летательными аппаратами</a:t>
                      </a:r>
                    </a:p>
                  </a:txBody>
                  <a:tcPr marL="68580" marR="6858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Приборы систем управления летательных аппаратов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50</a:t>
                      </a:r>
                      <a:endParaRPr kumimoji="0" lang="ru-RU" sz="11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83</a:t>
                      </a: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4396652"/>
                  </a:ext>
                </a:extLst>
              </a:tr>
              <a:tr h="2678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24.03.02</a:t>
                      </a:r>
                      <a:r>
                        <a:rPr lang="ru-RU" sz="11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Системы управления движением и навигация</a:t>
                      </a:r>
                    </a:p>
                  </a:txBody>
                  <a:tcPr marL="68580" marR="6858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Приборы и системы ориентации, стабилизации и навигации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36</a:t>
                      </a:r>
                      <a:endParaRPr kumimoji="0" lang="ru-RU" sz="11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89</a:t>
                      </a: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79568540"/>
                  </a:ext>
                </a:extLst>
              </a:tr>
              <a:tr h="3466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25</a:t>
                      </a:r>
                      <a:r>
                        <a:rPr lang="en-US" sz="11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.05.03</a:t>
                      </a:r>
                      <a:r>
                        <a:rPr lang="ru-RU" sz="11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Техническая эксплуатация транспортного радиооборудования</a:t>
                      </a:r>
                    </a:p>
                  </a:txBody>
                  <a:tcPr marL="68580" marR="6858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Техническая эксплуатация радиоэлектронного оборудования аэропортов и воздушных трасс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20</a:t>
                      </a:r>
                      <a:endParaRPr kumimoji="0" lang="ru-RU" sz="11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77745853"/>
                  </a:ext>
                </a:extLst>
              </a:tr>
              <a:tr h="2678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15.03.06</a:t>
                      </a:r>
                      <a:r>
                        <a:rPr lang="ru-RU" sz="11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Мехатроника и робототехника</a:t>
                      </a:r>
                    </a:p>
                  </a:txBody>
                  <a:tcPr marL="68580" marR="6858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Цифровой инжиниринг робототехнических комплексов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56</a:t>
                      </a:r>
                      <a:endParaRPr kumimoji="0" lang="ru-RU" sz="11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55863617"/>
                  </a:ext>
                </a:extLst>
              </a:tr>
              <a:tr h="378440">
                <a:tc gridSpan="3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Итого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Roboto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Roboto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Roboto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130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Roboto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285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Roboto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415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Roboto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159544"/>
                  </a:ext>
                </a:extLst>
              </a:tr>
            </a:tbl>
          </a:graphicData>
        </a:graphic>
      </p:graphicFrame>
      <p:sp>
        <p:nvSpPr>
          <p:cNvPr id="38" name="Прямоугольник 37"/>
          <p:cNvSpPr/>
          <p:nvPr/>
        </p:nvSpPr>
        <p:spPr>
          <a:xfrm>
            <a:off x="334963" y="1268413"/>
            <a:ext cx="4904948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2024/25 учебный год – </a:t>
            </a:r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пилотный 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запуск новой модели – 3 ОП ВО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6220254" y="1268412"/>
            <a:ext cx="4904948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2025/26 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учебный год – 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масштабирование запуска – 8 ОП ВО</a:t>
            </a:r>
          </a:p>
        </p:txBody>
      </p:sp>
    </p:spTree>
    <p:extLst>
      <p:ext uri="{BB962C8B-B14F-4D97-AF65-F5344CB8AC3E}">
        <p14:creationId xmlns:p14="http://schemas.microsoft.com/office/powerpoint/2010/main" val="309589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Образовательная программа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Образовательная политика</a:t>
            </a:r>
            <a:endParaRPr lang="ru-RU" dirty="0"/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6456364" y="4484194"/>
            <a:ext cx="5508624" cy="2156181"/>
          </a:xfrm>
          <a:prstGeom prst="rect">
            <a:avLst/>
          </a:prstGeom>
        </p:spPr>
        <p:txBody>
          <a:bodyPr vert="horz" lIns="0" tIns="0" rIns="0" bIns="0" numCol="1" spcCol="72000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600" b="1" dirty="0">
                <a:solidFill>
                  <a:srgbClr val="002060"/>
                </a:solidFill>
                <a:ea typeface="Roboto" panose="02000000000000000000" pitchFamily="2" charset="0"/>
                <a:cs typeface="Calibri Light" panose="020F0302020204030204" pitchFamily="34" charset="0"/>
              </a:rPr>
              <a:t>В 2024/25 учебном году продолжилось развитие института руководителей образовательных программ: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tabLst>
                <a:tab pos="542925" algn="l"/>
              </a:tabLst>
            </a:pPr>
            <a:r>
              <a:rPr lang="ru-RU" sz="1600" b="1" dirty="0">
                <a:solidFill>
                  <a:srgbClr val="002060"/>
                </a:solidFill>
              </a:rPr>
              <a:t>48</a:t>
            </a:r>
            <a:r>
              <a:rPr lang="ru-RU" sz="1400" dirty="0">
                <a:solidFill>
                  <a:srgbClr val="002060"/>
                </a:solidFill>
              </a:rPr>
              <a:t> действующих РОП </a:t>
            </a:r>
            <a:r>
              <a:rPr lang="ru-RU" sz="1400" dirty="0" smtClean="0">
                <a:solidFill>
                  <a:srgbClr val="002060"/>
                </a:solidFill>
              </a:rPr>
              <a:t/>
            </a:r>
            <a:br>
              <a:rPr lang="ru-RU" sz="1400" dirty="0" smtClean="0">
                <a:solidFill>
                  <a:srgbClr val="002060"/>
                </a:solidFill>
              </a:rPr>
            </a:br>
            <a:r>
              <a:rPr lang="ru-RU" sz="1400" dirty="0" smtClean="0">
                <a:solidFill>
                  <a:srgbClr val="002060"/>
                </a:solidFill>
              </a:rPr>
              <a:t>для </a:t>
            </a:r>
            <a:r>
              <a:rPr lang="ru-RU" sz="1600" b="1" dirty="0">
                <a:solidFill>
                  <a:srgbClr val="002060"/>
                </a:solidFill>
              </a:rPr>
              <a:t>165</a:t>
            </a:r>
            <a:r>
              <a:rPr lang="ru-RU" sz="1400" dirty="0">
                <a:solidFill>
                  <a:srgbClr val="002060"/>
                </a:solidFill>
              </a:rPr>
              <a:t> специализаций образовательных программ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tabLst>
                <a:tab pos="542925" algn="l"/>
              </a:tabLst>
            </a:pPr>
            <a:r>
              <a:rPr lang="ru-RU" sz="1600" b="1" dirty="0">
                <a:solidFill>
                  <a:srgbClr val="002060"/>
                </a:solidFill>
              </a:rPr>
              <a:t>5</a:t>
            </a:r>
            <a:r>
              <a:rPr lang="ru-RU" sz="1400" dirty="0">
                <a:solidFill>
                  <a:srgbClr val="002060"/>
                </a:solidFill>
              </a:rPr>
              <a:t> инструктивных мероприятий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tabLst>
                <a:tab pos="542925" algn="l"/>
              </a:tabLst>
            </a:pPr>
            <a:r>
              <a:rPr lang="ru-RU" sz="1600" b="1" dirty="0" smtClean="0">
                <a:solidFill>
                  <a:srgbClr val="002060"/>
                </a:solidFill>
              </a:rPr>
              <a:t>С </a:t>
            </a:r>
            <a:r>
              <a:rPr lang="ru-RU" sz="1600" b="1" dirty="0">
                <a:solidFill>
                  <a:srgbClr val="002060"/>
                </a:solidFill>
              </a:rPr>
              <a:t>01.09.2025 </a:t>
            </a:r>
            <a:r>
              <a:rPr lang="ru-RU" sz="1400" dirty="0">
                <a:solidFill>
                  <a:srgbClr val="002060"/>
                </a:solidFill>
              </a:rPr>
              <a:t>планируется к запуску регламент работы РОП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tabLst>
                <a:tab pos="542925" algn="l"/>
              </a:tabLst>
            </a:pPr>
            <a:r>
              <a:rPr lang="ru-RU" sz="1400" dirty="0">
                <a:solidFill>
                  <a:srgbClr val="002060"/>
                </a:solidFill>
              </a:rPr>
              <a:t>Р</a:t>
            </a:r>
            <a:r>
              <a:rPr lang="ru-RU" sz="1400" dirty="0" smtClean="0">
                <a:solidFill>
                  <a:srgbClr val="002060"/>
                </a:solidFill>
              </a:rPr>
              <a:t>азработан </a:t>
            </a:r>
            <a:r>
              <a:rPr lang="ru-RU" sz="1400" dirty="0">
                <a:solidFill>
                  <a:srgbClr val="002060"/>
                </a:solidFill>
              </a:rPr>
              <a:t>и прошёл тестирование «Личный кабинет РОП» – планируемая дата запуска для всех – </a:t>
            </a:r>
            <a:r>
              <a:rPr lang="ru-RU" sz="1600" b="1" dirty="0">
                <a:solidFill>
                  <a:srgbClr val="002060"/>
                </a:solidFill>
              </a:rPr>
              <a:t>08.09.2025</a:t>
            </a:r>
          </a:p>
          <a:p>
            <a:endParaRPr lang="ru-RU" sz="1600" dirty="0"/>
          </a:p>
        </p:txBody>
      </p:sp>
      <p:sp>
        <p:nvSpPr>
          <p:cNvPr id="9" name="Текст 2"/>
          <p:cNvSpPr txBox="1">
            <a:spLocks/>
          </p:cNvSpPr>
          <p:nvPr/>
        </p:nvSpPr>
        <p:spPr>
          <a:xfrm>
            <a:off x="1206146" y="1348113"/>
            <a:ext cx="3942935" cy="221599"/>
          </a:xfrm>
          <a:prstGeom prst="rect">
            <a:avLst/>
          </a:prstGeom>
        </p:spPr>
        <p:txBody>
          <a:bodyPr vert="horz" wrap="square" lIns="0" tIns="0" rIns="0" bIns="0" numCol="1" spcCol="720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 smtClean="0">
                <a:solidFill>
                  <a:srgbClr val="002060"/>
                </a:solidFill>
                <a:ea typeface="Roboto" panose="02000000000000000000" pitchFamily="2" charset="0"/>
                <a:cs typeface="Calibri Light" panose="020F0302020204030204" pitchFamily="34" charset="0"/>
              </a:rPr>
              <a:t>Структура образовательной программы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8415" y="1298094"/>
            <a:ext cx="5515282" cy="3013544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778373" y="1805444"/>
            <a:ext cx="4682883" cy="4503281"/>
            <a:chOff x="297029" y="1848751"/>
            <a:chExt cx="4682883" cy="4503281"/>
          </a:xfrm>
        </p:grpSpPr>
        <p:sp>
          <p:nvSpPr>
            <p:cNvPr id="12" name="Правильный пятиугольник 11"/>
            <p:cNvSpPr/>
            <p:nvPr/>
          </p:nvSpPr>
          <p:spPr>
            <a:xfrm rot="5995960">
              <a:off x="281971" y="3615837"/>
              <a:ext cx="1908418" cy="1878301"/>
            </a:xfrm>
            <a:prstGeom prst="pentagon">
              <a:avLst/>
            </a:prstGeom>
            <a:solidFill>
              <a:srgbClr val="0066CC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5" name="Правильный пятиугольник 4"/>
            <p:cNvSpPr/>
            <p:nvPr/>
          </p:nvSpPr>
          <p:spPr>
            <a:xfrm rot="1785804">
              <a:off x="686561" y="1865125"/>
              <a:ext cx="1908418" cy="1878301"/>
            </a:xfrm>
            <a:prstGeom prst="pentagon">
              <a:avLst/>
            </a:prstGeom>
            <a:solidFill>
              <a:srgbClr val="00A8E3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10" name="Правильный пятиугольник 9"/>
            <p:cNvSpPr/>
            <p:nvPr/>
          </p:nvSpPr>
          <p:spPr>
            <a:xfrm rot="6356956">
              <a:off x="2490229" y="1863809"/>
              <a:ext cx="1908418" cy="1878301"/>
            </a:xfrm>
            <a:prstGeom prst="pentagon">
              <a:avLst/>
            </a:prstGeom>
            <a:solidFill>
              <a:srgbClr val="0066FF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16" name="Правильный пятиугольник 15"/>
            <p:cNvSpPr/>
            <p:nvPr/>
          </p:nvSpPr>
          <p:spPr>
            <a:xfrm rot="2264672">
              <a:off x="3071494" y="3443821"/>
              <a:ext cx="1908418" cy="1878301"/>
            </a:xfrm>
            <a:prstGeom prst="pentagon">
              <a:avLst/>
            </a:prstGeom>
            <a:solidFill>
              <a:srgbClr val="3333FF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14" name="Правильный пятиугольник 13"/>
            <p:cNvSpPr/>
            <p:nvPr/>
          </p:nvSpPr>
          <p:spPr>
            <a:xfrm rot="2263036">
              <a:off x="1669388" y="4473731"/>
              <a:ext cx="1908418" cy="1878301"/>
            </a:xfrm>
            <a:prstGeom prst="pentagon">
              <a:avLst/>
            </a:prstGeom>
            <a:solidFill>
              <a:srgbClr val="0000CC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894943" y="2603613"/>
              <a:ext cx="136345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tabLst>
                  <a:tab pos="542925" algn="l"/>
                </a:tabLst>
              </a:pPr>
              <a:r>
                <a:rPr lang="ru-RU" sz="1200" b="1" dirty="0">
                  <a:solidFill>
                    <a:schemeClr val="bg1"/>
                  </a:solidFill>
                  <a:latin typeface="+mj-lt"/>
                </a:rPr>
                <a:t>Ядро базовой подготовки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434694" y="4182715"/>
              <a:ext cx="106888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tabLst>
                  <a:tab pos="542925" algn="l"/>
                </a:tabLst>
              </a:pPr>
              <a:r>
                <a:rPr lang="ru-RU" sz="1200" b="1" dirty="0">
                  <a:solidFill>
                    <a:schemeClr val="bg1"/>
                  </a:solidFill>
                  <a:latin typeface="+mj-lt"/>
                </a:rPr>
                <a:t>Целевое обучение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2623597" y="2400849"/>
              <a:ext cx="149964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tabLst>
                  <a:tab pos="542925" algn="l"/>
                </a:tabLst>
              </a:pPr>
              <a:r>
                <a:rPr lang="ru-RU" sz="1200" b="1" dirty="0">
                  <a:solidFill>
                    <a:schemeClr val="bg1"/>
                  </a:solidFill>
                  <a:latin typeface="+mj-lt"/>
                </a:rPr>
                <a:t>Практико-ориентированная подготовка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444133" y="4277871"/>
              <a:ext cx="136345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tabLst>
                  <a:tab pos="542925" algn="l"/>
                </a:tabLst>
              </a:pPr>
              <a:r>
                <a:rPr lang="ru-RU" sz="1200" b="1" dirty="0">
                  <a:solidFill>
                    <a:schemeClr val="bg1"/>
                  </a:solidFill>
                  <a:latin typeface="+mj-lt"/>
                </a:rPr>
                <a:t>Проектная деятельность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686755" y="5248050"/>
              <a:ext cx="175036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tabLst>
                  <a:tab pos="542925" algn="l"/>
                </a:tabLst>
              </a:pPr>
              <a:r>
                <a:rPr lang="ru-RU" sz="1200" b="1" dirty="0">
                  <a:solidFill>
                    <a:schemeClr val="bg1"/>
                  </a:solidFill>
                  <a:latin typeface="+mj-lt"/>
                </a:rPr>
                <a:t>Технологическое предпринимательство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346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Модель подготовки кадров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Образовательная политика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148565"/>
              </p:ext>
            </p:extLst>
          </p:nvPr>
        </p:nvGraphicFramePr>
        <p:xfrm>
          <a:off x="334963" y="4245499"/>
          <a:ext cx="6686039" cy="2183351"/>
        </p:xfrm>
        <a:graphic>
          <a:graphicData uri="http://schemas.openxmlformats.org/drawingml/2006/table">
            <a:tbl>
              <a:tblPr firstRow="1" firstCol="1" bandRow="1"/>
              <a:tblGrid>
                <a:gridCol w="1523048">
                  <a:extLst>
                    <a:ext uri="{9D8B030D-6E8A-4147-A177-3AD203B41FA5}">
                      <a16:colId xmlns:a16="http://schemas.microsoft.com/office/drawing/2014/main" val="2047851176"/>
                    </a:ext>
                  </a:extLst>
                </a:gridCol>
                <a:gridCol w="789622">
                  <a:extLst>
                    <a:ext uri="{9D8B030D-6E8A-4147-A177-3AD203B41FA5}">
                      <a16:colId xmlns:a16="http://schemas.microsoft.com/office/drawing/2014/main" val="598873898"/>
                    </a:ext>
                  </a:extLst>
                </a:gridCol>
                <a:gridCol w="1094423">
                  <a:extLst>
                    <a:ext uri="{9D8B030D-6E8A-4147-A177-3AD203B41FA5}">
                      <a16:colId xmlns:a16="http://schemas.microsoft.com/office/drawing/2014/main" val="1823095168"/>
                    </a:ext>
                  </a:extLst>
                </a:gridCol>
                <a:gridCol w="789622">
                  <a:extLst>
                    <a:ext uri="{9D8B030D-6E8A-4147-A177-3AD203B41FA5}">
                      <a16:colId xmlns:a16="http://schemas.microsoft.com/office/drawing/2014/main" val="36311364"/>
                    </a:ext>
                  </a:extLst>
                </a:gridCol>
                <a:gridCol w="1094423">
                  <a:extLst>
                    <a:ext uri="{9D8B030D-6E8A-4147-A177-3AD203B41FA5}">
                      <a16:colId xmlns:a16="http://schemas.microsoft.com/office/drawing/2014/main" val="2627376105"/>
                    </a:ext>
                  </a:extLst>
                </a:gridCol>
                <a:gridCol w="789622">
                  <a:extLst>
                    <a:ext uri="{9D8B030D-6E8A-4147-A177-3AD203B41FA5}">
                      <a16:colId xmlns:a16="http://schemas.microsoft.com/office/drawing/2014/main" val="3314410687"/>
                    </a:ext>
                  </a:extLst>
                </a:gridCol>
                <a:gridCol w="605279">
                  <a:extLst>
                    <a:ext uri="{9D8B030D-6E8A-4147-A177-3AD203B41FA5}">
                      <a16:colId xmlns:a16="http://schemas.microsoft.com/office/drawing/2014/main" val="1994511195"/>
                    </a:ext>
                  </a:extLst>
                </a:gridCol>
              </a:tblGrid>
              <a:tr h="394049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Треки</a:t>
                      </a:r>
                    </a:p>
                  </a:txBody>
                  <a:tcPr marL="68580" marR="6858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2022 год приема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 err="1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бакалавриат</a:t>
                      </a: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1100" b="1" dirty="0" err="1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специалитет</a:t>
                      </a: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2023 год приема</a:t>
                      </a: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kern="1200" dirty="0" err="1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бакалавриат</a:t>
                      </a: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1100" b="1" kern="1200" dirty="0" err="1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специалитет</a:t>
                      </a: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2024 год приема</a:t>
                      </a: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(магистратура)</a:t>
                      </a: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8043015"/>
                  </a:ext>
                </a:extLst>
              </a:tr>
              <a:tr h="293113">
                <a:tc vMerge="1"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Студентов</a:t>
                      </a:r>
                    </a:p>
                  </a:txBody>
                  <a:tcPr marL="68580" marR="6858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ОП</a:t>
                      </a:r>
                    </a:p>
                  </a:txBody>
                  <a:tcPr marL="68580" marR="6858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Студентов</a:t>
                      </a:r>
                    </a:p>
                  </a:txBody>
                  <a:tcPr marL="68580" marR="6858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ОП</a:t>
                      </a:r>
                    </a:p>
                  </a:txBody>
                  <a:tcPr marL="68580" marR="6858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Студентов</a:t>
                      </a:r>
                    </a:p>
                  </a:txBody>
                  <a:tcPr marL="68580" marR="6858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ОП</a:t>
                      </a:r>
                    </a:p>
                  </a:txBody>
                  <a:tcPr marL="68580" marR="6858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515124"/>
                  </a:ext>
                </a:extLst>
              </a:tr>
              <a:tr h="2788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Технологический</a:t>
                      </a:r>
                    </a:p>
                  </a:txBody>
                  <a:tcPr marL="68580" marR="6858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138</a:t>
                      </a: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223</a:t>
                      </a: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69993"/>
                  </a:ext>
                </a:extLst>
              </a:tr>
              <a:tr h="27289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Исследовательский</a:t>
                      </a:r>
                      <a:endParaRPr lang="ru-RU" sz="11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–</a:t>
                      </a: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–</a:t>
                      </a: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96105780"/>
                  </a:ext>
                </a:extLst>
              </a:tr>
              <a:tr h="3234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Предпринимательский</a:t>
                      </a:r>
                    </a:p>
                  </a:txBody>
                  <a:tcPr marL="68580" marR="6858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12188301"/>
                  </a:ext>
                </a:extLst>
              </a:tr>
              <a:tr h="27289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Управленческий</a:t>
                      </a:r>
                      <a:endParaRPr lang="ru-RU" sz="11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–</a:t>
                      </a: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–</a:t>
                      </a: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–</a:t>
                      </a: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–</a:t>
                      </a: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64775025"/>
                  </a:ext>
                </a:extLst>
              </a:tr>
              <a:tr h="348113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Итого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Roboto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175</a:t>
                      </a: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243</a:t>
                      </a: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92</a:t>
                      </a: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58320" marR="583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159544"/>
                  </a:ext>
                </a:extLst>
              </a:tr>
            </a:tbl>
          </a:graphicData>
        </a:graphic>
      </p:graphicFrame>
      <p:grpSp>
        <p:nvGrpSpPr>
          <p:cNvPr id="56" name="Группа 55"/>
          <p:cNvGrpSpPr/>
          <p:nvPr/>
        </p:nvGrpSpPr>
        <p:grpSpPr>
          <a:xfrm>
            <a:off x="889152" y="1340471"/>
            <a:ext cx="5577659" cy="2690095"/>
            <a:chOff x="142661" y="1818077"/>
            <a:chExt cx="7940943" cy="3829903"/>
          </a:xfrm>
        </p:grpSpPr>
        <p:grpSp>
          <p:nvGrpSpPr>
            <p:cNvPr id="57" name="Группа 56"/>
            <p:cNvGrpSpPr/>
            <p:nvPr/>
          </p:nvGrpSpPr>
          <p:grpSpPr>
            <a:xfrm>
              <a:off x="142661" y="1818077"/>
              <a:ext cx="7940943" cy="3829903"/>
              <a:chOff x="169246" y="1503998"/>
              <a:chExt cx="10213262" cy="4925838"/>
            </a:xfrm>
          </p:grpSpPr>
          <p:sp>
            <p:nvSpPr>
              <p:cNvPr id="62" name="Полилиния 32">
                <a:extLst>
                  <a:ext uri="{FF2B5EF4-FFF2-40B4-BE49-F238E27FC236}">
                    <a16:creationId xmlns:a16="http://schemas.microsoft.com/office/drawing/2014/main" id="{7859C1F3-5B15-4639-81DA-E39B8394650D}"/>
                  </a:ext>
                </a:extLst>
              </p:cNvPr>
              <p:cNvSpPr/>
              <p:nvPr/>
            </p:nvSpPr>
            <p:spPr>
              <a:xfrm>
                <a:off x="3225164" y="4888961"/>
                <a:ext cx="6601641" cy="1534247"/>
              </a:xfrm>
              <a:custGeom>
                <a:avLst/>
                <a:gdLst>
                  <a:gd name="connsiteX0" fmla="*/ 321630 w 7280430"/>
                  <a:gd name="connsiteY0" fmla="*/ 0 h 1692000"/>
                  <a:gd name="connsiteX1" fmla="*/ 6417630 w 7280430"/>
                  <a:gd name="connsiteY1" fmla="*/ 0 h 1692000"/>
                  <a:gd name="connsiteX2" fmla="*/ 6798630 w 7280430"/>
                  <a:gd name="connsiteY2" fmla="*/ 0 h 1692000"/>
                  <a:gd name="connsiteX3" fmla="*/ 6810930 w 7280430"/>
                  <a:gd name="connsiteY3" fmla="*/ 0 h 1692000"/>
                  <a:gd name="connsiteX4" fmla="*/ 6951030 w 7280430"/>
                  <a:gd name="connsiteY4" fmla="*/ 0 h 1692000"/>
                  <a:gd name="connsiteX5" fmla="*/ 7280430 w 7280430"/>
                  <a:gd name="connsiteY5" fmla="*/ 0 h 1692000"/>
                  <a:gd name="connsiteX6" fmla="*/ 6810930 w 7280430"/>
                  <a:gd name="connsiteY6" fmla="*/ 846000 h 1692000"/>
                  <a:gd name="connsiteX7" fmla="*/ 7280430 w 7280430"/>
                  <a:gd name="connsiteY7" fmla="*/ 1692000 h 1692000"/>
                  <a:gd name="connsiteX8" fmla="*/ 7027230 w 7280430"/>
                  <a:gd name="connsiteY8" fmla="*/ 1692000 h 1692000"/>
                  <a:gd name="connsiteX9" fmla="*/ 6810930 w 7280430"/>
                  <a:gd name="connsiteY9" fmla="*/ 1692000 h 1692000"/>
                  <a:gd name="connsiteX10" fmla="*/ 6798630 w 7280430"/>
                  <a:gd name="connsiteY10" fmla="*/ 1692000 h 1692000"/>
                  <a:gd name="connsiteX11" fmla="*/ 6493830 w 7280430"/>
                  <a:gd name="connsiteY11" fmla="*/ 1692000 h 1692000"/>
                  <a:gd name="connsiteX12" fmla="*/ 321630 w 7280430"/>
                  <a:gd name="connsiteY12" fmla="*/ 1692000 h 1692000"/>
                  <a:gd name="connsiteX13" fmla="*/ 321630 w 7280430"/>
                  <a:gd name="connsiteY13" fmla="*/ 1080961 h 1692000"/>
                  <a:gd name="connsiteX14" fmla="*/ 0 w 7280430"/>
                  <a:gd name="connsiteY14" fmla="*/ 1080961 h 1692000"/>
                  <a:gd name="connsiteX15" fmla="*/ 0 w 7280430"/>
                  <a:gd name="connsiteY15" fmla="*/ 14301 h 1692000"/>
                  <a:gd name="connsiteX16" fmla="*/ 141360 w 7280430"/>
                  <a:gd name="connsiteY16" fmla="*/ 14301 h 1692000"/>
                  <a:gd name="connsiteX17" fmla="*/ 141360 w 7280430"/>
                  <a:gd name="connsiteY17" fmla="*/ 7309 h 1692000"/>
                  <a:gd name="connsiteX18" fmla="*/ 321630 w 7280430"/>
                  <a:gd name="connsiteY18" fmla="*/ 7309 h 169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280430" h="1692000">
                    <a:moveTo>
                      <a:pt x="321630" y="0"/>
                    </a:moveTo>
                    <a:lnTo>
                      <a:pt x="6417630" y="0"/>
                    </a:lnTo>
                    <a:lnTo>
                      <a:pt x="6798630" y="0"/>
                    </a:lnTo>
                    <a:lnTo>
                      <a:pt x="6810930" y="0"/>
                    </a:lnTo>
                    <a:lnTo>
                      <a:pt x="6951030" y="0"/>
                    </a:lnTo>
                    <a:lnTo>
                      <a:pt x="7280430" y="0"/>
                    </a:lnTo>
                    <a:lnTo>
                      <a:pt x="6810930" y="846000"/>
                    </a:lnTo>
                    <a:lnTo>
                      <a:pt x="7280430" y="1692000"/>
                    </a:lnTo>
                    <a:lnTo>
                      <a:pt x="7027230" y="1692000"/>
                    </a:lnTo>
                    <a:lnTo>
                      <a:pt x="6810930" y="1692000"/>
                    </a:lnTo>
                    <a:lnTo>
                      <a:pt x="6798630" y="1692000"/>
                    </a:lnTo>
                    <a:lnTo>
                      <a:pt x="6493830" y="1692000"/>
                    </a:lnTo>
                    <a:lnTo>
                      <a:pt x="321630" y="1692000"/>
                    </a:lnTo>
                    <a:lnTo>
                      <a:pt x="321630" y="1080961"/>
                    </a:lnTo>
                    <a:lnTo>
                      <a:pt x="0" y="1080961"/>
                    </a:lnTo>
                    <a:lnTo>
                      <a:pt x="0" y="14301"/>
                    </a:lnTo>
                    <a:lnTo>
                      <a:pt x="141360" y="14301"/>
                    </a:lnTo>
                    <a:lnTo>
                      <a:pt x="141360" y="7309"/>
                    </a:lnTo>
                    <a:lnTo>
                      <a:pt x="321630" y="7309"/>
                    </a:lnTo>
                    <a:close/>
                  </a:path>
                </a:pathLst>
              </a:custGeom>
              <a:solidFill>
                <a:srgbClr val="0C54A0"/>
              </a:solidFill>
              <a:ln>
                <a:solidFill>
                  <a:srgbClr val="0C54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9119">
                  <a:defRPr/>
                </a:pPr>
                <a:endParaRPr lang="ru-RU" sz="1632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3" name="Полилиния 52">
                <a:extLst>
                  <a:ext uri="{FF2B5EF4-FFF2-40B4-BE49-F238E27FC236}">
                    <a16:creationId xmlns:a16="http://schemas.microsoft.com/office/drawing/2014/main" id="{B42712C2-70D4-4E51-947E-DEAE8AA22B5C}"/>
                  </a:ext>
                </a:extLst>
              </p:cNvPr>
              <p:cNvSpPr/>
              <p:nvPr/>
            </p:nvSpPr>
            <p:spPr>
              <a:xfrm>
                <a:off x="2505915" y="3224261"/>
                <a:ext cx="6592366" cy="1535873"/>
              </a:xfrm>
              <a:custGeom>
                <a:avLst/>
                <a:gdLst>
                  <a:gd name="connsiteX0" fmla="*/ 0 w 7270201"/>
                  <a:gd name="connsiteY0" fmla="*/ 0 h 1693794"/>
                  <a:gd name="connsiteX1" fmla="*/ 457200 w 7270201"/>
                  <a:gd name="connsiteY1" fmla="*/ 0 h 1693794"/>
                  <a:gd name="connsiteX2" fmla="*/ 457200 w 7270201"/>
                  <a:gd name="connsiteY2" fmla="*/ 1794 h 1693794"/>
                  <a:gd name="connsiteX3" fmla="*/ 6407401 w 7270201"/>
                  <a:gd name="connsiteY3" fmla="*/ 1794 h 1693794"/>
                  <a:gd name="connsiteX4" fmla="*/ 6788401 w 7270201"/>
                  <a:gd name="connsiteY4" fmla="*/ 1794 h 1693794"/>
                  <a:gd name="connsiteX5" fmla="*/ 6800701 w 7270201"/>
                  <a:gd name="connsiteY5" fmla="*/ 1794 h 1693794"/>
                  <a:gd name="connsiteX6" fmla="*/ 6940801 w 7270201"/>
                  <a:gd name="connsiteY6" fmla="*/ 1794 h 1693794"/>
                  <a:gd name="connsiteX7" fmla="*/ 7270201 w 7270201"/>
                  <a:gd name="connsiteY7" fmla="*/ 1794 h 1693794"/>
                  <a:gd name="connsiteX8" fmla="*/ 6800701 w 7270201"/>
                  <a:gd name="connsiteY8" fmla="*/ 847794 h 1693794"/>
                  <a:gd name="connsiteX9" fmla="*/ 7270201 w 7270201"/>
                  <a:gd name="connsiteY9" fmla="*/ 1693794 h 1693794"/>
                  <a:gd name="connsiteX10" fmla="*/ 7017001 w 7270201"/>
                  <a:gd name="connsiteY10" fmla="*/ 1693794 h 1693794"/>
                  <a:gd name="connsiteX11" fmla="*/ 6800701 w 7270201"/>
                  <a:gd name="connsiteY11" fmla="*/ 1693794 h 1693794"/>
                  <a:gd name="connsiteX12" fmla="*/ 6788401 w 7270201"/>
                  <a:gd name="connsiteY12" fmla="*/ 1693794 h 1693794"/>
                  <a:gd name="connsiteX13" fmla="*/ 6483601 w 7270201"/>
                  <a:gd name="connsiteY13" fmla="*/ 1693794 h 1693794"/>
                  <a:gd name="connsiteX14" fmla="*/ 311401 w 7270201"/>
                  <a:gd name="connsiteY14" fmla="*/ 1693794 h 1693794"/>
                  <a:gd name="connsiteX15" fmla="*/ 311401 w 7270201"/>
                  <a:gd name="connsiteY15" fmla="*/ 1524000 h 1693794"/>
                  <a:gd name="connsiteX16" fmla="*/ 0 w 7270201"/>
                  <a:gd name="connsiteY16" fmla="*/ 1524000 h 169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270201" h="1693794">
                    <a:moveTo>
                      <a:pt x="0" y="0"/>
                    </a:moveTo>
                    <a:lnTo>
                      <a:pt x="457200" y="0"/>
                    </a:lnTo>
                    <a:lnTo>
                      <a:pt x="457200" y="1794"/>
                    </a:lnTo>
                    <a:lnTo>
                      <a:pt x="6407401" y="1794"/>
                    </a:lnTo>
                    <a:lnTo>
                      <a:pt x="6788401" y="1794"/>
                    </a:lnTo>
                    <a:lnTo>
                      <a:pt x="6800701" y="1794"/>
                    </a:lnTo>
                    <a:lnTo>
                      <a:pt x="6940801" y="1794"/>
                    </a:lnTo>
                    <a:lnTo>
                      <a:pt x="7270201" y="1794"/>
                    </a:lnTo>
                    <a:lnTo>
                      <a:pt x="6800701" y="847794"/>
                    </a:lnTo>
                    <a:lnTo>
                      <a:pt x="7270201" y="1693794"/>
                    </a:lnTo>
                    <a:lnTo>
                      <a:pt x="7017001" y="1693794"/>
                    </a:lnTo>
                    <a:lnTo>
                      <a:pt x="6800701" y="1693794"/>
                    </a:lnTo>
                    <a:lnTo>
                      <a:pt x="6788401" y="1693794"/>
                    </a:lnTo>
                    <a:lnTo>
                      <a:pt x="6483601" y="1693794"/>
                    </a:lnTo>
                    <a:lnTo>
                      <a:pt x="311401" y="1693794"/>
                    </a:lnTo>
                    <a:lnTo>
                      <a:pt x="311401" y="1524000"/>
                    </a:lnTo>
                    <a:lnTo>
                      <a:pt x="0" y="1524000"/>
                    </a:lnTo>
                    <a:close/>
                  </a:path>
                </a:pathLst>
              </a:custGeom>
              <a:solidFill>
                <a:srgbClr val="603E7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9119">
                  <a:defRPr/>
                </a:pPr>
                <a:endParaRPr lang="ru-RU" sz="1632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4" name="Шеврон 63">
                <a:extLst>
                  <a:ext uri="{FF2B5EF4-FFF2-40B4-BE49-F238E27FC236}">
                    <a16:creationId xmlns:a16="http://schemas.microsoft.com/office/drawing/2014/main" id="{58FD1947-9B45-426F-8C07-34F06BF66CB5}"/>
                  </a:ext>
                </a:extLst>
              </p:cNvPr>
              <p:cNvSpPr/>
              <p:nvPr/>
            </p:nvSpPr>
            <p:spPr>
              <a:xfrm flipH="1">
                <a:off x="8821900" y="3217778"/>
                <a:ext cx="829146" cy="1534247"/>
              </a:xfrm>
              <a:prstGeom prst="chevron">
                <a:avLst/>
              </a:prstGeom>
              <a:solidFill>
                <a:srgbClr val="603E7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829119">
                  <a:defRPr/>
                </a:pPr>
                <a:endParaRPr lang="ru-RU" sz="1632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5" name="Шеврон 38">
                <a:extLst>
                  <a:ext uri="{FF2B5EF4-FFF2-40B4-BE49-F238E27FC236}">
                    <a16:creationId xmlns:a16="http://schemas.microsoft.com/office/drawing/2014/main" id="{CF4CC22C-A6DB-4C63-B19E-69B3411AC450}"/>
                  </a:ext>
                </a:extLst>
              </p:cNvPr>
              <p:cNvSpPr/>
              <p:nvPr/>
            </p:nvSpPr>
            <p:spPr>
              <a:xfrm flipH="1">
                <a:off x="7785468" y="1592083"/>
                <a:ext cx="829146" cy="1534247"/>
              </a:xfrm>
              <a:prstGeom prst="chevron">
                <a:avLst/>
              </a:prstGeom>
              <a:solidFill>
                <a:srgbClr val="C723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829119">
                  <a:defRPr/>
                </a:pPr>
                <a:endParaRPr lang="ru-RU" sz="1632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6" name="Полилиния 22">
                <a:extLst>
                  <a:ext uri="{FF2B5EF4-FFF2-40B4-BE49-F238E27FC236}">
                    <a16:creationId xmlns:a16="http://schemas.microsoft.com/office/drawing/2014/main" id="{A117DF8B-E41F-4A37-AD39-7EDFD55B7A74}"/>
                  </a:ext>
                </a:extLst>
              </p:cNvPr>
              <p:cNvSpPr/>
              <p:nvPr/>
            </p:nvSpPr>
            <p:spPr>
              <a:xfrm flipH="1">
                <a:off x="2394109" y="1592081"/>
                <a:ext cx="5667741" cy="1534248"/>
              </a:xfrm>
              <a:custGeom>
                <a:avLst/>
                <a:gdLst>
                  <a:gd name="connsiteX0" fmla="*/ 7162801 w 7162801"/>
                  <a:gd name="connsiteY0" fmla="*/ 0 h 1692000"/>
                  <a:gd name="connsiteX1" fmla="*/ 6958800 w 7162801"/>
                  <a:gd name="connsiteY1" fmla="*/ 0 h 1692000"/>
                  <a:gd name="connsiteX2" fmla="*/ 6889202 w 7162801"/>
                  <a:gd name="connsiteY2" fmla="*/ 0 h 1692000"/>
                  <a:gd name="connsiteX3" fmla="*/ 862800 w 7162801"/>
                  <a:gd name="connsiteY3" fmla="*/ 0 h 1692000"/>
                  <a:gd name="connsiteX4" fmla="*/ 481800 w 7162801"/>
                  <a:gd name="connsiteY4" fmla="*/ 0 h 1692000"/>
                  <a:gd name="connsiteX5" fmla="*/ 469500 w 7162801"/>
                  <a:gd name="connsiteY5" fmla="*/ 0 h 1692000"/>
                  <a:gd name="connsiteX6" fmla="*/ 329400 w 7162801"/>
                  <a:gd name="connsiteY6" fmla="*/ 0 h 1692000"/>
                  <a:gd name="connsiteX7" fmla="*/ 0 w 7162801"/>
                  <a:gd name="connsiteY7" fmla="*/ 0 h 1692000"/>
                  <a:gd name="connsiteX8" fmla="*/ 469500 w 7162801"/>
                  <a:gd name="connsiteY8" fmla="*/ 846000 h 1692000"/>
                  <a:gd name="connsiteX9" fmla="*/ 0 w 7162801"/>
                  <a:gd name="connsiteY9" fmla="*/ 1692000 h 1692000"/>
                  <a:gd name="connsiteX10" fmla="*/ 253200 w 7162801"/>
                  <a:gd name="connsiteY10" fmla="*/ 1692000 h 1692000"/>
                  <a:gd name="connsiteX11" fmla="*/ 469500 w 7162801"/>
                  <a:gd name="connsiteY11" fmla="*/ 1692000 h 1692000"/>
                  <a:gd name="connsiteX12" fmla="*/ 481800 w 7162801"/>
                  <a:gd name="connsiteY12" fmla="*/ 1692000 h 1692000"/>
                  <a:gd name="connsiteX13" fmla="*/ 786600 w 7162801"/>
                  <a:gd name="connsiteY13" fmla="*/ 1692000 h 1692000"/>
                  <a:gd name="connsiteX14" fmla="*/ 6958800 w 7162801"/>
                  <a:gd name="connsiteY14" fmla="*/ 1692000 h 1692000"/>
                  <a:gd name="connsiteX15" fmla="*/ 6958800 w 7162801"/>
                  <a:gd name="connsiteY15" fmla="*/ 1219060 h 1692000"/>
                  <a:gd name="connsiteX16" fmla="*/ 7162801 w 7162801"/>
                  <a:gd name="connsiteY16" fmla="*/ 1219060 h 1692000"/>
                  <a:gd name="connsiteX0" fmla="*/ 7162801 w 7162801"/>
                  <a:gd name="connsiteY0" fmla="*/ 0 h 1692000"/>
                  <a:gd name="connsiteX1" fmla="*/ 6958800 w 7162801"/>
                  <a:gd name="connsiteY1" fmla="*/ 0 h 1692000"/>
                  <a:gd name="connsiteX2" fmla="*/ 6889202 w 7162801"/>
                  <a:gd name="connsiteY2" fmla="*/ 0 h 1692000"/>
                  <a:gd name="connsiteX3" fmla="*/ 862800 w 7162801"/>
                  <a:gd name="connsiteY3" fmla="*/ 0 h 1692000"/>
                  <a:gd name="connsiteX4" fmla="*/ 481800 w 7162801"/>
                  <a:gd name="connsiteY4" fmla="*/ 0 h 1692000"/>
                  <a:gd name="connsiteX5" fmla="*/ 469500 w 7162801"/>
                  <a:gd name="connsiteY5" fmla="*/ 0 h 1692000"/>
                  <a:gd name="connsiteX6" fmla="*/ 329400 w 7162801"/>
                  <a:gd name="connsiteY6" fmla="*/ 0 h 1692000"/>
                  <a:gd name="connsiteX7" fmla="*/ 0 w 7162801"/>
                  <a:gd name="connsiteY7" fmla="*/ 0 h 1692000"/>
                  <a:gd name="connsiteX8" fmla="*/ 469500 w 7162801"/>
                  <a:gd name="connsiteY8" fmla="*/ 846000 h 1692000"/>
                  <a:gd name="connsiteX9" fmla="*/ 0 w 7162801"/>
                  <a:gd name="connsiteY9" fmla="*/ 1692000 h 1692000"/>
                  <a:gd name="connsiteX10" fmla="*/ 253200 w 7162801"/>
                  <a:gd name="connsiteY10" fmla="*/ 1692000 h 1692000"/>
                  <a:gd name="connsiteX11" fmla="*/ 469500 w 7162801"/>
                  <a:gd name="connsiteY11" fmla="*/ 1692000 h 1692000"/>
                  <a:gd name="connsiteX12" fmla="*/ 481800 w 7162801"/>
                  <a:gd name="connsiteY12" fmla="*/ 1692000 h 1692000"/>
                  <a:gd name="connsiteX13" fmla="*/ 786600 w 7162801"/>
                  <a:gd name="connsiteY13" fmla="*/ 1692000 h 1692000"/>
                  <a:gd name="connsiteX14" fmla="*/ 6958800 w 7162801"/>
                  <a:gd name="connsiteY14" fmla="*/ 1692000 h 1692000"/>
                  <a:gd name="connsiteX15" fmla="*/ 5710281 w 7162801"/>
                  <a:gd name="connsiteY15" fmla="*/ 1183045 h 1692000"/>
                  <a:gd name="connsiteX16" fmla="*/ 7162801 w 7162801"/>
                  <a:gd name="connsiteY16" fmla="*/ 1219060 h 1692000"/>
                  <a:gd name="connsiteX17" fmla="*/ 7162801 w 7162801"/>
                  <a:gd name="connsiteY17" fmla="*/ 0 h 1692000"/>
                  <a:gd name="connsiteX0" fmla="*/ 7162801 w 7162801"/>
                  <a:gd name="connsiteY0" fmla="*/ 0 h 1692000"/>
                  <a:gd name="connsiteX1" fmla="*/ 6958800 w 7162801"/>
                  <a:gd name="connsiteY1" fmla="*/ 0 h 1692000"/>
                  <a:gd name="connsiteX2" fmla="*/ 6889202 w 7162801"/>
                  <a:gd name="connsiteY2" fmla="*/ 0 h 1692000"/>
                  <a:gd name="connsiteX3" fmla="*/ 862800 w 7162801"/>
                  <a:gd name="connsiteY3" fmla="*/ 0 h 1692000"/>
                  <a:gd name="connsiteX4" fmla="*/ 481800 w 7162801"/>
                  <a:gd name="connsiteY4" fmla="*/ 0 h 1692000"/>
                  <a:gd name="connsiteX5" fmla="*/ 469500 w 7162801"/>
                  <a:gd name="connsiteY5" fmla="*/ 0 h 1692000"/>
                  <a:gd name="connsiteX6" fmla="*/ 329400 w 7162801"/>
                  <a:gd name="connsiteY6" fmla="*/ 0 h 1692000"/>
                  <a:gd name="connsiteX7" fmla="*/ 0 w 7162801"/>
                  <a:gd name="connsiteY7" fmla="*/ 0 h 1692000"/>
                  <a:gd name="connsiteX8" fmla="*/ 469500 w 7162801"/>
                  <a:gd name="connsiteY8" fmla="*/ 846000 h 1692000"/>
                  <a:gd name="connsiteX9" fmla="*/ 0 w 7162801"/>
                  <a:gd name="connsiteY9" fmla="*/ 1692000 h 1692000"/>
                  <a:gd name="connsiteX10" fmla="*/ 253200 w 7162801"/>
                  <a:gd name="connsiteY10" fmla="*/ 1692000 h 1692000"/>
                  <a:gd name="connsiteX11" fmla="*/ 469500 w 7162801"/>
                  <a:gd name="connsiteY11" fmla="*/ 1692000 h 1692000"/>
                  <a:gd name="connsiteX12" fmla="*/ 481800 w 7162801"/>
                  <a:gd name="connsiteY12" fmla="*/ 1692000 h 1692000"/>
                  <a:gd name="connsiteX13" fmla="*/ 786600 w 7162801"/>
                  <a:gd name="connsiteY13" fmla="*/ 1692000 h 1692000"/>
                  <a:gd name="connsiteX14" fmla="*/ 6958800 w 7162801"/>
                  <a:gd name="connsiteY14" fmla="*/ 1692000 h 1692000"/>
                  <a:gd name="connsiteX15" fmla="*/ 5710281 w 7162801"/>
                  <a:gd name="connsiteY15" fmla="*/ 1183045 h 1692000"/>
                  <a:gd name="connsiteX16" fmla="*/ 5434081 w 7162801"/>
                  <a:gd name="connsiteY16" fmla="*/ 1135025 h 1692000"/>
                  <a:gd name="connsiteX17" fmla="*/ 7162801 w 7162801"/>
                  <a:gd name="connsiteY17" fmla="*/ 0 h 1692000"/>
                  <a:gd name="connsiteX0" fmla="*/ 5470096 w 6958800"/>
                  <a:gd name="connsiteY0" fmla="*/ 456190 h 1692000"/>
                  <a:gd name="connsiteX1" fmla="*/ 6958800 w 6958800"/>
                  <a:gd name="connsiteY1" fmla="*/ 0 h 1692000"/>
                  <a:gd name="connsiteX2" fmla="*/ 6889202 w 6958800"/>
                  <a:gd name="connsiteY2" fmla="*/ 0 h 1692000"/>
                  <a:gd name="connsiteX3" fmla="*/ 862800 w 6958800"/>
                  <a:gd name="connsiteY3" fmla="*/ 0 h 1692000"/>
                  <a:gd name="connsiteX4" fmla="*/ 481800 w 6958800"/>
                  <a:gd name="connsiteY4" fmla="*/ 0 h 1692000"/>
                  <a:gd name="connsiteX5" fmla="*/ 469500 w 6958800"/>
                  <a:gd name="connsiteY5" fmla="*/ 0 h 1692000"/>
                  <a:gd name="connsiteX6" fmla="*/ 329400 w 6958800"/>
                  <a:gd name="connsiteY6" fmla="*/ 0 h 1692000"/>
                  <a:gd name="connsiteX7" fmla="*/ 0 w 6958800"/>
                  <a:gd name="connsiteY7" fmla="*/ 0 h 1692000"/>
                  <a:gd name="connsiteX8" fmla="*/ 469500 w 6958800"/>
                  <a:gd name="connsiteY8" fmla="*/ 846000 h 1692000"/>
                  <a:gd name="connsiteX9" fmla="*/ 0 w 6958800"/>
                  <a:gd name="connsiteY9" fmla="*/ 1692000 h 1692000"/>
                  <a:gd name="connsiteX10" fmla="*/ 253200 w 6958800"/>
                  <a:gd name="connsiteY10" fmla="*/ 1692000 h 1692000"/>
                  <a:gd name="connsiteX11" fmla="*/ 469500 w 6958800"/>
                  <a:gd name="connsiteY11" fmla="*/ 1692000 h 1692000"/>
                  <a:gd name="connsiteX12" fmla="*/ 481800 w 6958800"/>
                  <a:gd name="connsiteY12" fmla="*/ 1692000 h 1692000"/>
                  <a:gd name="connsiteX13" fmla="*/ 786600 w 6958800"/>
                  <a:gd name="connsiteY13" fmla="*/ 1692000 h 1692000"/>
                  <a:gd name="connsiteX14" fmla="*/ 6958800 w 6958800"/>
                  <a:gd name="connsiteY14" fmla="*/ 1692000 h 1692000"/>
                  <a:gd name="connsiteX15" fmla="*/ 5710281 w 6958800"/>
                  <a:gd name="connsiteY15" fmla="*/ 1183045 h 1692000"/>
                  <a:gd name="connsiteX16" fmla="*/ 5434081 w 6958800"/>
                  <a:gd name="connsiteY16" fmla="*/ 1135025 h 1692000"/>
                  <a:gd name="connsiteX17" fmla="*/ 5470096 w 6958800"/>
                  <a:gd name="connsiteY17" fmla="*/ 456190 h 1692000"/>
                  <a:gd name="connsiteX0" fmla="*/ 5470096 w 6958800"/>
                  <a:gd name="connsiteY0" fmla="*/ 456190 h 1692000"/>
                  <a:gd name="connsiteX1" fmla="*/ 6958800 w 6958800"/>
                  <a:gd name="connsiteY1" fmla="*/ 0 h 1692000"/>
                  <a:gd name="connsiteX2" fmla="*/ 6889202 w 6958800"/>
                  <a:gd name="connsiteY2" fmla="*/ 0 h 1692000"/>
                  <a:gd name="connsiteX3" fmla="*/ 862800 w 6958800"/>
                  <a:gd name="connsiteY3" fmla="*/ 0 h 1692000"/>
                  <a:gd name="connsiteX4" fmla="*/ 481800 w 6958800"/>
                  <a:gd name="connsiteY4" fmla="*/ 0 h 1692000"/>
                  <a:gd name="connsiteX5" fmla="*/ 469500 w 6958800"/>
                  <a:gd name="connsiteY5" fmla="*/ 0 h 1692000"/>
                  <a:gd name="connsiteX6" fmla="*/ 329400 w 6958800"/>
                  <a:gd name="connsiteY6" fmla="*/ 0 h 1692000"/>
                  <a:gd name="connsiteX7" fmla="*/ 0 w 6958800"/>
                  <a:gd name="connsiteY7" fmla="*/ 0 h 1692000"/>
                  <a:gd name="connsiteX8" fmla="*/ 469500 w 6958800"/>
                  <a:gd name="connsiteY8" fmla="*/ 846000 h 1692000"/>
                  <a:gd name="connsiteX9" fmla="*/ 0 w 6958800"/>
                  <a:gd name="connsiteY9" fmla="*/ 1692000 h 1692000"/>
                  <a:gd name="connsiteX10" fmla="*/ 253200 w 6958800"/>
                  <a:gd name="connsiteY10" fmla="*/ 1692000 h 1692000"/>
                  <a:gd name="connsiteX11" fmla="*/ 469500 w 6958800"/>
                  <a:gd name="connsiteY11" fmla="*/ 1692000 h 1692000"/>
                  <a:gd name="connsiteX12" fmla="*/ 481800 w 6958800"/>
                  <a:gd name="connsiteY12" fmla="*/ 1692000 h 1692000"/>
                  <a:gd name="connsiteX13" fmla="*/ 786600 w 6958800"/>
                  <a:gd name="connsiteY13" fmla="*/ 1692000 h 1692000"/>
                  <a:gd name="connsiteX14" fmla="*/ 6250505 w 6958800"/>
                  <a:gd name="connsiteY14" fmla="*/ 1692000 h 1692000"/>
                  <a:gd name="connsiteX15" fmla="*/ 5710281 w 6958800"/>
                  <a:gd name="connsiteY15" fmla="*/ 1183045 h 1692000"/>
                  <a:gd name="connsiteX16" fmla="*/ 5434081 w 6958800"/>
                  <a:gd name="connsiteY16" fmla="*/ 1135025 h 1692000"/>
                  <a:gd name="connsiteX17" fmla="*/ 5470096 w 6958800"/>
                  <a:gd name="connsiteY17" fmla="*/ 456190 h 1692000"/>
                  <a:gd name="connsiteX0" fmla="*/ 5470096 w 6958800"/>
                  <a:gd name="connsiteY0" fmla="*/ 456190 h 1692000"/>
                  <a:gd name="connsiteX1" fmla="*/ 6958800 w 6958800"/>
                  <a:gd name="connsiteY1" fmla="*/ 0 h 1692000"/>
                  <a:gd name="connsiteX2" fmla="*/ 4800332 w 6958800"/>
                  <a:gd name="connsiteY2" fmla="*/ 0 h 1692000"/>
                  <a:gd name="connsiteX3" fmla="*/ 862800 w 6958800"/>
                  <a:gd name="connsiteY3" fmla="*/ 0 h 1692000"/>
                  <a:gd name="connsiteX4" fmla="*/ 481800 w 6958800"/>
                  <a:gd name="connsiteY4" fmla="*/ 0 h 1692000"/>
                  <a:gd name="connsiteX5" fmla="*/ 469500 w 6958800"/>
                  <a:gd name="connsiteY5" fmla="*/ 0 h 1692000"/>
                  <a:gd name="connsiteX6" fmla="*/ 329400 w 6958800"/>
                  <a:gd name="connsiteY6" fmla="*/ 0 h 1692000"/>
                  <a:gd name="connsiteX7" fmla="*/ 0 w 6958800"/>
                  <a:gd name="connsiteY7" fmla="*/ 0 h 1692000"/>
                  <a:gd name="connsiteX8" fmla="*/ 469500 w 6958800"/>
                  <a:gd name="connsiteY8" fmla="*/ 846000 h 1692000"/>
                  <a:gd name="connsiteX9" fmla="*/ 0 w 6958800"/>
                  <a:gd name="connsiteY9" fmla="*/ 1692000 h 1692000"/>
                  <a:gd name="connsiteX10" fmla="*/ 253200 w 6958800"/>
                  <a:gd name="connsiteY10" fmla="*/ 1692000 h 1692000"/>
                  <a:gd name="connsiteX11" fmla="*/ 469500 w 6958800"/>
                  <a:gd name="connsiteY11" fmla="*/ 1692000 h 1692000"/>
                  <a:gd name="connsiteX12" fmla="*/ 481800 w 6958800"/>
                  <a:gd name="connsiteY12" fmla="*/ 1692000 h 1692000"/>
                  <a:gd name="connsiteX13" fmla="*/ 786600 w 6958800"/>
                  <a:gd name="connsiteY13" fmla="*/ 1692000 h 1692000"/>
                  <a:gd name="connsiteX14" fmla="*/ 6250505 w 6958800"/>
                  <a:gd name="connsiteY14" fmla="*/ 1692000 h 1692000"/>
                  <a:gd name="connsiteX15" fmla="*/ 5710281 w 6958800"/>
                  <a:gd name="connsiteY15" fmla="*/ 1183045 h 1692000"/>
                  <a:gd name="connsiteX16" fmla="*/ 5434081 w 6958800"/>
                  <a:gd name="connsiteY16" fmla="*/ 1135025 h 1692000"/>
                  <a:gd name="connsiteX17" fmla="*/ 5470096 w 6958800"/>
                  <a:gd name="connsiteY17" fmla="*/ 456190 h 1692000"/>
                  <a:gd name="connsiteX0" fmla="*/ 5470096 w 6250505"/>
                  <a:gd name="connsiteY0" fmla="*/ 456190 h 1692000"/>
                  <a:gd name="connsiteX1" fmla="*/ 5590230 w 6250505"/>
                  <a:gd name="connsiteY1" fmla="*/ 144059 h 1692000"/>
                  <a:gd name="connsiteX2" fmla="*/ 4800332 w 6250505"/>
                  <a:gd name="connsiteY2" fmla="*/ 0 h 1692000"/>
                  <a:gd name="connsiteX3" fmla="*/ 862800 w 6250505"/>
                  <a:gd name="connsiteY3" fmla="*/ 0 h 1692000"/>
                  <a:gd name="connsiteX4" fmla="*/ 481800 w 6250505"/>
                  <a:gd name="connsiteY4" fmla="*/ 0 h 1692000"/>
                  <a:gd name="connsiteX5" fmla="*/ 469500 w 6250505"/>
                  <a:gd name="connsiteY5" fmla="*/ 0 h 1692000"/>
                  <a:gd name="connsiteX6" fmla="*/ 329400 w 6250505"/>
                  <a:gd name="connsiteY6" fmla="*/ 0 h 1692000"/>
                  <a:gd name="connsiteX7" fmla="*/ 0 w 6250505"/>
                  <a:gd name="connsiteY7" fmla="*/ 0 h 1692000"/>
                  <a:gd name="connsiteX8" fmla="*/ 469500 w 6250505"/>
                  <a:gd name="connsiteY8" fmla="*/ 846000 h 1692000"/>
                  <a:gd name="connsiteX9" fmla="*/ 0 w 6250505"/>
                  <a:gd name="connsiteY9" fmla="*/ 1692000 h 1692000"/>
                  <a:gd name="connsiteX10" fmla="*/ 253200 w 6250505"/>
                  <a:gd name="connsiteY10" fmla="*/ 1692000 h 1692000"/>
                  <a:gd name="connsiteX11" fmla="*/ 469500 w 6250505"/>
                  <a:gd name="connsiteY11" fmla="*/ 1692000 h 1692000"/>
                  <a:gd name="connsiteX12" fmla="*/ 481800 w 6250505"/>
                  <a:gd name="connsiteY12" fmla="*/ 1692000 h 1692000"/>
                  <a:gd name="connsiteX13" fmla="*/ 786600 w 6250505"/>
                  <a:gd name="connsiteY13" fmla="*/ 1692000 h 1692000"/>
                  <a:gd name="connsiteX14" fmla="*/ 6250505 w 6250505"/>
                  <a:gd name="connsiteY14" fmla="*/ 1692000 h 1692000"/>
                  <a:gd name="connsiteX15" fmla="*/ 5710281 w 6250505"/>
                  <a:gd name="connsiteY15" fmla="*/ 1183045 h 1692000"/>
                  <a:gd name="connsiteX16" fmla="*/ 5434081 w 6250505"/>
                  <a:gd name="connsiteY16" fmla="*/ 1135025 h 1692000"/>
                  <a:gd name="connsiteX17" fmla="*/ 5470096 w 6250505"/>
                  <a:gd name="connsiteY17" fmla="*/ 456190 h 1692000"/>
                  <a:gd name="connsiteX0" fmla="*/ 5470096 w 6250505"/>
                  <a:gd name="connsiteY0" fmla="*/ 456190 h 1692000"/>
                  <a:gd name="connsiteX1" fmla="*/ 5716283 w 6250505"/>
                  <a:gd name="connsiteY1" fmla="*/ 242100 h 1692000"/>
                  <a:gd name="connsiteX2" fmla="*/ 4800332 w 6250505"/>
                  <a:gd name="connsiteY2" fmla="*/ 0 h 1692000"/>
                  <a:gd name="connsiteX3" fmla="*/ 862800 w 6250505"/>
                  <a:gd name="connsiteY3" fmla="*/ 0 h 1692000"/>
                  <a:gd name="connsiteX4" fmla="*/ 481800 w 6250505"/>
                  <a:gd name="connsiteY4" fmla="*/ 0 h 1692000"/>
                  <a:gd name="connsiteX5" fmla="*/ 469500 w 6250505"/>
                  <a:gd name="connsiteY5" fmla="*/ 0 h 1692000"/>
                  <a:gd name="connsiteX6" fmla="*/ 329400 w 6250505"/>
                  <a:gd name="connsiteY6" fmla="*/ 0 h 1692000"/>
                  <a:gd name="connsiteX7" fmla="*/ 0 w 6250505"/>
                  <a:gd name="connsiteY7" fmla="*/ 0 h 1692000"/>
                  <a:gd name="connsiteX8" fmla="*/ 469500 w 6250505"/>
                  <a:gd name="connsiteY8" fmla="*/ 846000 h 1692000"/>
                  <a:gd name="connsiteX9" fmla="*/ 0 w 6250505"/>
                  <a:gd name="connsiteY9" fmla="*/ 1692000 h 1692000"/>
                  <a:gd name="connsiteX10" fmla="*/ 253200 w 6250505"/>
                  <a:gd name="connsiteY10" fmla="*/ 1692000 h 1692000"/>
                  <a:gd name="connsiteX11" fmla="*/ 469500 w 6250505"/>
                  <a:gd name="connsiteY11" fmla="*/ 1692000 h 1692000"/>
                  <a:gd name="connsiteX12" fmla="*/ 481800 w 6250505"/>
                  <a:gd name="connsiteY12" fmla="*/ 1692000 h 1692000"/>
                  <a:gd name="connsiteX13" fmla="*/ 786600 w 6250505"/>
                  <a:gd name="connsiteY13" fmla="*/ 1692000 h 1692000"/>
                  <a:gd name="connsiteX14" fmla="*/ 6250505 w 6250505"/>
                  <a:gd name="connsiteY14" fmla="*/ 1692000 h 1692000"/>
                  <a:gd name="connsiteX15" fmla="*/ 5710281 w 6250505"/>
                  <a:gd name="connsiteY15" fmla="*/ 1183045 h 1692000"/>
                  <a:gd name="connsiteX16" fmla="*/ 5434081 w 6250505"/>
                  <a:gd name="connsiteY16" fmla="*/ 1135025 h 1692000"/>
                  <a:gd name="connsiteX17" fmla="*/ 5470096 w 6250505"/>
                  <a:gd name="connsiteY17" fmla="*/ 456190 h 1692000"/>
                  <a:gd name="connsiteX0" fmla="*/ 5470096 w 6250505"/>
                  <a:gd name="connsiteY0" fmla="*/ 456190 h 1692000"/>
                  <a:gd name="connsiteX1" fmla="*/ 5716283 w 6250505"/>
                  <a:gd name="connsiteY1" fmla="*/ 242100 h 1692000"/>
                  <a:gd name="connsiteX2" fmla="*/ 4800332 w 6250505"/>
                  <a:gd name="connsiteY2" fmla="*/ 0 h 1692000"/>
                  <a:gd name="connsiteX3" fmla="*/ 862800 w 6250505"/>
                  <a:gd name="connsiteY3" fmla="*/ 0 h 1692000"/>
                  <a:gd name="connsiteX4" fmla="*/ 481800 w 6250505"/>
                  <a:gd name="connsiteY4" fmla="*/ 0 h 1692000"/>
                  <a:gd name="connsiteX5" fmla="*/ 469500 w 6250505"/>
                  <a:gd name="connsiteY5" fmla="*/ 0 h 1692000"/>
                  <a:gd name="connsiteX6" fmla="*/ 329400 w 6250505"/>
                  <a:gd name="connsiteY6" fmla="*/ 0 h 1692000"/>
                  <a:gd name="connsiteX7" fmla="*/ 0 w 6250505"/>
                  <a:gd name="connsiteY7" fmla="*/ 0 h 1692000"/>
                  <a:gd name="connsiteX8" fmla="*/ 469500 w 6250505"/>
                  <a:gd name="connsiteY8" fmla="*/ 846000 h 1692000"/>
                  <a:gd name="connsiteX9" fmla="*/ 0 w 6250505"/>
                  <a:gd name="connsiteY9" fmla="*/ 1692000 h 1692000"/>
                  <a:gd name="connsiteX10" fmla="*/ 253200 w 6250505"/>
                  <a:gd name="connsiteY10" fmla="*/ 1692000 h 1692000"/>
                  <a:gd name="connsiteX11" fmla="*/ 469500 w 6250505"/>
                  <a:gd name="connsiteY11" fmla="*/ 1692000 h 1692000"/>
                  <a:gd name="connsiteX12" fmla="*/ 481800 w 6250505"/>
                  <a:gd name="connsiteY12" fmla="*/ 1692000 h 1692000"/>
                  <a:gd name="connsiteX13" fmla="*/ 786600 w 6250505"/>
                  <a:gd name="connsiteY13" fmla="*/ 1692000 h 1692000"/>
                  <a:gd name="connsiteX14" fmla="*/ 6250505 w 6250505"/>
                  <a:gd name="connsiteY14" fmla="*/ 1692000 h 1692000"/>
                  <a:gd name="connsiteX15" fmla="*/ 5710281 w 6250505"/>
                  <a:gd name="connsiteY15" fmla="*/ 1183045 h 1692000"/>
                  <a:gd name="connsiteX16" fmla="*/ 5434081 w 6250505"/>
                  <a:gd name="connsiteY16" fmla="*/ 1135025 h 1692000"/>
                  <a:gd name="connsiteX17" fmla="*/ 5470096 w 6250505"/>
                  <a:gd name="connsiteY17" fmla="*/ 456190 h 1692000"/>
                  <a:gd name="connsiteX0" fmla="*/ 5470096 w 6250505"/>
                  <a:gd name="connsiteY0" fmla="*/ 456190 h 1692000"/>
                  <a:gd name="connsiteX1" fmla="*/ 5716283 w 6250505"/>
                  <a:gd name="connsiteY1" fmla="*/ 242100 h 1692000"/>
                  <a:gd name="connsiteX2" fmla="*/ 5507627 w 6250505"/>
                  <a:gd name="connsiteY2" fmla="*/ 21009 h 1692000"/>
                  <a:gd name="connsiteX3" fmla="*/ 862800 w 6250505"/>
                  <a:gd name="connsiteY3" fmla="*/ 0 h 1692000"/>
                  <a:gd name="connsiteX4" fmla="*/ 481800 w 6250505"/>
                  <a:gd name="connsiteY4" fmla="*/ 0 h 1692000"/>
                  <a:gd name="connsiteX5" fmla="*/ 469500 w 6250505"/>
                  <a:gd name="connsiteY5" fmla="*/ 0 h 1692000"/>
                  <a:gd name="connsiteX6" fmla="*/ 329400 w 6250505"/>
                  <a:gd name="connsiteY6" fmla="*/ 0 h 1692000"/>
                  <a:gd name="connsiteX7" fmla="*/ 0 w 6250505"/>
                  <a:gd name="connsiteY7" fmla="*/ 0 h 1692000"/>
                  <a:gd name="connsiteX8" fmla="*/ 469500 w 6250505"/>
                  <a:gd name="connsiteY8" fmla="*/ 846000 h 1692000"/>
                  <a:gd name="connsiteX9" fmla="*/ 0 w 6250505"/>
                  <a:gd name="connsiteY9" fmla="*/ 1692000 h 1692000"/>
                  <a:gd name="connsiteX10" fmla="*/ 253200 w 6250505"/>
                  <a:gd name="connsiteY10" fmla="*/ 1692000 h 1692000"/>
                  <a:gd name="connsiteX11" fmla="*/ 469500 w 6250505"/>
                  <a:gd name="connsiteY11" fmla="*/ 1692000 h 1692000"/>
                  <a:gd name="connsiteX12" fmla="*/ 481800 w 6250505"/>
                  <a:gd name="connsiteY12" fmla="*/ 1692000 h 1692000"/>
                  <a:gd name="connsiteX13" fmla="*/ 786600 w 6250505"/>
                  <a:gd name="connsiteY13" fmla="*/ 1692000 h 1692000"/>
                  <a:gd name="connsiteX14" fmla="*/ 6250505 w 6250505"/>
                  <a:gd name="connsiteY14" fmla="*/ 1692000 h 1692000"/>
                  <a:gd name="connsiteX15" fmla="*/ 5710281 w 6250505"/>
                  <a:gd name="connsiteY15" fmla="*/ 1183045 h 1692000"/>
                  <a:gd name="connsiteX16" fmla="*/ 5434081 w 6250505"/>
                  <a:gd name="connsiteY16" fmla="*/ 1135025 h 1692000"/>
                  <a:gd name="connsiteX17" fmla="*/ 5470096 w 6250505"/>
                  <a:gd name="connsiteY17" fmla="*/ 456190 h 1692000"/>
                  <a:gd name="connsiteX0" fmla="*/ 5470096 w 6250505"/>
                  <a:gd name="connsiteY0" fmla="*/ 456190 h 1692000"/>
                  <a:gd name="connsiteX1" fmla="*/ 5716283 w 6250505"/>
                  <a:gd name="connsiteY1" fmla="*/ 242100 h 1692000"/>
                  <a:gd name="connsiteX2" fmla="*/ 5507627 w 6250505"/>
                  <a:gd name="connsiteY2" fmla="*/ 21009 h 1692000"/>
                  <a:gd name="connsiteX3" fmla="*/ 862800 w 6250505"/>
                  <a:gd name="connsiteY3" fmla="*/ 0 h 1692000"/>
                  <a:gd name="connsiteX4" fmla="*/ 481800 w 6250505"/>
                  <a:gd name="connsiteY4" fmla="*/ 0 h 1692000"/>
                  <a:gd name="connsiteX5" fmla="*/ 469500 w 6250505"/>
                  <a:gd name="connsiteY5" fmla="*/ 0 h 1692000"/>
                  <a:gd name="connsiteX6" fmla="*/ 329400 w 6250505"/>
                  <a:gd name="connsiteY6" fmla="*/ 0 h 1692000"/>
                  <a:gd name="connsiteX7" fmla="*/ 0 w 6250505"/>
                  <a:gd name="connsiteY7" fmla="*/ 0 h 1692000"/>
                  <a:gd name="connsiteX8" fmla="*/ 469500 w 6250505"/>
                  <a:gd name="connsiteY8" fmla="*/ 846000 h 1692000"/>
                  <a:gd name="connsiteX9" fmla="*/ 0 w 6250505"/>
                  <a:gd name="connsiteY9" fmla="*/ 1692000 h 1692000"/>
                  <a:gd name="connsiteX10" fmla="*/ 253200 w 6250505"/>
                  <a:gd name="connsiteY10" fmla="*/ 1692000 h 1692000"/>
                  <a:gd name="connsiteX11" fmla="*/ 469500 w 6250505"/>
                  <a:gd name="connsiteY11" fmla="*/ 1692000 h 1692000"/>
                  <a:gd name="connsiteX12" fmla="*/ 481800 w 6250505"/>
                  <a:gd name="connsiteY12" fmla="*/ 1692000 h 1692000"/>
                  <a:gd name="connsiteX13" fmla="*/ 786600 w 6250505"/>
                  <a:gd name="connsiteY13" fmla="*/ 1692000 h 1692000"/>
                  <a:gd name="connsiteX14" fmla="*/ 6250505 w 6250505"/>
                  <a:gd name="connsiteY14" fmla="*/ 1692000 h 1692000"/>
                  <a:gd name="connsiteX15" fmla="*/ 5710281 w 6250505"/>
                  <a:gd name="connsiteY15" fmla="*/ 1183045 h 1692000"/>
                  <a:gd name="connsiteX16" fmla="*/ 5434081 w 6250505"/>
                  <a:gd name="connsiteY16" fmla="*/ 1135025 h 1692000"/>
                  <a:gd name="connsiteX17" fmla="*/ 5470096 w 6250505"/>
                  <a:gd name="connsiteY17" fmla="*/ 456190 h 1692000"/>
                  <a:gd name="connsiteX0" fmla="*/ 5470096 w 6250505"/>
                  <a:gd name="connsiteY0" fmla="*/ 484202 h 1720012"/>
                  <a:gd name="connsiteX1" fmla="*/ 5716283 w 6250505"/>
                  <a:gd name="connsiteY1" fmla="*/ 270112 h 1720012"/>
                  <a:gd name="connsiteX2" fmla="*/ 5507627 w 6250505"/>
                  <a:gd name="connsiteY2" fmla="*/ 0 h 1720012"/>
                  <a:gd name="connsiteX3" fmla="*/ 862800 w 6250505"/>
                  <a:gd name="connsiteY3" fmla="*/ 28012 h 1720012"/>
                  <a:gd name="connsiteX4" fmla="*/ 481800 w 6250505"/>
                  <a:gd name="connsiteY4" fmla="*/ 28012 h 1720012"/>
                  <a:gd name="connsiteX5" fmla="*/ 469500 w 6250505"/>
                  <a:gd name="connsiteY5" fmla="*/ 28012 h 1720012"/>
                  <a:gd name="connsiteX6" fmla="*/ 329400 w 6250505"/>
                  <a:gd name="connsiteY6" fmla="*/ 28012 h 1720012"/>
                  <a:gd name="connsiteX7" fmla="*/ 0 w 6250505"/>
                  <a:gd name="connsiteY7" fmla="*/ 28012 h 1720012"/>
                  <a:gd name="connsiteX8" fmla="*/ 469500 w 6250505"/>
                  <a:gd name="connsiteY8" fmla="*/ 874012 h 1720012"/>
                  <a:gd name="connsiteX9" fmla="*/ 0 w 6250505"/>
                  <a:gd name="connsiteY9" fmla="*/ 1720012 h 1720012"/>
                  <a:gd name="connsiteX10" fmla="*/ 253200 w 6250505"/>
                  <a:gd name="connsiteY10" fmla="*/ 1720012 h 1720012"/>
                  <a:gd name="connsiteX11" fmla="*/ 469500 w 6250505"/>
                  <a:gd name="connsiteY11" fmla="*/ 1720012 h 1720012"/>
                  <a:gd name="connsiteX12" fmla="*/ 481800 w 6250505"/>
                  <a:gd name="connsiteY12" fmla="*/ 1720012 h 1720012"/>
                  <a:gd name="connsiteX13" fmla="*/ 786600 w 6250505"/>
                  <a:gd name="connsiteY13" fmla="*/ 1720012 h 1720012"/>
                  <a:gd name="connsiteX14" fmla="*/ 6250505 w 6250505"/>
                  <a:gd name="connsiteY14" fmla="*/ 1720012 h 1720012"/>
                  <a:gd name="connsiteX15" fmla="*/ 5710281 w 6250505"/>
                  <a:gd name="connsiteY15" fmla="*/ 1211057 h 1720012"/>
                  <a:gd name="connsiteX16" fmla="*/ 5434081 w 6250505"/>
                  <a:gd name="connsiteY16" fmla="*/ 1163037 h 1720012"/>
                  <a:gd name="connsiteX17" fmla="*/ 5470096 w 6250505"/>
                  <a:gd name="connsiteY17" fmla="*/ 484202 h 1720012"/>
                  <a:gd name="connsiteX0" fmla="*/ 5470096 w 6250505"/>
                  <a:gd name="connsiteY0" fmla="*/ 456190 h 1692000"/>
                  <a:gd name="connsiteX1" fmla="*/ 5716283 w 6250505"/>
                  <a:gd name="connsiteY1" fmla="*/ 242100 h 1692000"/>
                  <a:gd name="connsiteX2" fmla="*/ 5528636 w 6250505"/>
                  <a:gd name="connsiteY2" fmla="*/ 14005 h 1692000"/>
                  <a:gd name="connsiteX3" fmla="*/ 862800 w 6250505"/>
                  <a:gd name="connsiteY3" fmla="*/ 0 h 1692000"/>
                  <a:gd name="connsiteX4" fmla="*/ 481800 w 6250505"/>
                  <a:gd name="connsiteY4" fmla="*/ 0 h 1692000"/>
                  <a:gd name="connsiteX5" fmla="*/ 469500 w 6250505"/>
                  <a:gd name="connsiteY5" fmla="*/ 0 h 1692000"/>
                  <a:gd name="connsiteX6" fmla="*/ 329400 w 6250505"/>
                  <a:gd name="connsiteY6" fmla="*/ 0 h 1692000"/>
                  <a:gd name="connsiteX7" fmla="*/ 0 w 6250505"/>
                  <a:gd name="connsiteY7" fmla="*/ 0 h 1692000"/>
                  <a:gd name="connsiteX8" fmla="*/ 469500 w 6250505"/>
                  <a:gd name="connsiteY8" fmla="*/ 846000 h 1692000"/>
                  <a:gd name="connsiteX9" fmla="*/ 0 w 6250505"/>
                  <a:gd name="connsiteY9" fmla="*/ 1692000 h 1692000"/>
                  <a:gd name="connsiteX10" fmla="*/ 253200 w 6250505"/>
                  <a:gd name="connsiteY10" fmla="*/ 1692000 h 1692000"/>
                  <a:gd name="connsiteX11" fmla="*/ 469500 w 6250505"/>
                  <a:gd name="connsiteY11" fmla="*/ 1692000 h 1692000"/>
                  <a:gd name="connsiteX12" fmla="*/ 481800 w 6250505"/>
                  <a:gd name="connsiteY12" fmla="*/ 1692000 h 1692000"/>
                  <a:gd name="connsiteX13" fmla="*/ 786600 w 6250505"/>
                  <a:gd name="connsiteY13" fmla="*/ 1692000 h 1692000"/>
                  <a:gd name="connsiteX14" fmla="*/ 6250505 w 6250505"/>
                  <a:gd name="connsiteY14" fmla="*/ 1692000 h 1692000"/>
                  <a:gd name="connsiteX15" fmla="*/ 5710281 w 6250505"/>
                  <a:gd name="connsiteY15" fmla="*/ 1183045 h 1692000"/>
                  <a:gd name="connsiteX16" fmla="*/ 5434081 w 6250505"/>
                  <a:gd name="connsiteY16" fmla="*/ 1135025 h 1692000"/>
                  <a:gd name="connsiteX17" fmla="*/ 5470096 w 6250505"/>
                  <a:gd name="connsiteY17" fmla="*/ 456190 h 1692000"/>
                  <a:gd name="connsiteX0" fmla="*/ 5470096 w 6250505"/>
                  <a:gd name="connsiteY0" fmla="*/ 456191 h 1692001"/>
                  <a:gd name="connsiteX1" fmla="*/ 5716283 w 6250505"/>
                  <a:gd name="connsiteY1" fmla="*/ 242101 h 1692001"/>
                  <a:gd name="connsiteX2" fmla="*/ 5577656 w 6250505"/>
                  <a:gd name="connsiteY2" fmla="*/ 0 h 1692001"/>
                  <a:gd name="connsiteX3" fmla="*/ 862800 w 6250505"/>
                  <a:gd name="connsiteY3" fmla="*/ 1 h 1692001"/>
                  <a:gd name="connsiteX4" fmla="*/ 481800 w 6250505"/>
                  <a:gd name="connsiteY4" fmla="*/ 1 h 1692001"/>
                  <a:gd name="connsiteX5" fmla="*/ 469500 w 6250505"/>
                  <a:gd name="connsiteY5" fmla="*/ 1 h 1692001"/>
                  <a:gd name="connsiteX6" fmla="*/ 329400 w 6250505"/>
                  <a:gd name="connsiteY6" fmla="*/ 1 h 1692001"/>
                  <a:gd name="connsiteX7" fmla="*/ 0 w 6250505"/>
                  <a:gd name="connsiteY7" fmla="*/ 1 h 1692001"/>
                  <a:gd name="connsiteX8" fmla="*/ 469500 w 6250505"/>
                  <a:gd name="connsiteY8" fmla="*/ 846001 h 1692001"/>
                  <a:gd name="connsiteX9" fmla="*/ 0 w 6250505"/>
                  <a:gd name="connsiteY9" fmla="*/ 1692001 h 1692001"/>
                  <a:gd name="connsiteX10" fmla="*/ 253200 w 6250505"/>
                  <a:gd name="connsiteY10" fmla="*/ 1692001 h 1692001"/>
                  <a:gd name="connsiteX11" fmla="*/ 469500 w 6250505"/>
                  <a:gd name="connsiteY11" fmla="*/ 1692001 h 1692001"/>
                  <a:gd name="connsiteX12" fmla="*/ 481800 w 6250505"/>
                  <a:gd name="connsiteY12" fmla="*/ 1692001 h 1692001"/>
                  <a:gd name="connsiteX13" fmla="*/ 786600 w 6250505"/>
                  <a:gd name="connsiteY13" fmla="*/ 1692001 h 1692001"/>
                  <a:gd name="connsiteX14" fmla="*/ 6250505 w 6250505"/>
                  <a:gd name="connsiteY14" fmla="*/ 1692001 h 1692001"/>
                  <a:gd name="connsiteX15" fmla="*/ 5710281 w 6250505"/>
                  <a:gd name="connsiteY15" fmla="*/ 1183046 h 1692001"/>
                  <a:gd name="connsiteX16" fmla="*/ 5434081 w 6250505"/>
                  <a:gd name="connsiteY16" fmla="*/ 1135026 h 1692001"/>
                  <a:gd name="connsiteX17" fmla="*/ 5470096 w 6250505"/>
                  <a:gd name="connsiteY17" fmla="*/ 456191 h 169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250505" h="1692001">
                    <a:moveTo>
                      <a:pt x="5470096" y="456191"/>
                    </a:moveTo>
                    <a:lnTo>
                      <a:pt x="5716283" y="242101"/>
                    </a:lnTo>
                    <a:cubicBezTo>
                      <a:pt x="5565030" y="42352"/>
                      <a:pt x="5637871" y="143726"/>
                      <a:pt x="5577656" y="0"/>
                    </a:cubicBezTo>
                    <a:lnTo>
                      <a:pt x="862800" y="1"/>
                    </a:lnTo>
                    <a:lnTo>
                      <a:pt x="481800" y="1"/>
                    </a:lnTo>
                    <a:lnTo>
                      <a:pt x="469500" y="1"/>
                    </a:lnTo>
                    <a:lnTo>
                      <a:pt x="329400" y="1"/>
                    </a:lnTo>
                    <a:lnTo>
                      <a:pt x="0" y="1"/>
                    </a:lnTo>
                    <a:lnTo>
                      <a:pt x="469500" y="846001"/>
                    </a:lnTo>
                    <a:lnTo>
                      <a:pt x="0" y="1692001"/>
                    </a:lnTo>
                    <a:lnTo>
                      <a:pt x="253200" y="1692001"/>
                    </a:lnTo>
                    <a:lnTo>
                      <a:pt x="469500" y="1692001"/>
                    </a:lnTo>
                    <a:lnTo>
                      <a:pt x="481800" y="1692001"/>
                    </a:lnTo>
                    <a:lnTo>
                      <a:pt x="786600" y="1692001"/>
                    </a:lnTo>
                    <a:lnTo>
                      <a:pt x="6250505" y="1692001"/>
                    </a:lnTo>
                    <a:lnTo>
                      <a:pt x="5710281" y="1183046"/>
                    </a:lnTo>
                    <a:lnTo>
                      <a:pt x="5434081" y="1135026"/>
                    </a:lnTo>
                    <a:lnTo>
                      <a:pt x="5470096" y="456191"/>
                    </a:lnTo>
                    <a:close/>
                  </a:path>
                </a:pathLst>
              </a:custGeom>
              <a:solidFill>
                <a:srgbClr val="C723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r" defTabSz="829119">
                  <a:defRPr/>
                </a:pPr>
                <a:endParaRPr lang="ru-RU" sz="1632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7" name="Шеврон 40">
                <a:extLst>
                  <a:ext uri="{FF2B5EF4-FFF2-40B4-BE49-F238E27FC236}">
                    <a16:creationId xmlns:a16="http://schemas.microsoft.com/office/drawing/2014/main" id="{E8897914-FCC0-4080-85E4-CFAA0461D848}"/>
                  </a:ext>
                </a:extLst>
              </p:cNvPr>
              <p:cNvSpPr/>
              <p:nvPr/>
            </p:nvSpPr>
            <p:spPr>
              <a:xfrm flipH="1">
                <a:off x="9553362" y="4895589"/>
                <a:ext cx="829146" cy="1534247"/>
              </a:xfrm>
              <a:prstGeom prst="chevron">
                <a:avLst/>
              </a:prstGeom>
              <a:solidFill>
                <a:srgbClr val="0C54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829119">
                  <a:defRPr/>
                </a:pPr>
                <a:endParaRPr lang="ru-RU" sz="1632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68" name="Группа 67">
                <a:extLst>
                  <a:ext uri="{FF2B5EF4-FFF2-40B4-BE49-F238E27FC236}">
                    <a16:creationId xmlns:a16="http://schemas.microsoft.com/office/drawing/2014/main" id="{5B1FCDDF-E3EE-4B87-A252-91E32A0B2757}"/>
                  </a:ext>
                </a:extLst>
              </p:cNvPr>
              <p:cNvGrpSpPr/>
              <p:nvPr/>
            </p:nvGrpSpPr>
            <p:grpSpPr>
              <a:xfrm>
                <a:off x="2072590" y="1503998"/>
                <a:ext cx="1904207" cy="1632177"/>
                <a:chOff x="2100000" y="0"/>
                <a:chExt cx="2100000" cy="1800000"/>
              </a:xfrm>
              <a:effectLst/>
            </p:grpSpPr>
            <p:sp>
              <p:nvSpPr>
                <p:cNvPr id="78" name="Трапеция 77">
                  <a:extLst>
                    <a:ext uri="{FF2B5EF4-FFF2-40B4-BE49-F238E27FC236}">
                      <a16:creationId xmlns:a16="http://schemas.microsoft.com/office/drawing/2014/main" id="{03248096-0E47-461D-A52A-55B572E0E050}"/>
                    </a:ext>
                  </a:extLst>
                </p:cNvPr>
                <p:cNvSpPr/>
                <p:nvPr/>
              </p:nvSpPr>
              <p:spPr>
                <a:xfrm>
                  <a:off x="2100000" y="0"/>
                  <a:ext cx="2100000" cy="1800000"/>
                </a:xfrm>
                <a:prstGeom prst="trapezoid">
                  <a:avLst>
                    <a:gd name="adj" fmla="val 58333"/>
                  </a:avLst>
                </a:prstGeom>
                <a:solidFill>
                  <a:schemeClr val="bg1"/>
                </a:solidFill>
                <a:ln w="38100">
                  <a:solidFill>
                    <a:srgbClr val="C7234E"/>
                  </a:solidFill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914335">
                    <a:defRPr/>
                  </a:pPr>
                  <a:endParaRPr lang="ru-RU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79" name="Трапеция 4">
                  <a:extLst>
                    <a:ext uri="{FF2B5EF4-FFF2-40B4-BE49-F238E27FC236}">
                      <a16:creationId xmlns:a16="http://schemas.microsoft.com/office/drawing/2014/main" id="{57B0E69E-2C1A-4B24-BE73-545A3756AC3D}"/>
                    </a:ext>
                  </a:extLst>
                </p:cNvPr>
                <p:cNvSpPr txBox="1"/>
                <p:nvPr/>
              </p:nvSpPr>
              <p:spPr>
                <a:xfrm>
                  <a:off x="2100000" y="0"/>
                  <a:ext cx="2100000" cy="1800000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20729" tIns="20729" rIns="20729" bIns="20729" numCol="1" spcCol="1270" anchor="ctr" anchorCtr="0">
                  <a:noAutofit/>
                </a:bodyPr>
                <a:lstStyle/>
                <a:p>
                  <a:pPr algn="ctr" defTabSz="725479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defRPr/>
                  </a:pPr>
                  <a:endParaRPr lang="ru-RU" sz="1632" dirty="0">
                    <a:solidFill>
                      <a:srgbClr val="182F5B"/>
                    </a:solidFill>
                    <a:latin typeface="Roboto Light" panose="020B0604020202020204" charset="0"/>
                    <a:cs typeface="Roboto Light" panose="020B0604020202020204" charset="0"/>
                  </a:endParaRPr>
                </a:p>
                <a:p>
                  <a:pPr algn="ctr" defTabSz="725479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defRPr/>
                  </a:pPr>
                  <a:endParaRPr lang="ru-RU" sz="1632" dirty="0">
                    <a:solidFill>
                      <a:srgbClr val="182F5B"/>
                    </a:solidFill>
                    <a:latin typeface="Roboto Light" panose="020B0604020202020204" charset="0"/>
                    <a:cs typeface="Roboto Light" panose="020B0604020202020204" charset="0"/>
                  </a:endParaRPr>
                </a:p>
                <a:p>
                  <a:pPr algn="ctr" defTabSz="725479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defRPr/>
                  </a:pPr>
                  <a:endParaRPr lang="ru-RU" sz="1632" dirty="0">
                    <a:solidFill>
                      <a:srgbClr val="182F5B"/>
                    </a:solidFill>
                    <a:latin typeface="Roboto Light" panose="020B0604020202020204" charset="0"/>
                    <a:cs typeface="Roboto Light" panose="020B0604020202020204" charset="0"/>
                  </a:endParaRPr>
                </a:p>
                <a:p>
                  <a:pPr algn="ctr" defTabSz="725479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defRPr/>
                  </a:pPr>
                  <a:endParaRPr lang="ru-RU" sz="1632" dirty="0">
                    <a:solidFill>
                      <a:srgbClr val="182F5B"/>
                    </a:solidFill>
                    <a:latin typeface="Roboto Light" panose="020B0604020202020204" charset="0"/>
                    <a:cs typeface="Roboto Light" panose="020B0604020202020204" charset="0"/>
                  </a:endParaRPr>
                </a:p>
              </p:txBody>
            </p:sp>
          </p:grpSp>
          <p:grpSp>
            <p:nvGrpSpPr>
              <p:cNvPr id="69" name="Группа 68">
                <a:extLst>
                  <a:ext uri="{FF2B5EF4-FFF2-40B4-BE49-F238E27FC236}">
                    <a16:creationId xmlns:a16="http://schemas.microsoft.com/office/drawing/2014/main" id="{F20FF516-D53A-4E89-BA28-E3D7E1A7C66B}"/>
                  </a:ext>
                </a:extLst>
              </p:cNvPr>
              <p:cNvGrpSpPr/>
              <p:nvPr/>
            </p:nvGrpSpPr>
            <p:grpSpPr>
              <a:xfrm>
                <a:off x="1121350" y="3135227"/>
                <a:ext cx="3808414" cy="1632177"/>
                <a:chOff x="1050000" y="1800000"/>
                <a:chExt cx="4200000" cy="1800000"/>
              </a:xfrm>
              <a:effectLst/>
            </p:grpSpPr>
            <p:sp>
              <p:nvSpPr>
                <p:cNvPr id="76" name="Трапеция 75">
                  <a:extLst>
                    <a:ext uri="{FF2B5EF4-FFF2-40B4-BE49-F238E27FC236}">
                      <a16:creationId xmlns:a16="http://schemas.microsoft.com/office/drawing/2014/main" id="{9748BF8C-4C07-43BB-A912-68AC58A04B8C}"/>
                    </a:ext>
                  </a:extLst>
                </p:cNvPr>
                <p:cNvSpPr/>
                <p:nvPr/>
              </p:nvSpPr>
              <p:spPr>
                <a:xfrm>
                  <a:off x="1050000" y="1800000"/>
                  <a:ext cx="4200000" cy="1800000"/>
                </a:xfrm>
                <a:prstGeom prst="trapezoid">
                  <a:avLst>
                    <a:gd name="adj" fmla="val 58333"/>
                  </a:avLst>
                </a:prstGeom>
                <a:solidFill>
                  <a:schemeClr val="bg1"/>
                </a:solidFill>
                <a:ln w="38100">
                  <a:solidFill>
                    <a:srgbClr val="603E7B"/>
                  </a:solidFill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914335">
                    <a:defRPr/>
                  </a:pPr>
                  <a:endParaRPr lang="ru-RU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77" name="Трапеция 6">
                  <a:extLst>
                    <a:ext uri="{FF2B5EF4-FFF2-40B4-BE49-F238E27FC236}">
                      <a16:creationId xmlns:a16="http://schemas.microsoft.com/office/drawing/2014/main" id="{2C0F55D4-9FA6-445E-8D31-940197D838D6}"/>
                    </a:ext>
                  </a:extLst>
                </p:cNvPr>
                <p:cNvSpPr txBox="1"/>
                <p:nvPr/>
              </p:nvSpPr>
              <p:spPr>
                <a:xfrm>
                  <a:off x="1784999" y="1800000"/>
                  <a:ext cx="2730000" cy="1800000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36851" tIns="36851" rIns="36851" bIns="36851" numCol="1" spcCol="1270" anchor="ctr" anchorCtr="0">
                  <a:noAutofit/>
                </a:bodyPr>
                <a:lstStyle/>
                <a:p>
                  <a:pPr algn="ctr" defTabSz="128974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defRPr/>
                  </a:pPr>
                  <a:endParaRPr lang="ru-RU" sz="2902" dirty="0">
                    <a:solidFill>
                      <a:srgbClr val="182F5B"/>
                    </a:solidFill>
                    <a:latin typeface="Roboto Light" panose="020B0604020202020204" charset="0"/>
                    <a:cs typeface="Roboto Light" panose="020B0604020202020204" charset="0"/>
                  </a:endParaRPr>
                </a:p>
              </p:txBody>
            </p:sp>
          </p:grpSp>
          <p:grpSp>
            <p:nvGrpSpPr>
              <p:cNvPr id="70" name="Группа 69">
                <a:extLst>
                  <a:ext uri="{FF2B5EF4-FFF2-40B4-BE49-F238E27FC236}">
                    <a16:creationId xmlns:a16="http://schemas.microsoft.com/office/drawing/2014/main" id="{A89AB421-A430-424B-8AD6-E424B6B42DA3}"/>
                  </a:ext>
                </a:extLst>
              </p:cNvPr>
              <p:cNvGrpSpPr/>
              <p:nvPr/>
            </p:nvGrpSpPr>
            <p:grpSpPr>
              <a:xfrm>
                <a:off x="169246" y="4780010"/>
                <a:ext cx="5712621" cy="1632177"/>
                <a:chOff x="0" y="3600000"/>
                <a:chExt cx="6300000" cy="1800000"/>
              </a:xfrm>
              <a:effectLst/>
            </p:grpSpPr>
            <p:sp>
              <p:nvSpPr>
                <p:cNvPr id="74" name="Трапеция 73">
                  <a:extLst>
                    <a:ext uri="{FF2B5EF4-FFF2-40B4-BE49-F238E27FC236}">
                      <a16:creationId xmlns:a16="http://schemas.microsoft.com/office/drawing/2014/main" id="{A2351831-02C8-4DD8-93EF-BBA9157B77CD}"/>
                    </a:ext>
                  </a:extLst>
                </p:cNvPr>
                <p:cNvSpPr/>
                <p:nvPr/>
              </p:nvSpPr>
              <p:spPr>
                <a:xfrm>
                  <a:off x="0" y="3600000"/>
                  <a:ext cx="6300000" cy="1800000"/>
                </a:xfrm>
                <a:prstGeom prst="trapezoid">
                  <a:avLst>
                    <a:gd name="adj" fmla="val 58333"/>
                  </a:avLst>
                </a:prstGeom>
                <a:solidFill>
                  <a:schemeClr val="bg1"/>
                </a:solidFill>
                <a:ln w="38100">
                  <a:solidFill>
                    <a:srgbClr val="0C54A0"/>
                  </a:solidFill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914335">
                    <a:defRPr/>
                  </a:pPr>
                  <a:endParaRPr lang="ru-RU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75" name="Трапеция 8">
                  <a:extLst>
                    <a:ext uri="{FF2B5EF4-FFF2-40B4-BE49-F238E27FC236}">
                      <a16:creationId xmlns:a16="http://schemas.microsoft.com/office/drawing/2014/main" id="{B9456D88-B75E-4357-A487-4C81F0D2E364}"/>
                    </a:ext>
                  </a:extLst>
                </p:cNvPr>
                <p:cNvSpPr txBox="1"/>
                <p:nvPr/>
              </p:nvSpPr>
              <p:spPr>
                <a:xfrm>
                  <a:off x="1102499" y="3600000"/>
                  <a:ext cx="4095000" cy="1800000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32245" tIns="32245" rIns="32245" bIns="32245" numCol="1" spcCol="1270" anchor="ctr" anchorCtr="0">
                  <a:noAutofit/>
                </a:bodyPr>
                <a:lstStyle/>
                <a:p>
                  <a:pPr algn="ctr" defTabSz="1128523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defRPr/>
                  </a:pPr>
                  <a:endParaRPr lang="ru-RU" sz="2539" dirty="0">
                    <a:solidFill>
                      <a:srgbClr val="182F5B"/>
                    </a:solidFill>
                    <a:latin typeface="Roboto Light" panose="020B0604020202020204" charset="0"/>
                    <a:cs typeface="Roboto Light" panose="020B0604020202020204" charset="0"/>
                  </a:endParaRPr>
                </a:p>
              </p:txBody>
            </p:sp>
          </p:grpSp>
          <p:pic>
            <p:nvPicPr>
              <p:cNvPr id="71" name="Рисунок 70">
                <a:extLst>
                  <a:ext uri="{FF2B5EF4-FFF2-40B4-BE49-F238E27FC236}">
                    <a16:creationId xmlns:a16="http://schemas.microsoft.com/office/drawing/2014/main" id="{D49C0C5C-8788-42F8-93A2-A3EA80C36E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0119" y="2174341"/>
                <a:ext cx="816089" cy="816089"/>
              </a:xfrm>
              <a:prstGeom prst="rect">
                <a:avLst/>
              </a:prstGeom>
            </p:spPr>
          </p:pic>
          <p:pic>
            <p:nvPicPr>
              <p:cNvPr id="72" name="Рисунок 71">
                <a:extLst>
                  <a:ext uri="{FF2B5EF4-FFF2-40B4-BE49-F238E27FC236}">
                    <a16:creationId xmlns:a16="http://schemas.microsoft.com/office/drawing/2014/main" id="{ED17C4B1-E9C6-45B6-9A93-44AE62BD0D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66157" y="3292642"/>
                <a:ext cx="1305742" cy="1305742"/>
              </a:xfrm>
              <a:prstGeom prst="rect">
                <a:avLst/>
              </a:prstGeom>
            </p:spPr>
          </p:pic>
          <p:pic>
            <p:nvPicPr>
              <p:cNvPr id="73" name="Рисунок 72">
                <a:extLst>
                  <a:ext uri="{FF2B5EF4-FFF2-40B4-BE49-F238E27FC236}">
                    <a16:creationId xmlns:a16="http://schemas.microsoft.com/office/drawing/2014/main" id="{7EC03623-6C37-45FC-89DD-B0BE5A6FCA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50402" y="4937426"/>
                <a:ext cx="1305742" cy="1305742"/>
              </a:xfrm>
              <a:prstGeom prst="rect">
                <a:avLst/>
              </a:prstGeom>
            </p:spPr>
          </p:pic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2EE20B5-A256-4CBC-A255-179C4DA58C66}"/>
                </a:ext>
              </a:extLst>
            </p:cNvPr>
            <p:cNvSpPr txBox="1"/>
            <p:nvPr/>
          </p:nvSpPr>
          <p:spPr>
            <a:xfrm>
              <a:off x="2910606" y="1871110"/>
              <a:ext cx="3798437" cy="1205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>
                  <a:solidFill>
                    <a:srgbClr val="182F5B"/>
                  </a:solidFill>
                  <a:latin typeface="Roboto Light" panose="020B0604020202020204" charset="0"/>
                  <a:cs typeface="Roboto Light" panose="020B0604020202020204" charset="0"/>
                </a:defRPr>
              </a:lvl1pPr>
            </a:lstStyle>
            <a:p>
              <a:pPr defTabSz="829119">
                <a:spcAft>
                  <a:spcPts val="600"/>
                </a:spcAft>
                <a:defRPr/>
              </a:pPr>
              <a:r>
                <a:rPr lang="ru-RU" sz="1000" b="1" dirty="0">
                  <a:solidFill>
                    <a:prstClr val="white"/>
                  </a:solidFill>
                  <a:latin typeface="+mj-lt"/>
                  <a:ea typeface="Roboto Light" panose="020B0604020202020204" charset="0"/>
                </a:rPr>
                <a:t>Трудоустройство:</a:t>
              </a:r>
            </a:p>
            <a:p>
              <a:pPr marL="171438" indent="-171438" defTabSz="914335">
                <a:buFont typeface="Arial" panose="020B0604020202020204" pitchFamily="34" charset="0"/>
                <a:buChar char="•"/>
                <a:defRPr/>
              </a:pPr>
              <a:r>
                <a:rPr lang="ru-RU" sz="800" dirty="0">
                  <a:solidFill>
                    <a:prstClr val="white"/>
                  </a:solidFill>
                  <a:latin typeface="+mj-lt"/>
                  <a:ea typeface="Roboto Light" panose="020B0604020202020204" charset="0"/>
                </a:rPr>
                <a:t>Стажировки на базе партнера</a:t>
              </a:r>
            </a:p>
            <a:p>
              <a:pPr marL="171438" indent="-171438" defTabSz="914335">
                <a:buFont typeface="Arial" panose="020B0604020202020204" pitchFamily="34" charset="0"/>
                <a:buChar char="•"/>
                <a:defRPr/>
              </a:pPr>
              <a:r>
                <a:rPr lang="ru-RU" sz="800" dirty="0">
                  <a:solidFill>
                    <a:prstClr val="white"/>
                  </a:solidFill>
                  <a:latin typeface="+mj-lt"/>
                  <a:ea typeface="Roboto Light" panose="020B0604020202020204" charset="0"/>
                </a:rPr>
                <a:t>Трудоустройство в процессе обучения</a:t>
              </a:r>
            </a:p>
            <a:p>
              <a:pPr marL="171438" indent="-171438" defTabSz="829119">
                <a:buFont typeface="Arial" panose="020B0604020202020204" pitchFamily="34" charset="0"/>
                <a:buChar char="•"/>
                <a:defRPr/>
              </a:pPr>
              <a:r>
                <a:rPr lang="ru-RU" sz="800" dirty="0">
                  <a:solidFill>
                    <a:prstClr val="white"/>
                  </a:solidFill>
                  <a:latin typeface="+mj-lt"/>
                  <a:ea typeface="Roboto Light" panose="020B0604020202020204" charset="0"/>
                </a:rPr>
                <a:t>Обучение по программам ДПО сотрудников предприятия </a:t>
              </a:r>
              <a:r>
                <a:rPr lang="ru-RU" sz="800" dirty="0" smtClean="0">
                  <a:solidFill>
                    <a:prstClr val="white"/>
                  </a:solidFill>
                  <a:latin typeface="+mj-lt"/>
                  <a:ea typeface="Roboto Light" panose="020B0604020202020204" charset="0"/>
                </a:rPr>
                <a:t>и </a:t>
              </a:r>
              <a:r>
                <a:rPr lang="ru-RU" sz="800" dirty="0">
                  <a:solidFill>
                    <a:prstClr val="white"/>
                  </a:solidFill>
                  <a:latin typeface="+mj-lt"/>
                  <a:ea typeface="Roboto Light" panose="020B0604020202020204" charset="0"/>
                </a:rPr>
                <a:t>университета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24236E9-F3C2-4BF6-999E-B38294110B30}"/>
                </a:ext>
              </a:extLst>
            </p:cNvPr>
            <p:cNvSpPr txBox="1"/>
            <p:nvPr/>
          </p:nvSpPr>
          <p:spPr>
            <a:xfrm>
              <a:off x="3692171" y="3423275"/>
              <a:ext cx="3123709" cy="920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38" indent="-171438" defTabSz="914335">
                <a:buFont typeface="Arial" panose="020B0604020202020204" pitchFamily="34" charset="0"/>
                <a:buChar char="•"/>
                <a:defRPr/>
              </a:pPr>
              <a:r>
                <a:rPr lang="ru-RU" sz="600" dirty="0" smtClean="0">
                  <a:solidFill>
                    <a:prstClr val="white"/>
                  </a:solidFill>
                  <a:latin typeface="+mj-lt"/>
                  <a:ea typeface="Roboto Light" panose="020B0604020202020204" charset="0"/>
                  <a:cs typeface="Roboto Light" panose="020B0604020202020204" charset="0"/>
                </a:rPr>
                <a:t>Участие </a:t>
              </a:r>
              <a:r>
                <a:rPr lang="ru-RU" sz="600" dirty="0">
                  <a:solidFill>
                    <a:prstClr val="white"/>
                  </a:solidFill>
                  <a:latin typeface="+mj-lt"/>
                  <a:ea typeface="Roboto Light" panose="020B0604020202020204" charset="0"/>
                  <a:cs typeface="Roboto Light" panose="020B0604020202020204" charset="0"/>
                </a:rPr>
                <a:t>в Акселераторе ГУАП</a:t>
              </a:r>
            </a:p>
            <a:p>
              <a:pPr marL="171438" indent="-171438" defTabSz="914335">
                <a:buFont typeface="Arial" panose="020B0604020202020204" pitchFamily="34" charset="0"/>
                <a:buChar char="•"/>
                <a:defRPr/>
              </a:pPr>
              <a:r>
                <a:rPr lang="ru-RU" sz="600" dirty="0">
                  <a:solidFill>
                    <a:prstClr val="white"/>
                  </a:solidFill>
                  <a:latin typeface="+mj-lt"/>
                  <a:ea typeface="Roboto Light" panose="020B0604020202020204" charset="0"/>
                  <a:cs typeface="Roboto Light" panose="020B0604020202020204" charset="0"/>
                </a:rPr>
                <a:t>Подготовка и подача заявок на гранты, НИР/НИОКР</a:t>
              </a:r>
            </a:p>
            <a:p>
              <a:pPr marL="171438" indent="-171438" defTabSz="914335">
                <a:buFont typeface="Arial" panose="020B0604020202020204" pitchFamily="34" charset="0"/>
                <a:buChar char="•"/>
                <a:defRPr/>
              </a:pPr>
              <a:r>
                <a:rPr lang="ru-RU" sz="600" dirty="0">
                  <a:solidFill>
                    <a:prstClr val="white"/>
                  </a:solidFill>
                  <a:latin typeface="+mj-lt"/>
                  <a:ea typeface="Roboto Light" panose="020B0604020202020204" charset="0"/>
                  <a:cs typeface="Roboto Light" panose="020B0604020202020204" charset="0"/>
                </a:rPr>
                <a:t>Работа над проектом партнера, вуза, </a:t>
              </a:r>
              <a:r>
                <a:rPr lang="ru-RU" sz="600" dirty="0" smtClean="0">
                  <a:solidFill>
                    <a:prstClr val="white"/>
                  </a:solidFill>
                  <a:latin typeface="+mj-lt"/>
                  <a:ea typeface="Roboto Light" panose="020B0604020202020204" charset="0"/>
                  <a:cs typeface="Roboto Light" panose="020B0604020202020204" charset="0"/>
                </a:rPr>
                <a:t>инициативным проектом</a:t>
              </a:r>
              <a:endParaRPr lang="ru-RU" sz="600" dirty="0">
                <a:solidFill>
                  <a:prstClr val="white"/>
                </a:solidFill>
                <a:latin typeface="+mj-lt"/>
                <a:ea typeface="Roboto Light" panose="020B0604020202020204" charset="0"/>
                <a:cs typeface="Roboto Light" panose="020B0604020202020204" charset="0"/>
              </a:endParaRPr>
            </a:p>
            <a:p>
              <a:pPr marL="171438" indent="-171438" defTabSz="914335">
                <a:buFont typeface="Arial" panose="020B0604020202020204" pitchFamily="34" charset="0"/>
                <a:buChar char="•"/>
                <a:defRPr/>
              </a:pPr>
              <a:r>
                <a:rPr lang="ru-RU" sz="600" dirty="0">
                  <a:solidFill>
                    <a:prstClr val="white"/>
                  </a:solidFill>
                  <a:latin typeface="+mj-lt"/>
                  <a:ea typeface="Roboto Light" panose="020B0604020202020204" charset="0"/>
                  <a:cs typeface="Roboto Light" panose="020B0604020202020204" charset="0"/>
                </a:rPr>
                <a:t>Участие в открытых семинарах, мастер-классах, </a:t>
              </a:r>
              <a:r>
                <a:rPr lang="ru-RU" sz="600" dirty="0" err="1">
                  <a:solidFill>
                    <a:prstClr val="white"/>
                  </a:solidFill>
                  <a:latin typeface="+mj-lt"/>
                  <a:ea typeface="Roboto Light" panose="020B0604020202020204" charset="0"/>
                  <a:cs typeface="Roboto Light" panose="020B0604020202020204" charset="0"/>
                </a:rPr>
                <a:t>хакатонах</a:t>
              </a:r>
              <a:r>
                <a:rPr lang="ru-RU" sz="600" dirty="0">
                  <a:solidFill>
                    <a:prstClr val="white"/>
                  </a:solidFill>
                  <a:latin typeface="+mj-lt"/>
                  <a:ea typeface="Roboto Light" panose="020B0604020202020204" charset="0"/>
                  <a:cs typeface="Roboto Light" panose="020B0604020202020204" charset="0"/>
                </a:rPr>
                <a:t>, чемпионатах, олимпиадах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0458953-5FC4-4E5A-A623-DCBA4A6B0CCC}"/>
                </a:ext>
              </a:extLst>
            </p:cNvPr>
            <p:cNvSpPr txBox="1"/>
            <p:nvPr/>
          </p:nvSpPr>
          <p:spPr>
            <a:xfrm>
              <a:off x="4409399" y="4418410"/>
              <a:ext cx="3352493" cy="1205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29119">
                <a:spcAft>
                  <a:spcPts val="600"/>
                </a:spcAft>
                <a:defRPr/>
              </a:pPr>
              <a:r>
                <a:rPr lang="ru-RU" sz="1000" b="1" dirty="0">
                  <a:solidFill>
                    <a:prstClr val="white"/>
                  </a:solidFill>
                  <a:latin typeface="+mj-lt"/>
                  <a:ea typeface="Roboto Light" panose="020B0604020202020204" charset="0"/>
                  <a:cs typeface="Roboto Light" panose="020B0604020202020204" charset="0"/>
                </a:rPr>
                <a:t>Образовательная деятельность </a:t>
              </a:r>
              <a:r>
                <a:rPr lang="ru-RU" sz="1000" b="1" dirty="0" smtClean="0">
                  <a:solidFill>
                    <a:prstClr val="white"/>
                  </a:solidFill>
                  <a:latin typeface="+mj-lt"/>
                  <a:ea typeface="Roboto Light" panose="020B0604020202020204" charset="0"/>
                  <a:cs typeface="Roboto Light" panose="020B0604020202020204" charset="0"/>
                </a:rPr>
                <a:t/>
              </a:r>
              <a:br>
                <a:rPr lang="ru-RU" sz="1000" b="1" dirty="0" smtClean="0">
                  <a:solidFill>
                    <a:prstClr val="white"/>
                  </a:solidFill>
                  <a:latin typeface="+mj-lt"/>
                  <a:ea typeface="Roboto Light" panose="020B0604020202020204" charset="0"/>
                  <a:cs typeface="Roboto Light" panose="020B0604020202020204" charset="0"/>
                </a:rPr>
              </a:br>
              <a:r>
                <a:rPr lang="ru-RU" sz="1000" b="1" dirty="0" smtClean="0">
                  <a:solidFill>
                    <a:prstClr val="white"/>
                  </a:solidFill>
                  <a:latin typeface="+mj-lt"/>
                  <a:ea typeface="Roboto Light" panose="020B0604020202020204" charset="0"/>
                  <a:cs typeface="Roboto Light" panose="020B0604020202020204" charset="0"/>
                </a:rPr>
                <a:t>(</a:t>
              </a:r>
              <a:r>
                <a:rPr lang="ru-RU" sz="1000" b="1" dirty="0">
                  <a:solidFill>
                    <a:prstClr val="white"/>
                  </a:solidFill>
                  <a:latin typeface="+mj-lt"/>
                  <a:ea typeface="Roboto Light" panose="020B0604020202020204" charset="0"/>
                  <a:cs typeface="Roboto Light" panose="020B0604020202020204" charset="0"/>
                </a:rPr>
                <a:t>ОПОП ВО ОПК):</a:t>
              </a:r>
            </a:p>
            <a:p>
              <a:pPr marL="171438" indent="-171438" defTabSz="829119">
                <a:buFont typeface="Arial" panose="020B0604020202020204" pitchFamily="34" charset="0"/>
                <a:buChar char="•"/>
                <a:defRPr/>
              </a:pPr>
              <a:r>
                <a:rPr lang="ru-RU" sz="600" dirty="0">
                  <a:solidFill>
                    <a:prstClr val="white"/>
                  </a:solidFill>
                  <a:latin typeface="+mj-lt"/>
                  <a:ea typeface="Roboto Light" panose="020B0604020202020204" charset="0"/>
                  <a:cs typeface="Roboto Light" panose="020B0604020202020204" charset="0"/>
                </a:rPr>
                <a:t>Сквозной модуль проектной деятельности</a:t>
              </a:r>
            </a:p>
            <a:p>
              <a:pPr marL="171438" indent="-171438" defTabSz="829119">
                <a:buFont typeface="Arial" panose="020B0604020202020204" pitchFamily="34" charset="0"/>
                <a:buChar char="•"/>
                <a:defRPr/>
              </a:pPr>
              <a:r>
                <a:rPr lang="ru-RU" sz="600" dirty="0">
                  <a:solidFill>
                    <a:prstClr val="white"/>
                  </a:solidFill>
                  <a:latin typeface="+mj-lt"/>
                  <a:ea typeface="Roboto Light" panose="020B0604020202020204" charset="0"/>
                  <a:cs typeface="Roboto Light" panose="020B0604020202020204" charset="0"/>
                </a:rPr>
                <a:t>Практическая подготовка </a:t>
              </a:r>
            </a:p>
            <a:p>
              <a:pPr marL="171438" indent="-171438" defTabSz="829119">
                <a:buFont typeface="Arial" panose="020B0604020202020204" pitchFamily="34" charset="0"/>
                <a:buChar char="•"/>
                <a:defRPr/>
              </a:pPr>
              <a:r>
                <a:rPr lang="ru-RU" sz="600" dirty="0">
                  <a:solidFill>
                    <a:prstClr val="white"/>
                  </a:solidFill>
                  <a:latin typeface="+mj-lt"/>
                  <a:ea typeface="Roboto Light" panose="020B0604020202020204" charset="0"/>
                  <a:cs typeface="Roboto Light" panose="020B0604020202020204" charset="0"/>
                </a:rPr>
                <a:t>Освоение в рамках ОПОП ВО ОПК элективных и факультативных дисциплин</a:t>
              </a:r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3344092" y="3140425"/>
              <a:ext cx="2369385" cy="3505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829119">
                <a:spcAft>
                  <a:spcPts val="600"/>
                </a:spcAft>
                <a:defRPr/>
              </a:pPr>
              <a:r>
                <a:rPr lang="ru-RU" sz="1000" b="1" dirty="0" err="1">
                  <a:solidFill>
                    <a:prstClr val="white"/>
                  </a:solidFill>
                  <a:latin typeface="Calibri"/>
                  <a:ea typeface="Roboto Light" panose="020B0604020202020204" charset="0"/>
                  <a:cs typeface="Roboto Light" panose="020B0604020202020204" charset="0"/>
                </a:rPr>
                <a:t>Внеучебная</a:t>
              </a:r>
              <a:r>
                <a:rPr lang="ru-RU" sz="1000" b="1" dirty="0">
                  <a:solidFill>
                    <a:prstClr val="white"/>
                  </a:solidFill>
                  <a:latin typeface="Calibri"/>
                  <a:ea typeface="Roboto Light" panose="020B0604020202020204" charset="0"/>
                  <a:cs typeface="Roboto Light" panose="020B0604020202020204" charset="0"/>
                </a:rPr>
                <a:t> деятельность:</a:t>
              </a:r>
            </a:p>
          </p:txBody>
        </p:sp>
      </p:grpSp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54734"/>
              </p:ext>
            </p:extLst>
          </p:nvPr>
        </p:nvGraphicFramePr>
        <p:xfrm>
          <a:off x="7033827" y="1264617"/>
          <a:ext cx="4823211" cy="43857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59611">
                  <a:extLst>
                    <a:ext uri="{9D8B030D-6E8A-4147-A177-3AD203B41FA5}">
                      <a16:colId xmlns:a16="http://schemas.microsoft.com/office/drawing/2014/main" val="189327389"/>
                    </a:ext>
                  </a:extLst>
                </a:gridCol>
                <a:gridCol w="3863600">
                  <a:extLst>
                    <a:ext uri="{9D8B030D-6E8A-4147-A177-3AD203B41FA5}">
                      <a16:colId xmlns:a16="http://schemas.microsoft.com/office/drawing/2014/main" val="3591074295"/>
                    </a:ext>
                  </a:extLst>
                </a:gridCol>
              </a:tblGrid>
              <a:tr h="55443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C54A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˃ 500</a:t>
                      </a:r>
                      <a:endParaRPr kumimoji="0" lang="ru-RU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C54A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C54A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обучающихся прошли подготовку</a:t>
                      </a:r>
                      <a:b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C54A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C54A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в рамках проектной деятельности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37178768"/>
                  </a:ext>
                </a:extLst>
              </a:tr>
              <a:tr h="512689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C54A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˃ 900</a:t>
                      </a:r>
                      <a:endParaRPr kumimoji="0" lang="ru-RU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C54A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54A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обучающихся участвовали в проектной/ научно-исследовательской деятельности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8889110"/>
                  </a:ext>
                </a:extLst>
              </a:tr>
              <a:tr h="494047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C54A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˃ 50</a:t>
                      </a:r>
                      <a:endParaRPr kumimoji="0" lang="ru-RU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C54A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54A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обучающихся трудоустроены</a:t>
                      </a:r>
                      <a:b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54A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54A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в процессе подготовки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1774771"/>
                  </a:ext>
                </a:extLst>
              </a:tr>
              <a:tr h="46706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54A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244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54A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обучающихся прошли подготовку </a:t>
                      </a:r>
                      <a:b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54A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54A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к соревновательной деятельности 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2270501"/>
                  </a:ext>
                </a:extLst>
              </a:tr>
              <a:tr h="49430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54A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4/3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54A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программ ДПО/ онлайн курсов разработано  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7219692"/>
                  </a:ext>
                </a:extLst>
              </a:tr>
              <a:tr h="46706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54A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C54A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работников, прошедших программы стажировки на базе партнера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15134689"/>
                  </a:ext>
                </a:extLst>
              </a:tr>
              <a:tr h="46452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54A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C54A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свидетельств на программы </a:t>
                      </a: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C54A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ЭВМ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C54A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8199944"/>
                  </a:ext>
                </a:extLst>
              </a:tr>
              <a:tr h="46452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54A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C54A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патентов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1578394"/>
                  </a:ext>
                </a:extLst>
              </a:tr>
              <a:tr h="46706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54A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C54A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проектов с УГТ 3-8 в рамках НТПЛ БАС, </a:t>
                      </a:r>
                      <a:r>
                        <a:rPr kumimoji="0" lang="ru-RU" sz="1200" b="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0C54A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СПиА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C54A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5916933"/>
                  </a:ext>
                </a:extLst>
              </a:tr>
            </a:tbl>
          </a:graphicData>
        </a:graphic>
      </p:graphicFrame>
      <p:sp>
        <p:nvSpPr>
          <p:cNvPr id="30" name="Прямоугольник 29"/>
          <p:cNvSpPr/>
          <p:nvPr/>
        </p:nvSpPr>
        <p:spPr>
          <a:xfrm>
            <a:off x="7466196" y="5789404"/>
            <a:ext cx="4066421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на ядерных ОП обучалось </a:t>
            </a:r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2024-2025 году 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509 </a:t>
            </a:r>
            <a:r>
              <a:rPr lang="ru-RU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студентов</a:t>
            </a:r>
            <a:endParaRPr lang="ru-RU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29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Компетенции будущего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Образовательная политика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035091"/>
              </p:ext>
            </p:extLst>
          </p:nvPr>
        </p:nvGraphicFramePr>
        <p:xfrm>
          <a:off x="334963" y="1268413"/>
          <a:ext cx="11623799" cy="5040314"/>
        </p:xfrm>
        <a:graphic>
          <a:graphicData uri="http://schemas.openxmlformats.org/drawingml/2006/table">
            <a:tbl>
              <a:tblPr firstRow="1" firstCol="1" bandRow="1"/>
              <a:tblGrid>
                <a:gridCol w="810025">
                  <a:extLst>
                    <a:ext uri="{9D8B030D-6E8A-4147-A177-3AD203B41FA5}">
                      <a16:colId xmlns:a16="http://schemas.microsoft.com/office/drawing/2014/main" val="1846722367"/>
                    </a:ext>
                  </a:extLst>
                </a:gridCol>
                <a:gridCol w="4929809">
                  <a:extLst>
                    <a:ext uri="{9D8B030D-6E8A-4147-A177-3AD203B41FA5}">
                      <a16:colId xmlns:a16="http://schemas.microsoft.com/office/drawing/2014/main" val="2047851176"/>
                    </a:ext>
                  </a:extLst>
                </a:gridCol>
                <a:gridCol w="868998">
                  <a:extLst>
                    <a:ext uri="{9D8B030D-6E8A-4147-A177-3AD203B41FA5}">
                      <a16:colId xmlns:a16="http://schemas.microsoft.com/office/drawing/2014/main" val="598873898"/>
                    </a:ext>
                  </a:extLst>
                </a:gridCol>
                <a:gridCol w="2041179">
                  <a:extLst>
                    <a:ext uri="{9D8B030D-6E8A-4147-A177-3AD203B41FA5}">
                      <a16:colId xmlns:a16="http://schemas.microsoft.com/office/drawing/2014/main" val="4279318236"/>
                    </a:ext>
                  </a:extLst>
                </a:gridCol>
                <a:gridCol w="868998">
                  <a:extLst>
                    <a:ext uri="{9D8B030D-6E8A-4147-A177-3AD203B41FA5}">
                      <a16:colId xmlns:a16="http://schemas.microsoft.com/office/drawing/2014/main" val="1823095168"/>
                    </a:ext>
                  </a:extLst>
                </a:gridCol>
                <a:gridCol w="2104790">
                  <a:extLst>
                    <a:ext uri="{9D8B030D-6E8A-4147-A177-3AD203B41FA5}">
                      <a16:colId xmlns:a16="http://schemas.microsoft.com/office/drawing/2014/main" val="1404177491"/>
                    </a:ext>
                  </a:extLst>
                </a:gridCol>
              </a:tblGrid>
              <a:tr h="179326"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Институт</a:t>
                      </a:r>
                      <a:r>
                        <a:rPr lang="en-US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факультет</a:t>
                      </a:r>
                    </a:p>
                  </a:txBody>
                  <a:tcPr marL="68580" marR="6858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Компетенция</a:t>
                      </a:r>
                    </a:p>
                  </a:txBody>
                  <a:tcPr marL="68580" marR="6858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Образовательные программы</a:t>
                      </a: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b="1" dirty="0" smtClean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043015"/>
                  </a:ext>
                </a:extLst>
              </a:tr>
              <a:tr h="2771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68580" marR="6858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kern="1200" dirty="0" smtClean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kern="1200" dirty="0" smtClean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515124"/>
                  </a:ext>
                </a:extLst>
              </a:tr>
              <a:tr h="2771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Количество</a:t>
                      </a:r>
                    </a:p>
                  </a:txBody>
                  <a:tcPr marL="68580" marR="6858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Код</a:t>
                      </a:r>
                    </a:p>
                  </a:txBody>
                  <a:tcPr marL="68580" marR="6858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Количество</a:t>
                      </a:r>
                    </a:p>
                  </a:txBody>
                  <a:tcPr marL="68580" marR="6858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Код</a:t>
                      </a:r>
                    </a:p>
                  </a:txBody>
                  <a:tcPr marL="68580" marR="6858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826918"/>
                  </a:ext>
                </a:extLst>
              </a:tr>
              <a:tr h="23463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Инженерия космических систем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09.03.01, 12.03.01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09.03.01, 09.05.01, 12.03.01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69993"/>
                  </a:ext>
                </a:extLst>
              </a:tr>
              <a:tr h="234638">
                <a:tc vMerge="1"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ru-RU" sz="10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Эксплуатация беспилотных авиационных систем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23.03.01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23.03.01, 27.03.03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96105780"/>
                  </a:ext>
                </a:extLst>
              </a:tr>
              <a:tr h="234638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Корпоративная защита от внутренних угроз информационной безопасности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11.03.02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11.03.02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12188301"/>
                  </a:ext>
                </a:extLst>
              </a:tr>
              <a:tr h="222064">
                <a:tc vMerge="1"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ru-RU" sz="10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Интернет вещей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12.03.05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12.03.05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64775025"/>
                  </a:ext>
                </a:extLst>
              </a:tr>
              <a:tr h="222064">
                <a:tc vMerge="1"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ru-RU" sz="10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Лазерные технологии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11.03.02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11.03.02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16191395"/>
                  </a:ext>
                </a:extLst>
              </a:tr>
              <a:tr h="222064">
                <a:tc vMerge="1"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ru-RU" sz="10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Квантовые технологии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12.03.05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12.03.05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0762510"/>
                  </a:ext>
                </a:extLst>
              </a:tr>
              <a:tr h="222064"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Корпоративная защита от внутренних угроз информационной безопасности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13.03.02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13.05.02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14113019"/>
                  </a:ext>
                </a:extLst>
              </a:tr>
              <a:tr h="222064">
                <a:tc vMerge="1"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ru-RU" sz="10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Аддитивное производство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10.03.01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10.03.01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68181947"/>
                  </a:ext>
                </a:extLst>
              </a:tr>
              <a:tr h="222064">
                <a:tc vMerge="1"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ru-RU" sz="10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Промышленная робототехника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15.03.06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15.03.06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2290285"/>
                  </a:ext>
                </a:extLst>
              </a:tr>
              <a:tr h="222064">
                <a:tc rowSpan="4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Разработка виртуальной и дополненной реальности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09.03.01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09.03.01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6164476"/>
                  </a:ext>
                </a:extLst>
              </a:tr>
              <a:tr h="222064">
                <a:tc vMerge="1"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ru-RU" sz="10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Облачные технологии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09.03.03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689375"/>
                  </a:ext>
                </a:extLst>
              </a:tr>
              <a:tr h="222064">
                <a:tc vMerge="1"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ru-RU" sz="10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Интернет вещей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09.03.02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09.03.02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80468607"/>
                  </a:ext>
                </a:extLst>
              </a:tr>
              <a:tr h="222064">
                <a:tc vMerge="1"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ru-RU" sz="10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Машинное обучение и большие данные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09.03.03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2741606"/>
                  </a:ext>
                </a:extLst>
              </a:tr>
              <a:tr h="29391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ФПТИ</a:t>
                      </a:r>
                      <a:endParaRPr lang="ru-RU" sz="14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Цифровая метрология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27.03.01, 27.03.02, 27.05.02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20.03.01, 27.03.01, 27.03.02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57017821"/>
                  </a:ext>
                </a:extLst>
              </a:tr>
              <a:tr h="29391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Интернет-маркетинг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42.03.01, 43.03.03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5874753"/>
                  </a:ext>
                </a:extLst>
              </a:tr>
              <a:tr h="397161"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Технологическое предпринимательство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38.03.01, 38.03.02, 38.03.05, 38.05.01, 38.05.02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38.03.01, 38.03.02, 38.03.04, 38.03.05, 38.05.01, 38.05.02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6500527"/>
                  </a:ext>
                </a:extLst>
              </a:tr>
              <a:tr h="397161">
                <a:tc vMerge="1"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ru-RU" sz="10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Интернет-маркетинг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38.03.02, 38.03.05, 38.05.01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1721" marR="51721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38.03.01, 38.03.02, 38.03.04, 38.03.05, 38.05.01, 38.05.02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755948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022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Демонстрационный экзамен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Образовательная политика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2928485"/>
              </p:ext>
            </p:extLst>
          </p:nvPr>
        </p:nvGraphicFramePr>
        <p:xfrm>
          <a:off x="334963" y="1628775"/>
          <a:ext cx="4396063" cy="15611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7388">
                  <a:extLst>
                    <a:ext uri="{9D8B030D-6E8A-4147-A177-3AD203B41FA5}">
                      <a16:colId xmlns:a16="http://schemas.microsoft.com/office/drawing/2014/main" val="189327389"/>
                    </a:ext>
                  </a:extLst>
                </a:gridCol>
                <a:gridCol w="3808675">
                  <a:extLst>
                    <a:ext uri="{9D8B030D-6E8A-4147-A177-3AD203B41FA5}">
                      <a16:colId xmlns:a16="http://schemas.microsoft.com/office/drawing/2014/main" val="3591074295"/>
                    </a:ext>
                  </a:extLst>
                </a:gridCol>
              </a:tblGrid>
              <a:tr h="55443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13</a:t>
                      </a:r>
                      <a:endParaRPr kumimoji="0" lang="ru-RU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дисциплин (компетенций), </a:t>
                      </a:r>
                      <a:b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формирующих навыки будущего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37178768"/>
                  </a:ext>
                </a:extLst>
              </a:tr>
              <a:tr h="512689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938</a:t>
                      </a:r>
                      <a:endParaRPr kumimoji="0" lang="ru-RU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студентов ОП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бакалавриата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и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специалитета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– </a:t>
                      </a:r>
                      <a:b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изучающих дисциплины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8889110"/>
                  </a:ext>
                </a:extLst>
              </a:tr>
              <a:tr h="494047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386</a:t>
                      </a:r>
                      <a:endParaRPr kumimoji="0" lang="ru-RU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студентов ОП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бакалавриата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и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специалитета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– сдавших ДЭ и получивших Паспорт компетенций (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Skills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Passport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)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1774771"/>
                  </a:ext>
                </a:extLst>
              </a:tr>
            </a:tbl>
          </a:graphicData>
        </a:graphic>
      </p:graphicFrame>
      <p:sp>
        <p:nvSpPr>
          <p:cNvPr id="7" name="Текст 2"/>
          <p:cNvSpPr txBox="1">
            <a:spLocks/>
          </p:cNvSpPr>
          <p:nvPr/>
        </p:nvSpPr>
        <p:spPr>
          <a:xfrm>
            <a:off x="334963" y="1338588"/>
            <a:ext cx="3942935" cy="221599"/>
          </a:xfrm>
          <a:prstGeom prst="rect">
            <a:avLst/>
          </a:prstGeom>
        </p:spPr>
        <p:txBody>
          <a:bodyPr vert="horz" wrap="square" lIns="0" tIns="0" rIns="0" bIns="0" numCol="1" spcCol="720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 smtClean="0">
                <a:solidFill>
                  <a:srgbClr val="002060"/>
                </a:solidFill>
                <a:ea typeface="Roboto" panose="02000000000000000000" pitchFamily="2" charset="0"/>
                <a:cs typeface="Calibri Light" panose="020F0302020204030204" pitchFamily="34" charset="0"/>
              </a:rPr>
              <a:t>ДЭ </a:t>
            </a:r>
            <a:r>
              <a:rPr lang="ru-RU" sz="1600" b="1" dirty="0">
                <a:solidFill>
                  <a:srgbClr val="002060"/>
                </a:solidFill>
                <a:ea typeface="Roboto" panose="02000000000000000000" pitchFamily="2" charset="0"/>
                <a:cs typeface="Calibri Light" panose="020F0302020204030204" pitchFamily="34" charset="0"/>
              </a:rPr>
              <a:t>в ГУАП в 2024/2025 учебном </a:t>
            </a:r>
            <a:r>
              <a:rPr lang="ru-RU" sz="1600" b="1" dirty="0" smtClean="0">
                <a:solidFill>
                  <a:srgbClr val="002060"/>
                </a:solidFill>
                <a:ea typeface="Roboto" panose="02000000000000000000" pitchFamily="2" charset="0"/>
                <a:cs typeface="Calibri Light" panose="020F0302020204030204" pitchFamily="34" charset="0"/>
              </a:rPr>
              <a:t>году:</a:t>
            </a:r>
            <a:endParaRPr lang="ru-RU" sz="1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2673" y="1245408"/>
            <a:ext cx="5211324" cy="3287685"/>
          </a:xfrm>
          <a:prstGeom prst="rect">
            <a:avLst/>
          </a:prstGeom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4" descr="https://sun9-4.userapi.com/s/v1/if2/IUrzmmJEFLLVCmfGE2j8a6q6TqD61Wbd9mk4p0hIkr52Svw8a9OfRl52oJH18Qt0Yz746wDIEpxxjkggSNWeIoTI.jpg?quality=95&amp;as=32x21,48x32,72x48,108x72,160x107,240x160,360x240,480x320,540x360,640x427,720x480,1080x720,1280x853,1440x960,2560x1707&amp;from=bu&amp;cs=2560x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83307" y="4614601"/>
            <a:ext cx="2540690" cy="1694124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sun9-12.userapi.com/s/v1/if2/gxZz_m5SviAXIG0qTFFTQ6mRYMJTI75gnHtevDf75pP-EcScRhMyzg6QUnDLV4zwESklERcLehWXRcljjVAFTArL.jpg?quality=95&amp;as=32x21,48x32,72x48,108x72,160x107,240x160,360x240,480x320,540x360,640x427,720x480,1080x720,1280x853,1440x960,2560x1707&amp;from=bu&amp;cs=2560x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2673" y="4614600"/>
            <a:ext cx="2540691" cy="1694125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2214858"/>
              </p:ext>
            </p:extLst>
          </p:nvPr>
        </p:nvGraphicFramePr>
        <p:xfrm>
          <a:off x="367362" y="3244699"/>
          <a:ext cx="5692126" cy="1640239"/>
        </p:xfrm>
        <a:graphic>
          <a:graphicData uri="http://schemas.openxmlformats.org/drawingml/2006/table">
            <a:tbl>
              <a:tblPr firstRow="1" firstCol="1" bandRow="1"/>
              <a:tblGrid>
                <a:gridCol w="2551360">
                  <a:extLst>
                    <a:ext uri="{9D8B030D-6E8A-4147-A177-3AD203B41FA5}">
                      <a16:colId xmlns:a16="http://schemas.microsoft.com/office/drawing/2014/main" val="401737933"/>
                    </a:ext>
                  </a:extLst>
                </a:gridCol>
                <a:gridCol w="1192696">
                  <a:extLst>
                    <a:ext uri="{9D8B030D-6E8A-4147-A177-3AD203B41FA5}">
                      <a16:colId xmlns:a16="http://schemas.microsoft.com/office/drawing/2014/main" val="598873898"/>
                    </a:ext>
                  </a:extLst>
                </a:gridCol>
                <a:gridCol w="1948070">
                  <a:extLst>
                    <a:ext uri="{9D8B030D-6E8A-4147-A177-3AD203B41FA5}">
                      <a16:colId xmlns:a16="http://schemas.microsoft.com/office/drawing/2014/main" val="36311364"/>
                    </a:ext>
                  </a:extLst>
                </a:gridCol>
              </a:tblGrid>
              <a:tr h="366797">
                <a:tc gridSpan="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Демонстрационный экзамен 2024</a:t>
                      </a:r>
                      <a:r>
                        <a:rPr lang="en-US" sz="1600" b="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/</a:t>
                      </a:r>
                      <a:r>
                        <a:rPr lang="ru-RU" sz="1600" b="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2025</a:t>
                      </a:r>
                      <a:endParaRPr lang="ru-RU" sz="1600" b="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163089"/>
                  </a:ext>
                </a:extLst>
              </a:tr>
              <a:tr h="2220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 </a:t>
                      </a: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Уровни образования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Обучались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Получили Паспорт компетенций</a:t>
                      </a: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515124"/>
                  </a:ext>
                </a:extLst>
              </a:tr>
              <a:tr h="3125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Осень 24/25</a:t>
                      </a: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418</a:t>
                      </a:r>
                      <a:endParaRPr lang="ru-RU" sz="12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236</a:t>
                      </a:r>
                      <a:endParaRPr lang="ru-RU" sz="12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8255888"/>
                  </a:ext>
                </a:extLst>
              </a:tr>
              <a:tr h="312577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Весна 24/25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520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150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7934406"/>
                  </a:ext>
                </a:extLst>
              </a:tr>
              <a:tr h="313008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Всего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938</a:t>
                      </a:r>
                      <a:endParaRPr lang="ru-RU" sz="1600" b="1" i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386</a:t>
                      </a:r>
                      <a:endParaRPr lang="ru-RU" sz="1600" b="1" i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1804930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374015" y="6327576"/>
            <a:ext cx="2683748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1300"/>
              </a:lnSpc>
              <a:defRPr/>
            </a:pPr>
            <a:r>
              <a:rPr lang="ru-RU" sz="1000" b="1" dirty="0">
                <a:solidFill>
                  <a:srgbClr val="002060"/>
                </a:solidFill>
                <a:latin typeface="Calibri"/>
              </a:rPr>
              <a:t>Д</a:t>
            </a:r>
            <a:r>
              <a:rPr lang="ru-RU" sz="1000" b="1" dirty="0" smtClean="0">
                <a:solidFill>
                  <a:srgbClr val="002060"/>
                </a:solidFill>
                <a:latin typeface="Calibri"/>
              </a:rPr>
              <a:t>Э </a:t>
            </a:r>
            <a:r>
              <a:rPr lang="ru-RU" sz="1000" b="1" dirty="0">
                <a:solidFill>
                  <a:srgbClr val="002060"/>
                </a:solidFill>
                <a:latin typeface="Calibri"/>
              </a:rPr>
              <a:t>по дисциплине «Корпоративная защита»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051351" y="6327576"/>
            <a:ext cx="2645276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1300"/>
              </a:lnSpc>
              <a:defRPr/>
            </a:pPr>
            <a:r>
              <a:rPr lang="ru-RU" sz="1000" b="1" dirty="0">
                <a:solidFill>
                  <a:srgbClr val="002060"/>
                </a:solidFill>
                <a:latin typeface="Calibri"/>
              </a:rPr>
              <a:t>Д</a:t>
            </a:r>
            <a:r>
              <a:rPr lang="ru-RU" sz="1000" b="1" dirty="0" smtClean="0">
                <a:solidFill>
                  <a:srgbClr val="002060"/>
                </a:solidFill>
                <a:latin typeface="Calibri"/>
              </a:rPr>
              <a:t>Э </a:t>
            </a:r>
            <a:r>
              <a:rPr lang="ru-RU" sz="1000" b="1" dirty="0">
                <a:solidFill>
                  <a:srgbClr val="002060"/>
                </a:solidFill>
                <a:latin typeface="Calibri"/>
              </a:rPr>
              <a:t>по дисциплине «Цифровая метрология»</a:t>
            </a:r>
          </a:p>
        </p:txBody>
      </p:sp>
      <p:sp>
        <p:nvSpPr>
          <p:cNvPr id="14" name="Прямоугольник с двумя скругленными противолежащими углами 13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342249" y="5134640"/>
            <a:ext cx="2671639" cy="1401269"/>
          </a:xfrm>
          <a:prstGeom prst="round2DiagRect">
            <a:avLst/>
          </a:prstGeom>
          <a:solidFill>
            <a:srgbClr val="0033CC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48676" y="5365914"/>
            <a:ext cx="2393562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II Форум Консорциума «Инновационная юриспруденция» на тему «Управление инновациями в вузах: лучшие практики» </a:t>
            </a:r>
            <a:br>
              <a:rPr lang="ru-RU" sz="11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1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(23 октября 2024 года, г. Москва)</a:t>
            </a:r>
          </a:p>
        </p:txBody>
      </p:sp>
      <p:sp>
        <p:nvSpPr>
          <p:cNvPr id="16" name="Прямоугольник с двумя скругленными противолежащими углами 15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2942238" y="5015568"/>
            <a:ext cx="3233292" cy="1746554"/>
          </a:xfrm>
          <a:prstGeom prst="round2DiagRect">
            <a:avLst/>
          </a:prstGeom>
          <a:solidFill>
            <a:srgbClr val="3366FF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220315" y="5187039"/>
            <a:ext cx="26675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Консультационная и методическая поддержка вузов РФ по организации и проведению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ДЭ</a:t>
            </a:r>
            <a:r>
              <a:rPr lang="ru-RU" sz="12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210117" y="5814580"/>
            <a:ext cx="29873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Д</a:t>
            </a:r>
            <a:r>
              <a:rPr lang="ru-RU" sz="1000" dirty="0" smtClean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Э </a:t>
            </a:r>
            <a:r>
              <a:rPr lang="ru-RU" sz="1000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в вузах-участниках консорциума «Университеты компетенций будущего»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Консультационная и методическая поддержка вузов РФ по организации и проведению </a:t>
            </a:r>
            <a:r>
              <a:rPr lang="ru-RU" sz="1000" dirty="0" smtClean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ДЭ</a:t>
            </a:r>
            <a:endParaRPr lang="ru-RU" sz="1000" dirty="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530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Практико-ориентированная подготовка студентов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Образовательная политика</a:t>
            </a:r>
            <a:endParaRPr lang="ru-RU" dirty="0"/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055276"/>
              </p:ext>
            </p:extLst>
          </p:nvPr>
        </p:nvGraphicFramePr>
        <p:xfrm>
          <a:off x="334964" y="1264472"/>
          <a:ext cx="6729361" cy="5219855"/>
        </p:xfrm>
        <a:graphic>
          <a:graphicData uri="http://schemas.openxmlformats.org/drawingml/2006/table">
            <a:tbl>
              <a:tblPr firstRow="1" firstCol="1" bandRow="1"/>
              <a:tblGrid>
                <a:gridCol w="3150249">
                  <a:extLst>
                    <a:ext uri="{9D8B030D-6E8A-4147-A177-3AD203B41FA5}">
                      <a16:colId xmlns:a16="http://schemas.microsoft.com/office/drawing/2014/main" val="659363454"/>
                    </a:ext>
                  </a:extLst>
                </a:gridCol>
                <a:gridCol w="2570813">
                  <a:extLst>
                    <a:ext uri="{9D8B030D-6E8A-4147-A177-3AD203B41FA5}">
                      <a16:colId xmlns:a16="http://schemas.microsoft.com/office/drawing/2014/main" val="598873898"/>
                    </a:ext>
                  </a:extLst>
                </a:gridCol>
                <a:gridCol w="1008299">
                  <a:extLst>
                    <a:ext uri="{9D8B030D-6E8A-4147-A177-3AD203B41FA5}">
                      <a16:colId xmlns:a16="http://schemas.microsoft.com/office/drawing/2014/main" val="36311364"/>
                    </a:ext>
                  </a:extLst>
                </a:gridCol>
              </a:tblGrid>
              <a:tr h="2363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Наименование</a:t>
                      </a:r>
                    </a:p>
                  </a:txBody>
                  <a:tcPr marL="6468" marR="6468" marT="6468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Партнеры</a:t>
                      </a:r>
                      <a:endParaRPr lang="ru-RU" sz="10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6468" marR="6468" marT="6468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Подразделение</a:t>
                      </a:r>
                      <a:endParaRPr lang="ru-RU" sz="10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6468" marR="6468" marT="6468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043015"/>
                  </a:ext>
                </a:extLst>
              </a:tr>
              <a:tr h="1365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Гонка дронов класса 75 мм посвященная Дню космонавтики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ИШ, 1 </a:t>
                      </a:r>
                      <a:r>
                        <a:rPr lang="ru-RU" sz="900" kern="1200" dirty="0" err="1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инст</a:t>
                      </a: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96105780"/>
                  </a:ext>
                </a:extLst>
              </a:tr>
              <a:tr h="1365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Хакатон «Машинное обучение авиационных систем»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Партнер: АО «Навигатор»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ИШ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76849136"/>
                  </a:ext>
                </a:extLst>
              </a:tr>
              <a:tr h="1365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Хакатон «Конструирование и электроника»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ООО «</a:t>
                      </a:r>
                      <a:r>
                        <a:rPr lang="ru-RU" sz="900" kern="1200" dirty="0" err="1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МГБот</a:t>
                      </a: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» 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Каф.23, ИШ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2289511"/>
                  </a:ext>
                </a:extLst>
              </a:tr>
              <a:tr h="1365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Хакатон «Лазерные технологии»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ООО «Лазерный Центр» 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Каф.23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3335712"/>
                  </a:ext>
                </a:extLst>
              </a:tr>
              <a:tr h="1365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Форум «Электроника для военно-тактической сферы»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ДОСААФ, Федерация страйкбола Санкт-Петербурга, АО «Северсталь-Инфоком», </a:t>
                      </a: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/>
                      </a:r>
                      <a:br>
                        <a:rPr lang="ru-RU" sz="90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</a:b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АО </a:t>
                      </a: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«Сбербанк Технологии»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ИШ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0852135"/>
                  </a:ext>
                </a:extLst>
              </a:tr>
              <a:tr h="1365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Хакатон «Спектральные измерения: анализ данных LIBS»</a:t>
                      </a:r>
                    </a:p>
                  </a:txBody>
                  <a:tcPr marL="68580" marR="6858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ООО «Спектральная Лаборатория»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23 каф.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385055"/>
                  </a:ext>
                </a:extLst>
              </a:tr>
              <a:tr h="1365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IV Международная летняя школа по информационным технологиям и робототехнике ГУАП-ПГУ</a:t>
                      </a:r>
                    </a:p>
                  </a:txBody>
                  <a:tcPr marL="68580" marR="6858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Полоцкий государственный университет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ИШ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133964"/>
                  </a:ext>
                </a:extLst>
              </a:tr>
              <a:tr h="1365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Хакатон «Эффективное проектирование»</a:t>
                      </a:r>
                    </a:p>
                  </a:txBody>
                  <a:tcPr marL="68580" marR="6858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ООО «ЭТМ»</a:t>
                      </a:r>
                      <a:endParaRPr lang="en-US" sz="90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3 </a:t>
                      </a:r>
                      <a:r>
                        <a:rPr lang="ru-RU" sz="900" kern="1200" dirty="0" err="1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инст</a:t>
                      </a: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4776368"/>
                  </a:ext>
                </a:extLst>
              </a:tr>
              <a:tr h="1365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Хакатон «Использование технологий интернет вещей для проектирования системы управления умным домом»</a:t>
                      </a:r>
                    </a:p>
                  </a:txBody>
                  <a:tcPr marL="68580" marR="6858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ООО «</a:t>
                      </a:r>
                      <a:r>
                        <a:rPr lang="en-US" sz="900" kern="1200" dirty="0" err="1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MGBot</a:t>
                      </a:r>
                      <a:r>
                        <a:rPr lang="en-US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»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ИШ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6688047"/>
                  </a:ext>
                </a:extLst>
              </a:tr>
              <a:tr h="1365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Кейс-</a:t>
                      </a:r>
                      <a:r>
                        <a:rPr lang="ru-RU" sz="900" kern="1200" dirty="0" err="1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баттл</a:t>
                      </a: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«Экспортная деятельность»</a:t>
                      </a:r>
                    </a:p>
                  </a:txBody>
                  <a:tcPr marL="68580" marR="6858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Комитет по промышленной политике, инновациям и торговле Санкт-</a:t>
                      </a:r>
                      <a:r>
                        <a:rPr lang="ru-RU" sz="900" kern="1200" dirty="0" err="1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Петербура</a:t>
                      </a: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,  Представительство Российского экспортного центра в Санкт-Петербурге 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каф. 83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63290602"/>
                  </a:ext>
                </a:extLst>
              </a:tr>
              <a:tr h="1365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Хакатон «Электролаборатория . </a:t>
                      </a:r>
                      <a:r>
                        <a:rPr lang="ru-RU" sz="900" kern="1200" dirty="0" err="1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Электроизмерения</a:t>
                      </a: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 и электробезопасность»</a:t>
                      </a:r>
                    </a:p>
                  </a:txBody>
                  <a:tcPr marL="68580" marR="6858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Партнеры: ООО «АВТ и КО», ООО «ЭЛЕМГРУПП»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ИШ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20337218"/>
                  </a:ext>
                </a:extLst>
              </a:tr>
              <a:tr h="1365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Международный чемпионат </a:t>
                      </a:r>
                      <a:r>
                        <a:rPr lang="en-US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Robotics Skills</a:t>
                      </a:r>
                      <a:endParaRPr lang="ru-RU" sz="90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Кластер «</a:t>
                      </a:r>
                      <a:r>
                        <a:rPr lang="ru-RU" sz="900" kern="1200" dirty="0" err="1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Креономика</a:t>
                      </a: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»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ИШ, каф.32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3346036"/>
                  </a:ext>
                </a:extLst>
              </a:tr>
              <a:tr h="1365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Межвузовский хакатон «Хроники Атомной энергетики»</a:t>
                      </a:r>
                    </a:p>
                  </a:txBody>
                  <a:tcPr marL="68580" marR="6858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Партнер: АО «Силовые машины»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ИШ, каф.32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6860428"/>
                  </a:ext>
                </a:extLst>
              </a:tr>
              <a:tr h="1365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II Всероссийский хакатон по инноватике «</a:t>
                      </a:r>
                      <a:r>
                        <a:rPr lang="ru-RU" sz="900" kern="1200" dirty="0" err="1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IdeaLab</a:t>
                      </a: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»</a:t>
                      </a:r>
                    </a:p>
                  </a:txBody>
                  <a:tcPr marL="68580" marR="6858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ФПТИ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85368573"/>
                  </a:ext>
                </a:extLst>
              </a:tr>
              <a:tr h="1365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Хакатон, организованный совместно с сетью кофеен Baggins Coffee</a:t>
                      </a:r>
                    </a:p>
                  </a:txBody>
                  <a:tcPr marL="68580" marR="6858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Baggins Coffee</a:t>
                      </a:r>
                      <a:endParaRPr lang="ru-RU" sz="90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4 </a:t>
                      </a:r>
                      <a:r>
                        <a:rPr lang="ru-RU" sz="900" kern="1200" dirty="0" err="1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инст</a:t>
                      </a: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47842421"/>
                  </a:ext>
                </a:extLst>
              </a:tr>
              <a:tr h="1365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Хакатон «Поверка и аттестация электроизмерительных устройств» </a:t>
                      </a:r>
                    </a:p>
                  </a:txBody>
                  <a:tcPr marL="68580" marR="6858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Партнер: ООО «НПП Марс-Энерго»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ИШ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117444"/>
                  </a:ext>
                </a:extLst>
              </a:tr>
              <a:tr h="1365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Олимпиада «Умное качество и цифровая метрология»</a:t>
                      </a:r>
                    </a:p>
                  </a:txBody>
                  <a:tcPr marL="68580" marR="6858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Росстандарт, ВНИИМ им. Д. И. Менделеева 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ФПТИ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74809046"/>
                  </a:ext>
                </a:extLst>
              </a:tr>
              <a:tr h="1365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Всероссийский карьерный хакатон «Белые хакеры»</a:t>
                      </a:r>
                    </a:p>
                  </a:txBody>
                  <a:tcPr marL="68580" marR="6858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ГК «Макро Групп», ООО «</a:t>
                      </a:r>
                      <a:r>
                        <a:rPr lang="ru-RU" sz="900" kern="1200" dirty="0" err="1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MGBot</a:t>
                      </a: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», ООО «</a:t>
                      </a:r>
                      <a:r>
                        <a:rPr lang="ru-RU" sz="900" kern="1200" dirty="0" err="1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Грузовичкофф</a:t>
                      </a: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»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ИШ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90338668"/>
                  </a:ext>
                </a:extLst>
              </a:tr>
            </a:tbl>
          </a:graphicData>
        </a:graphic>
      </p:graphicFrame>
      <p:pic>
        <p:nvPicPr>
          <p:cNvPr id="22" name="Рисунок 21" descr="Изображение выглядит как одежда, человек, в помещении, сте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411D18-BED1-818D-3006-2E058F1D72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5683" y="3602060"/>
            <a:ext cx="1867589" cy="1245059"/>
          </a:xfrm>
          <a:prstGeom prst="rect">
            <a:avLst/>
          </a:prstGeom>
        </p:spPr>
      </p:pic>
      <p:pic>
        <p:nvPicPr>
          <p:cNvPr id="23" name="Google Shape;288;g3631f058e3a_0_1">
            <a:extLst>
              <a:ext uri="{FF2B5EF4-FFF2-40B4-BE49-F238E27FC236}">
                <a16:creationId xmlns:a16="http://schemas.microsoft.com/office/drawing/2014/main" id="{23686943-E760-355A-320E-D6A764196959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4534" y="1268413"/>
            <a:ext cx="2364462" cy="114021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24" name="Google Shape;303;g3631f058e3a_0_1">
            <a:extLst>
              <a:ext uri="{FF2B5EF4-FFF2-40B4-BE49-F238E27FC236}">
                <a16:creationId xmlns:a16="http://schemas.microsoft.com/office/drawing/2014/main" id="{6354F22F-6C05-EB1A-503A-89233252100F}"/>
              </a:ext>
            </a:extLst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7157" y="1268413"/>
            <a:ext cx="1419949" cy="94701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5" name="Google Shape;290;g3631f058e3a_0_1">
            <a:extLst>
              <a:ext uri="{FF2B5EF4-FFF2-40B4-BE49-F238E27FC236}">
                <a16:creationId xmlns:a16="http://schemas.microsoft.com/office/drawing/2014/main" id="{D7F2133C-641D-8448-8608-4541CB18E73F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7159" y="1268413"/>
            <a:ext cx="1624480" cy="114021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26" name="Google Shape;296;g3631f058e3a_0_1">
            <a:extLst>
              <a:ext uri="{FF2B5EF4-FFF2-40B4-BE49-F238E27FC236}">
                <a16:creationId xmlns:a16="http://schemas.microsoft.com/office/drawing/2014/main" id="{E56AC626-B924-24E4-3BE8-00E73BC35601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6356" y="2468640"/>
            <a:ext cx="1762640" cy="105268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27" name="Google Shape;292;g3631f058e3a_0_1">
            <a:extLst>
              <a:ext uri="{FF2B5EF4-FFF2-40B4-BE49-F238E27FC236}">
                <a16:creationId xmlns:a16="http://schemas.microsoft.com/office/drawing/2014/main" id="{B486C707-5E2C-036C-D64C-9883206A9456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5861" y="4877779"/>
            <a:ext cx="2051969" cy="150516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28" name="Google Shape;308;g3631f058e3a_0_1">
            <a:extLst>
              <a:ext uri="{FF2B5EF4-FFF2-40B4-BE49-F238E27FC236}">
                <a16:creationId xmlns:a16="http://schemas.microsoft.com/office/drawing/2014/main" id="{D32C4A22-AB40-B54F-7D9C-33E75838A324}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6898" y="3696686"/>
            <a:ext cx="1840522" cy="14598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9" name="Google Shape;304;g3631f058e3a_0_1">
            <a:extLst>
              <a:ext uri="{FF2B5EF4-FFF2-40B4-BE49-F238E27FC236}">
                <a16:creationId xmlns:a16="http://schemas.microsoft.com/office/drawing/2014/main" id="{7CED2AB5-52D7-9420-9B62-A6B48D3727F0}"/>
              </a:ext>
            </a:extLst>
          </p:cNvPr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7692" y="5028753"/>
            <a:ext cx="1509925" cy="14035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30" name="Рисунок 29" descr="Изображение выглядит как одежда, человек, Человеческое лицо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1AAE0D-7DB0-7D53-FF9A-835B033CA82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0177" y="2458305"/>
            <a:ext cx="1416094" cy="141609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человек, в помещении, одежда, Офисное зда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46ABB6-9B1C-845B-531F-715C003B85E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7692" y="2287207"/>
            <a:ext cx="1342400" cy="1342400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человек, Человеческое лицо, в помещении, улы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A26335-0174-C338-5FC2-9B3A65C6A9A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0699" y="3587290"/>
            <a:ext cx="1413315" cy="1413315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человек, одежда, в помещении, Офисное зда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480ADDF-13D8-94D1-D21D-81F203DE75F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7800" y="5049961"/>
            <a:ext cx="1527188" cy="131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29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рямоугольник с двумя скругленными противолежащими углами 58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7807541" y="3582673"/>
            <a:ext cx="4155422" cy="1501762"/>
          </a:xfrm>
          <a:prstGeom prst="round2DiagRect">
            <a:avLst>
              <a:gd name="adj1" fmla="val 16667"/>
              <a:gd name="adj2" fmla="val 0"/>
            </a:avLst>
          </a:prstGeom>
          <a:gradFill flip="none" rotWithShape="1">
            <a:gsLst>
              <a:gs pos="39400">
                <a:srgbClr val="005AAA"/>
              </a:gs>
              <a:gs pos="0">
                <a:srgbClr val="005AAA"/>
              </a:gs>
              <a:gs pos="100000">
                <a:srgbClr val="00B7EE"/>
              </a:gs>
            </a:gsLst>
            <a:lin ang="19200000" scaled="0"/>
            <a:tileRect/>
          </a:gra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Проектная деятельность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Образовательная политика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466456" y="1636058"/>
            <a:ext cx="39000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Roboto Medium" panose="02000000000000000000" pitchFamily="2" charset="0"/>
              </a:rPr>
              <a:t>Проектная деятельность — </a:t>
            </a:r>
            <a:b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Roboto Medium" panose="02000000000000000000" pitchFamily="2" charset="0"/>
              </a:rPr>
            </a:b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Roboto Medium" panose="02000000000000000000" pitchFamily="2" charset="0"/>
              </a:rPr>
              <a:t>это дисциплина трека, которая внедрена </a:t>
            </a:r>
            <a:b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Roboto Medium" panose="02000000000000000000" pitchFamily="2" charset="0"/>
              </a:rPr>
            </a:b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Roboto Medium" panose="02000000000000000000" pitchFamily="2" charset="0"/>
              </a:rPr>
              <a:t>во все учебные планы ядерных образовательных программ ГУАП</a:t>
            </a:r>
            <a:endParaRPr lang="ru-RU" sz="1500" dirty="0">
              <a:solidFill>
                <a:schemeClr val="accent1">
                  <a:lumMod val="50000"/>
                </a:schemeClr>
              </a:solidFill>
              <a:latin typeface="+mj-lt"/>
              <a:ea typeface="Roboto Medium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29E42B-07F9-47FF-A3D2-712666064B75}"/>
              </a:ext>
            </a:extLst>
          </p:cNvPr>
          <p:cNvSpPr txBox="1"/>
          <p:nvPr/>
        </p:nvSpPr>
        <p:spPr>
          <a:xfrm>
            <a:off x="1671658" y="4025531"/>
            <a:ext cx="2641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+mj-lt"/>
                <a:ea typeface="Roboto Medium" panose="02000000000000000000" pitchFamily="2" charset="0"/>
              </a:rPr>
              <a:t>по образовательным программам магистратуры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FE73C3-3671-4C2F-BA29-BF4FEDF52D83}"/>
              </a:ext>
            </a:extLst>
          </p:cNvPr>
          <p:cNvSpPr txBox="1"/>
          <p:nvPr/>
        </p:nvSpPr>
        <p:spPr>
          <a:xfrm>
            <a:off x="1671658" y="2909140"/>
            <a:ext cx="28854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+mj-lt"/>
                <a:ea typeface="Roboto Medium" panose="02000000000000000000" pitchFamily="2" charset="0"/>
              </a:rPr>
              <a:t>по образовательным программам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Roboto Medium" panose="02000000000000000000" pitchFamily="2" charset="0"/>
              </a:rPr>
              <a:t>бакалавриата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+mj-lt"/>
                <a:ea typeface="Roboto Medium" panose="02000000000000000000" pitchFamily="2" charset="0"/>
              </a:rPr>
              <a:t> и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Roboto Medium" panose="02000000000000000000" pitchFamily="2" charset="0"/>
              </a:rPr>
              <a:t>специалитета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+mj-lt"/>
              <a:ea typeface="Roboto Medium" panose="02000000000000000000" pitchFamily="2" charset="0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4CBF65A0-6E02-4FB3-BD4D-7F76A2D203F6}"/>
              </a:ext>
            </a:extLst>
          </p:cNvPr>
          <p:cNvSpPr/>
          <p:nvPr/>
        </p:nvSpPr>
        <p:spPr>
          <a:xfrm>
            <a:off x="470772" y="2653282"/>
            <a:ext cx="1067320" cy="1008063"/>
          </a:xfrm>
          <a:prstGeom prst="ellipse">
            <a:avLst/>
          </a:prstGeom>
          <a:gradFill>
            <a:gsLst>
              <a:gs pos="100000">
                <a:srgbClr val="0059A9"/>
              </a:gs>
              <a:gs pos="0">
                <a:srgbClr val="C7234E"/>
              </a:gs>
            </a:gsLst>
            <a:lin ang="5400000" scaled="0"/>
          </a:gradFill>
          <a:ln w="28575" cap="flat" cmpd="sng" algn="ctr">
            <a:noFill/>
            <a:prstDash val="solid"/>
            <a:miter lim="800000"/>
          </a:ln>
          <a:effectLst>
            <a:outerShdw blurRad="3048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ru-RU" sz="1200" b="1" dirty="0">
                <a:solidFill>
                  <a:schemeClr val="bg1"/>
                </a:solidFill>
                <a:latin typeface="+mj-lt"/>
                <a:ea typeface="Roboto Medium" panose="02000000000000000000" pitchFamily="2" charset="0"/>
              </a:rPr>
              <a:t>5-7 семестр</a:t>
            </a: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C0874795-770E-495B-BD30-D07DF70B4E21}"/>
              </a:ext>
            </a:extLst>
          </p:cNvPr>
          <p:cNvSpPr/>
          <p:nvPr/>
        </p:nvSpPr>
        <p:spPr>
          <a:xfrm>
            <a:off x="283713" y="5209377"/>
            <a:ext cx="1356050" cy="1280763"/>
          </a:xfrm>
          <a:prstGeom prst="ellipse">
            <a:avLst/>
          </a:prstGeom>
          <a:gradFill>
            <a:gsLst>
              <a:gs pos="100000">
                <a:srgbClr val="0059A9"/>
              </a:gs>
              <a:gs pos="0">
                <a:srgbClr val="C7234E"/>
              </a:gs>
            </a:gsLst>
            <a:lin ang="5400000" scaled="0"/>
          </a:gradFill>
          <a:ln w="28575" cap="flat" cmpd="sng" algn="ctr">
            <a:noFill/>
            <a:prstDash val="solid"/>
            <a:miter lim="800000"/>
          </a:ln>
          <a:effectLst>
            <a:outerShdw blurRad="3048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008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500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+ 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студентов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ED962B6D-DCC2-42B3-B351-8A79DF459BD1}"/>
              </a:ext>
            </a:extLst>
          </p:cNvPr>
          <p:cNvSpPr/>
          <p:nvPr/>
        </p:nvSpPr>
        <p:spPr>
          <a:xfrm>
            <a:off x="1796598" y="5219283"/>
            <a:ext cx="1356050" cy="1280763"/>
          </a:xfrm>
          <a:prstGeom prst="ellipse">
            <a:avLst/>
          </a:prstGeom>
          <a:gradFill>
            <a:gsLst>
              <a:gs pos="100000">
                <a:srgbClr val="0059A9"/>
              </a:gs>
              <a:gs pos="0">
                <a:srgbClr val="C7234E"/>
              </a:gs>
            </a:gsLst>
            <a:lin ang="5400000" scaled="0"/>
          </a:gradFill>
          <a:ln w="28575" cap="flat" cmpd="sng" algn="ctr">
            <a:noFill/>
            <a:prstDash val="solid"/>
            <a:miter lim="800000"/>
          </a:ln>
          <a:effectLst>
            <a:outerShdw blurRad="3048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008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70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+ 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проектов выполнено</a:t>
            </a:r>
          </a:p>
          <a:p>
            <a:pPr marL="0" marR="0" lvl="0" indent="0" algn="ctr" defTabSz="1008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152C94C1-EFC4-4115-AC6E-DAE00F339E0F}"/>
              </a:ext>
            </a:extLst>
          </p:cNvPr>
          <p:cNvSpPr/>
          <p:nvPr/>
        </p:nvSpPr>
        <p:spPr>
          <a:xfrm>
            <a:off x="7475218" y="5267176"/>
            <a:ext cx="1356050" cy="1280763"/>
          </a:xfrm>
          <a:prstGeom prst="ellipse">
            <a:avLst/>
          </a:prstGeom>
          <a:gradFill>
            <a:gsLst>
              <a:gs pos="100000">
                <a:srgbClr val="0059A9"/>
              </a:gs>
              <a:gs pos="0">
                <a:srgbClr val="C7234E"/>
              </a:gs>
            </a:gsLst>
            <a:lin ang="5400000" scaled="0"/>
          </a:gradFill>
          <a:ln w="28575" cap="flat" cmpd="sng" algn="ctr">
            <a:noFill/>
            <a:prstDash val="solid"/>
            <a:miter lim="800000"/>
          </a:ln>
          <a:effectLst>
            <a:outerShdw blurRad="3048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008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2000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0" marR="0" lvl="0" indent="0" algn="ctr" defTabSz="1008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студентов 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ежегодно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FF58F545-27D4-4C15-8353-68D155CF0070}"/>
              </a:ext>
            </a:extLst>
          </p:cNvPr>
          <p:cNvSpPr/>
          <p:nvPr/>
        </p:nvSpPr>
        <p:spPr>
          <a:xfrm>
            <a:off x="8988103" y="5252813"/>
            <a:ext cx="1356050" cy="1280763"/>
          </a:xfrm>
          <a:prstGeom prst="ellipse">
            <a:avLst/>
          </a:prstGeom>
          <a:gradFill>
            <a:gsLst>
              <a:gs pos="100000">
                <a:srgbClr val="0059A9"/>
              </a:gs>
              <a:gs pos="0">
                <a:srgbClr val="C7234E"/>
              </a:gs>
            </a:gsLst>
            <a:lin ang="5400000" scaled="0"/>
          </a:gradFill>
          <a:ln w="28575" cap="flat" cmpd="sng" algn="ctr">
            <a:noFill/>
            <a:prstDash val="solid"/>
            <a:miter lim="800000"/>
          </a:ln>
          <a:effectLst>
            <a:outerShdw blurRad="3048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008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kern="0" dirty="0">
                <a:solidFill>
                  <a:prstClr val="white"/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2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00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+</a:t>
            </a:r>
          </a:p>
          <a:p>
            <a:pPr marL="0" marR="0" lvl="0" indent="0" algn="ctr" defTabSz="1008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проектов 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ежегодно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7B7101F7-1C6B-43CE-AE41-612FE84F00B5}"/>
              </a:ext>
            </a:extLst>
          </p:cNvPr>
          <p:cNvSpPr/>
          <p:nvPr/>
        </p:nvSpPr>
        <p:spPr>
          <a:xfrm>
            <a:off x="10500988" y="5267175"/>
            <a:ext cx="1356050" cy="1280763"/>
          </a:xfrm>
          <a:prstGeom prst="ellipse">
            <a:avLst/>
          </a:prstGeom>
          <a:gradFill>
            <a:gsLst>
              <a:gs pos="100000">
                <a:srgbClr val="0059A9"/>
              </a:gs>
              <a:gs pos="0">
                <a:srgbClr val="C7234E"/>
              </a:gs>
            </a:gsLst>
            <a:lin ang="5400000" scaled="0"/>
          </a:gradFill>
          <a:ln w="28575" cap="flat" cmpd="sng" algn="ctr">
            <a:noFill/>
            <a:prstDash val="solid"/>
            <a:miter lim="800000"/>
          </a:ln>
          <a:effectLst>
            <a:outerShdw blurRad="3048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008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kern="0" dirty="0">
                <a:solidFill>
                  <a:prstClr val="white"/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6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0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%</a:t>
            </a:r>
          </a:p>
          <a:p>
            <a:pPr marL="0" marR="0" lvl="0" indent="0" algn="ctr" defTabSz="1008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проектов 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партнеров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40" name="Стрелка: шеврон 29">
            <a:extLst>
              <a:ext uri="{FF2B5EF4-FFF2-40B4-BE49-F238E27FC236}">
                <a16:creationId xmlns:a16="http://schemas.microsoft.com/office/drawing/2014/main" id="{0B9AB951-E838-41E2-9099-00049F20632E}"/>
              </a:ext>
            </a:extLst>
          </p:cNvPr>
          <p:cNvSpPr/>
          <p:nvPr/>
        </p:nvSpPr>
        <p:spPr>
          <a:xfrm>
            <a:off x="3309483" y="5670397"/>
            <a:ext cx="834123" cy="445599"/>
          </a:xfrm>
          <a:prstGeom prst="chevron">
            <a:avLst/>
          </a:prstGeom>
          <a:gradFill>
            <a:gsLst>
              <a:gs pos="100000">
                <a:srgbClr val="0059A9"/>
              </a:gs>
              <a:gs pos="0">
                <a:srgbClr val="C7234E"/>
              </a:gs>
            </a:gsLst>
            <a:lin ang="5400000" scaled="0"/>
          </a:gradFill>
          <a:ln w="28575" cap="flat" cmpd="sng" algn="ctr">
            <a:noFill/>
            <a:prstDash val="solid"/>
            <a:miter lim="800000"/>
          </a:ln>
          <a:effectLst>
            <a:outerShdw blurRad="3048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008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+mn-cs"/>
            </a:endParaRPr>
          </a:p>
        </p:txBody>
      </p:sp>
      <p:sp>
        <p:nvSpPr>
          <p:cNvPr id="41" name="Стрелка: шеврон 30">
            <a:extLst>
              <a:ext uri="{FF2B5EF4-FFF2-40B4-BE49-F238E27FC236}">
                <a16:creationId xmlns:a16="http://schemas.microsoft.com/office/drawing/2014/main" id="{B9297A0F-11FD-4F55-8519-66103FAFE9F0}"/>
              </a:ext>
            </a:extLst>
          </p:cNvPr>
          <p:cNvSpPr/>
          <p:nvPr/>
        </p:nvSpPr>
        <p:spPr>
          <a:xfrm>
            <a:off x="4090072" y="5684760"/>
            <a:ext cx="834123" cy="445599"/>
          </a:xfrm>
          <a:prstGeom prst="chevron">
            <a:avLst/>
          </a:prstGeom>
          <a:gradFill>
            <a:gsLst>
              <a:gs pos="100000">
                <a:srgbClr val="0059A9"/>
              </a:gs>
              <a:gs pos="0">
                <a:srgbClr val="C7234E"/>
              </a:gs>
            </a:gsLst>
            <a:lin ang="5400000" scaled="0"/>
          </a:gradFill>
          <a:ln w="28575" cap="flat" cmpd="sng" algn="ctr">
            <a:noFill/>
            <a:prstDash val="solid"/>
            <a:miter lim="800000"/>
          </a:ln>
          <a:effectLst>
            <a:outerShdw blurRad="3048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008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+mn-cs"/>
            </a:endParaRPr>
          </a:p>
        </p:txBody>
      </p:sp>
      <p:sp>
        <p:nvSpPr>
          <p:cNvPr id="42" name="Стрелка: шеврон 31">
            <a:extLst>
              <a:ext uri="{FF2B5EF4-FFF2-40B4-BE49-F238E27FC236}">
                <a16:creationId xmlns:a16="http://schemas.microsoft.com/office/drawing/2014/main" id="{49C39492-166E-4E3A-99E9-359DA092EC9B}"/>
              </a:ext>
            </a:extLst>
          </p:cNvPr>
          <p:cNvSpPr/>
          <p:nvPr/>
        </p:nvSpPr>
        <p:spPr>
          <a:xfrm>
            <a:off x="4914359" y="5684759"/>
            <a:ext cx="834123" cy="445599"/>
          </a:xfrm>
          <a:prstGeom prst="chevron">
            <a:avLst/>
          </a:prstGeom>
          <a:gradFill>
            <a:gsLst>
              <a:gs pos="100000">
                <a:srgbClr val="0059A9"/>
              </a:gs>
              <a:gs pos="0">
                <a:srgbClr val="C7234E"/>
              </a:gs>
            </a:gsLst>
            <a:lin ang="5400000" scaled="0"/>
          </a:gradFill>
          <a:ln w="28575" cap="flat" cmpd="sng" algn="ctr">
            <a:noFill/>
            <a:prstDash val="solid"/>
            <a:miter lim="800000"/>
          </a:ln>
          <a:effectLst>
            <a:outerShdw blurRad="3048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008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+mn-cs"/>
            </a:endParaRPr>
          </a:p>
        </p:txBody>
      </p:sp>
      <p:sp>
        <p:nvSpPr>
          <p:cNvPr id="43" name="Стрелка: шеврон 32">
            <a:extLst>
              <a:ext uri="{FF2B5EF4-FFF2-40B4-BE49-F238E27FC236}">
                <a16:creationId xmlns:a16="http://schemas.microsoft.com/office/drawing/2014/main" id="{63B51D65-733D-4C07-96D5-77EE4B7F2492}"/>
              </a:ext>
            </a:extLst>
          </p:cNvPr>
          <p:cNvSpPr/>
          <p:nvPr/>
        </p:nvSpPr>
        <p:spPr>
          <a:xfrm>
            <a:off x="5762342" y="5696584"/>
            <a:ext cx="834123" cy="445599"/>
          </a:xfrm>
          <a:prstGeom prst="chevron">
            <a:avLst/>
          </a:prstGeom>
          <a:gradFill>
            <a:gsLst>
              <a:gs pos="100000">
                <a:srgbClr val="0059A9"/>
              </a:gs>
              <a:gs pos="0">
                <a:srgbClr val="C7234E"/>
              </a:gs>
            </a:gsLst>
            <a:lin ang="5400000" scaled="0"/>
          </a:gradFill>
          <a:ln w="28575" cap="flat" cmpd="sng" algn="ctr">
            <a:noFill/>
            <a:prstDash val="solid"/>
            <a:miter lim="800000"/>
          </a:ln>
          <a:effectLst>
            <a:outerShdw blurRad="3048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008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+mn-cs"/>
            </a:endParaRP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C007668E-6314-4BEB-8F30-79CA81175C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772" y="1628940"/>
            <a:ext cx="857072" cy="857072"/>
          </a:xfrm>
          <a:prstGeom prst="rect">
            <a:avLst/>
          </a:prstGeom>
        </p:spPr>
      </p:pic>
      <p:sp>
        <p:nvSpPr>
          <p:cNvPr id="45" name="Овал 44">
            <a:extLst>
              <a:ext uri="{FF2B5EF4-FFF2-40B4-BE49-F238E27FC236}">
                <a16:creationId xmlns:a16="http://schemas.microsoft.com/office/drawing/2014/main" id="{4CBF65A0-6E02-4FB3-BD4D-7F76A2D203F6}"/>
              </a:ext>
            </a:extLst>
          </p:cNvPr>
          <p:cNvSpPr/>
          <p:nvPr/>
        </p:nvSpPr>
        <p:spPr>
          <a:xfrm>
            <a:off x="470772" y="3821120"/>
            <a:ext cx="1067320" cy="1008063"/>
          </a:xfrm>
          <a:prstGeom prst="ellipse">
            <a:avLst/>
          </a:prstGeom>
          <a:gradFill>
            <a:gsLst>
              <a:gs pos="100000">
                <a:srgbClr val="0059A9"/>
              </a:gs>
              <a:gs pos="0">
                <a:srgbClr val="C7234E"/>
              </a:gs>
            </a:gsLst>
            <a:lin ang="5400000" scaled="0"/>
          </a:gradFill>
          <a:ln w="28575" cap="flat" cmpd="sng" algn="ctr">
            <a:noFill/>
            <a:prstDash val="solid"/>
            <a:miter lim="800000"/>
          </a:ln>
          <a:effectLst>
            <a:outerShdw blurRad="3048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ru-RU" sz="1200" b="1" dirty="0" smtClean="0">
                <a:solidFill>
                  <a:schemeClr val="bg1"/>
                </a:solidFill>
                <a:latin typeface="+mj-lt"/>
                <a:ea typeface="Roboto Medium" panose="02000000000000000000" pitchFamily="2" charset="0"/>
              </a:rPr>
              <a:t>2-3 </a:t>
            </a:r>
            <a:r>
              <a:rPr lang="ru-RU" sz="1200" b="1" dirty="0">
                <a:solidFill>
                  <a:schemeClr val="bg1"/>
                </a:solidFill>
                <a:latin typeface="+mj-lt"/>
                <a:ea typeface="Roboto Medium" panose="02000000000000000000" pitchFamily="2" charset="0"/>
              </a:rPr>
              <a:t>семестр</a:t>
            </a:r>
          </a:p>
        </p:txBody>
      </p:sp>
      <p:sp>
        <p:nvSpPr>
          <p:cNvPr id="46" name="Стрелка: шеврон 32">
            <a:extLst>
              <a:ext uri="{FF2B5EF4-FFF2-40B4-BE49-F238E27FC236}">
                <a16:creationId xmlns:a16="http://schemas.microsoft.com/office/drawing/2014/main" id="{63B51D65-733D-4C07-96D5-77EE4B7F2492}"/>
              </a:ext>
            </a:extLst>
          </p:cNvPr>
          <p:cNvSpPr/>
          <p:nvPr/>
        </p:nvSpPr>
        <p:spPr>
          <a:xfrm>
            <a:off x="6562677" y="5701030"/>
            <a:ext cx="834123" cy="445599"/>
          </a:xfrm>
          <a:prstGeom prst="chevron">
            <a:avLst/>
          </a:prstGeom>
          <a:gradFill>
            <a:gsLst>
              <a:gs pos="100000">
                <a:srgbClr val="0059A9"/>
              </a:gs>
              <a:gs pos="0">
                <a:srgbClr val="C7234E"/>
              </a:gs>
            </a:gsLst>
            <a:lin ang="5400000" scaled="0"/>
          </a:gradFill>
          <a:ln w="28575" cap="flat" cmpd="sng" algn="ctr">
            <a:noFill/>
            <a:prstDash val="solid"/>
            <a:miter lim="800000"/>
          </a:ln>
          <a:effectLst>
            <a:outerShdw blurRad="3048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008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1C55A5F-FDD0-49E9-84B3-25F9B4D38A9E}"/>
              </a:ext>
            </a:extLst>
          </p:cNvPr>
          <p:cNvSpPr txBox="1"/>
          <p:nvPr/>
        </p:nvSpPr>
        <p:spPr>
          <a:xfrm>
            <a:off x="8042149" y="3732780"/>
            <a:ext cx="393635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 fontAlgn="auto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+mj-lt"/>
                <a:ea typeface="Roboto Medium" panose="02000000000000000000" pitchFamily="2" charset="0"/>
              </a:rPr>
              <a:t>Единое цифровое проектное пространство ГУАП </a:t>
            </a:r>
            <a:r>
              <a:rPr lang="ru-RU" sz="1400" dirty="0" smtClean="0">
                <a:solidFill>
                  <a:schemeClr val="bg1"/>
                </a:solidFill>
                <a:latin typeface="+mj-lt"/>
                <a:ea typeface="Roboto Medium" panose="02000000000000000000" pitchFamily="2" charset="0"/>
              </a:rPr>
              <a:t>(</a:t>
            </a:r>
            <a:r>
              <a:rPr lang="ru-RU" sz="1400" dirty="0">
                <a:solidFill>
                  <a:schemeClr val="bg1"/>
                </a:solidFill>
                <a:latin typeface="+mj-lt"/>
                <a:ea typeface="Roboto Medium" panose="02000000000000000000" pitchFamily="2" charset="0"/>
              </a:rPr>
              <a:t>координатор – ИШ ГУАП)</a:t>
            </a:r>
          </a:p>
          <a:p>
            <a:pPr marL="285750" marR="0" indent="-285750" fontAlgn="auto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+mj-lt"/>
                <a:ea typeface="Roboto Medium" panose="02000000000000000000" pitchFamily="2" charset="0"/>
              </a:rPr>
              <a:t>Единый проектный день в неделю </a:t>
            </a:r>
            <a:r>
              <a:rPr lang="ru-RU" sz="1400" dirty="0" smtClean="0">
                <a:solidFill>
                  <a:schemeClr val="bg1"/>
                </a:solidFill>
                <a:latin typeface="+mj-lt"/>
                <a:ea typeface="Roboto Medium" panose="02000000000000000000" pitchFamily="2" charset="0"/>
              </a:rPr>
              <a:t/>
            </a:r>
            <a:br>
              <a:rPr lang="ru-RU" sz="1400" dirty="0" smtClean="0">
                <a:solidFill>
                  <a:schemeClr val="bg1"/>
                </a:solidFill>
                <a:latin typeface="+mj-lt"/>
                <a:ea typeface="Roboto Medium" panose="02000000000000000000" pitchFamily="2" charset="0"/>
              </a:rPr>
            </a:br>
            <a:r>
              <a:rPr lang="ru-RU" sz="1400" dirty="0" smtClean="0">
                <a:solidFill>
                  <a:schemeClr val="bg1"/>
                </a:solidFill>
                <a:latin typeface="+mj-lt"/>
                <a:ea typeface="Roboto Medium" panose="02000000000000000000" pitchFamily="2" charset="0"/>
              </a:rPr>
              <a:t>для </a:t>
            </a:r>
            <a:r>
              <a:rPr lang="ru-RU" sz="1400" dirty="0">
                <a:solidFill>
                  <a:schemeClr val="bg1"/>
                </a:solidFill>
                <a:latin typeface="+mj-lt"/>
                <a:ea typeface="Roboto Medium" panose="02000000000000000000" pitchFamily="2" charset="0"/>
              </a:rPr>
              <a:t>всех образовательных программ</a:t>
            </a:r>
          </a:p>
          <a:p>
            <a:pPr marL="285750" marR="0" indent="-285750" fontAlgn="auto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+mj-lt"/>
                <a:ea typeface="Roboto Medium" panose="02000000000000000000" pitchFamily="2" charset="0"/>
              </a:rPr>
              <a:t>Междисциплинарные команды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F9DBD84B-F5A7-44E4-83F8-F8A72C363E6F}"/>
              </a:ext>
            </a:extLst>
          </p:cNvPr>
          <p:cNvPicPr preferRelativeResize="0"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63" y="5139348"/>
            <a:ext cx="11628000" cy="180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E1CF97E-8E19-4E4D-8234-F12B9A78A87E}"/>
              </a:ext>
            </a:extLst>
          </p:cNvPr>
          <p:cNvSpPr txBox="1"/>
          <p:nvPr/>
        </p:nvSpPr>
        <p:spPr>
          <a:xfrm>
            <a:off x="1450975" y="1128417"/>
            <a:ext cx="19700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2024—2025</a:t>
            </a:r>
            <a:endParaRPr lang="ru-RU" sz="2800" b="1" dirty="0">
              <a:solidFill>
                <a:srgbClr val="002060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E1CF97E-8E19-4E4D-8234-F12B9A78A87E}"/>
              </a:ext>
            </a:extLst>
          </p:cNvPr>
          <p:cNvSpPr txBox="1"/>
          <p:nvPr/>
        </p:nvSpPr>
        <p:spPr>
          <a:xfrm>
            <a:off x="7647727" y="1124108"/>
            <a:ext cx="19700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2027</a:t>
            </a:r>
            <a:endParaRPr lang="ru-RU" sz="2800" b="1" dirty="0">
              <a:solidFill>
                <a:srgbClr val="002060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6669547" y="1633377"/>
            <a:ext cx="51874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+mj-lt"/>
                <a:ea typeface="Roboto Medium" panose="02000000000000000000" pitchFamily="2" charset="0"/>
              </a:rPr>
              <a:t>Проектная деятельность — это дисциплина, которая интегрирована во все образовательные программы ГУАП по новой системе ВО и ориентирована на реализацию проектов в рамках НТПЛ Космос, БАС, </a:t>
            </a:r>
            <a:r>
              <a:rPr lang="ru-RU" sz="1500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Roboto Medium" panose="02000000000000000000" pitchFamily="2" charset="0"/>
              </a:rPr>
              <a:t>СПиА</a:t>
            </a:r>
            <a:endParaRPr lang="ru-RU" sz="1500" dirty="0">
              <a:solidFill>
                <a:schemeClr val="accent1">
                  <a:lumMod val="50000"/>
                </a:schemeClr>
              </a:solidFill>
              <a:latin typeface="+mj-lt"/>
              <a:ea typeface="Roboto Medium" panose="02000000000000000000" pitchFamily="2" charset="0"/>
            </a:endParaRPr>
          </a:p>
        </p:txBody>
      </p:sp>
      <p:sp>
        <p:nvSpPr>
          <p:cNvPr id="53" name="Стрелка: шеврон 32">
            <a:extLst>
              <a:ext uri="{FF2B5EF4-FFF2-40B4-BE49-F238E27FC236}">
                <a16:creationId xmlns:a16="http://schemas.microsoft.com/office/drawing/2014/main" id="{63B51D65-733D-4C07-96D5-77EE4B7F2492}"/>
              </a:ext>
            </a:extLst>
          </p:cNvPr>
          <p:cNvSpPr/>
          <p:nvPr/>
        </p:nvSpPr>
        <p:spPr>
          <a:xfrm>
            <a:off x="5600950" y="1971184"/>
            <a:ext cx="834123" cy="445599"/>
          </a:xfrm>
          <a:prstGeom prst="chevron">
            <a:avLst/>
          </a:prstGeom>
          <a:gradFill>
            <a:gsLst>
              <a:gs pos="100000">
                <a:srgbClr val="0059A9"/>
              </a:gs>
              <a:gs pos="0">
                <a:srgbClr val="C7234E"/>
              </a:gs>
            </a:gsLst>
            <a:lin ang="5400000" scaled="0"/>
          </a:gradFill>
          <a:ln w="28575" cap="flat" cmpd="sng" algn="ctr">
            <a:noFill/>
            <a:prstDash val="solid"/>
            <a:miter lim="800000"/>
          </a:ln>
          <a:effectLst>
            <a:outerShdw blurRad="3048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008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+mn-cs"/>
            </a:endParaRPr>
          </a:p>
        </p:txBody>
      </p:sp>
      <p:sp>
        <p:nvSpPr>
          <p:cNvPr id="54" name="Стрелка: шеврон 32">
            <a:extLst>
              <a:ext uri="{FF2B5EF4-FFF2-40B4-BE49-F238E27FC236}">
                <a16:creationId xmlns:a16="http://schemas.microsoft.com/office/drawing/2014/main" id="{63B51D65-733D-4C07-96D5-77EE4B7F2492}"/>
              </a:ext>
            </a:extLst>
          </p:cNvPr>
          <p:cNvSpPr/>
          <p:nvPr/>
        </p:nvSpPr>
        <p:spPr>
          <a:xfrm>
            <a:off x="5600950" y="3039629"/>
            <a:ext cx="834123" cy="445599"/>
          </a:xfrm>
          <a:prstGeom prst="chevron">
            <a:avLst/>
          </a:prstGeom>
          <a:gradFill>
            <a:gsLst>
              <a:gs pos="100000">
                <a:srgbClr val="0059A9"/>
              </a:gs>
              <a:gs pos="0">
                <a:srgbClr val="C7234E"/>
              </a:gs>
            </a:gsLst>
            <a:lin ang="5400000" scaled="0"/>
          </a:gradFill>
          <a:ln w="28575" cap="flat" cmpd="sng" algn="ctr">
            <a:noFill/>
            <a:prstDash val="solid"/>
            <a:miter lim="800000"/>
          </a:ln>
          <a:effectLst>
            <a:outerShdw blurRad="3048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008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+mn-cs"/>
            </a:endParaRPr>
          </a:p>
        </p:txBody>
      </p:sp>
      <p:sp>
        <p:nvSpPr>
          <p:cNvPr id="55" name="Стрелка: шеврон 32">
            <a:extLst>
              <a:ext uri="{FF2B5EF4-FFF2-40B4-BE49-F238E27FC236}">
                <a16:creationId xmlns:a16="http://schemas.microsoft.com/office/drawing/2014/main" id="{63B51D65-733D-4C07-96D5-77EE4B7F2492}"/>
              </a:ext>
            </a:extLst>
          </p:cNvPr>
          <p:cNvSpPr/>
          <p:nvPr/>
        </p:nvSpPr>
        <p:spPr>
          <a:xfrm>
            <a:off x="5600950" y="4077689"/>
            <a:ext cx="834123" cy="445599"/>
          </a:xfrm>
          <a:prstGeom prst="chevron">
            <a:avLst/>
          </a:prstGeom>
          <a:gradFill>
            <a:gsLst>
              <a:gs pos="100000">
                <a:srgbClr val="0059A9"/>
              </a:gs>
              <a:gs pos="0">
                <a:srgbClr val="C7234E"/>
              </a:gs>
            </a:gsLst>
            <a:lin ang="5400000" scaled="0"/>
          </a:gradFill>
          <a:ln w="28575" cap="flat" cmpd="sng" algn="ctr">
            <a:noFill/>
            <a:prstDash val="solid"/>
            <a:miter lim="800000"/>
          </a:ln>
          <a:effectLst>
            <a:outerShdw blurRad="3048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008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AFE73C3-3671-4C2F-BA29-BF4FEDF52D83}"/>
              </a:ext>
            </a:extLst>
          </p:cNvPr>
          <p:cNvSpPr txBox="1"/>
          <p:nvPr/>
        </p:nvSpPr>
        <p:spPr>
          <a:xfrm>
            <a:off x="7902475" y="2867538"/>
            <a:ext cx="28854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+mj-lt"/>
                <a:ea typeface="Roboto Medium" panose="02000000000000000000" pitchFamily="2" charset="0"/>
              </a:rPr>
              <a:t>по образовательным программам базового образования</a:t>
            </a: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4CBF65A0-6E02-4FB3-BD4D-7F76A2D203F6}"/>
              </a:ext>
            </a:extLst>
          </p:cNvPr>
          <p:cNvSpPr/>
          <p:nvPr/>
        </p:nvSpPr>
        <p:spPr>
          <a:xfrm>
            <a:off x="6701589" y="2611680"/>
            <a:ext cx="1105952" cy="1044550"/>
          </a:xfrm>
          <a:prstGeom prst="ellipse">
            <a:avLst/>
          </a:prstGeom>
          <a:gradFill>
            <a:gsLst>
              <a:gs pos="100000">
                <a:srgbClr val="0059A9"/>
              </a:gs>
              <a:gs pos="0">
                <a:srgbClr val="C7234E"/>
              </a:gs>
            </a:gsLst>
            <a:lin ang="5400000" scaled="0"/>
          </a:gradFill>
          <a:ln w="28575" cap="flat" cmpd="sng" algn="ctr">
            <a:noFill/>
            <a:prstDash val="solid"/>
            <a:miter lim="800000"/>
          </a:ln>
          <a:effectLst>
            <a:outerShdw blurRad="3048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ru-RU" sz="1200" b="1" dirty="0" smtClean="0">
                <a:solidFill>
                  <a:schemeClr val="bg1"/>
                </a:solidFill>
                <a:latin typeface="+mj-lt"/>
                <a:ea typeface="Roboto Medium" panose="02000000000000000000" pitchFamily="2" charset="0"/>
              </a:rPr>
              <a:t>5-7</a:t>
            </a:r>
            <a:r>
              <a:rPr lang="en-US" sz="1200" b="1" dirty="0" smtClean="0">
                <a:solidFill>
                  <a:schemeClr val="bg1"/>
                </a:solidFill>
                <a:latin typeface="+mj-lt"/>
                <a:ea typeface="Roboto Medium" panose="02000000000000000000" pitchFamily="2" charset="0"/>
              </a:rPr>
              <a:t>/8/9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  <a:ea typeface="Roboto Medium" panose="02000000000000000000" pitchFamily="2" charset="0"/>
              </a:rPr>
              <a:t> </a:t>
            </a:r>
            <a:r>
              <a:rPr lang="ru-RU" sz="1100" b="1" dirty="0" smtClean="0">
                <a:solidFill>
                  <a:schemeClr val="bg1"/>
                </a:solidFill>
                <a:latin typeface="+mj-lt"/>
                <a:ea typeface="Roboto Medium" panose="02000000000000000000" pitchFamily="2" charset="0"/>
              </a:rPr>
              <a:t>семестр</a:t>
            </a:r>
            <a:r>
              <a:rPr lang="ru-RU" sz="1100" b="1" dirty="0">
                <a:solidFill>
                  <a:schemeClr val="bg1"/>
                </a:solidFill>
                <a:latin typeface="+mj-lt"/>
                <a:ea typeface="Roboto Medium" panose="02000000000000000000" pitchFamily="2" charset="0"/>
              </a:rPr>
              <a:t>ы</a:t>
            </a:r>
          </a:p>
        </p:txBody>
      </p:sp>
    </p:spTree>
    <p:extLst>
      <p:ext uri="{BB962C8B-B14F-4D97-AF65-F5344CB8AC3E}">
        <p14:creationId xmlns:p14="http://schemas.microsoft.com/office/powerpoint/2010/main" val="47867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Проектная деятельность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Образовательная политика</a:t>
            </a:r>
            <a:endParaRPr lang="ru-RU" dirty="0"/>
          </a:p>
        </p:txBody>
      </p:sp>
      <p:sp>
        <p:nvSpPr>
          <p:cNvPr id="31" name="Штриховая стрелка вправо 4">
            <a:extLst>
              <a:ext uri="{FF2B5EF4-FFF2-40B4-BE49-F238E27FC236}">
                <a16:creationId xmlns:a16="http://schemas.microsoft.com/office/drawing/2014/main" id="{05D78217-74E3-1465-001A-3375CBEE7425}"/>
              </a:ext>
            </a:extLst>
          </p:cNvPr>
          <p:cNvSpPr/>
          <p:nvPr/>
        </p:nvSpPr>
        <p:spPr>
          <a:xfrm>
            <a:off x="426465" y="1204956"/>
            <a:ext cx="10705896" cy="2468506"/>
          </a:xfrm>
          <a:prstGeom prst="stripedRightArrow">
            <a:avLst>
              <a:gd name="adj1" fmla="val 65462"/>
              <a:gd name="adj2" fmla="val 29647"/>
            </a:avLst>
          </a:prstGeom>
          <a:gradFill>
            <a:gsLst>
              <a:gs pos="18000">
                <a:srgbClr val="0A53A0"/>
              </a:gs>
              <a:gs pos="100000">
                <a:srgbClr val="E53171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78155"/>
            <a:endParaRPr lang="ru-RU" sz="100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A89F767-5D5E-0116-E5F3-70DB7E0BE70F}"/>
              </a:ext>
            </a:extLst>
          </p:cNvPr>
          <p:cNvSpPr txBox="1"/>
          <p:nvPr/>
        </p:nvSpPr>
        <p:spPr>
          <a:xfrm>
            <a:off x="1468377" y="1731992"/>
            <a:ext cx="41510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78155">
              <a:defRPr/>
            </a:pPr>
            <a:r>
              <a:rPr lang="ru-RU" sz="1200" b="1" dirty="0">
                <a:solidFill>
                  <a:prstClr val="white"/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Высокоэффективная </a:t>
            </a:r>
            <a:r>
              <a:rPr lang="ru-RU" sz="1200" b="1" dirty="0" smtClean="0">
                <a:solidFill>
                  <a:prstClr val="white"/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и  </a:t>
            </a:r>
            <a:r>
              <a:rPr lang="ru-RU" sz="1200" b="1" dirty="0">
                <a:solidFill>
                  <a:prstClr val="white"/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ресурсосберегающая энергетика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7203A27-1DD5-AEA2-7E0C-8B8D4E263B89}"/>
              </a:ext>
            </a:extLst>
          </p:cNvPr>
          <p:cNvSpPr txBox="1"/>
          <p:nvPr/>
        </p:nvSpPr>
        <p:spPr>
          <a:xfrm>
            <a:off x="1468377" y="2181953"/>
            <a:ext cx="45806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78155">
              <a:defRPr/>
            </a:pPr>
            <a:r>
              <a:rPr lang="ru-RU" sz="1200" b="1" dirty="0">
                <a:solidFill>
                  <a:prstClr val="white"/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Безопасность получения, хранения, передачи </a:t>
            </a:r>
            <a:r>
              <a:rPr lang="ru-RU" sz="1200" b="1" dirty="0" smtClean="0">
                <a:solidFill>
                  <a:prstClr val="white"/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/>
            </a:r>
            <a:br>
              <a:rPr lang="ru-RU" sz="1200" b="1" dirty="0" smtClean="0">
                <a:solidFill>
                  <a:prstClr val="white"/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</a:br>
            <a:r>
              <a:rPr lang="ru-RU" sz="1200" b="1" dirty="0" smtClean="0">
                <a:solidFill>
                  <a:prstClr val="white"/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и </a:t>
            </a:r>
            <a:r>
              <a:rPr lang="ru-RU" sz="1200" b="1" dirty="0">
                <a:solidFill>
                  <a:prstClr val="white"/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обработки информации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77F3B30-3D10-FDB3-F51B-2817B8C654EA}"/>
              </a:ext>
            </a:extLst>
          </p:cNvPr>
          <p:cNvSpPr txBox="1"/>
          <p:nvPr/>
        </p:nvSpPr>
        <p:spPr>
          <a:xfrm>
            <a:off x="1444165" y="2732498"/>
            <a:ext cx="46153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78155">
              <a:defRPr/>
            </a:pPr>
            <a:r>
              <a:rPr lang="ru-RU" sz="1200" b="1" dirty="0">
                <a:solidFill>
                  <a:prstClr val="white"/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Интеллектуальные транспортные и телекоммуникационные </a:t>
            </a:r>
            <a:r>
              <a:rPr lang="ru-RU" sz="1200" b="1" dirty="0" smtClean="0">
                <a:solidFill>
                  <a:prstClr val="white"/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/>
            </a:r>
            <a:br>
              <a:rPr lang="ru-RU" sz="1200" b="1" dirty="0" smtClean="0">
                <a:solidFill>
                  <a:prstClr val="white"/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</a:br>
            <a:r>
              <a:rPr lang="ru-RU" sz="1200" b="1" dirty="0" smtClean="0">
                <a:solidFill>
                  <a:prstClr val="white"/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системы</a:t>
            </a:r>
            <a:r>
              <a:rPr lang="ru-RU" sz="1200" b="1" dirty="0">
                <a:solidFill>
                  <a:prstClr val="white"/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, включая автономные транспортные средства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7FED97A-285F-8CB7-27B0-51C794929746}"/>
              </a:ext>
            </a:extLst>
          </p:cNvPr>
          <p:cNvSpPr txBox="1"/>
          <p:nvPr/>
        </p:nvSpPr>
        <p:spPr>
          <a:xfrm>
            <a:off x="1468377" y="1231763"/>
            <a:ext cx="4649772" cy="276999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Приоритетные направления научно-технологического развития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6B9ECC5-EF99-FEF9-33D0-1D69C2EA8871}"/>
              </a:ext>
            </a:extLst>
          </p:cNvPr>
          <p:cNvSpPr txBox="1"/>
          <p:nvPr/>
        </p:nvSpPr>
        <p:spPr>
          <a:xfrm>
            <a:off x="6998169" y="2275663"/>
            <a:ext cx="41468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78155">
              <a:defRPr/>
            </a:pPr>
            <a:r>
              <a:rPr lang="ru-RU" sz="1200" b="1" dirty="0">
                <a:solidFill>
                  <a:prstClr val="white"/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Беспилотные авиационные системы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26F9F1A-B744-3B89-B946-9A6CA5A26DD4}"/>
              </a:ext>
            </a:extLst>
          </p:cNvPr>
          <p:cNvSpPr txBox="1"/>
          <p:nvPr/>
        </p:nvSpPr>
        <p:spPr>
          <a:xfrm>
            <a:off x="6998169" y="2807684"/>
            <a:ext cx="36586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78155">
              <a:defRPr/>
            </a:pPr>
            <a:r>
              <a:rPr lang="ru-RU" sz="1200" b="1" dirty="0">
                <a:solidFill>
                  <a:prstClr val="white"/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Средства производства и автоматизации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419A5CF-49A5-4F50-E96B-51E49B4446C6}"/>
              </a:ext>
            </a:extLst>
          </p:cNvPr>
          <p:cNvSpPr txBox="1"/>
          <p:nvPr/>
        </p:nvSpPr>
        <p:spPr>
          <a:xfrm>
            <a:off x="6998169" y="1743641"/>
            <a:ext cx="43665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78155">
              <a:defRPr/>
            </a:pPr>
            <a:r>
              <a:rPr lang="ru-RU" sz="1200" b="1" dirty="0">
                <a:solidFill>
                  <a:prstClr val="white"/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Перспективные космические системы</a:t>
            </a:r>
          </a:p>
        </p:txBody>
      </p: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FB8EC639-B915-7C0C-97B3-4AA1C72B3248}"/>
              </a:ext>
            </a:extLst>
          </p:cNvPr>
          <p:cNvGrpSpPr/>
          <p:nvPr/>
        </p:nvGrpSpPr>
        <p:grpSpPr>
          <a:xfrm>
            <a:off x="512479" y="2100797"/>
            <a:ext cx="649487" cy="645046"/>
            <a:chOff x="8062557" y="1756112"/>
            <a:chExt cx="972000" cy="972000"/>
          </a:xfrm>
          <a:effectLst>
            <a:outerShdw blurRad="50800" dist="50800" dir="5400000" algn="ctr" rotWithShape="0">
              <a:srgbClr val="000000">
                <a:alpha val="25000"/>
              </a:srgbClr>
            </a:outerShdw>
          </a:effectLst>
        </p:grpSpPr>
        <p:grpSp>
          <p:nvGrpSpPr>
            <p:cNvPr id="81" name="Группа 80">
              <a:extLst>
                <a:ext uri="{FF2B5EF4-FFF2-40B4-BE49-F238E27FC236}">
                  <a16:creationId xmlns:a16="http://schemas.microsoft.com/office/drawing/2014/main" id="{F4E2D8CF-1556-43D7-C70B-00CB2DDBBBE1}"/>
                </a:ext>
              </a:extLst>
            </p:cNvPr>
            <p:cNvGrpSpPr/>
            <p:nvPr/>
          </p:nvGrpSpPr>
          <p:grpSpPr>
            <a:xfrm>
              <a:off x="8062557" y="1756112"/>
              <a:ext cx="972000" cy="972000"/>
              <a:chOff x="8109911" y="1881425"/>
              <a:chExt cx="1010482" cy="957062"/>
            </a:xfrm>
          </p:grpSpPr>
          <p:sp>
            <p:nvSpPr>
              <p:cNvPr id="83" name="Овал 82">
                <a:extLst>
                  <a:ext uri="{FF2B5EF4-FFF2-40B4-BE49-F238E27FC236}">
                    <a16:creationId xmlns:a16="http://schemas.microsoft.com/office/drawing/2014/main" id="{D2A4A4A9-699F-D493-5962-850BDD25859B}"/>
                  </a:ext>
                </a:extLst>
              </p:cNvPr>
              <p:cNvSpPr/>
              <p:nvPr/>
            </p:nvSpPr>
            <p:spPr>
              <a:xfrm>
                <a:off x="8109911" y="1881425"/>
                <a:ext cx="1010482" cy="95706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17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78155">
                  <a:defRPr/>
                </a:pPr>
                <a:endParaRPr lang="ru-RU" sz="1000" b="1">
                  <a:solidFill>
                    <a:prstClr val="white"/>
                  </a:solidFill>
                  <a:latin typeface="+mj-lt"/>
                </a:endParaRPr>
              </a:p>
            </p:txBody>
          </p:sp>
          <p:pic>
            <p:nvPicPr>
              <p:cNvPr id="84" name="Рисунок 83">
                <a:extLst>
                  <a:ext uri="{FF2B5EF4-FFF2-40B4-BE49-F238E27FC236}">
                    <a16:creationId xmlns:a16="http://schemas.microsoft.com/office/drawing/2014/main" id="{F40A332C-B8EF-9FA4-AD30-4BDE11DA4F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14289" y="1976651"/>
                <a:ext cx="801720" cy="766612"/>
              </a:xfrm>
              <a:prstGeom prst="rect">
                <a:avLst/>
              </a:prstGeom>
            </p:spPr>
          </p:pic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D98612E-ECD5-2462-D1D1-D692E6937CC3}"/>
                </a:ext>
              </a:extLst>
            </p:cNvPr>
            <p:cNvSpPr txBox="1"/>
            <p:nvPr/>
          </p:nvSpPr>
          <p:spPr>
            <a:xfrm>
              <a:off x="8062558" y="2010218"/>
              <a:ext cx="971996" cy="463780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/>
            <a:p>
              <a:pPr algn="ctr" defTabSz="878155">
                <a:defRPr/>
              </a:pPr>
              <a:r>
                <a:rPr lang="ru-RU" sz="1400" b="1" dirty="0">
                  <a:solidFill>
                    <a:srgbClr val="182F5B"/>
                  </a:solidFill>
                  <a:latin typeface="+mj-lt"/>
                  <a:ea typeface="Roboto Medium" panose="02000000000000000000" pitchFamily="2" charset="0"/>
                  <a:cs typeface="Roboto Medium" panose="02000000000000000000" pitchFamily="2" charset="0"/>
                </a:rPr>
                <a:t>21%</a:t>
              </a:r>
            </a:p>
          </p:txBody>
        </p:sp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04EEFD32-3B54-C999-3A7C-A5AAE5F79E80}"/>
              </a:ext>
            </a:extLst>
          </p:cNvPr>
          <p:cNvGrpSpPr/>
          <p:nvPr/>
        </p:nvGrpSpPr>
        <p:grpSpPr>
          <a:xfrm>
            <a:off x="502270" y="2696468"/>
            <a:ext cx="669910" cy="645046"/>
            <a:chOff x="8062557" y="1756112"/>
            <a:chExt cx="972000" cy="972000"/>
          </a:xfrm>
          <a:effectLst>
            <a:outerShdw blurRad="50800" dist="50800" dir="5400000" algn="ctr" rotWithShape="0">
              <a:srgbClr val="000000">
                <a:alpha val="25000"/>
              </a:srgbClr>
            </a:outerShdw>
          </a:effectLst>
        </p:grpSpPr>
        <p:grpSp>
          <p:nvGrpSpPr>
            <p:cNvPr id="86" name="Группа 85">
              <a:extLst>
                <a:ext uri="{FF2B5EF4-FFF2-40B4-BE49-F238E27FC236}">
                  <a16:creationId xmlns:a16="http://schemas.microsoft.com/office/drawing/2014/main" id="{35ADFC4F-BFEB-66C4-D4BC-524017B422E2}"/>
                </a:ext>
              </a:extLst>
            </p:cNvPr>
            <p:cNvGrpSpPr/>
            <p:nvPr/>
          </p:nvGrpSpPr>
          <p:grpSpPr>
            <a:xfrm>
              <a:off x="8062557" y="1756112"/>
              <a:ext cx="972000" cy="972000"/>
              <a:chOff x="8109911" y="1881425"/>
              <a:chExt cx="1010482" cy="957062"/>
            </a:xfrm>
          </p:grpSpPr>
          <p:sp>
            <p:nvSpPr>
              <p:cNvPr id="88" name="Овал 87">
                <a:extLst>
                  <a:ext uri="{FF2B5EF4-FFF2-40B4-BE49-F238E27FC236}">
                    <a16:creationId xmlns:a16="http://schemas.microsoft.com/office/drawing/2014/main" id="{EB556784-B046-F26C-E148-E4EFDAABD211}"/>
                  </a:ext>
                </a:extLst>
              </p:cNvPr>
              <p:cNvSpPr/>
              <p:nvPr/>
            </p:nvSpPr>
            <p:spPr>
              <a:xfrm>
                <a:off x="8109911" y="1881425"/>
                <a:ext cx="1010482" cy="95706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17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78155">
                  <a:defRPr/>
                </a:pPr>
                <a:endParaRPr lang="ru-RU" sz="1000" b="1">
                  <a:solidFill>
                    <a:prstClr val="white"/>
                  </a:solidFill>
                  <a:latin typeface="+mj-lt"/>
                </a:endParaRPr>
              </a:p>
            </p:txBody>
          </p:sp>
          <p:pic>
            <p:nvPicPr>
              <p:cNvPr id="89" name="Рисунок 88">
                <a:extLst>
                  <a:ext uri="{FF2B5EF4-FFF2-40B4-BE49-F238E27FC236}">
                    <a16:creationId xmlns:a16="http://schemas.microsoft.com/office/drawing/2014/main" id="{90B9BC0F-D27F-508E-F361-3460ADF6CB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14289" y="1976651"/>
                <a:ext cx="801720" cy="766612"/>
              </a:xfrm>
              <a:prstGeom prst="rect">
                <a:avLst/>
              </a:prstGeom>
            </p:spPr>
          </p:pic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89F573E-A67B-DCCF-8506-FF40EAD32937}"/>
                </a:ext>
              </a:extLst>
            </p:cNvPr>
            <p:cNvSpPr txBox="1"/>
            <p:nvPr/>
          </p:nvSpPr>
          <p:spPr>
            <a:xfrm>
              <a:off x="8062561" y="2010218"/>
              <a:ext cx="971993" cy="463780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/>
            <a:p>
              <a:pPr algn="ctr" defTabSz="878155">
                <a:defRPr/>
              </a:pPr>
              <a:r>
                <a:rPr lang="ru-RU" sz="1400" b="1" dirty="0">
                  <a:solidFill>
                    <a:srgbClr val="182F5B"/>
                  </a:solidFill>
                  <a:latin typeface="+mj-lt"/>
                  <a:ea typeface="Roboto Medium" panose="02000000000000000000" pitchFamily="2" charset="0"/>
                  <a:cs typeface="Roboto Medium" panose="02000000000000000000" pitchFamily="2" charset="0"/>
                </a:rPr>
                <a:t>26%</a:t>
              </a:r>
            </a:p>
          </p:txBody>
        </p:sp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AE9C1D7-17B6-4605-54BF-AD82ED8E72C4}"/>
              </a:ext>
            </a:extLst>
          </p:cNvPr>
          <p:cNvGrpSpPr/>
          <p:nvPr/>
        </p:nvGrpSpPr>
        <p:grpSpPr>
          <a:xfrm>
            <a:off x="11042465" y="1619613"/>
            <a:ext cx="627297" cy="586640"/>
            <a:chOff x="8062557" y="1756112"/>
            <a:chExt cx="972000" cy="972000"/>
          </a:xfrm>
          <a:effectLst>
            <a:outerShdw blurRad="50800" dist="50800" dir="5400000" algn="ctr" rotWithShape="0">
              <a:srgbClr val="000000">
                <a:alpha val="25000"/>
              </a:srgbClr>
            </a:outerShdw>
          </a:effectLst>
        </p:grpSpPr>
        <p:grpSp>
          <p:nvGrpSpPr>
            <p:cNvPr id="91" name="Группа 90">
              <a:extLst>
                <a:ext uri="{FF2B5EF4-FFF2-40B4-BE49-F238E27FC236}">
                  <a16:creationId xmlns:a16="http://schemas.microsoft.com/office/drawing/2014/main" id="{C106BDBA-8720-F6AD-91F2-90859BF76019}"/>
                </a:ext>
              </a:extLst>
            </p:cNvPr>
            <p:cNvGrpSpPr/>
            <p:nvPr/>
          </p:nvGrpSpPr>
          <p:grpSpPr>
            <a:xfrm>
              <a:off x="8062557" y="1756112"/>
              <a:ext cx="972000" cy="972000"/>
              <a:chOff x="8109911" y="1881425"/>
              <a:chExt cx="1010482" cy="957062"/>
            </a:xfrm>
          </p:grpSpPr>
          <p:sp>
            <p:nvSpPr>
              <p:cNvPr id="93" name="Овал 92">
                <a:extLst>
                  <a:ext uri="{FF2B5EF4-FFF2-40B4-BE49-F238E27FC236}">
                    <a16:creationId xmlns:a16="http://schemas.microsoft.com/office/drawing/2014/main" id="{2D275B74-FB6B-9E54-EC21-AD421D4929C1}"/>
                  </a:ext>
                </a:extLst>
              </p:cNvPr>
              <p:cNvSpPr/>
              <p:nvPr/>
            </p:nvSpPr>
            <p:spPr>
              <a:xfrm>
                <a:off x="8109911" y="1881425"/>
                <a:ext cx="1010482" cy="95706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17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78155">
                  <a:defRPr/>
                </a:pPr>
                <a:endParaRPr lang="ru-RU" sz="1400" b="1">
                  <a:solidFill>
                    <a:prstClr val="white"/>
                  </a:solidFill>
                  <a:latin typeface="+mj-lt"/>
                </a:endParaRPr>
              </a:p>
            </p:txBody>
          </p:sp>
          <p:pic>
            <p:nvPicPr>
              <p:cNvPr id="94" name="Рисунок 93">
                <a:extLst>
                  <a:ext uri="{FF2B5EF4-FFF2-40B4-BE49-F238E27FC236}">
                    <a16:creationId xmlns:a16="http://schemas.microsoft.com/office/drawing/2014/main" id="{FBE73DE9-7725-B884-C2D0-F81C4170B9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14289" y="1976651"/>
                <a:ext cx="801720" cy="766612"/>
              </a:xfrm>
              <a:prstGeom prst="rect">
                <a:avLst/>
              </a:prstGeom>
            </p:spPr>
          </p:pic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DE79A45-C018-C27E-80D6-DEC021516A6F}"/>
                </a:ext>
              </a:extLst>
            </p:cNvPr>
            <p:cNvSpPr txBox="1"/>
            <p:nvPr/>
          </p:nvSpPr>
          <p:spPr>
            <a:xfrm>
              <a:off x="8062559" y="1987133"/>
              <a:ext cx="971992" cy="509954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/>
            <a:p>
              <a:pPr algn="ctr" defTabSz="878155">
                <a:defRPr/>
              </a:pPr>
              <a:r>
                <a:rPr lang="ru-RU" sz="1400" b="1" dirty="0">
                  <a:solidFill>
                    <a:srgbClr val="182F5B"/>
                  </a:solidFill>
                  <a:latin typeface="+mj-lt"/>
                  <a:ea typeface="Roboto Medium" panose="02000000000000000000" pitchFamily="2" charset="0"/>
                  <a:cs typeface="Roboto Medium" panose="02000000000000000000" pitchFamily="2" charset="0"/>
                </a:rPr>
                <a:t>30%</a:t>
              </a:r>
            </a:p>
          </p:txBody>
        </p:sp>
      </p:grpSp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E18FFA23-D78D-40A1-BA18-8C4B93E5A2E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1094873" y="3694222"/>
            <a:ext cx="2698390" cy="101199"/>
          </a:xfrm>
          <a:prstGeom prst="rect">
            <a:avLst/>
          </a:prstGeom>
        </p:spPr>
      </p:pic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108403CE-A32E-3C92-499F-B80F72E5E9B4}"/>
              </a:ext>
            </a:extLst>
          </p:cNvPr>
          <p:cNvGrpSpPr/>
          <p:nvPr/>
        </p:nvGrpSpPr>
        <p:grpSpPr>
          <a:xfrm>
            <a:off x="510079" y="1505144"/>
            <a:ext cx="669910" cy="635514"/>
            <a:chOff x="8062557" y="1756112"/>
            <a:chExt cx="972000" cy="972000"/>
          </a:xfrm>
          <a:effectLst>
            <a:outerShdw blurRad="50800" dist="50800" dir="5400000" algn="ctr" rotWithShape="0">
              <a:srgbClr val="000000">
                <a:alpha val="25000"/>
              </a:srgbClr>
            </a:outerShdw>
          </a:effectLst>
        </p:grpSpPr>
        <p:grpSp>
          <p:nvGrpSpPr>
            <p:cNvPr id="97" name="Группа 96">
              <a:extLst>
                <a:ext uri="{FF2B5EF4-FFF2-40B4-BE49-F238E27FC236}">
                  <a16:creationId xmlns:a16="http://schemas.microsoft.com/office/drawing/2014/main" id="{87654AFC-3D9C-C776-ABC2-A5B9C3D3BD34}"/>
                </a:ext>
              </a:extLst>
            </p:cNvPr>
            <p:cNvGrpSpPr/>
            <p:nvPr/>
          </p:nvGrpSpPr>
          <p:grpSpPr>
            <a:xfrm>
              <a:off x="8062557" y="1756112"/>
              <a:ext cx="972000" cy="972000"/>
              <a:chOff x="8109911" y="1881425"/>
              <a:chExt cx="1010482" cy="957062"/>
            </a:xfrm>
          </p:grpSpPr>
          <p:sp>
            <p:nvSpPr>
              <p:cNvPr id="99" name="Овал 98">
                <a:extLst>
                  <a:ext uri="{FF2B5EF4-FFF2-40B4-BE49-F238E27FC236}">
                    <a16:creationId xmlns:a16="http://schemas.microsoft.com/office/drawing/2014/main" id="{8F04234A-D054-E62C-9429-BD1B1C99416B}"/>
                  </a:ext>
                </a:extLst>
              </p:cNvPr>
              <p:cNvSpPr/>
              <p:nvPr/>
            </p:nvSpPr>
            <p:spPr>
              <a:xfrm>
                <a:off x="8109911" y="1881425"/>
                <a:ext cx="1010482" cy="95706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17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78155">
                  <a:defRPr/>
                </a:pPr>
                <a:endParaRPr lang="ru-RU" sz="1000" b="1">
                  <a:solidFill>
                    <a:prstClr val="white"/>
                  </a:solidFill>
                  <a:latin typeface="+mj-lt"/>
                </a:endParaRPr>
              </a:p>
            </p:txBody>
          </p:sp>
          <p:pic>
            <p:nvPicPr>
              <p:cNvPr id="100" name="Рисунок 99">
                <a:extLst>
                  <a:ext uri="{FF2B5EF4-FFF2-40B4-BE49-F238E27FC236}">
                    <a16:creationId xmlns:a16="http://schemas.microsoft.com/office/drawing/2014/main" id="{DDB674E1-B7DF-99AF-21B1-B5F8A3D927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14289" y="1976651"/>
                <a:ext cx="801720" cy="766612"/>
              </a:xfrm>
              <a:prstGeom prst="rect">
                <a:avLst/>
              </a:prstGeom>
            </p:spPr>
          </p:pic>
        </p:grp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83CE55C6-0395-33A2-1F0C-64D954B4AA8B}"/>
                </a:ext>
              </a:extLst>
            </p:cNvPr>
            <p:cNvSpPr txBox="1"/>
            <p:nvPr/>
          </p:nvSpPr>
          <p:spPr>
            <a:xfrm>
              <a:off x="8062558" y="2006743"/>
              <a:ext cx="971993" cy="470736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/>
            <a:p>
              <a:pPr algn="ctr" defTabSz="878155">
                <a:defRPr/>
              </a:pPr>
              <a:r>
                <a:rPr lang="ru-RU" sz="1400" b="1" dirty="0">
                  <a:solidFill>
                    <a:srgbClr val="182F5B"/>
                  </a:solidFill>
                  <a:latin typeface="+mj-lt"/>
                  <a:ea typeface="Roboto Medium" panose="02000000000000000000" pitchFamily="2" charset="0"/>
                  <a:cs typeface="Roboto Medium" panose="02000000000000000000" pitchFamily="2" charset="0"/>
                </a:rPr>
                <a:t>13%</a:t>
              </a: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F99A7432-5CCE-5CFE-379B-3D53AA8AFED8}"/>
              </a:ext>
            </a:extLst>
          </p:cNvPr>
          <p:cNvSpPr txBox="1"/>
          <p:nvPr/>
        </p:nvSpPr>
        <p:spPr>
          <a:xfrm>
            <a:off x="6168282" y="1235407"/>
            <a:ext cx="4841617" cy="276999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 defTabSz="796310">
              <a:defRPr/>
            </a:pPr>
            <a:r>
              <a:rPr lang="ru-RU" sz="1200" b="1" dirty="0">
                <a:solidFill>
                  <a:srgbClr val="002060"/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НТПЛ</a:t>
            </a:r>
          </a:p>
        </p:txBody>
      </p: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F327F27A-A720-84F3-CE05-A6D5A1E2679D}"/>
              </a:ext>
            </a:extLst>
          </p:cNvPr>
          <p:cNvGrpSpPr/>
          <p:nvPr/>
        </p:nvGrpSpPr>
        <p:grpSpPr>
          <a:xfrm>
            <a:off x="11042463" y="2178286"/>
            <a:ext cx="627297" cy="586640"/>
            <a:chOff x="8062557" y="1756112"/>
            <a:chExt cx="972000" cy="972000"/>
          </a:xfrm>
          <a:effectLst>
            <a:outerShdw blurRad="50800" dist="50800" dir="5400000" algn="ctr" rotWithShape="0">
              <a:srgbClr val="000000">
                <a:alpha val="25000"/>
              </a:srgbClr>
            </a:outerShdw>
          </a:effectLst>
        </p:grpSpPr>
        <p:grpSp>
          <p:nvGrpSpPr>
            <p:cNvPr id="104" name="Группа 103">
              <a:extLst>
                <a:ext uri="{FF2B5EF4-FFF2-40B4-BE49-F238E27FC236}">
                  <a16:creationId xmlns:a16="http://schemas.microsoft.com/office/drawing/2014/main" id="{9A3EF125-99D5-29E4-DBAD-8443F50673B3}"/>
                </a:ext>
              </a:extLst>
            </p:cNvPr>
            <p:cNvGrpSpPr/>
            <p:nvPr/>
          </p:nvGrpSpPr>
          <p:grpSpPr>
            <a:xfrm>
              <a:off x="8062557" y="1756112"/>
              <a:ext cx="972000" cy="972000"/>
              <a:chOff x="8109911" y="1881425"/>
              <a:chExt cx="1010482" cy="957062"/>
            </a:xfrm>
          </p:grpSpPr>
          <p:sp>
            <p:nvSpPr>
              <p:cNvPr id="106" name="Овал 105">
                <a:extLst>
                  <a:ext uri="{FF2B5EF4-FFF2-40B4-BE49-F238E27FC236}">
                    <a16:creationId xmlns:a16="http://schemas.microsoft.com/office/drawing/2014/main" id="{23A6F102-DC2E-267A-1162-99232C872600}"/>
                  </a:ext>
                </a:extLst>
              </p:cNvPr>
              <p:cNvSpPr/>
              <p:nvPr/>
            </p:nvSpPr>
            <p:spPr>
              <a:xfrm>
                <a:off x="8109911" y="1881425"/>
                <a:ext cx="1010482" cy="95706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17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78155">
                  <a:defRPr/>
                </a:pPr>
                <a:endParaRPr lang="ru-RU" sz="1400" b="1">
                  <a:solidFill>
                    <a:prstClr val="white"/>
                  </a:solidFill>
                  <a:latin typeface="+mj-lt"/>
                </a:endParaRPr>
              </a:p>
            </p:txBody>
          </p:sp>
          <p:pic>
            <p:nvPicPr>
              <p:cNvPr id="107" name="Рисунок 106">
                <a:extLst>
                  <a:ext uri="{FF2B5EF4-FFF2-40B4-BE49-F238E27FC236}">
                    <a16:creationId xmlns:a16="http://schemas.microsoft.com/office/drawing/2014/main" id="{DF8FB9A1-F4DA-F3FA-31EB-AD62DFECC3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14289" y="1976651"/>
                <a:ext cx="801720" cy="766612"/>
              </a:xfrm>
              <a:prstGeom prst="rect">
                <a:avLst/>
              </a:prstGeom>
            </p:spPr>
          </p:pic>
        </p:grp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10E993E4-5146-BB64-517B-67F4D34C8A74}"/>
                </a:ext>
              </a:extLst>
            </p:cNvPr>
            <p:cNvSpPr txBox="1"/>
            <p:nvPr/>
          </p:nvSpPr>
          <p:spPr>
            <a:xfrm>
              <a:off x="8062559" y="1987133"/>
              <a:ext cx="971992" cy="509954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/>
            <a:p>
              <a:pPr algn="ctr" defTabSz="878155">
                <a:defRPr/>
              </a:pPr>
              <a:r>
                <a:rPr lang="ru-RU" sz="1400" b="1" dirty="0">
                  <a:solidFill>
                    <a:srgbClr val="182F5B"/>
                  </a:solidFill>
                  <a:latin typeface="+mj-lt"/>
                  <a:ea typeface="Roboto Medium" panose="02000000000000000000" pitchFamily="2" charset="0"/>
                  <a:cs typeface="Roboto Medium" panose="02000000000000000000" pitchFamily="2" charset="0"/>
                </a:rPr>
                <a:t>30%</a:t>
              </a:r>
            </a:p>
          </p:txBody>
        </p: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9E1CF97E-8E19-4E4D-8234-F12B9A78A87E}"/>
              </a:ext>
            </a:extLst>
          </p:cNvPr>
          <p:cNvSpPr txBox="1"/>
          <p:nvPr/>
        </p:nvSpPr>
        <p:spPr>
          <a:xfrm>
            <a:off x="231680" y="1231763"/>
            <a:ext cx="11269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2024—2025 г.</a:t>
            </a:r>
            <a:endParaRPr lang="ru-RU" sz="1200" b="1" dirty="0">
              <a:solidFill>
                <a:srgbClr val="002060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9E1CF97E-8E19-4E4D-8234-F12B9A78A87E}"/>
              </a:ext>
            </a:extLst>
          </p:cNvPr>
          <p:cNvSpPr txBox="1"/>
          <p:nvPr/>
        </p:nvSpPr>
        <p:spPr>
          <a:xfrm>
            <a:off x="11009899" y="1249970"/>
            <a:ext cx="10982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2026—2030 г.</a:t>
            </a:r>
            <a:endParaRPr lang="ru-RU" sz="1200" b="1" dirty="0">
              <a:solidFill>
                <a:srgbClr val="002060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04EEFD32-3B54-C999-3A7C-A5AAE5F79E80}"/>
              </a:ext>
            </a:extLst>
          </p:cNvPr>
          <p:cNvGrpSpPr/>
          <p:nvPr/>
        </p:nvGrpSpPr>
        <p:grpSpPr>
          <a:xfrm>
            <a:off x="11029809" y="2720605"/>
            <a:ext cx="669910" cy="645046"/>
            <a:chOff x="8062557" y="1756112"/>
            <a:chExt cx="972000" cy="972000"/>
          </a:xfrm>
          <a:effectLst>
            <a:outerShdw blurRad="50800" dist="50800" dir="5400000" algn="ctr" rotWithShape="0">
              <a:srgbClr val="000000">
                <a:alpha val="25000"/>
              </a:srgbClr>
            </a:outerShdw>
          </a:effectLst>
        </p:grpSpPr>
        <p:grpSp>
          <p:nvGrpSpPr>
            <p:cNvPr id="127" name="Группа 126">
              <a:extLst>
                <a:ext uri="{FF2B5EF4-FFF2-40B4-BE49-F238E27FC236}">
                  <a16:creationId xmlns:a16="http://schemas.microsoft.com/office/drawing/2014/main" id="{35ADFC4F-BFEB-66C4-D4BC-524017B422E2}"/>
                </a:ext>
              </a:extLst>
            </p:cNvPr>
            <p:cNvGrpSpPr/>
            <p:nvPr/>
          </p:nvGrpSpPr>
          <p:grpSpPr>
            <a:xfrm>
              <a:off x="8062557" y="1756112"/>
              <a:ext cx="972000" cy="972000"/>
              <a:chOff x="8109911" y="1881425"/>
              <a:chExt cx="1010482" cy="957062"/>
            </a:xfrm>
          </p:grpSpPr>
          <p:sp>
            <p:nvSpPr>
              <p:cNvPr id="129" name="Овал 128">
                <a:extLst>
                  <a:ext uri="{FF2B5EF4-FFF2-40B4-BE49-F238E27FC236}">
                    <a16:creationId xmlns:a16="http://schemas.microsoft.com/office/drawing/2014/main" id="{EB556784-B046-F26C-E148-E4EFDAABD211}"/>
                  </a:ext>
                </a:extLst>
              </p:cNvPr>
              <p:cNvSpPr/>
              <p:nvPr/>
            </p:nvSpPr>
            <p:spPr>
              <a:xfrm>
                <a:off x="8109911" y="1881425"/>
                <a:ext cx="1010482" cy="95706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17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78155">
                  <a:defRPr/>
                </a:pPr>
                <a:endParaRPr lang="ru-RU" sz="1000" b="1">
                  <a:solidFill>
                    <a:prstClr val="white"/>
                  </a:solidFill>
                  <a:latin typeface="+mj-lt"/>
                </a:endParaRPr>
              </a:p>
            </p:txBody>
          </p:sp>
          <p:pic>
            <p:nvPicPr>
              <p:cNvPr id="130" name="Рисунок 129">
                <a:extLst>
                  <a:ext uri="{FF2B5EF4-FFF2-40B4-BE49-F238E27FC236}">
                    <a16:creationId xmlns:a16="http://schemas.microsoft.com/office/drawing/2014/main" id="{90B9BC0F-D27F-508E-F361-3460ADF6CB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14289" y="1976651"/>
                <a:ext cx="801720" cy="766612"/>
              </a:xfrm>
              <a:prstGeom prst="rect">
                <a:avLst/>
              </a:prstGeom>
            </p:spPr>
          </p:pic>
        </p:grp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D89F573E-A67B-DCCF-8506-FF40EAD32937}"/>
                </a:ext>
              </a:extLst>
            </p:cNvPr>
            <p:cNvSpPr txBox="1"/>
            <p:nvPr/>
          </p:nvSpPr>
          <p:spPr>
            <a:xfrm>
              <a:off x="8062561" y="2010218"/>
              <a:ext cx="971993" cy="463780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/>
            <a:p>
              <a:pPr algn="ctr" defTabSz="878155">
                <a:defRPr/>
              </a:pPr>
              <a:r>
                <a:rPr lang="ru-RU" sz="1400" b="1" dirty="0" smtClean="0">
                  <a:solidFill>
                    <a:srgbClr val="182F5B"/>
                  </a:solidFill>
                  <a:latin typeface="+mj-lt"/>
                  <a:ea typeface="Roboto Medium" panose="02000000000000000000" pitchFamily="2" charset="0"/>
                  <a:cs typeface="Roboto Medium" panose="02000000000000000000" pitchFamily="2" charset="0"/>
                </a:rPr>
                <a:t>40%</a:t>
              </a:r>
              <a:endParaRPr lang="ru-RU" sz="1400" b="1" dirty="0">
                <a:solidFill>
                  <a:srgbClr val="182F5B"/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graphicFrame>
        <p:nvGraphicFramePr>
          <p:cNvPr id="131" name="Таблица 1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660587"/>
              </p:ext>
            </p:extLst>
          </p:nvPr>
        </p:nvGraphicFramePr>
        <p:xfrm>
          <a:off x="1346284" y="3866670"/>
          <a:ext cx="2446979" cy="2961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48055">
                  <a:extLst>
                    <a:ext uri="{9D8B030D-6E8A-4147-A177-3AD203B41FA5}">
                      <a16:colId xmlns:a16="http://schemas.microsoft.com/office/drawing/2014/main" val="189327389"/>
                    </a:ext>
                  </a:extLst>
                </a:gridCol>
                <a:gridCol w="230194">
                  <a:extLst>
                    <a:ext uri="{9D8B030D-6E8A-4147-A177-3AD203B41FA5}">
                      <a16:colId xmlns:a16="http://schemas.microsoft.com/office/drawing/2014/main" val="3234719721"/>
                    </a:ext>
                  </a:extLst>
                </a:gridCol>
                <a:gridCol w="1268730">
                  <a:extLst>
                    <a:ext uri="{9D8B030D-6E8A-4147-A177-3AD203B41FA5}">
                      <a16:colId xmlns:a16="http://schemas.microsoft.com/office/drawing/2014/main" val="173404787"/>
                    </a:ext>
                  </a:extLst>
                </a:gridCol>
              </a:tblGrid>
              <a:tr h="37820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300+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студентов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2000+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студентов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>
                        <a:alpha val="8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178768"/>
                  </a:ext>
                </a:extLst>
              </a:tr>
              <a:tr h="37820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направлений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все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направления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8889110"/>
                  </a:ext>
                </a:extLst>
              </a:tr>
              <a:tr h="37820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39+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проектов</a:t>
                      </a:r>
                    </a:p>
                  </a:txBody>
                  <a:tcPr marL="0" marR="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200+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проектов</a:t>
                      </a:r>
                    </a:p>
                  </a:txBody>
                  <a:tcPr marL="0" marR="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1774771"/>
                  </a:ext>
                </a:extLst>
              </a:tr>
              <a:tr h="37820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от партнеров</a:t>
                      </a:r>
                    </a:p>
                  </a:txBody>
                  <a:tcPr marL="0" marR="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60%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от партнеров</a:t>
                      </a:r>
                    </a:p>
                  </a:txBody>
                  <a:tcPr marL="0" marR="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954208"/>
                  </a:ext>
                </a:extLst>
              </a:tr>
              <a:tr h="37820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социальных</a:t>
                      </a:r>
                    </a:p>
                  </a:txBody>
                  <a:tcPr marL="0" marR="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социальных</a:t>
                      </a:r>
                    </a:p>
                  </a:txBody>
                  <a:tcPr marL="0" marR="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7666794"/>
                  </a:ext>
                </a:extLst>
              </a:tr>
              <a:tr h="37820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5+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Межвузовских </a:t>
                      </a:r>
                      <a:b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проектных команд</a:t>
                      </a:r>
                    </a:p>
                  </a:txBody>
                  <a:tcPr marL="0" marR="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1008255"/>
                  </a:ext>
                </a:extLst>
              </a:tr>
            </a:tbl>
          </a:graphicData>
        </a:graphic>
      </p:graphicFrame>
      <p:sp>
        <p:nvSpPr>
          <p:cNvPr id="132" name="TextBox 131">
            <a:extLst>
              <a:ext uri="{FF2B5EF4-FFF2-40B4-BE49-F238E27FC236}">
                <a16:creationId xmlns:a16="http://schemas.microsoft.com/office/drawing/2014/main" id="{9E1CF97E-8E19-4E4D-8234-F12B9A78A87E}"/>
              </a:ext>
            </a:extLst>
          </p:cNvPr>
          <p:cNvSpPr txBox="1"/>
          <p:nvPr/>
        </p:nvSpPr>
        <p:spPr>
          <a:xfrm>
            <a:off x="1281972" y="3295313"/>
            <a:ext cx="11269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Реализация</a:t>
            </a:r>
            <a:endParaRPr lang="ru-RU" sz="1200" b="1" dirty="0">
              <a:solidFill>
                <a:srgbClr val="002060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9E1CF97E-8E19-4E4D-8234-F12B9A78A87E}"/>
              </a:ext>
            </a:extLst>
          </p:cNvPr>
          <p:cNvSpPr txBox="1"/>
          <p:nvPr/>
        </p:nvSpPr>
        <p:spPr>
          <a:xfrm>
            <a:off x="2666270" y="3295313"/>
            <a:ext cx="11269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Развитие</a:t>
            </a:r>
            <a:endParaRPr lang="ru-RU" sz="1200" b="1" dirty="0">
              <a:solidFill>
                <a:srgbClr val="002060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9E1CF97E-8E19-4E4D-8234-F12B9A78A87E}"/>
              </a:ext>
            </a:extLst>
          </p:cNvPr>
          <p:cNvSpPr txBox="1"/>
          <p:nvPr/>
        </p:nvSpPr>
        <p:spPr>
          <a:xfrm>
            <a:off x="1295416" y="3454572"/>
            <a:ext cx="11269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 smtClean="0">
                <a:solidFill>
                  <a:srgbClr val="0099C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2024—2025 г.</a:t>
            </a:r>
            <a:endParaRPr lang="ru-RU" sz="1200" b="1" dirty="0">
              <a:solidFill>
                <a:srgbClr val="0099CC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9E1CF97E-8E19-4E4D-8234-F12B9A78A87E}"/>
              </a:ext>
            </a:extLst>
          </p:cNvPr>
          <p:cNvSpPr txBox="1"/>
          <p:nvPr/>
        </p:nvSpPr>
        <p:spPr>
          <a:xfrm>
            <a:off x="2704443" y="3443598"/>
            <a:ext cx="10982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 smtClean="0">
                <a:solidFill>
                  <a:srgbClr val="336699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2026—2030 г.</a:t>
            </a:r>
            <a:endParaRPr lang="ru-RU" sz="1200" b="1" dirty="0">
              <a:solidFill>
                <a:srgbClr val="336699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36" name="Рисунок 135" descr="Изображение выглядит как одежда, человек, стол, Человеческое ли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5FE7AA7-372A-C22B-1418-4D5A40E3B26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3033" y="3684720"/>
            <a:ext cx="1994017" cy="1495513"/>
          </a:xfrm>
          <a:prstGeom prst="rect">
            <a:avLst/>
          </a:prstGeom>
        </p:spPr>
      </p:pic>
      <p:pic>
        <p:nvPicPr>
          <p:cNvPr id="137" name="Рисунок 136" descr="Изображение выглядит как одежда, человек, ноутбук, люд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70D059-1A2C-5B16-E5CC-5B189749B5D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4443" y="3671851"/>
            <a:ext cx="1521885" cy="1450236"/>
          </a:xfrm>
          <a:prstGeom prst="rect">
            <a:avLst/>
          </a:prstGeom>
        </p:spPr>
      </p:pic>
      <p:pic>
        <p:nvPicPr>
          <p:cNvPr id="138" name="Рисунок 137" descr="Изображение выглядит как человек, одежда, ноутбук, компьют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3CB0AC-7A98-1842-7CFD-EF326BEDAF5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283721" y="3678647"/>
            <a:ext cx="1521887" cy="1443439"/>
          </a:xfrm>
          <a:prstGeom prst="rect">
            <a:avLst/>
          </a:prstGeom>
        </p:spPr>
      </p:pic>
      <p:pic>
        <p:nvPicPr>
          <p:cNvPr id="139" name="Рисунок 138" descr="Изображение выглядит как одежда, человек, Человеческое лицо, женщ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816BEC9-A23B-CE9A-1FA8-FC0A8B911BF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3001" y="3675249"/>
            <a:ext cx="1593674" cy="1443439"/>
          </a:xfrm>
          <a:prstGeom prst="rect">
            <a:avLst/>
          </a:prstGeom>
        </p:spPr>
      </p:pic>
      <p:pic>
        <p:nvPicPr>
          <p:cNvPr id="140" name="Рисунок 139" descr="Изображение выглядит как текст, снимок экрана, диаграмм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CBBE82-ECD1-1535-45F3-CA919D27123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2463" y="5244129"/>
            <a:ext cx="2123283" cy="1209060"/>
          </a:xfrm>
          <a:prstGeom prst="rect">
            <a:avLst/>
          </a:prstGeom>
        </p:spPr>
      </p:pic>
      <p:pic>
        <p:nvPicPr>
          <p:cNvPr id="141" name="Рисунок 140" descr="Изображение выглядит как текст, снимок экран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A257905-DC53-08F3-2129-AC9B152EA83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4443" y="5244128"/>
            <a:ext cx="1471841" cy="1511301"/>
          </a:xfrm>
          <a:prstGeom prst="rect">
            <a:avLst/>
          </a:prstGeom>
        </p:spPr>
      </p:pic>
      <p:pic>
        <p:nvPicPr>
          <p:cNvPr id="142" name="Рисунок 141" descr="Изображение выглядит как текст, снимок экрана, Реклама в Интернете, Веб-сай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C18CC2-8A1F-FE62-4E6A-839002ECD5C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603" y="5244128"/>
            <a:ext cx="1857723" cy="989075"/>
          </a:xfrm>
          <a:prstGeom prst="rect">
            <a:avLst/>
          </a:prstGeom>
        </p:spPr>
      </p:pic>
      <p:pic>
        <p:nvPicPr>
          <p:cNvPr id="143" name="Рисунок 142" descr="Изображение выглядит как башня, небо, опора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3757D0-F89B-4BE6-99F5-02FB5E59224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5530" y="5244128"/>
            <a:ext cx="1399430" cy="101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gradFill>
            <a:gsLst>
              <a:gs pos="64000">
                <a:srgbClr val="FF3327"/>
              </a:gs>
              <a:gs pos="0">
                <a:srgbClr val="FF6202"/>
              </a:gs>
              <a:gs pos="35000">
                <a:srgbClr val="FF4D13"/>
              </a:gs>
              <a:gs pos="100000">
                <a:srgbClr val="E61A22"/>
              </a:gs>
            </a:gsLst>
            <a:lin ang="0" scaled="0"/>
          </a:gradFill>
        </p:spPr>
        <p:txBody>
          <a:bodyPr/>
          <a:lstStyle/>
          <a:p>
            <a:r>
              <a:rPr lang="ru-RU" dirty="0"/>
              <a:t>2025 год – Год защитника Отечества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Стратегия развития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224" y="800100"/>
            <a:ext cx="3290914" cy="5876634"/>
          </a:xfrm>
          <a:prstGeom prst="rect">
            <a:avLst/>
          </a:prstGeom>
        </p:spPr>
      </p:pic>
      <p:graphicFrame>
        <p:nvGraphicFramePr>
          <p:cNvPr id="32" name="Таблица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348314"/>
              </p:ext>
            </p:extLst>
          </p:nvPr>
        </p:nvGraphicFramePr>
        <p:xfrm>
          <a:off x="3543299" y="1275714"/>
          <a:ext cx="8032198" cy="54010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75761">
                  <a:extLst>
                    <a:ext uri="{9D8B030D-6E8A-4147-A177-3AD203B41FA5}">
                      <a16:colId xmlns:a16="http://schemas.microsoft.com/office/drawing/2014/main" val="730679807"/>
                    </a:ext>
                  </a:extLst>
                </a:gridCol>
                <a:gridCol w="3856437">
                  <a:extLst>
                    <a:ext uri="{9D8B030D-6E8A-4147-A177-3AD203B41FA5}">
                      <a16:colId xmlns:a16="http://schemas.microsoft.com/office/drawing/2014/main" val="3936424027"/>
                    </a:ext>
                  </a:extLst>
                </a:gridCol>
              </a:tblGrid>
              <a:tr h="2160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9109019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Открытие «Коридора науки ГУАП»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Курсанты ВУЦ на Параде Победы, посвящённом </a:t>
                      </a: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/>
                      </a:r>
                      <a:b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80-летию Победы в Великой Отечественной войне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20816173"/>
                  </a:ext>
                </a:extLst>
              </a:tr>
              <a:tr h="2160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20567719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Открытие памятной доски в военном учебном центре ГУАП в память о студенте Константине</a:t>
                      </a: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Красюкове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, погибшем </a:t>
                      </a: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/>
                      </a:r>
                      <a:b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при исполнении долга в ходе СВО</a:t>
                      </a:r>
                    </a:p>
                  </a:txBody>
                  <a:tcPr marT="72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Показ музыкально-театральной постановки «Я помню», посвященной памяти героев Великой Отечественной войны</a:t>
                      </a:r>
                    </a:p>
                  </a:txBody>
                  <a:tcPr marT="72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2420267"/>
                  </a:ext>
                </a:extLst>
              </a:tr>
            </a:tbl>
          </a:graphicData>
        </a:graphic>
      </p:graphicFrame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1F9C291-60EA-B34C-842B-0EDF4E75B7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2484" y="1261128"/>
            <a:ext cx="3706414" cy="2167871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B8DDA0B6-1B25-904B-9E18-AA0DD26133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0262" y="3901729"/>
            <a:ext cx="3725095" cy="215646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FB50BDB-B442-0B4B-907A-F68092A43B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4964" y="3893819"/>
            <a:ext cx="3693934" cy="216119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8452" y="1268413"/>
            <a:ext cx="3729161" cy="215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01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Экосистема </a:t>
            </a:r>
            <a:r>
              <a:rPr lang="ru-RU" dirty="0" smtClean="0"/>
              <a:t>технологического </a:t>
            </a:r>
            <a:r>
              <a:rPr lang="ru-RU" dirty="0"/>
              <a:t>предпринимательства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Образовательная политика</a:t>
            </a:r>
          </a:p>
        </p:txBody>
      </p:sp>
      <p:pic>
        <p:nvPicPr>
          <p:cNvPr id="28" name="Google Shape;117;p18">
            <a:extLst>
              <a:ext uri="{FF2B5EF4-FFF2-40B4-BE49-F238E27FC236}">
                <a16:creationId xmlns:a16="http://schemas.microsoft.com/office/drawing/2014/main" id="{F0A0D7CE-D624-4DFF-A99F-BF460B766433}"/>
              </a:ext>
            </a:extLst>
          </p:cNvPr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9003" y="6009170"/>
            <a:ext cx="782097" cy="523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18;p18">
            <a:extLst>
              <a:ext uri="{FF2B5EF4-FFF2-40B4-BE49-F238E27FC236}">
                <a16:creationId xmlns:a16="http://schemas.microsoft.com/office/drawing/2014/main" id="{895DA64C-B258-4E96-93F8-96D21E93067D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091" y="6052367"/>
            <a:ext cx="832262" cy="43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20;p18">
            <a:extLst>
              <a:ext uri="{FF2B5EF4-FFF2-40B4-BE49-F238E27FC236}">
                <a16:creationId xmlns:a16="http://schemas.microsoft.com/office/drawing/2014/main" id="{71B5F4D9-1ADB-4C64-AC8F-3FD9FFAF76E5}"/>
              </a:ext>
            </a:extLst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7505" y="6068505"/>
            <a:ext cx="1058777" cy="464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21;p18">
            <a:extLst>
              <a:ext uri="{FF2B5EF4-FFF2-40B4-BE49-F238E27FC236}">
                <a16:creationId xmlns:a16="http://schemas.microsoft.com/office/drawing/2014/main" id="{463F1986-7EBF-420B-9B62-92DE2D61A5F6}"/>
              </a:ext>
            </a:extLst>
          </p:cNvPr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5650" y="6107630"/>
            <a:ext cx="742480" cy="484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22;p18">
            <a:extLst>
              <a:ext uri="{FF2B5EF4-FFF2-40B4-BE49-F238E27FC236}">
                <a16:creationId xmlns:a16="http://schemas.microsoft.com/office/drawing/2014/main" id="{144C2C07-DA19-4E57-AB27-5A8AAAB407D0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305"/>
          <a:stretch/>
        </p:blipFill>
        <p:spPr>
          <a:xfrm>
            <a:off x="7914535" y="6175730"/>
            <a:ext cx="1061611" cy="419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23;p18">
            <a:extLst>
              <a:ext uri="{FF2B5EF4-FFF2-40B4-BE49-F238E27FC236}">
                <a16:creationId xmlns:a16="http://schemas.microsoft.com/office/drawing/2014/main" id="{F4FB3C64-FD4D-43FF-87EF-5F23A15E8BC9}"/>
              </a:ext>
            </a:extLst>
          </p:cNvPr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758" y="6131939"/>
            <a:ext cx="748840" cy="401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24;p18">
            <a:extLst>
              <a:ext uri="{FF2B5EF4-FFF2-40B4-BE49-F238E27FC236}">
                <a16:creationId xmlns:a16="http://schemas.microsoft.com/office/drawing/2014/main" id="{676AA436-CF0A-4045-A7EC-943382E091A7}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9293" y="6096372"/>
            <a:ext cx="587367" cy="521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25;p18">
            <a:extLst>
              <a:ext uri="{FF2B5EF4-FFF2-40B4-BE49-F238E27FC236}">
                <a16:creationId xmlns:a16="http://schemas.microsoft.com/office/drawing/2014/main" id="{5980A38B-EA0C-4C3F-A15C-4F961F4F9FE3}"/>
              </a:ext>
            </a:extLst>
          </p:cNvPr>
          <p:cNvPicPr preferRelativeResize="0"/>
          <p:nvPr/>
        </p:nvPicPr>
        <p:blipFill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2687" y="6138002"/>
            <a:ext cx="1616558" cy="400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2" descr="https://pbd.space/wp-content/uploads/2021/07/%D0%9D%D0%A2%D0%98-%D0%BE%D0%B1%D1%8B%D1%87%D0%BD%D1%8B%D0%B9-1.png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189" b="15311"/>
          <a:stretch/>
        </p:blipFill>
        <p:spPr bwMode="auto">
          <a:xfrm>
            <a:off x="9272551" y="5946641"/>
            <a:ext cx="710337" cy="70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s://upload.wikimedia.org/wikipedia/commons/2/29/CSR_Logo.png"/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63066" y="5960016"/>
            <a:ext cx="470289" cy="66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Google Shape;156;p1"/>
          <p:cNvPicPr preferRelativeResize="0"/>
          <p:nvPr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963" y="1268413"/>
            <a:ext cx="3501007" cy="2333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69;p1"/>
          <p:cNvPicPr preferRelativeResize="0"/>
          <p:nvPr/>
        </p:nvPicPr>
        <p:blipFill rotWithShape="1"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250"/>
          <a:stretch/>
        </p:blipFill>
        <p:spPr>
          <a:xfrm>
            <a:off x="346579" y="3754952"/>
            <a:ext cx="3501006" cy="21749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" name="Google Shape;99;p1"/>
          <p:cNvGrpSpPr/>
          <p:nvPr/>
        </p:nvGrpSpPr>
        <p:grpSpPr>
          <a:xfrm>
            <a:off x="8394072" y="3661688"/>
            <a:ext cx="2827200" cy="815005"/>
            <a:chOff x="291794" y="1450425"/>
            <a:chExt cx="5181601" cy="936000"/>
          </a:xfrm>
        </p:grpSpPr>
        <p:sp>
          <p:nvSpPr>
            <p:cNvPr id="125" name="Google Shape;100;p1"/>
            <p:cNvSpPr/>
            <p:nvPr/>
          </p:nvSpPr>
          <p:spPr>
            <a:xfrm>
              <a:off x="291794" y="1450425"/>
              <a:ext cx="5181601" cy="936000"/>
            </a:xfrm>
            <a:prstGeom prst="roundRect">
              <a:avLst>
                <a:gd name="adj" fmla="val 16667"/>
              </a:avLst>
            </a:prstGeom>
            <a:solidFill>
              <a:srgbClr val="D93D82"/>
            </a:solidFill>
            <a:ln>
              <a:noFill/>
            </a:ln>
            <a:effectLst>
              <a:outerShdw blurRad="304800" dist="38100" algn="l" rotWithShape="0">
                <a:srgbClr val="000000">
                  <a:alpha val="2470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68" b="1" i="0" u="none" strike="noStrike" cap="none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01;p1"/>
            <p:cNvSpPr/>
            <p:nvPr/>
          </p:nvSpPr>
          <p:spPr>
            <a:xfrm>
              <a:off x="513630" y="1598181"/>
              <a:ext cx="4742232" cy="600897"/>
            </a:xfrm>
            <a:prstGeom prst="rect">
              <a:avLst/>
            </a:prstGeom>
            <a:solidFill>
              <a:srgbClr val="D93D8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b="0" i="0" u="none" strike="noStrike" cap="none">
                  <a:solidFill>
                    <a:srgbClr val="FFFFFF"/>
                  </a:solidFill>
                  <a:latin typeface="+mj-lt"/>
                  <a:ea typeface="Roboto Light"/>
                  <a:cs typeface="Roboto Light"/>
                  <a:sym typeface="Roboto Light"/>
                </a:rPr>
                <a:t>Предпринимательская точка кипения</a:t>
              </a:r>
              <a:endParaRPr sz="1400" b="0" i="0" u="none" strike="noStrike" cap="none">
                <a:solidFill>
                  <a:srgbClr val="FFFFFF"/>
                </a:solidFill>
                <a:latin typeface="+mj-lt"/>
                <a:ea typeface="Roboto Light"/>
                <a:cs typeface="Roboto Light"/>
                <a:sym typeface="Roboto Light"/>
              </a:endParaRPr>
            </a:p>
          </p:txBody>
        </p:sp>
      </p:grpSp>
      <p:grpSp>
        <p:nvGrpSpPr>
          <p:cNvPr id="128" name="Google Shape;102;p1"/>
          <p:cNvGrpSpPr/>
          <p:nvPr/>
        </p:nvGrpSpPr>
        <p:grpSpPr>
          <a:xfrm>
            <a:off x="8384300" y="4653041"/>
            <a:ext cx="3306667" cy="848751"/>
            <a:chOff x="8384300" y="4653041"/>
            <a:chExt cx="3306667" cy="848751"/>
          </a:xfrm>
        </p:grpSpPr>
        <p:grpSp>
          <p:nvGrpSpPr>
            <p:cNvPr id="129" name="Google Shape;103;p1"/>
            <p:cNvGrpSpPr/>
            <p:nvPr/>
          </p:nvGrpSpPr>
          <p:grpSpPr>
            <a:xfrm>
              <a:off x="8384300" y="4686787"/>
              <a:ext cx="2827200" cy="815005"/>
              <a:chOff x="291794" y="1450425"/>
              <a:chExt cx="5181601" cy="936000"/>
            </a:xfrm>
          </p:grpSpPr>
          <p:sp>
            <p:nvSpPr>
              <p:cNvPr id="135" name="Google Shape;104;p1"/>
              <p:cNvSpPr/>
              <p:nvPr/>
            </p:nvSpPr>
            <p:spPr>
              <a:xfrm>
                <a:off x="291794" y="1450425"/>
                <a:ext cx="5181601" cy="936000"/>
              </a:xfrm>
              <a:prstGeom prst="roundRect">
                <a:avLst>
                  <a:gd name="adj" fmla="val 16667"/>
                </a:avLst>
              </a:prstGeom>
              <a:solidFill>
                <a:srgbClr val="D93D82"/>
              </a:solidFill>
              <a:ln>
                <a:noFill/>
              </a:ln>
              <a:effectLst>
                <a:outerShdw blurRad="304800" dist="38100" algn="l" rotWithShape="0">
                  <a:srgbClr val="000000">
                    <a:alpha val="24705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68" b="1" i="0" u="none" strike="noStrike" cap="none">
                  <a:solidFill>
                    <a:srgbClr val="FFFFFF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05;p1"/>
              <p:cNvSpPr/>
              <p:nvPr/>
            </p:nvSpPr>
            <p:spPr>
              <a:xfrm>
                <a:off x="531540" y="1450425"/>
                <a:ext cx="4333664" cy="848325"/>
              </a:xfrm>
              <a:prstGeom prst="rect">
                <a:avLst/>
              </a:prstGeom>
              <a:solidFill>
                <a:srgbClr val="D93D8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400" b="0" i="0" u="none" strike="noStrike" cap="none" dirty="0">
                    <a:solidFill>
                      <a:srgbClr val="FFFFFF"/>
                    </a:solidFill>
                    <a:latin typeface="+mj-lt"/>
                    <a:ea typeface="Roboto Light"/>
                    <a:cs typeface="Roboto Light"/>
                    <a:sym typeface="Roboto Light"/>
                  </a:rPr>
                  <a:t>Тренинги предпринимательских компетенций</a:t>
                </a:r>
                <a:endParaRPr sz="1400" b="0" i="0" u="none" strike="noStrike" cap="none" dirty="0">
                  <a:solidFill>
                    <a:srgbClr val="FFFFFF"/>
                  </a:solidFill>
                  <a:latin typeface="+mj-lt"/>
                  <a:ea typeface="Roboto Light"/>
                  <a:cs typeface="Roboto Light"/>
                  <a:sym typeface="Roboto Light"/>
                </a:endParaRPr>
              </a:p>
            </p:txBody>
          </p:sp>
        </p:grpSp>
        <p:grpSp>
          <p:nvGrpSpPr>
            <p:cNvPr id="131" name="Google Shape;107;p1"/>
            <p:cNvGrpSpPr/>
            <p:nvPr/>
          </p:nvGrpSpPr>
          <p:grpSpPr>
            <a:xfrm>
              <a:off x="10844616" y="4653041"/>
              <a:ext cx="846351" cy="846351"/>
              <a:chOff x="8619095" y="1881425"/>
              <a:chExt cx="1010482" cy="957062"/>
            </a:xfrm>
          </p:grpSpPr>
          <p:sp>
            <p:nvSpPr>
              <p:cNvPr id="133" name="Google Shape;108;p1"/>
              <p:cNvSpPr/>
              <p:nvPr/>
            </p:nvSpPr>
            <p:spPr>
              <a:xfrm>
                <a:off x="8619095" y="1881425"/>
                <a:ext cx="1010482" cy="957062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317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68" b="1" i="0" u="none" strike="noStrike" cap="none">
                  <a:solidFill>
                    <a:srgbClr val="FFFFFF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34" name="Google Shape;109;p1"/>
              <p:cNvPicPr preferRelativeResize="0"/>
              <p:nvPr/>
            </p:nvPicPr>
            <p:blipFill rotWithShape="1">
              <a:blip r:embed="rId1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723477" y="1976651"/>
                <a:ext cx="801719" cy="76661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37" name="Google Shape;111;p1"/>
          <p:cNvGrpSpPr/>
          <p:nvPr/>
        </p:nvGrpSpPr>
        <p:grpSpPr>
          <a:xfrm>
            <a:off x="4509538" y="1482332"/>
            <a:ext cx="3771467" cy="869686"/>
            <a:chOff x="4555938" y="1482332"/>
            <a:chExt cx="3771467" cy="869686"/>
          </a:xfrm>
        </p:grpSpPr>
        <p:grpSp>
          <p:nvGrpSpPr>
            <p:cNvPr id="145" name="Google Shape;113;p1"/>
            <p:cNvGrpSpPr/>
            <p:nvPr/>
          </p:nvGrpSpPr>
          <p:grpSpPr>
            <a:xfrm>
              <a:off x="7481054" y="1505667"/>
              <a:ext cx="846351" cy="846351"/>
              <a:chOff x="8619095" y="1881425"/>
              <a:chExt cx="1010482" cy="957062"/>
            </a:xfrm>
          </p:grpSpPr>
          <p:sp>
            <p:nvSpPr>
              <p:cNvPr id="147" name="Google Shape;114;p1"/>
              <p:cNvSpPr/>
              <p:nvPr/>
            </p:nvSpPr>
            <p:spPr>
              <a:xfrm>
                <a:off x="8619095" y="1881425"/>
                <a:ext cx="1010482" cy="957062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317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68" b="1" i="0" u="none" strike="noStrike" cap="none">
                  <a:solidFill>
                    <a:srgbClr val="FFFFFF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48" name="Google Shape;115;p1"/>
              <p:cNvPicPr preferRelativeResize="0"/>
              <p:nvPr/>
            </p:nvPicPr>
            <p:blipFill rotWithShape="1">
              <a:blip r:embed="rId1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723478" y="1976651"/>
                <a:ext cx="801719" cy="76661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39" name="Google Shape;117;p1"/>
            <p:cNvSpPr/>
            <p:nvPr/>
          </p:nvSpPr>
          <p:spPr>
            <a:xfrm>
              <a:off x="4555938" y="1514047"/>
              <a:ext cx="2546640" cy="815005"/>
            </a:xfrm>
            <a:prstGeom prst="roundRect">
              <a:avLst>
                <a:gd name="adj" fmla="val 16667"/>
              </a:avLst>
            </a:prstGeom>
            <a:solidFill>
              <a:srgbClr val="D93D82"/>
            </a:solidFill>
            <a:ln>
              <a:noFill/>
            </a:ln>
            <a:effectLst>
              <a:outerShdw blurRad="304800" dist="38100" algn="l" rotWithShape="0">
                <a:srgbClr val="000000">
                  <a:alpha val="2470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b="0" i="0" u="none" strike="noStrike" cap="none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 Medium"/>
                </a:rPr>
                <a:t>Акселератор</a:t>
              </a:r>
              <a:r>
                <a:rPr lang="ru-RU" sz="1400" b="1" i="0" u="none" strike="noStrike" cap="none">
                  <a:solidFill>
                    <a:srgbClr val="222A35"/>
                  </a:solidFill>
                  <a:latin typeface="+mj-lt"/>
                  <a:ea typeface="Roboto Medium"/>
                  <a:cs typeface="Roboto Medium"/>
                  <a:sym typeface="Roboto Medium"/>
                </a:rPr>
                <a:t> </a:t>
              </a:r>
              <a:endParaRPr>
                <a:latin typeface="+mj-lt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b="0" i="0" u="none" strike="noStrike" cap="none">
                  <a:solidFill>
                    <a:schemeClr val="lt1"/>
                  </a:solidFill>
                  <a:latin typeface="+mj-lt"/>
                  <a:ea typeface="Roboto Light"/>
                  <a:cs typeface="Roboto Light"/>
                  <a:sym typeface="Roboto Light"/>
                </a:rPr>
                <a:t>ТехноПитер 2024</a:t>
              </a:r>
              <a:endParaRPr>
                <a:latin typeface="+mj-lt"/>
              </a:endParaRPr>
            </a:p>
          </p:txBody>
        </p:sp>
        <p:grpSp>
          <p:nvGrpSpPr>
            <p:cNvPr id="140" name="Google Shape;118;p1"/>
            <p:cNvGrpSpPr/>
            <p:nvPr/>
          </p:nvGrpSpPr>
          <p:grpSpPr>
            <a:xfrm>
              <a:off x="6577813" y="1482332"/>
              <a:ext cx="846351" cy="846351"/>
              <a:chOff x="8552350" y="1756112"/>
              <a:chExt cx="972000" cy="972000"/>
            </a:xfrm>
          </p:grpSpPr>
          <p:grpSp>
            <p:nvGrpSpPr>
              <p:cNvPr id="141" name="Google Shape;119;p1"/>
              <p:cNvGrpSpPr/>
              <p:nvPr/>
            </p:nvGrpSpPr>
            <p:grpSpPr>
              <a:xfrm>
                <a:off x="8552350" y="1756112"/>
                <a:ext cx="972000" cy="972000"/>
                <a:chOff x="8619095" y="1881425"/>
                <a:chExt cx="1010482" cy="957062"/>
              </a:xfrm>
            </p:grpSpPr>
            <p:sp>
              <p:nvSpPr>
                <p:cNvPr id="143" name="Google Shape;120;p1"/>
                <p:cNvSpPr/>
                <p:nvPr/>
              </p:nvSpPr>
              <p:spPr>
                <a:xfrm>
                  <a:off x="8619095" y="1881425"/>
                  <a:ext cx="1010482" cy="957062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  <a:effectLst>
                  <a:outerShdw blurRad="3175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68" b="1" i="0" u="none" strike="noStrike" cap="none">
                    <a:solidFill>
                      <a:srgbClr val="FFFFFF"/>
                    </a:solidFill>
                    <a:latin typeface="+mj-lt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44" name="Google Shape;121;p1"/>
                <p:cNvPicPr preferRelativeResize="0"/>
                <p:nvPr/>
              </p:nvPicPr>
              <p:blipFill rotWithShape="1">
                <a:blip r:embed="rId15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723478" y="1976651"/>
                  <a:ext cx="801719" cy="76661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42" name="Google Shape;122;p1"/>
              <p:cNvSpPr txBox="1"/>
              <p:nvPr/>
            </p:nvSpPr>
            <p:spPr>
              <a:xfrm>
                <a:off x="8552350" y="2101005"/>
                <a:ext cx="972000" cy="28221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50800" dir="5400000" algn="ctr" rotWithShape="0">
                  <a:srgbClr val="000000">
                    <a:alpha val="24705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97" b="1" i="0" u="none" strike="noStrike" cap="none" dirty="0">
                  <a:solidFill>
                    <a:srgbClr val="182F5B"/>
                  </a:solidFill>
                  <a:latin typeface="+mj-lt"/>
                  <a:ea typeface="Roboto Medium"/>
                  <a:cs typeface="Roboto Medium"/>
                  <a:sym typeface="Roboto Medium"/>
                </a:endParaRPr>
              </a:p>
            </p:txBody>
          </p:sp>
        </p:grpSp>
      </p:grpSp>
      <p:grpSp>
        <p:nvGrpSpPr>
          <p:cNvPr id="149" name="Google Shape;123;p1"/>
          <p:cNvGrpSpPr/>
          <p:nvPr/>
        </p:nvGrpSpPr>
        <p:grpSpPr>
          <a:xfrm>
            <a:off x="8337896" y="1503297"/>
            <a:ext cx="3771465" cy="857101"/>
            <a:chOff x="8384301" y="1503734"/>
            <a:chExt cx="3771465" cy="857101"/>
          </a:xfrm>
        </p:grpSpPr>
        <p:grpSp>
          <p:nvGrpSpPr>
            <p:cNvPr id="157" name="Google Shape;125;p1"/>
            <p:cNvGrpSpPr/>
            <p:nvPr/>
          </p:nvGrpSpPr>
          <p:grpSpPr>
            <a:xfrm>
              <a:off x="11309415" y="1503734"/>
              <a:ext cx="846351" cy="846351"/>
              <a:chOff x="8619095" y="1881425"/>
              <a:chExt cx="1010482" cy="957062"/>
            </a:xfrm>
          </p:grpSpPr>
          <p:sp>
            <p:nvSpPr>
              <p:cNvPr id="159" name="Google Shape;126;p1"/>
              <p:cNvSpPr/>
              <p:nvPr/>
            </p:nvSpPr>
            <p:spPr>
              <a:xfrm>
                <a:off x="8619095" y="1881425"/>
                <a:ext cx="1010482" cy="957062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317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68" b="1" i="0" u="none" strike="noStrike" cap="none">
                  <a:solidFill>
                    <a:srgbClr val="FFFFFF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60" name="Google Shape;127;p1"/>
              <p:cNvPicPr preferRelativeResize="0"/>
              <p:nvPr/>
            </p:nvPicPr>
            <p:blipFill rotWithShape="1">
              <a:blip r:embed="rId1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723477" y="1976651"/>
                <a:ext cx="801719" cy="76661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51" name="Google Shape;129;p1"/>
            <p:cNvSpPr/>
            <p:nvPr/>
          </p:nvSpPr>
          <p:spPr>
            <a:xfrm>
              <a:off x="8384301" y="1527786"/>
              <a:ext cx="2245284" cy="815005"/>
            </a:xfrm>
            <a:prstGeom prst="roundRect">
              <a:avLst>
                <a:gd name="adj" fmla="val 16667"/>
              </a:avLst>
            </a:prstGeom>
            <a:solidFill>
              <a:srgbClr val="D93D82"/>
            </a:solidFill>
            <a:ln>
              <a:noFill/>
            </a:ln>
            <a:effectLst>
              <a:outerShdw blurRad="304800" dist="38100" algn="l" rotWithShape="0">
                <a:srgbClr val="000000">
                  <a:alpha val="2470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b="0" i="0" u="none" strike="noStrike" cap="none">
                  <a:solidFill>
                    <a:schemeClr val="lt1"/>
                  </a:solidFill>
                  <a:latin typeface="+mj-lt"/>
                  <a:ea typeface="Roboto Light"/>
                  <a:cs typeface="Roboto Light"/>
                  <a:sym typeface="Roboto Light"/>
                </a:rPr>
                <a:t>Инкубатор Энерготехнохаба Петербург</a:t>
              </a:r>
              <a:endParaRPr sz="1400" b="0" i="0" u="none" strike="noStrike" cap="none">
                <a:solidFill>
                  <a:schemeClr val="lt1"/>
                </a:solidFill>
                <a:latin typeface="+mj-lt"/>
                <a:ea typeface="Roboto Light"/>
                <a:cs typeface="Roboto Light"/>
                <a:sym typeface="Roboto Light"/>
              </a:endParaRPr>
            </a:p>
          </p:txBody>
        </p:sp>
        <p:grpSp>
          <p:nvGrpSpPr>
            <p:cNvPr id="153" name="Google Shape;131;p1"/>
            <p:cNvGrpSpPr/>
            <p:nvPr/>
          </p:nvGrpSpPr>
          <p:grpSpPr>
            <a:xfrm>
              <a:off x="10402300" y="1514484"/>
              <a:ext cx="846350" cy="846351"/>
              <a:chOff x="8614484" y="1887385"/>
              <a:chExt cx="1010482" cy="957062"/>
            </a:xfrm>
          </p:grpSpPr>
          <p:sp>
            <p:nvSpPr>
              <p:cNvPr id="155" name="Google Shape;132;p1"/>
              <p:cNvSpPr/>
              <p:nvPr/>
            </p:nvSpPr>
            <p:spPr>
              <a:xfrm>
                <a:off x="8614484" y="1887385"/>
                <a:ext cx="1010482" cy="957062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317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68" b="1" i="0" u="none" strike="noStrike" cap="none">
                  <a:solidFill>
                    <a:srgbClr val="FFFFFF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56" name="Google Shape;133;p1"/>
              <p:cNvPicPr preferRelativeResize="0"/>
              <p:nvPr/>
            </p:nvPicPr>
            <p:blipFill rotWithShape="1">
              <a:blip r:embed="rId1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704251" y="1985695"/>
                <a:ext cx="801718" cy="76661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61" name="Google Shape;135;p1"/>
          <p:cNvGrpSpPr/>
          <p:nvPr/>
        </p:nvGrpSpPr>
        <p:grpSpPr>
          <a:xfrm>
            <a:off x="8394072" y="2585126"/>
            <a:ext cx="2885072" cy="846351"/>
            <a:chOff x="8394072" y="2585126"/>
            <a:chExt cx="2885072" cy="846351"/>
          </a:xfrm>
        </p:grpSpPr>
        <p:sp>
          <p:nvSpPr>
            <p:cNvPr id="162" name="Google Shape;136;p1"/>
            <p:cNvSpPr/>
            <p:nvPr/>
          </p:nvSpPr>
          <p:spPr>
            <a:xfrm>
              <a:off x="8394072" y="2609178"/>
              <a:ext cx="2387024" cy="815005"/>
            </a:xfrm>
            <a:prstGeom prst="roundRect">
              <a:avLst>
                <a:gd name="adj" fmla="val 16667"/>
              </a:avLst>
            </a:prstGeom>
            <a:solidFill>
              <a:srgbClr val="D93D82"/>
            </a:solidFill>
            <a:ln>
              <a:noFill/>
            </a:ln>
            <a:effectLst>
              <a:outerShdw blurRad="304800" dist="38100" algn="l" rotWithShape="0">
                <a:srgbClr val="000000">
                  <a:alpha val="2470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b="0" i="0" u="none" strike="noStrike" cap="none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 Medium"/>
                </a:rPr>
                <a:t>Онлайн курс </a:t>
              </a:r>
              <a:r>
                <a:rPr lang="ru-RU" sz="1400" b="0" i="0" u="none" strike="noStrike" cap="none">
                  <a:solidFill>
                    <a:schemeClr val="lt1"/>
                  </a:solidFill>
                  <a:latin typeface="+mj-lt"/>
                  <a:ea typeface="Roboto Light"/>
                  <a:cs typeface="Roboto Light"/>
                  <a:sym typeface="Roboto Light"/>
                </a:rPr>
                <a:t>по технологическому предпринимательству</a:t>
              </a:r>
              <a:endParaRPr>
                <a:latin typeface="+mj-lt"/>
              </a:endParaRPr>
            </a:p>
          </p:txBody>
        </p:sp>
        <p:grpSp>
          <p:nvGrpSpPr>
            <p:cNvPr id="164" name="Google Shape;138;p1"/>
            <p:cNvGrpSpPr/>
            <p:nvPr/>
          </p:nvGrpSpPr>
          <p:grpSpPr>
            <a:xfrm>
              <a:off x="10432793" y="2585126"/>
              <a:ext cx="846351" cy="846351"/>
              <a:chOff x="8619095" y="1881425"/>
              <a:chExt cx="1010482" cy="957062"/>
            </a:xfrm>
          </p:grpSpPr>
          <p:sp>
            <p:nvSpPr>
              <p:cNvPr id="166" name="Google Shape;139;p1"/>
              <p:cNvSpPr/>
              <p:nvPr/>
            </p:nvSpPr>
            <p:spPr>
              <a:xfrm>
                <a:off x="8619095" y="1881425"/>
                <a:ext cx="1010482" cy="957062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317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68" b="1" i="0" u="none" strike="noStrike" cap="none">
                  <a:solidFill>
                    <a:srgbClr val="FFFFFF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67" name="Google Shape;140;p1"/>
              <p:cNvPicPr preferRelativeResize="0"/>
              <p:nvPr/>
            </p:nvPicPr>
            <p:blipFill rotWithShape="1">
              <a:blip r:embed="rId1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723477" y="1976651"/>
                <a:ext cx="801719" cy="76661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68" name="Google Shape;142;p1"/>
          <p:cNvGrpSpPr/>
          <p:nvPr/>
        </p:nvGrpSpPr>
        <p:grpSpPr>
          <a:xfrm>
            <a:off x="4509538" y="2585126"/>
            <a:ext cx="3223712" cy="846351"/>
            <a:chOff x="4509538" y="2585126"/>
            <a:chExt cx="3223712" cy="846351"/>
          </a:xfrm>
        </p:grpSpPr>
        <p:sp>
          <p:nvSpPr>
            <p:cNvPr id="169" name="Google Shape;143;p1"/>
            <p:cNvSpPr/>
            <p:nvPr/>
          </p:nvSpPr>
          <p:spPr>
            <a:xfrm>
              <a:off x="4509538" y="2616472"/>
              <a:ext cx="2827200" cy="815005"/>
            </a:xfrm>
            <a:prstGeom prst="roundRect">
              <a:avLst>
                <a:gd name="adj" fmla="val 16667"/>
              </a:avLst>
            </a:prstGeom>
            <a:solidFill>
              <a:srgbClr val="D93D82"/>
            </a:solidFill>
            <a:ln>
              <a:noFill/>
            </a:ln>
            <a:effectLst>
              <a:outerShdw blurRad="304800" dist="38100" algn="l" rotWithShape="0">
                <a:srgbClr val="000000">
                  <a:alpha val="2470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b="0" i="0" u="none" strike="noStrike" cap="none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 Medium"/>
                </a:rPr>
                <a:t>Гранты ФСИ – </a:t>
              </a:r>
              <a:endParaRPr>
                <a:latin typeface="+mj-lt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b="0" i="0" u="none" strike="noStrike" cap="none">
                  <a:solidFill>
                    <a:schemeClr val="lt1"/>
                  </a:solidFill>
                  <a:latin typeface="+mj-lt"/>
                  <a:ea typeface="Roboto Light"/>
                  <a:cs typeface="Roboto Light"/>
                  <a:sym typeface="Roboto Light"/>
                </a:rPr>
                <a:t>Студенческий стартап</a:t>
              </a:r>
              <a:br>
                <a:rPr lang="ru-RU" sz="1400" b="0" i="0" u="none" strike="noStrike" cap="none">
                  <a:solidFill>
                    <a:schemeClr val="lt1"/>
                  </a:solidFill>
                  <a:latin typeface="+mj-lt"/>
                  <a:ea typeface="Roboto Light"/>
                  <a:cs typeface="Roboto Light"/>
                  <a:sym typeface="Roboto Light"/>
                </a:rPr>
              </a:br>
              <a:r>
                <a:rPr lang="ru-RU" sz="1400" b="0" i="0" u="none" strike="noStrike" cap="none">
                  <a:solidFill>
                    <a:schemeClr val="lt1"/>
                  </a:solidFill>
                  <a:latin typeface="+mj-lt"/>
                  <a:ea typeface="Roboto Light"/>
                  <a:cs typeface="Roboto Light"/>
                  <a:sym typeface="Roboto Light"/>
                </a:rPr>
                <a:t>и Старт</a:t>
              </a:r>
              <a:endParaRPr>
                <a:latin typeface="+mj-lt"/>
              </a:endParaRPr>
            </a:p>
          </p:txBody>
        </p:sp>
        <p:grpSp>
          <p:nvGrpSpPr>
            <p:cNvPr id="171" name="Google Shape;145;p1"/>
            <p:cNvGrpSpPr/>
            <p:nvPr/>
          </p:nvGrpSpPr>
          <p:grpSpPr>
            <a:xfrm>
              <a:off x="6886899" y="2585126"/>
              <a:ext cx="846351" cy="846351"/>
              <a:chOff x="8619095" y="1881425"/>
              <a:chExt cx="1010482" cy="957062"/>
            </a:xfrm>
          </p:grpSpPr>
          <p:sp>
            <p:nvSpPr>
              <p:cNvPr id="173" name="Google Shape;146;p1"/>
              <p:cNvSpPr/>
              <p:nvPr/>
            </p:nvSpPr>
            <p:spPr>
              <a:xfrm>
                <a:off x="8619095" y="1881425"/>
                <a:ext cx="1010482" cy="957062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317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68" b="1" i="0" u="none" strike="noStrike" cap="none">
                  <a:solidFill>
                    <a:srgbClr val="FFFFFF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74" name="Google Shape;147;p1"/>
              <p:cNvPicPr preferRelativeResize="0"/>
              <p:nvPr/>
            </p:nvPicPr>
            <p:blipFill rotWithShape="1">
              <a:blip r:embed="rId1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723477" y="1976651"/>
                <a:ext cx="801719" cy="76661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75" name="Google Shape;149;p1"/>
          <p:cNvGrpSpPr/>
          <p:nvPr/>
        </p:nvGrpSpPr>
        <p:grpSpPr>
          <a:xfrm>
            <a:off x="4509538" y="3664585"/>
            <a:ext cx="3223728" cy="846351"/>
            <a:chOff x="4509538" y="3581049"/>
            <a:chExt cx="3223728" cy="846351"/>
          </a:xfrm>
        </p:grpSpPr>
        <p:sp>
          <p:nvSpPr>
            <p:cNvPr id="176" name="Google Shape;150;p1"/>
            <p:cNvSpPr/>
            <p:nvPr/>
          </p:nvSpPr>
          <p:spPr>
            <a:xfrm>
              <a:off x="4509538" y="3595375"/>
              <a:ext cx="2827200" cy="815005"/>
            </a:xfrm>
            <a:prstGeom prst="roundRect">
              <a:avLst>
                <a:gd name="adj" fmla="val 16667"/>
              </a:avLst>
            </a:prstGeom>
            <a:solidFill>
              <a:srgbClr val="D93D82"/>
            </a:solidFill>
            <a:ln>
              <a:noFill/>
            </a:ln>
            <a:effectLst>
              <a:outerShdw blurRad="304800" dist="38100" algn="l" rotWithShape="0">
                <a:srgbClr val="000000">
                  <a:alpha val="2470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b="0" i="0" u="none" strike="noStrike" cap="none">
                  <a:solidFill>
                    <a:schemeClr val="lt1"/>
                  </a:solidFill>
                  <a:latin typeface="+mj-lt"/>
                  <a:ea typeface="Roboto Light"/>
                  <a:cs typeface="Roboto Light"/>
                  <a:sym typeface="Roboto Light"/>
                </a:rPr>
                <a:t>Стартап как Диплом</a:t>
              </a:r>
              <a:endParaRPr>
                <a:latin typeface="+mj-lt"/>
              </a:endParaRPr>
            </a:p>
          </p:txBody>
        </p:sp>
        <p:grpSp>
          <p:nvGrpSpPr>
            <p:cNvPr id="178" name="Google Shape;152;p1"/>
            <p:cNvGrpSpPr/>
            <p:nvPr/>
          </p:nvGrpSpPr>
          <p:grpSpPr>
            <a:xfrm>
              <a:off x="6886913" y="3581049"/>
              <a:ext cx="846353" cy="846351"/>
              <a:chOff x="8619095" y="1881425"/>
              <a:chExt cx="1010482" cy="957062"/>
            </a:xfrm>
          </p:grpSpPr>
          <p:sp>
            <p:nvSpPr>
              <p:cNvPr id="180" name="Google Shape;153;p1"/>
              <p:cNvSpPr/>
              <p:nvPr/>
            </p:nvSpPr>
            <p:spPr>
              <a:xfrm>
                <a:off x="8619095" y="1881425"/>
                <a:ext cx="1010482" cy="957062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317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68" b="1" i="0" u="none" strike="noStrike" cap="none">
                  <a:solidFill>
                    <a:srgbClr val="FFFFFF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81" name="Google Shape;154;p1"/>
              <p:cNvPicPr preferRelativeResize="0"/>
              <p:nvPr/>
            </p:nvPicPr>
            <p:blipFill rotWithShape="1">
              <a:blip r:embed="rId1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723468" y="1976651"/>
                <a:ext cx="801718" cy="76661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82" name="Google Shape;167;p1"/>
          <p:cNvSpPr/>
          <p:nvPr/>
        </p:nvSpPr>
        <p:spPr>
          <a:xfrm>
            <a:off x="4482874" y="4686786"/>
            <a:ext cx="2827200" cy="815005"/>
          </a:xfrm>
          <a:prstGeom prst="roundRect">
            <a:avLst>
              <a:gd name="adj" fmla="val 16667"/>
            </a:avLst>
          </a:prstGeom>
          <a:solidFill>
            <a:srgbClr val="D93D82"/>
          </a:solidFill>
          <a:ln>
            <a:noFill/>
          </a:ln>
          <a:effectLst>
            <a:outerShdw blurRad="304800" dist="38100" algn="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68" b="1" i="0" u="none" strike="noStrike" cap="none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68;p1"/>
          <p:cNvSpPr/>
          <p:nvPr/>
        </p:nvSpPr>
        <p:spPr>
          <a:xfrm>
            <a:off x="4549495" y="4711962"/>
            <a:ext cx="2721837" cy="738623"/>
          </a:xfrm>
          <a:prstGeom prst="rect">
            <a:avLst/>
          </a:prstGeom>
          <a:solidFill>
            <a:srgbClr val="D93D8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 dirty="0">
                <a:solidFill>
                  <a:srgbClr val="FFFFFF"/>
                </a:solidFill>
                <a:latin typeface="+mj-lt"/>
                <a:ea typeface="Roboto Light"/>
                <a:cs typeface="Roboto Light"/>
                <a:sym typeface="Roboto Light"/>
              </a:rPr>
              <a:t>Проекты студентов в топ-50 </a:t>
            </a:r>
            <a:r>
              <a:rPr lang="ru-RU" sz="1400" b="0" i="0" u="none" strike="noStrike" cap="none" dirty="0" smtClean="0">
                <a:solidFill>
                  <a:srgbClr val="FFFFFF"/>
                </a:solidFill>
                <a:latin typeface="+mj-lt"/>
                <a:ea typeface="Roboto Light"/>
                <a:cs typeface="Roboto Light"/>
                <a:sym typeface="Roboto Light"/>
              </a:rPr>
              <a:t/>
            </a:r>
            <a:br>
              <a:rPr lang="ru-RU" sz="1400" b="0" i="0" u="none" strike="noStrike" cap="none" dirty="0" smtClean="0">
                <a:solidFill>
                  <a:srgbClr val="FFFFFF"/>
                </a:solidFill>
                <a:latin typeface="+mj-lt"/>
                <a:ea typeface="Roboto Light"/>
                <a:cs typeface="Roboto Light"/>
                <a:sym typeface="Roboto Light"/>
              </a:rPr>
            </a:br>
            <a:r>
              <a:rPr lang="ru-RU" sz="1400" b="0" i="0" u="none" strike="noStrike" cap="none" dirty="0" smtClean="0">
                <a:solidFill>
                  <a:srgbClr val="FFFFFF"/>
                </a:solidFill>
                <a:latin typeface="+mj-lt"/>
                <a:ea typeface="Roboto Light"/>
                <a:cs typeface="Roboto Light"/>
                <a:sym typeface="Roboto Light"/>
              </a:rPr>
              <a:t>и </a:t>
            </a:r>
            <a:r>
              <a:rPr lang="ru-RU" sz="1400" b="0" i="0" u="none" strike="noStrike" cap="none" dirty="0">
                <a:solidFill>
                  <a:srgbClr val="FFFFFF"/>
                </a:solidFill>
                <a:latin typeface="+mj-lt"/>
                <a:ea typeface="Roboto Light"/>
                <a:cs typeface="Roboto Light"/>
                <a:sym typeface="Roboto Light"/>
              </a:rPr>
              <a:t>топ-1000 лучших проектов страны</a:t>
            </a:r>
            <a:endParaRPr dirty="0">
              <a:latin typeface="+mj-lt"/>
            </a:endParaRPr>
          </a:p>
        </p:txBody>
      </p:sp>
      <p:grpSp>
        <p:nvGrpSpPr>
          <p:cNvPr id="185" name="Google Shape;171;p1"/>
          <p:cNvGrpSpPr/>
          <p:nvPr/>
        </p:nvGrpSpPr>
        <p:grpSpPr>
          <a:xfrm>
            <a:off x="10881116" y="3630342"/>
            <a:ext cx="846352" cy="846351"/>
            <a:chOff x="8619095" y="1881425"/>
            <a:chExt cx="1010482" cy="957062"/>
          </a:xfrm>
        </p:grpSpPr>
        <p:sp>
          <p:nvSpPr>
            <p:cNvPr id="187" name="Google Shape;172;p1"/>
            <p:cNvSpPr/>
            <p:nvPr/>
          </p:nvSpPr>
          <p:spPr>
            <a:xfrm>
              <a:off x="8619095" y="1881425"/>
              <a:ext cx="1010482" cy="95706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317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68" b="1" i="0" u="none" strike="noStrike" cap="none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8" name="Google Shape;173;p1"/>
            <p:cNvPicPr preferRelativeResize="0"/>
            <p:nvPr/>
          </p:nvPicPr>
          <p:blipFill rotWithShape="1">
            <a:blip r:embed="rId1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23468" y="1976651"/>
              <a:ext cx="801718" cy="7666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9" name="Google Shape;175;p1"/>
          <p:cNvSpPr/>
          <p:nvPr/>
        </p:nvSpPr>
        <p:spPr>
          <a:xfrm>
            <a:off x="6960647" y="4640885"/>
            <a:ext cx="846351" cy="846351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317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68" b="1" i="0" u="none" strike="noStrike" cap="none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76;p1"/>
          <p:cNvPicPr preferRelativeResize="0"/>
          <p:nvPr/>
        </p:nvPicPr>
        <p:blipFill rotWithShape="1">
          <a:blip r:embed="rId1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0495" y="4725094"/>
            <a:ext cx="671497" cy="677932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77;p1"/>
          <p:cNvSpPr txBox="1"/>
          <p:nvPr/>
        </p:nvSpPr>
        <p:spPr>
          <a:xfrm>
            <a:off x="7076218" y="4886612"/>
            <a:ext cx="6298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 dirty="0">
                <a:solidFill>
                  <a:srgbClr val="182F5B"/>
                </a:solidFill>
                <a:latin typeface="+mj-lt"/>
                <a:ea typeface="Roboto Medium"/>
                <a:cs typeface="Roboto Medium"/>
                <a:sym typeface="Roboto Medium"/>
              </a:rPr>
              <a:t>3</a:t>
            </a:r>
            <a:endParaRPr sz="1800" b="1" i="0" u="none" strike="noStrike" cap="none" dirty="0">
              <a:solidFill>
                <a:srgbClr val="182F5B"/>
              </a:solidFill>
              <a:latin typeface="+mj-lt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92" name="Google Shape;177;p1"/>
          <p:cNvSpPr txBox="1"/>
          <p:nvPr/>
        </p:nvSpPr>
        <p:spPr>
          <a:xfrm>
            <a:off x="6527538" y="1646827"/>
            <a:ext cx="84635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 dirty="0" smtClean="0">
                <a:solidFill>
                  <a:srgbClr val="182F5B"/>
                </a:solidFill>
                <a:latin typeface="+mj-lt"/>
                <a:ea typeface="Roboto Medium"/>
                <a:cs typeface="Roboto Medium"/>
                <a:sym typeface="Roboto Medium"/>
              </a:rPr>
              <a:t>1500</a:t>
            </a:r>
            <a:br>
              <a:rPr lang="ru-RU" sz="1800" b="1" i="0" u="none" strike="noStrike" cap="none" dirty="0" smtClean="0">
                <a:solidFill>
                  <a:srgbClr val="182F5B"/>
                </a:solidFill>
                <a:latin typeface="+mj-lt"/>
                <a:ea typeface="Roboto Medium"/>
                <a:cs typeface="Roboto Medium"/>
                <a:sym typeface="Roboto Medium"/>
              </a:rPr>
            </a:br>
            <a:r>
              <a:rPr lang="ru-RU" sz="800" b="1" i="0" u="none" strike="noStrike" cap="none" dirty="0" smtClean="0">
                <a:solidFill>
                  <a:srgbClr val="182F5B"/>
                </a:solidFill>
                <a:latin typeface="+mj-lt"/>
                <a:ea typeface="Roboto Medium"/>
                <a:cs typeface="Roboto Medium"/>
                <a:sym typeface="Roboto Medium"/>
              </a:rPr>
              <a:t>студентов</a:t>
            </a:r>
            <a:endParaRPr sz="800" b="1" i="0" u="none" strike="noStrike" cap="none" dirty="0">
              <a:solidFill>
                <a:srgbClr val="182F5B"/>
              </a:solidFill>
              <a:latin typeface="+mj-lt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93" name="Google Shape;177;p1"/>
          <p:cNvSpPr txBox="1"/>
          <p:nvPr/>
        </p:nvSpPr>
        <p:spPr>
          <a:xfrm>
            <a:off x="7452363" y="1646827"/>
            <a:ext cx="84635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 dirty="0" smtClean="0">
                <a:solidFill>
                  <a:srgbClr val="182F5B"/>
                </a:solidFill>
                <a:latin typeface="+mj-lt"/>
                <a:ea typeface="Roboto Medium"/>
                <a:cs typeface="Roboto Medium"/>
                <a:sym typeface="Roboto Medium"/>
              </a:rPr>
              <a:t>3</a:t>
            </a:r>
            <a:br>
              <a:rPr lang="ru-RU" sz="1800" b="1" i="0" u="none" strike="noStrike" cap="none" dirty="0" smtClean="0">
                <a:solidFill>
                  <a:srgbClr val="182F5B"/>
                </a:solidFill>
                <a:latin typeface="+mj-lt"/>
                <a:ea typeface="Roboto Medium"/>
                <a:cs typeface="Roboto Medium"/>
                <a:sym typeface="Roboto Medium"/>
              </a:rPr>
            </a:br>
            <a:r>
              <a:rPr lang="ru-RU" sz="800" b="1" i="0" u="none" strike="noStrike" cap="none" dirty="0" smtClean="0">
                <a:solidFill>
                  <a:srgbClr val="182F5B"/>
                </a:solidFill>
                <a:latin typeface="+mj-lt"/>
                <a:ea typeface="Roboto Medium"/>
                <a:cs typeface="Roboto Medium"/>
                <a:sym typeface="Roboto Medium"/>
              </a:rPr>
              <a:t>вуза</a:t>
            </a:r>
            <a:endParaRPr sz="800" b="1" i="0" u="none" strike="noStrike" cap="none" dirty="0">
              <a:solidFill>
                <a:srgbClr val="182F5B"/>
              </a:solidFill>
              <a:latin typeface="+mj-lt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94" name="Google Shape;177;p1"/>
          <p:cNvSpPr txBox="1"/>
          <p:nvPr/>
        </p:nvSpPr>
        <p:spPr>
          <a:xfrm>
            <a:off x="7056178" y="2823656"/>
            <a:ext cx="5217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 dirty="0" smtClean="0">
                <a:solidFill>
                  <a:srgbClr val="182F5B"/>
                </a:solidFill>
                <a:latin typeface="+mj-lt"/>
                <a:ea typeface="Roboto Medium"/>
                <a:cs typeface="Roboto Medium"/>
                <a:sym typeface="Roboto Medium"/>
              </a:rPr>
              <a:t>20</a:t>
            </a:r>
          </a:p>
        </p:txBody>
      </p:sp>
      <p:sp>
        <p:nvSpPr>
          <p:cNvPr id="195" name="Google Shape;177;p1"/>
          <p:cNvSpPr txBox="1"/>
          <p:nvPr/>
        </p:nvSpPr>
        <p:spPr>
          <a:xfrm>
            <a:off x="7049198" y="3898394"/>
            <a:ext cx="5217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 dirty="0" smtClean="0">
                <a:solidFill>
                  <a:srgbClr val="182F5B"/>
                </a:solidFill>
                <a:latin typeface="+mj-lt"/>
                <a:ea typeface="Roboto Medium"/>
                <a:cs typeface="Roboto Medium"/>
                <a:sym typeface="Roboto Medium"/>
              </a:rPr>
              <a:t>43</a:t>
            </a:r>
          </a:p>
        </p:txBody>
      </p:sp>
      <p:sp>
        <p:nvSpPr>
          <p:cNvPr id="196" name="Google Shape;177;p1"/>
          <p:cNvSpPr txBox="1"/>
          <p:nvPr/>
        </p:nvSpPr>
        <p:spPr>
          <a:xfrm>
            <a:off x="10432793" y="2745977"/>
            <a:ext cx="84635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 dirty="0" smtClean="0">
                <a:solidFill>
                  <a:srgbClr val="182F5B"/>
                </a:solidFill>
                <a:latin typeface="+mj-lt"/>
                <a:ea typeface="Roboto Medium"/>
                <a:cs typeface="Roboto Medium"/>
                <a:sym typeface="Roboto Medium"/>
              </a:rPr>
              <a:t>1500</a:t>
            </a:r>
            <a:br>
              <a:rPr lang="ru-RU" sz="1800" b="1" i="0" u="none" strike="noStrike" cap="none" dirty="0" smtClean="0">
                <a:solidFill>
                  <a:srgbClr val="182F5B"/>
                </a:solidFill>
                <a:latin typeface="+mj-lt"/>
                <a:ea typeface="Roboto Medium"/>
                <a:cs typeface="Roboto Medium"/>
                <a:sym typeface="Roboto Medium"/>
              </a:rPr>
            </a:br>
            <a:r>
              <a:rPr lang="ru-RU" sz="800" b="1" i="0" u="none" strike="noStrike" cap="none" dirty="0" smtClean="0">
                <a:solidFill>
                  <a:srgbClr val="182F5B"/>
                </a:solidFill>
                <a:latin typeface="+mj-lt"/>
                <a:ea typeface="Roboto Medium"/>
                <a:cs typeface="Roboto Medium"/>
                <a:sym typeface="Roboto Medium"/>
              </a:rPr>
              <a:t>студентов</a:t>
            </a:r>
            <a:endParaRPr sz="800" b="1" i="0" u="none" strike="noStrike" cap="none" dirty="0">
              <a:solidFill>
                <a:srgbClr val="182F5B"/>
              </a:solidFill>
              <a:latin typeface="+mj-lt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97" name="Google Shape;177;p1"/>
          <p:cNvSpPr txBox="1"/>
          <p:nvPr/>
        </p:nvSpPr>
        <p:spPr>
          <a:xfrm>
            <a:off x="10343652" y="1671927"/>
            <a:ext cx="84635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 dirty="0" smtClean="0">
                <a:solidFill>
                  <a:srgbClr val="182F5B"/>
                </a:solidFill>
                <a:latin typeface="+mj-lt"/>
                <a:ea typeface="Roboto Medium"/>
                <a:cs typeface="Roboto Medium"/>
                <a:sym typeface="Roboto Medium"/>
              </a:rPr>
              <a:t>200</a:t>
            </a:r>
            <a:br>
              <a:rPr lang="ru-RU" sz="1800" b="1" i="0" u="none" strike="noStrike" cap="none" dirty="0" smtClean="0">
                <a:solidFill>
                  <a:srgbClr val="182F5B"/>
                </a:solidFill>
                <a:latin typeface="+mj-lt"/>
                <a:ea typeface="Roboto Medium"/>
                <a:cs typeface="Roboto Medium"/>
                <a:sym typeface="Roboto Medium"/>
              </a:rPr>
            </a:br>
            <a:r>
              <a:rPr lang="ru-RU" sz="800" b="1" i="0" u="none" strike="noStrike" cap="none" dirty="0" smtClean="0">
                <a:solidFill>
                  <a:srgbClr val="182F5B"/>
                </a:solidFill>
                <a:latin typeface="+mj-lt"/>
                <a:ea typeface="Roboto Medium"/>
                <a:cs typeface="Roboto Medium"/>
                <a:sym typeface="Roboto Medium"/>
              </a:rPr>
              <a:t>человек</a:t>
            </a:r>
            <a:endParaRPr sz="800" b="1" i="0" u="none" strike="noStrike" cap="none" dirty="0">
              <a:solidFill>
                <a:srgbClr val="182F5B"/>
              </a:solidFill>
              <a:latin typeface="+mj-lt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98" name="Google Shape;177;p1"/>
          <p:cNvSpPr txBox="1"/>
          <p:nvPr/>
        </p:nvSpPr>
        <p:spPr>
          <a:xfrm>
            <a:off x="11263009" y="1663621"/>
            <a:ext cx="84635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 dirty="0" smtClean="0">
                <a:solidFill>
                  <a:srgbClr val="182F5B"/>
                </a:solidFill>
                <a:latin typeface="+mj-lt"/>
                <a:ea typeface="Roboto Medium"/>
                <a:cs typeface="Roboto Medium"/>
                <a:sym typeface="Roboto Medium"/>
              </a:rPr>
              <a:t>47</a:t>
            </a:r>
            <a:br>
              <a:rPr lang="ru-RU" sz="1800" b="1" i="0" u="none" strike="noStrike" cap="none" dirty="0" smtClean="0">
                <a:solidFill>
                  <a:srgbClr val="182F5B"/>
                </a:solidFill>
                <a:latin typeface="+mj-lt"/>
                <a:ea typeface="Roboto Medium"/>
                <a:cs typeface="Roboto Medium"/>
                <a:sym typeface="Roboto Medium"/>
              </a:rPr>
            </a:br>
            <a:r>
              <a:rPr lang="ru-RU" sz="800" b="1" i="0" u="none" strike="noStrike" cap="none" dirty="0" smtClean="0">
                <a:solidFill>
                  <a:srgbClr val="182F5B"/>
                </a:solidFill>
                <a:latin typeface="+mj-lt"/>
                <a:ea typeface="Roboto Medium"/>
                <a:cs typeface="Roboto Medium"/>
                <a:sym typeface="Roboto Medium"/>
              </a:rPr>
              <a:t>вузов</a:t>
            </a:r>
            <a:endParaRPr sz="800" b="1" i="0" u="none" strike="noStrike" cap="none" dirty="0">
              <a:solidFill>
                <a:srgbClr val="182F5B"/>
              </a:solidFill>
              <a:latin typeface="+mj-lt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99" name="Google Shape;177;p1"/>
          <p:cNvSpPr txBox="1"/>
          <p:nvPr/>
        </p:nvSpPr>
        <p:spPr>
          <a:xfrm>
            <a:off x="10879657" y="3805492"/>
            <a:ext cx="84635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 dirty="0" smtClean="0">
                <a:solidFill>
                  <a:srgbClr val="182F5B"/>
                </a:solidFill>
                <a:latin typeface="+mj-lt"/>
                <a:ea typeface="Roboto Medium"/>
                <a:cs typeface="Roboto Medium"/>
                <a:sym typeface="Roboto Medium"/>
              </a:rPr>
              <a:t>6000</a:t>
            </a:r>
            <a:br>
              <a:rPr lang="ru-RU" sz="1800" b="1" i="0" u="none" strike="noStrike" cap="none" dirty="0" smtClean="0">
                <a:solidFill>
                  <a:srgbClr val="182F5B"/>
                </a:solidFill>
                <a:latin typeface="+mj-lt"/>
                <a:ea typeface="Roboto Medium"/>
                <a:cs typeface="Roboto Medium"/>
                <a:sym typeface="Roboto Medium"/>
              </a:rPr>
            </a:br>
            <a:r>
              <a:rPr lang="ru-RU" sz="800" b="1" i="0" u="none" strike="noStrike" cap="none" dirty="0" smtClean="0">
                <a:solidFill>
                  <a:srgbClr val="182F5B"/>
                </a:solidFill>
                <a:latin typeface="+mj-lt"/>
                <a:ea typeface="Roboto Medium"/>
                <a:cs typeface="Roboto Medium"/>
                <a:sym typeface="Roboto Medium"/>
              </a:rPr>
              <a:t>человек</a:t>
            </a:r>
            <a:endParaRPr sz="800" b="1" i="0" u="none" strike="noStrike" cap="none" dirty="0">
              <a:solidFill>
                <a:srgbClr val="182F5B"/>
              </a:solidFill>
              <a:latin typeface="+mj-lt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01" name="Google Shape;177;p1"/>
          <p:cNvSpPr txBox="1"/>
          <p:nvPr/>
        </p:nvSpPr>
        <p:spPr>
          <a:xfrm>
            <a:off x="10828074" y="4817859"/>
            <a:ext cx="84635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 dirty="0" smtClean="0">
                <a:solidFill>
                  <a:srgbClr val="182F5B"/>
                </a:solidFill>
                <a:latin typeface="+mj-lt"/>
                <a:ea typeface="Roboto Medium"/>
                <a:cs typeface="Roboto Medium"/>
                <a:sym typeface="Roboto Medium"/>
              </a:rPr>
              <a:t>830</a:t>
            </a:r>
            <a:br>
              <a:rPr lang="ru-RU" sz="1800" b="1" i="0" u="none" strike="noStrike" cap="none" dirty="0" smtClean="0">
                <a:solidFill>
                  <a:srgbClr val="182F5B"/>
                </a:solidFill>
                <a:latin typeface="+mj-lt"/>
                <a:ea typeface="Roboto Medium"/>
                <a:cs typeface="Roboto Medium"/>
                <a:sym typeface="Roboto Medium"/>
              </a:rPr>
            </a:br>
            <a:r>
              <a:rPr lang="ru-RU" sz="800" b="1" i="0" u="none" strike="noStrike" cap="none" dirty="0" smtClean="0">
                <a:solidFill>
                  <a:srgbClr val="182F5B"/>
                </a:solidFill>
                <a:latin typeface="+mj-lt"/>
                <a:ea typeface="Roboto Medium"/>
                <a:cs typeface="Roboto Medium"/>
                <a:sym typeface="Roboto Medium"/>
              </a:rPr>
              <a:t>студентов</a:t>
            </a:r>
            <a:endParaRPr sz="800" b="1" i="0" u="none" strike="noStrike" cap="none" dirty="0">
              <a:solidFill>
                <a:srgbClr val="182F5B"/>
              </a:solidFill>
              <a:latin typeface="+mj-lt"/>
              <a:ea typeface="Roboto Medium"/>
              <a:cs typeface="Roboto Medium"/>
              <a:sym typeface="Roboto Medium"/>
            </a:endParaRPr>
          </a:p>
        </p:txBody>
      </p:sp>
    </p:spTree>
    <p:extLst>
      <p:ext uri="{BB962C8B-B14F-4D97-AF65-F5344CB8AC3E}">
        <p14:creationId xmlns:p14="http://schemas.microsoft.com/office/powerpoint/2010/main" val="49797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Прямоугольник с двумя скругленными противолежащими углами 178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7338279" y="5841246"/>
            <a:ext cx="4164313" cy="897811"/>
          </a:xfrm>
          <a:prstGeom prst="round2DiagRect">
            <a:avLst>
              <a:gd name="adj1" fmla="val 15733"/>
              <a:gd name="adj2" fmla="val 0"/>
            </a:avLst>
          </a:prstGeom>
          <a:gradFill flip="none" rotWithShape="1">
            <a:gsLst>
              <a:gs pos="39400">
                <a:srgbClr val="005AAA"/>
              </a:gs>
              <a:gs pos="0">
                <a:srgbClr val="005AAA"/>
              </a:gs>
              <a:gs pos="100000">
                <a:srgbClr val="00B7EE"/>
              </a:gs>
            </a:gsLst>
            <a:lin ang="19200000" scaled="0"/>
            <a:tileRect/>
          </a:gra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Университетская </a:t>
            </a:r>
            <a:r>
              <a:rPr lang="ru-RU" dirty="0" err="1"/>
              <a:t>стартап</a:t>
            </a:r>
            <a:r>
              <a:rPr lang="ru-RU" dirty="0"/>
              <a:t> студия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Образовательная политика</a:t>
            </a:r>
          </a:p>
        </p:txBody>
      </p:sp>
      <p:pic>
        <p:nvPicPr>
          <p:cNvPr id="32" name="Google Shape;122;p18">
            <a:extLst>
              <a:ext uri="{FF2B5EF4-FFF2-40B4-BE49-F238E27FC236}">
                <a16:creationId xmlns:a16="http://schemas.microsoft.com/office/drawing/2014/main" id="{144C2C07-DA19-4E57-AB27-5A8AAAB407D0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305"/>
          <a:stretch/>
        </p:blipFill>
        <p:spPr>
          <a:xfrm>
            <a:off x="103467" y="5845090"/>
            <a:ext cx="1183715" cy="467354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3F0604B7-2392-7591-CDBB-936698DC5BC6}"/>
              </a:ext>
            </a:extLst>
          </p:cNvPr>
          <p:cNvSpPr txBox="1"/>
          <p:nvPr/>
        </p:nvSpPr>
        <p:spPr>
          <a:xfrm>
            <a:off x="1450975" y="1309010"/>
            <a:ext cx="6144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78155"/>
            <a:r>
              <a:rPr lang="ru-RU" sz="1600" dirty="0">
                <a:solidFill>
                  <a:srgbClr val="002060"/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Университетская стартап студия </a:t>
            </a:r>
            <a:r>
              <a:rPr lang="ru-RU" sz="1600" dirty="0">
                <a:solidFill>
                  <a:srgbClr val="00206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– юр. лицо, созданное совместно </a:t>
            </a:r>
            <a:r>
              <a:rPr lang="ru-RU" sz="1600" dirty="0" smtClean="0">
                <a:solidFill>
                  <a:srgbClr val="00206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с </a:t>
            </a:r>
            <a:r>
              <a:rPr lang="ru-RU" sz="1600" dirty="0">
                <a:solidFill>
                  <a:srgbClr val="00206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индустриальными партнерами, является держателем основной </a:t>
            </a:r>
            <a:r>
              <a:rPr lang="ru-RU" sz="1600" dirty="0" smtClean="0">
                <a:solidFill>
                  <a:srgbClr val="00206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доли в </a:t>
            </a:r>
            <a:r>
              <a:rPr lang="ru-RU" sz="1600" dirty="0">
                <a:solidFill>
                  <a:srgbClr val="00206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созданных стартапах</a:t>
            </a:r>
          </a:p>
        </p:txBody>
      </p:sp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DE07ACFE-828E-3B24-1DD9-8D479FDF5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963" y="1198007"/>
            <a:ext cx="1084695" cy="1084695"/>
          </a:xfrm>
          <a:prstGeom prst="rect">
            <a:avLst/>
          </a:prstGeom>
        </p:spPr>
      </p:pic>
      <p:grpSp>
        <p:nvGrpSpPr>
          <p:cNvPr id="46" name="Группа 45"/>
          <p:cNvGrpSpPr/>
          <p:nvPr/>
        </p:nvGrpSpPr>
        <p:grpSpPr>
          <a:xfrm>
            <a:off x="1287182" y="2355171"/>
            <a:ext cx="6942418" cy="3906554"/>
            <a:chOff x="2098382" y="2417919"/>
            <a:chExt cx="6942418" cy="3906554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2151378" y="2567454"/>
              <a:ext cx="1140823" cy="1140823"/>
              <a:chOff x="1769302" y="2624960"/>
              <a:chExt cx="1140823" cy="1140823"/>
            </a:xfrm>
            <a:solidFill>
              <a:srgbClr val="005AAA"/>
            </a:solidFill>
          </p:grpSpPr>
          <p:sp>
            <p:nvSpPr>
              <p:cNvPr id="2" name="Овал 1"/>
              <p:cNvSpPr/>
              <p:nvPr/>
            </p:nvSpPr>
            <p:spPr>
              <a:xfrm>
                <a:off x="1769302" y="2624960"/>
                <a:ext cx="1140823" cy="1140823"/>
              </a:xfrm>
              <a:prstGeom prst="ellipse">
                <a:avLst/>
              </a:prstGeom>
              <a:grpFill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ru-RU" sz="1400" dirty="0"/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>
                <a:off x="1905140" y="3072262"/>
                <a:ext cx="883575" cy="246221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r>
                  <a:rPr lang="ru-RU" sz="1000" b="1" dirty="0">
                    <a:solidFill>
                      <a:schemeClr val="bg1"/>
                    </a:solidFill>
                    <a:latin typeface="+mj-lt"/>
                    <a:ea typeface="Roboto Medium" panose="02000000000000000000" pitchFamily="2" charset="0"/>
                    <a:cs typeface="Roboto Medium" panose="02000000000000000000" pitchFamily="2" charset="0"/>
                  </a:rPr>
                  <a:t>Университет</a:t>
                </a:r>
                <a:endParaRPr lang="ru-RU" sz="10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grpSp>
          <p:nvGrpSpPr>
            <p:cNvPr id="90" name="Группа 89"/>
            <p:cNvGrpSpPr/>
            <p:nvPr/>
          </p:nvGrpSpPr>
          <p:grpSpPr>
            <a:xfrm>
              <a:off x="2165113" y="3754786"/>
              <a:ext cx="1146469" cy="1140823"/>
              <a:chOff x="1766479" y="2701006"/>
              <a:chExt cx="1146469" cy="1140823"/>
            </a:xfrm>
            <a:solidFill>
              <a:srgbClr val="005AAA"/>
            </a:solidFill>
          </p:grpSpPr>
          <p:sp>
            <p:nvSpPr>
              <p:cNvPr id="91" name="Овал 90"/>
              <p:cNvSpPr/>
              <p:nvPr/>
            </p:nvSpPr>
            <p:spPr>
              <a:xfrm>
                <a:off x="1769303" y="2701006"/>
                <a:ext cx="1140823" cy="1140823"/>
              </a:xfrm>
              <a:prstGeom prst="ellipse">
                <a:avLst/>
              </a:prstGeom>
              <a:grpFill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ru-RU" sz="1400" dirty="0"/>
              </a:p>
            </p:txBody>
          </p:sp>
          <p:sp>
            <p:nvSpPr>
              <p:cNvPr id="92" name="Прямоугольник 91"/>
              <p:cNvSpPr/>
              <p:nvPr/>
            </p:nvSpPr>
            <p:spPr>
              <a:xfrm>
                <a:off x="1766479" y="3071363"/>
                <a:ext cx="1146469" cy="4001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1000" b="1" dirty="0" smtClean="0">
                    <a:solidFill>
                      <a:schemeClr val="bg1"/>
                    </a:solidFill>
                    <a:latin typeface="+mj-lt"/>
                    <a:ea typeface="Roboto Medium" panose="02000000000000000000" pitchFamily="2" charset="0"/>
                    <a:cs typeface="Roboto Medium" panose="02000000000000000000" pitchFamily="2" charset="0"/>
                  </a:rPr>
                  <a:t>Индустриальный</a:t>
                </a:r>
                <a:br>
                  <a:rPr lang="ru-RU" sz="1000" b="1" dirty="0" smtClean="0">
                    <a:solidFill>
                      <a:schemeClr val="bg1"/>
                    </a:solidFill>
                    <a:latin typeface="+mj-lt"/>
                    <a:ea typeface="Roboto Medium" panose="02000000000000000000" pitchFamily="2" charset="0"/>
                    <a:cs typeface="Roboto Medium" panose="02000000000000000000" pitchFamily="2" charset="0"/>
                  </a:rPr>
                </a:br>
                <a:r>
                  <a:rPr lang="ru-RU" sz="1000" b="1" dirty="0" smtClean="0">
                    <a:solidFill>
                      <a:schemeClr val="bg1"/>
                    </a:solidFill>
                    <a:latin typeface="+mj-lt"/>
                    <a:ea typeface="Roboto Medium" panose="02000000000000000000" pitchFamily="2" charset="0"/>
                    <a:cs typeface="Roboto Medium" panose="02000000000000000000" pitchFamily="2" charset="0"/>
                  </a:rPr>
                  <a:t>партнер</a:t>
                </a:r>
                <a:endParaRPr lang="ru-RU" sz="10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grpSp>
          <p:nvGrpSpPr>
            <p:cNvPr id="7" name="Группа 6"/>
            <p:cNvGrpSpPr/>
            <p:nvPr/>
          </p:nvGrpSpPr>
          <p:grpSpPr>
            <a:xfrm>
              <a:off x="2098382" y="4944639"/>
              <a:ext cx="1274280" cy="1140823"/>
              <a:chOff x="4365453" y="3889769"/>
              <a:chExt cx="1274280" cy="1140823"/>
            </a:xfrm>
          </p:grpSpPr>
          <p:sp>
            <p:nvSpPr>
              <p:cNvPr id="93" name="Овал 92"/>
              <p:cNvSpPr/>
              <p:nvPr/>
            </p:nvSpPr>
            <p:spPr>
              <a:xfrm>
                <a:off x="4429358" y="3889769"/>
                <a:ext cx="1140823" cy="1140823"/>
              </a:xfrm>
              <a:prstGeom prst="ellipse">
                <a:avLst/>
              </a:prstGeom>
              <a:solidFill>
                <a:srgbClr val="005AAA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ru-RU" sz="1400" dirty="0"/>
              </a:p>
            </p:txBody>
          </p:sp>
          <p:sp>
            <p:nvSpPr>
              <p:cNvPr id="94" name="Прямоугольник 93"/>
              <p:cNvSpPr/>
              <p:nvPr/>
            </p:nvSpPr>
            <p:spPr>
              <a:xfrm>
                <a:off x="4365453" y="4211743"/>
                <a:ext cx="1274280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000" b="1" dirty="0" smtClean="0">
                    <a:solidFill>
                      <a:schemeClr val="bg1"/>
                    </a:solidFill>
                    <a:latin typeface="+mj-lt"/>
                    <a:ea typeface="Roboto Medium" panose="02000000000000000000" pitchFamily="2" charset="0"/>
                    <a:cs typeface="Roboto Medium" panose="02000000000000000000" pitchFamily="2" charset="0"/>
                  </a:rPr>
                  <a:t>Частный предприниматель, инвестор</a:t>
                </a:r>
                <a:endParaRPr lang="ru-RU" sz="10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grpSp>
          <p:nvGrpSpPr>
            <p:cNvPr id="9" name="Группа 8"/>
            <p:cNvGrpSpPr/>
            <p:nvPr/>
          </p:nvGrpSpPr>
          <p:grpSpPr>
            <a:xfrm>
              <a:off x="4132649" y="2417919"/>
              <a:ext cx="1758622" cy="694509"/>
              <a:chOff x="4011239" y="2694764"/>
              <a:chExt cx="1758622" cy="694509"/>
            </a:xfrm>
          </p:grpSpPr>
          <p:sp>
            <p:nvSpPr>
              <p:cNvPr id="8" name="Скругленный прямоугольник 7"/>
              <p:cNvSpPr/>
              <p:nvPr/>
            </p:nvSpPr>
            <p:spPr>
              <a:xfrm>
                <a:off x="4011239" y="2694764"/>
                <a:ext cx="1758622" cy="694509"/>
              </a:xfrm>
              <a:prstGeom prst="roundRect">
                <a:avLst/>
              </a:prstGeom>
              <a:solidFill>
                <a:srgbClr val="1AAEE5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ru-RU" sz="1400" dirty="0"/>
              </a:p>
            </p:txBody>
          </p:sp>
          <p:sp>
            <p:nvSpPr>
              <p:cNvPr id="97" name="Прямоугольник 96"/>
              <p:cNvSpPr/>
              <p:nvPr/>
            </p:nvSpPr>
            <p:spPr>
              <a:xfrm>
                <a:off x="4011239" y="2835277"/>
                <a:ext cx="172429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000" b="1" dirty="0" smtClean="0">
                    <a:solidFill>
                      <a:schemeClr val="bg1"/>
                    </a:solidFill>
                    <a:latin typeface="+mj-lt"/>
                    <a:ea typeface="Roboto Medium" panose="02000000000000000000" pitchFamily="2" charset="0"/>
                    <a:cs typeface="Roboto Medium" panose="02000000000000000000" pitchFamily="2" charset="0"/>
                  </a:rPr>
                  <a:t>Министерство науки </a:t>
                </a:r>
                <a:br>
                  <a:rPr lang="ru-RU" sz="1000" b="1" dirty="0" smtClean="0">
                    <a:solidFill>
                      <a:schemeClr val="bg1"/>
                    </a:solidFill>
                    <a:latin typeface="+mj-lt"/>
                    <a:ea typeface="Roboto Medium" panose="02000000000000000000" pitchFamily="2" charset="0"/>
                    <a:cs typeface="Roboto Medium" panose="02000000000000000000" pitchFamily="2" charset="0"/>
                  </a:rPr>
                </a:br>
                <a:r>
                  <a:rPr lang="ru-RU" sz="1000" b="1" dirty="0" smtClean="0">
                    <a:solidFill>
                      <a:schemeClr val="bg1"/>
                    </a:solidFill>
                    <a:latin typeface="+mj-lt"/>
                    <a:ea typeface="Roboto Medium" panose="02000000000000000000" pitchFamily="2" charset="0"/>
                    <a:cs typeface="Roboto Medium" panose="02000000000000000000" pitchFamily="2" charset="0"/>
                  </a:rPr>
                  <a:t>и высшего образования РФ</a:t>
                </a:r>
                <a:endParaRPr lang="ru-RU" sz="10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grpSp>
          <p:nvGrpSpPr>
            <p:cNvPr id="99" name="Группа 98"/>
            <p:cNvGrpSpPr/>
            <p:nvPr/>
          </p:nvGrpSpPr>
          <p:grpSpPr>
            <a:xfrm>
              <a:off x="4605304" y="3436257"/>
              <a:ext cx="813310" cy="370357"/>
              <a:chOff x="4011239" y="2694764"/>
              <a:chExt cx="1758622" cy="694509"/>
            </a:xfrm>
          </p:grpSpPr>
          <p:sp>
            <p:nvSpPr>
              <p:cNvPr id="100" name="Скругленный прямоугольник 99"/>
              <p:cNvSpPr/>
              <p:nvPr/>
            </p:nvSpPr>
            <p:spPr>
              <a:xfrm>
                <a:off x="4011239" y="2694764"/>
                <a:ext cx="1758622" cy="694509"/>
              </a:xfrm>
              <a:prstGeom prst="roundRect">
                <a:avLst/>
              </a:prstGeom>
              <a:solidFill>
                <a:srgbClr val="1AAEE5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ru-RU" sz="1400" dirty="0"/>
              </a:p>
            </p:txBody>
          </p:sp>
          <p:sp>
            <p:nvSpPr>
              <p:cNvPr id="101" name="Прямоугольник 100"/>
              <p:cNvSpPr/>
              <p:nvPr/>
            </p:nvSpPr>
            <p:spPr>
              <a:xfrm>
                <a:off x="4011239" y="2835277"/>
                <a:ext cx="1724297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000" b="1" dirty="0" smtClean="0">
                    <a:solidFill>
                      <a:schemeClr val="bg1"/>
                    </a:solidFill>
                    <a:latin typeface="+mj-lt"/>
                    <a:ea typeface="Roboto Medium" panose="02000000000000000000" pitchFamily="2" charset="0"/>
                    <a:cs typeface="Roboto Medium" panose="02000000000000000000" pitchFamily="2" charset="0"/>
                  </a:rPr>
                  <a:t>ФИОП</a:t>
                </a:r>
                <a:endParaRPr lang="ru-RU" sz="10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grpSp>
          <p:nvGrpSpPr>
            <p:cNvPr id="102" name="Группа 101"/>
            <p:cNvGrpSpPr/>
            <p:nvPr/>
          </p:nvGrpSpPr>
          <p:grpSpPr>
            <a:xfrm>
              <a:off x="3919034" y="4325197"/>
              <a:ext cx="2185851" cy="454496"/>
              <a:chOff x="4011239" y="2694764"/>
              <a:chExt cx="3633719" cy="852291"/>
            </a:xfrm>
          </p:grpSpPr>
          <p:sp>
            <p:nvSpPr>
              <p:cNvPr id="103" name="Скругленный прямоугольник 102"/>
              <p:cNvSpPr/>
              <p:nvPr/>
            </p:nvSpPr>
            <p:spPr>
              <a:xfrm>
                <a:off x="4011239" y="2694764"/>
                <a:ext cx="3633719" cy="694510"/>
              </a:xfrm>
              <a:prstGeom prst="roundRect">
                <a:avLst/>
              </a:prstGeom>
              <a:solidFill>
                <a:srgbClr val="005AAA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ru-RU" sz="1400" dirty="0"/>
              </a:p>
            </p:txBody>
          </p:sp>
          <p:sp>
            <p:nvSpPr>
              <p:cNvPr id="104" name="Прямоугольник 103"/>
              <p:cNvSpPr/>
              <p:nvPr/>
            </p:nvSpPr>
            <p:spPr>
              <a:xfrm>
                <a:off x="4011239" y="2796751"/>
                <a:ext cx="3633719" cy="7503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000" b="1" dirty="0" smtClean="0">
                    <a:solidFill>
                      <a:schemeClr val="bg1"/>
                    </a:solidFill>
                    <a:latin typeface="+mj-lt"/>
                    <a:ea typeface="Roboto Medium" panose="02000000000000000000" pitchFamily="2" charset="0"/>
                    <a:cs typeface="Roboto Medium" panose="02000000000000000000" pitchFamily="2" charset="0"/>
                  </a:rPr>
                  <a:t>Университетская </a:t>
                </a:r>
                <a:r>
                  <a:rPr lang="ru-RU" sz="1000" b="1" dirty="0" err="1" smtClean="0">
                    <a:solidFill>
                      <a:schemeClr val="bg1"/>
                    </a:solidFill>
                    <a:latin typeface="+mj-lt"/>
                    <a:ea typeface="Roboto Medium" panose="02000000000000000000" pitchFamily="2" charset="0"/>
                    <a:cs typeface="Roboto Medium" panose="02000000000000000000" pitchFamily="2" charset="0"/>
                  </a:rPr>
                  <a:t>стартап</a:t>
                </a:r>
                <a:r>
                  <a:rPr lang="ru-RU" sz="1000" b="1" dirty="0" smtClean="0">
                    <a:solidFill>
                      <a:schemeClr val="bg1"/>
                    </a:solidFill>
                    <a:latin typeface="+mj-lt"/>
                    <a:ea typeface="Roboto Medium" panose="02000000000000000000" pitchFamily="2" charset="0"/>
                    <a:cs typeface="Roboto Medium" panose="02000000000000000000" pitchFamily="2" charset="0"/>
                  </a:rPr>
                  <a:t> студия</a:t>
                </a:r>
                <a:endParaRPr lang="ru-RU" sz="10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grpSp>
          <p:nvGrpSpPr>
            <p:cNvPr id="105" name="Группа 104"/>
            <p:cNvGrpSpPr/>
            <p:nvPr/>
          </p:nvGrpSpPr>
          <p:grpSpPr>
            <a:xfrm>
              <a:off x="4084617" y="5400132"/>
              <a:ext cx="1902683" cy="394728"/>
              <a:chOff x="4011239" y="2694764"/>
              <a:chExt cx="3633719" cy="694510"/>
            </a:xfrm>
          </p:grpSpPr>
          <p:sp>
            <p:nvSpPr>
              <p:cNvPr id="106" name="Скругленный прямоугольник 105"/>
              <p:cNvSpPr/>
              <p:nvPr/>
            </p:nvSpPr>
            <p:spPr>
              <a:xfrm>
                <a:off x="4011239" y="2694764"/>
                <a:ext cx="3633719" cy="694510"/>
              </a:xfrm>
              <a:prstGeom prst="roundRect">
                <a:avLst/>
              </a:prstGeom>
              <a:solidFill>
                <a:srgbClr val="1AAEE5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ru-RU" sz="1400" dirty="0"/>
              </a:p>
            </p:txBody>
          </p:sp>
          <p:sp>
            <p:nvSpPr>
              <p:cNvPr id="107" name="Прямоугольник 106"/>
              <p:cNvSpPr/>
              <p:nvPr/>
            </p:nvSpPr>
            <p:spPr>
              <a:xfrm>
                <a:off x="4011239" y="2796753"/>
                <a:ext cx="3633719" cy="4617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000" b="1" dirty="0" smtClean="0">
                    <a:solidFill>
                      <a:schemeClr val="bg1"/>
                    </a:solidFill>
                    <a:latin typeface="+mj-lt"/>
                    <a:ea typeface="Roboto Medium" panose="02000000000000000000" pitchFamily="2" charset="0"/>
                    <a:cs typeface="Roboto Medium" panose="02000000000000000000" pitchFamily="2" charset="0"/>
                  </a:rPr>
                  <a:t>Технологические </a:t>
                </a:r>
                <a:r>
                  <a:rPr lang="ru-RU" sz="1000" b="1" dirty="0" err="1" smtClean="0">
                    <a:solidFill>
                      <a:schemeClr val="bg1"/>
                    </a:solidFill>
                    <a:latin typeface="+mj-lt"/>
                    <a:ea typeface="Roboto Medium" panose="02000000000000000000" pitchFamily="2" charset="0"/>
                    <a:cs typeface="Roboto Medium" panose="02000000000000000000" pitchFamily="2" charset="0"/>
                  </a:rPr>
                  <a:t>стартапы</a:t>
                </a:r>
                <a:endParaRPr lang="ru-RU" sz="10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grpSp>
          <p:nvGrpSpPr>
            <p:cNvPr id="10" name="Группа 9"/>
            <p:cNvGrpSpPr/>
            <p:nvPr/>
          </p:nvGrpSpPr>
          <p:grpSpPr>
            <a:xfrm>
              <a:off x="6635042" y="2479800"/>
              <a:ext cx="2405758" cy="3084762"/>
              <a:chOff x="6421428" y="2585841"/>
              <a:chExt cx="2405758" cy="3084762"/>
            </a:xfrm>
          </p:grpSpPr>
          <p:grpSp>
            <p:nvGrpSpPr>
              <p:cNvPr id="108" name="Группа 107"/>
              <p:cNvGrpSpPr/>
              <p:nvPr/>
            </p:nvGrpSpPr>
            <p:grpSpPr>
              <a:xfrm>
                <a:off x="6421428" y="2585841"/>
                <a:ext cx="2405758" cy="658068"/>
                <a:chOff x="4011239" y="2787098"/>
                <a:chExt cx="1145609" cy="864564"/>
              </a:xfrm>
            </p:grpSpPr>
            <p:sp>
              <p:nvSpPr>
                <p:cNvPr id="109" name="Скругленный прямоугольник 108"/>
                <p:cNvSpPr/>
                <p:nvPr/>
              </p:nvSpPr>
              <p:spPr>
                <a:xfrm>
                  <a:off x="4011239" y="2787098"/>
                  <a:ext cx="1091698" cy="864564"/>
                </a:xfrm>
                <a:prstGeom prst="roundRect">
                  <a:avLst/>
                </a:prstGeom>
                <a:solidFill>
                  <a:srgbClr val="0033CC"/>
                </a:solidFill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endParaRPr lang="ru-RU" sz="1400" dirty="0"/>
                </a:p>
              </p:txBody>
            </p:sp>
            <p:sp>
              <p:nvSpPr>
                <p:cNvPr id="110" name="Прямоугольник 109"/>
                <p:cNvSpPr/>
                <p:nvPr/>
              </p:nvSpPr>
              <p:spPr>
                <a:xfrm>
                  <a:off x="4026590" y="2858686"/>
                  <a:ext cx="1130258" cy="7278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ru-RU" sz="1000" b="1" dirty="0" smtClean="0">
                      <a:solidFill>
                        <a:schemeClr val="bg1"/>
                      </a:solidFill>
                      <a:latin typeface="+mj-lt"/>
                      <a:ea typeface="Roboto Medium" panose="02000000000000000000" pitchFamily="2" charset="0"/>
                      <a:cs typeface="Roboto Medium" panose="02000000000000000000" pitchFamily="2" charset="0"/>
                    </a:rPr>
                    <a:t>1. Инициирует создание проекта, базируясь на научный задел вуза </a:t>
                  </a:r>
                  <a:br>
                    <a:rPr lang="ru-RU" sz="1000" b="1" dirty="0" smtClean="0">
                      <a:solidFill>
                        <a:schemeClr val="bg1"/>
                      </a:solidFill>
                      <a:latin typeface="+mj-lt"/>
                      <a:ea typeface="Roboto Medium" panose="02000000000000000000" pitchFamily="2" charset="0"/>
                      <a:cs typeface="Roboto Medium" panose="02000000000000000000" pitchFamily="2" charset="0"/>
                    </a:rPr>
                  </a:br>
                  <a:r>
                    <a:rPr lang="ru-RU" sz="1000" b="1" dirty="0" smtClean="0">
                      <a:solidFill>
                        <a:schemeClr val="bg1"/>
                      </a:solidFill>
                      <a:latin typeface="+mj-lt"/>
                      <a:ea typeface="Roboto Medium" panose="02000000000000000000" pitchFamily="2" charset="0"/>
                      <a:cs typeface="Roboto Medium" panose="02000000000000000000" pitchFamily="2" charset="0"/>
                    </a:rPr>
                    <a:t>и задачи индустриального партнера</a:t>
                  </a:r>
                  <a:endParaRPr lang="ru-RU" sz="1000" b="1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grpSp>
            <p:nvGrpSpPr>
              <p:cNvPr id="111" name="Группа 110"/>
              <p:cNvGrpSpPr/>
              <p:nvPr/>
            </p:nvGrpSpPr>
            <p:grpSpPr>
              <a:xfrm>
                <a:off x="6421429" y="3338089"/>
                <a:ext cx="2292546" cy="528629"/>
                <a:chOff x="4011239" y="2947285"/>
                <a:chExt cx="1091698" cy="694509"/>
              </a:xfrm>
            </p:grpSpPr>
            <p:sp>
              <p:nvSpPr>
                <p:cNvPr id="112" name="Скругленный прямоугольник 111"/>
                <p:cNvSpPr/>
                <p:nvPr/>
              </p:nvSpPr>
              <p:spPr>
                <a:xfrm>
                  <a:off x="4011239" y="2947285"/>
                  <a:ext cx="1091698" cy="694509"/>
                </a:xfrm>
                <a:prstGeom prst="roundRect">
                  <a:avLst/>
                </a:prstGeom>
                <a:solidFill>
                  <a:srgbClr val="0033CC"/>
                </a:solidFill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endParaRPr lang="ru-RU" sz="1400" dirty="0"/>
                </a:p>
              </p:txBody>
            </p:sp>
            <p:sp>
              <p:nvSpPr>
                <p:cNvPr id="113" name="Прямоугольник 112"/>
                <p:cNvSpPr/>
                <p:nvPr/>
              </p:nvSpPr>
              <p:spPr>
                <a:xfrm>
                  <a:off x="4011239" y="3110746"/>
                  <a:ext cx="941603" cy="32348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ru-RU" sz="1000" b="1" dirty="0" smtClean="0">
                      <a:solidFill>
                        <a:schemeClr val="bg1"/>
                      </a:solidFill>
                      <a:latin typeface="+mj-lt"/>
                      <a:ea typeface="Roboto Medium" panose="02000000000000000000" pitchFamily="2" charset="0"/>
                      <a:cs typeface="Roboto Medium" panose="02000000000000000000" pitchFamily="2" charset="0"/>
                    </a:rPr>
                    <a:t>2. Формирует команду</a:t>
                  </a:r>
                  <a:endParaRPr lang="ru-RU" sz="1000" b="1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grpSp>
            <p:nvGrpSpPr>
              <p:cNvPr id="114" name="Группа 113"/>
              <p:cNvGrpSpPr/>
              <p:nvPr/>
            </p:nvGrpSpPr>
            <p:grpSpPr>
              <a:xfrm>
                <a:off x="6421429" y="3933578"/>
                <a:ext cx="2292546" cy="528629"/>
                <a:chOff x="4011239" y="2901517"/>
                <a:chExt cx="1091698" cy="694509"/>
              </a:xfrm>
            </p:grpSpPr>
            <p:sp>
              <p:nvSpPr>
                <p:cNvPr id="115" name="Скругленный прямоугольник 114"/>
                <p:cNvSpPr/>
                <p:nvPr/>
              </p:nvSpPr>
              <p:spPr>
                <a:xfrm>
                  <a:off x="4011239" y="2901517"/>
                  <a:ext cx="1091698" cy="694509"/>
                </a:xfrm>
                <a:prstGeom prst="roundRect">
                  <a:avLst/>
                </a:prstGeom>
                <a:solidFill>
                  <a:srgbClr val="0033CC"/>
                </a:solidFill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endParaRPr lang="ru-RU" sz="1400" dirty="0"/>
                </a:p>
              </p:txBody>
            </p:sp>
            <p:sp>
              <p:nvSpPr>
                <p:cNvPr id="116" name="Прямоугольник 115"/>
                <p:cNvSpPr/>
                <p:nvPr/>
              </p:nvSpPr>
              <p:spPr>
                <a:xfrm>
                  <a:off x="4026589" y="2973105"/>
                  <a:ext cx="1016876" cy="52566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ru-RU" sz="1000" b="1" dirty="0" smtClean="0">
                      <a:solidFill>
                        <a:schemeClr val="bg1"/>
                      </a:solidFill>
                      <a:latin typeface="+mj-lt"/>
                      <a:ea typeface="Roboto Medium" panose="02000000000000000000" pitchFamily="2" charset="0"/>
                      <a:cs typeface="Roboto Medium" panose="02000000000000000000" pitchFamily="2" charset="0"/>
                    </a:rPr>
                    <a:t>3. Финансирует небольшими суммами поэтапно (3-9 месяцев)</a:t>
                  </a:r>
                  <a:endParaRPr lang="ru-RU" sz="1000" b="1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grpSp>
            <p:nvGrpSpPr>
              <p:cNvPr id="117" name="Группа 116"/>
              <p:cNvGrpSpPr/>
              <p:nvPr/>
            </p:nvGrpSpPr>
            <p:grpSpPr>
              <a:xfrm>
                <a:off x="6421429" y="4537776"/>
                <a:ext cx="2292544" cy="528629"/>
                <a:chOff x="4011239" y="2867191"/>
                <a:chExt cx="1091697" cy="694509"/>
              </a:xfrm>
            </p:grpSpPr>
            <p:sp>
              <p:nvSpPr>
                <p:cNvPr id="118" name="Скругленный прямоугольник 117"/>
                <p:cNvSpPr/>
                <p:nvPr/>
              </p:nvSpPr>
              <p:spPr>
                <a:xfrm>
                  <a:off x="4011239" y="2867191"/>
                  <a:ext cx="1091697" cy="694509"/>
                </a:xfrm>
                <a:prstGeom prst="roundRect">
                  <a:avLst/>
                </a:prstGeom>
                <a:solidFill>
                  <a:srgbClr val="0033CC"/>
                </a:solidFill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endParaRPr lang="ru-RU" sz="1400" dirty="0"/>
                </a:p>
              </p:txBody>
            </p:sp>
            <p:sp>
              <p:nvSpPr>
                <p:cNvPr id="120" name="Прямоугольник 119"/>
                <p:cNvSpPr/>
                <p:nvPr/>
              </p:nvSpPr>
              <p:spPr>
                <a:xfrm>
                  <a:off x="4026589" y="2946971"/>
                  <a:ext cx="1016877" cy="52566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ru-RU" sz="1000" b="1" dirty="0" smtClean="0">
                      <a:solidFill>
                        <a:schemeClr val="bg1"/>
                      </a:solidFill>
                      <a:latin typeface="+mj-lt"/>
                      <a:ea typeface="Roboto Medium" panose="02000000000000000000" pitchFamily="2" charset="0"/>
                      <a:cs typeface="Roboto Medium" panose="02000000000000000000" pitchFamily="2" charset="0"/>
                    </a:rPr>
                    <a:t>4. Регистрирует компанию, передает ей ИС</a:t>
                  </a:r>
                  <a:endParaRPr lang="ru-RU" sz="1000" b="1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grpSp>
            <p:nvGrpSpPr>
              <p:cNvPr id="122" name="Группа 121"/>
              <p:cNvGrpSpPr/>
              <p:nvPr/>
            </p:nvGrpSpPr>
            <p:grpSpPr>
              <a:xfrm>
                <a:off x="6421429" y="5141974"/>
                <a:ext cx="2292544" cy="528629"/>
                <a:chOff x="4011239" y="2832865"/>
                <a:chExt cx="1091697" cy="694509"/>
              </a:xfrm>
            </p:grpSpPr>
            <p:sp>
              <p:nvSpPr>
                <p:cNvPr id="124" name="Скругленный прямоугольник 123"/>
                <p:cNvSpPr/>
                <p:nvPr/>
              </p:nvSpPr>
              <p:spPr>
                <a:xfrm>
                  <a:off x="4011239" y="2832865"/>
                  <a:ext cx="1091697" cy="694509"/>
                </a:xfrm>
                <a:prstGeom prst="roundRect">
                  <a:avLst/>
                </a:prstGeom>
                <a:solidFill>
                  <a:srgbClr val="0033CC"/>
                </a:solidFill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endParaRPr lang="ru-RU" sz="1400" dirty="0"/>
                </a:p>
              </p:txBody>
            </p:sp>
            <p:sp>
              <p:nvSpPr>
                <p:cNvPr id="126" name="Прямоугольник 125"/>
                <p:cNvSpPr/>
                <p:nvPr/>
              </p:nvSpPr>
              <p:spPr>
                <a:xfrm>
                  <a:off x="4026589" y="2927576"/>
                  <a:ext cx="906322" cy="52566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ru-RU" sz="1000" b="1" dirty="0">
                      <a:solidFill>
                        <a:schemeClr val="bg1"/>
                      </a:solidFill>
                      <a:latin typeface="+mj-lt"/>
                      <a:ea typeface="Roboto Medium" panose="02000000000000000000" pitchFamily="2" charset="0"/>
                      <a:cs typeface="Roboto Medium" panose="02000000000000000000" pitchFamily="2" charset="0"/>
                    </a:rPr>
                    <a:t>5</a:t>
                  </a:r>
                  <a:r>
                    <a:rPr lang="ru-RU" sz="1000" b="1" dirty="0" smtClean="0">
                      <a:solidFill>
                        <a:schemeClr val="bg1"/>
                      </a:solidFill>
                      <a:latin typeface="+mj-lt"/>
                      <a:ea typeface="Roboto Medium" panose="02000000000000000000" pitchFamily="2" charset="0"/>
                      <a:cs typeface="Roboto Medium" panose="02000000000000000000" pitchFamily="2" charset="0"/>
                    </a:rPr>
                    <a:t>. Доводит до первых продаж и продает</a:t>
                  </a:r>
                  <a:endParaRPr lang="ru-RU" sz="1000" b="1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</p:grpSp>
        <p:sp>
          <p:nvSpPr>
            <p:cNvPr id="11" name="Левая фигурная скобка 10"/>
            <p:cNvSpPr/>
            <p:nvPr/>
          </p:nvSpPr>
          <p:spPr>
            <a:xfrm>
              <a:off x="6209207" y="2534287"/>
              <a:ext cx="386052" cy="2995439"/>
            </a:xfrm>
            <a:prstGeom prst="leftBrace">
              <a:avLst>
                <a:gd name="adj1" fmla="val 8333"/>
                <a:gd name="adj2" fmla="val 66862"/>
              </a:avLst>
            </a:pr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3" name="Прямая со стрелкой 12"/>
            <p:cNvCxnSpPr>
              <a:stCxn id="2" idx="6"/>
              <a:endCxn id="103" idx="1"/>
            </p:cNvCxnSpPr>
            <p:nvPr/>
          </p:nvCxnSpPr>
          <p:spPr>
            <a:xfrm>
              <a:off x="3292201" y="3137866"/>
              <a:ext cx="626833" cy="1372510"/>
            </a:xfrm>
            <a:prstGeom prst="straightConnector1">
              <a:avLst/>
            </a:prstGeom>
            <a:ln w="12700">
              <a:solidFill>
                <a:schemeClr val="accent5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 стрелкой 16"/>
            <p:cNvCxnSpPr>
              <a:stCxn id="92" idx="3"/>
              <a:endCxn id="103" idx="1"/>
            </p:cNvCxnSpPr>
            <p:nvPr/>
          </p:nvCxnSpPr>
          <p:spPr>
            <a:xfrm>
              <a:off x="3311582" y="4325198"/>
              <a:ext cx="607452" cy="185178"/>
            </a:xfrm>
            <a:prstGeom prst="straightConnector1">
              <a:avLst/>
            </a:prstGeom>
            <a:ln w="12700">
              <a:solidFill>
                <a:schemeClr val="accent5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/>
            <p:cNvCxnSpPr>
              <a:endCxn id="103" idx="1"/>
            </p:cNvCxnSpPr>
            <p:nvPr/>
          </p:nvCxnSpPr>
          <p:spPr>
            <a:xfrm flipV="1">
              <a:off x="3298874" y="4510376"/>
              <a:ext cx="620160" cy="889756"/>
            </a:xfrm>
            <a:prstGeom prst="straightConnector1">
              <a:avLst/>
            </a:prstGeom>
            <a:ln w="12700">
              <a:solidFill>
                <a:schemeClr val="accent5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 стрелкой 23"/>
            <p:cNvCxnSpPr>
              <a:stCxn id="8" idx="2"/>
              <a:endCxn id="100" idx="0"/>
            </p:cNvCxnSpPr>
            <p:nvPr/>
          </p:nvCxnSpPr>
          <p:spPr>
            <a:xfrm flipH="1">
              <a:off x="5011959" y="3112428"/>
              <a:ext cx="1" cy="323829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Прямая со стрелкой 137"/>
            <p:cNvCxnSpPr>
              <a:stCxn id="100" idx="2"/>
              <a:endCxn id="103" idx="0"/>
            </p:cNvCxnSpPr>
            <p:nvPr/>
          </p:nvCxnSpPr>
          <p:spPr>
            <a:xfrm>
              <a:off x="5011959" y="3806614"/>
              <a:ext cx="1" cy="518583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Прямая со стрелкой 145"/>
            <p:cNvCxnSpPr/>
            <p:nvPr/>
          </p:nvCxnSpPr>
          <p:spPr>
            <a:xfrm flipH="1">
              <a:off x="4997009" y="4695554"/>
              <a:ext cx="7013" cy="706537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Прямоугольник 149"/>
            <p:cNvSpPr/>
            <p:nvPr/>
          </p:nvSpPr>
          <p:spPr>
            <a:xfrm>
              <a:off x="5094458" y="3145605"/>
              <a:ext cx="705642" cy="2462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ru-RU" sz="1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Roboto Medium" panose="02000000000000000000" pitchFamily="2" charset="0"/>
                  <a:cs typeface="Roboto Medium" panose="02000000000000000000" pitchFamily="2" charset="0"/>
                </a:rPr>
                <a:t>Субсидия</a:t>
              </a:r>
              <a:endParaRPr lang="ru-RU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  <p:sp>
          <p:nvSpPr>
            <p:cNvPr id="152" name="Прямоугольник 151"/>
            <p:cNvSpPr/>
            <p:nvPr/>
          </p:nvSpPr>
          <p:spPr>
            <a:xfrm>
              <a:off x="5046841" y="3789974"/>
              <a:ext cx="1228221" cy="5539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ru-RU" sz="1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Roboto Medium" panose="02000000000000000000" pitchFamily="2" charset="0"/>
                  <a:cs typeface="Roboto Medium" panose="02000000000000000000" pitchFamily="2" charset="0"/>
                </a:rPr>
                <a:t>вклад в УК</a:t>
              </a:r>
            </a:p>
            <a:p>
              <a:r>
                <a:rPr lang="ru-RU" sz="1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Roboto Medium" panose="02000000000000000000" pitchFamily="2" charset="0"/>
                </a:rPr>
                <a:t>вклад в имущество</a:t>
              </a:r>
            </a:p>
            <a:p>
              <a:r>
                <a:rPr lang="ru-RU" sz="1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Roboto Medium" panose="02000000000000000000" pitchFamily="2" charset="0"/>
                </a:rPr>
                <a:t>заем</a:t>
              </a:r>
              <a:endParaRPr lang="ru-RU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  <p:sp>
          <p:nvSpPr>
            <p:cNvPr id="154" name="Прямоугольник 153"/>
            <p:cNvSpPr/>
            <p:nvPr/>
          </p:nvSpPr>
          <p:spPr>
            <a:xfrm>
              <a:off x="5056665" y="4756163"/>
              <a:ext cx="1228221" cy="5539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ru-RU" sz="1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Roboto Medium" panose="02000000000000000000" pitchFamily="2" charset="0"/>
                  <a:cs typeface="Roboto Medium" panose="02000000000000000000" pitchFamily="2" charset="0"/>
                </a:rPr>
                <a:t>вклад в УК</a:t>
              </a:r>
            </a:p>
            <a:p>
              <a:r>
                <a:rPr lang="ru-RU" sz="1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Roboto Medium" panose="02000000000000000000" pitchFamily="2" charset="0"/>
                </a:rPr>
                <a:t>вклад в имущество</a:t>
              </a:r>
            </a:p>
            <a:p>
              <a:r>
                <a:rPr lang="ru-RU" sz="1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Roboto Medium" panose="02000000000000000000" pitchFamily="2" charset="0"/>
                </a:rPr>
                <a:t>заем</a:t>
              </a:r>
              <a:endParaRPr lang="ru-RU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  <p:sp>
          <p:nvSpPr>
            <p:cNvPr id="158" name="Прямоугольник 157"/>
            <p:cNvSpPr/>
            <p:nvPr/>
          </p:nvSpPr>
          <p:spPr>
            <a:xfrm>
              <a:off x="3518071" y="4896270"/>
              <a:ext cx="1228221" cy="5539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ru-RU" sz="1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Roboto Medium" panose="02000000000000000000" pitchFamily="2" charset="0"/>
                  <a:cs typeface="Roboto Medium" panose="02000000000000000000" pitchFamily="2" charset="0"/>
                </a:rPr>
                <a:t>вклад в УК</a:t>
              </a:r>
            </a:p>
            <a:p>
              <a:r>
                <a:rPr lang="ru-RU" sz="1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Roboto Medium" panose="02000000000000000000" pitchFamily="2" charset="0"/>
                </a:rPr>
                <a:t>вклад в имущество</a:t>
              </a:r>
            </a:p>
            <a:p>
              <a:r>
                <a:rPr lang="ru-RU" sz="1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Roboto Medium" panose="02000000000000000000" pitchFamily="2" charset="0"/>
                </a:rPr>
                <a:t>заем</a:t>
              </a:r>
              <a:endParaRPr lang="ru-RU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  <p:cxnSp>
          <p:nvCxnSpPr>
            <p:cNvPr id="163" name="Прямая со стрелкой 162"/>
            <p:cNvCxnSpPr>
              <a:endCxn id="107" idx="1"/>
            </p:cNvCxnSpPr>
            <p:nvPr/>
          </p:nvCxnSpPr>
          <p:spPr>
            <a:xfrm>
              <a:off x="3185372" y="5585310"/>
              <a:ext cx="899245" cy="4000"/>
            </a:xfrm>
            <a:prstGeom prst="straightConnector1">
              <a:avLst/>
            </a:prstGeom>
            <a:ln w="12700">
              <a:solidFill>
                <a:schemeClr val="accent5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Прямоугольник 164"/>
            <p:cNvSpPr/>
            <p:nvPr/>
          </p:nvSpPr>
          <p:spPr>
            <a:xfrm>
              <a:off x="3198455" y="5770475"/>
              <a:ext cx="1205779" cy="5539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ru-RU" sz="1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Roboto Medium" panose="02000000000000000000" pitchFamily="2" charset="0"/>
                  <a:cs typeface="Roboto Medium" panose="02000000000000000000" pitchFamily="2" charset="0"/>
                </a:rPr>
                <a:t>Финансирование</a:t>
              </a:r>
              <a:br>
                <a:rPr lang="ru-RU" sz="1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Roboto Medium" panose="02000000000000000000" pitchFamily="2" charset="0"/>
                  <a:cs typeface="Roboto Medium" panose="02000000000000000000" pitchFamily="2" charset="0"/>
                </a:rPr>
              </a:br>
              <a:r>
                <a:rPr lang="ru-RU" sz="1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Roboto Medium" panose="02000000000000000000" pitchFamily="2" charset="0"/>
                  <a:cs typeface="Roboto Medium" panose="02000000000000000000" pitchFamily="2" charset="0"/>
                </a:rPr>
                <a:t>и технологическое</a:t>
              </a:r>
              <a:br>
                <a:rPr lang="ru-RU" sz="1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Roboto Medium" panose="02000000000000000000" pitchFamily="2" charset="0"/>
                  <a:cs typeface="Roboto Medium" panose="02000000000000000000" pitchFamily="2" charset="0"/>
                </a:rPr>
              </a:br>
              <a:r>
                <a:rPr lang="ru-RU" sz="1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Roboto Medium" panose="02000000000000000000" pitchFamily="2" charset="0"/>
                  <a:cs typeface="Roboto Medium" panose="02000000000000000000" pitchFamily="2" charset="0"/>
                </a:rPr>
                <a:t>соинвестирование</a:t>
              </a:r>
              <a:endParaRPr lang="ru-RU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</p:grpSp>
      <p:graphicFrame>
        <p:nvGraphicFramePr>
          <p:cNvPr id="170" name="Таблица 1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1611447"/>
              </p:ext>
            </p:extLst>
          </p:nvPr>
        </p:nvGraphicFramePr>
        <p:xfrm>
          <a:off x="8323689" y="1268413"/>
          <a:ext cx="3741989" cy="4451783"/>
        </p:xfrm>
        <a:graphic>
          <a:graphicData uri="http://schemas.openxmlformats.org/drawingml/2006/table">
            <a:tbl>
              <a:tblPr firstRow="1" firstCol="1" bandRow="1"/>
              <a:tblGrid>
                <a:gridCol w="1698990">
                  <a:extLst>
                    <a:ext uri="{9D8B030D-6E8A-4147-A177-3AD203B41FA5}">
                      <a16:colId xmlns:a16="http://schemas.microsoft.com/office/drawing/2014/main" val="401737933"/>
                    </a:ext>
                  </a:extLst>
                </a:gridCol>
                <a:gridCol w="692024">
                  <a:extLst>
                    <a:ext uri="{9D8B030D-6E8A-4147-A177-3AD203B41FA5}">
                      <a16:colId xmlns:a16="http://schemas.microsoft.com/office/drawing/2014/main" val="598873898"/>
                    </a:ext>
                  </a:extLst>
                </a:gridCol>
                <a:gridCol w="645581">
                  <a:extLst>
                    <a:ext uri="{9D8B030D-6E8A-4147-A177-3AD203B41FA5}">
                      <a16:colId xmlns:a16="http://schemas.microsoft.com/office/drawing/2014/main" val="36311364"/>
                    </a:ext>
                  </a:extLst>
                </a:gridCol>
                <a:gridCol w="705394">
                  <a:extLst>
                    <a:ext uri="{9D8B030D-6E8A-4147-A177-3AD203B41FA5}">
                      <a16:colId xmlns:a16="http://schemas.microsoft.com/office/drawing/2014/main" val="1245358582"/>
                    </a:ext>
                  </a:extLst>
                </a:gridCol>
              </a:tblGrid>
              <a:tr h="471897">
                <a:tc grid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Результат</a:t>
                      </a:r>
                      <a:r>
                        <a:rPr lang="ru-RU" sz="1400" b="0" baseline="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 реализации программы развития </a:t>
                      </a:r>
                      <a:r>
                        <a:rPr lang="ru-RU" sz="1400" b="0" baseline="0" dirty="0" err="1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стартап</a:t>
                      </a:r>
                      <a:r>
                        <a:rPr lang="ru-RU" sz="1400" b="0" baseline="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-студии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600" b="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163089"/>
                  </a:ext>
                </a:extLst>
              </a:tr>
              <a:tr h="41108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 </a:t>
                      </a: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Результат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2025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2026</a:t>
                      </a: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2027</a:t>
                      </a: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515124"/>
                  </a:ext>
                </a:extLst>
              </a:tr>
              <a:tr h="14292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Количество результатов интеллектуальной деятельности, созданных и (или) используемых в рамках реализации программ университетских </a:t>
                      </a:r>
                      <a:r>
                        <a:rPr lang="ru-RU" sz="1000" dirty="0" err="1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стартап</a:t>
                      </a:r>
                      <a:r>
                        <a:rPr lang="ru-RU" sz="10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-студий и деятельности </a:t>
                      </a:r>
                      <a:r>
                        <a:rPr lang="ru-RU" sz="1000" dirty="0" err="1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университетстких</a:t>
                      </a:r>
                      <a:r>
                        <a:rPr lang="ru-RU" sz="10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ru-RU" sz="1000" dirty="0" err="1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стартапов</a:t>
                      </a:r>
                      <a:r>
                        <a:rPr lang="ru-RU" sz="10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, ед.</a:t>
                      </a:r>
                    </a:p>
                  </a:txBody>
                  <a:tcPr marL="51435" marR="51435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0</a:t>
                      </a:r>
                      <a:endParaRPr lang="ru-RU" sz="9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51435" marR="51435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5</a:t>
                      </a:r>
                      <a:endParaRPr lang="ru-RU" sz="9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51435" marR="51435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10</a:t>
                      </a:r>
                      <a:endParaRPr lang="ru-RU" sz="9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51435" marR="51435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8255888"/>
                  </a:ext>
                </a:extLst>
              </a:tr>
              <a:tr h="2555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Количество университетских </a:t>
                      </a:r>
                      <a:r>
                        <a:rPr lang="ru-RU" sz="1000" kern="120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стартапов</a:t>
                      </a:r>
                      <a:r>
                        <a:rPr lang="ru-RU" sz="10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,</a:t>
                      </a:r>
                      <a:r>
                        <a:rPr lang="ru-RU" sz="100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 созданных и (или) поддержанных университетскими </a:t>
                      </a:r>
                      <a:r>
                        <a:rPr lang="ru-RU" sz="1000" kern="1200" baseline="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стартап</a:t>
                      </a:r>
                      <a:r>
                        <a:rPr lang="ru-RU" sz="100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-студиями, получивших статус малой технологической </a:t>
                      </a:r>
                      <a:r>
                        <a:rPr lang="ru-RU" sz="10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компании, ед.</a:t>
                      </a:r>
                    </a:p>
                  </a:txBody>
                  <a:tcPr marL="51435" marR="51435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0</a:t>
                      </a:r>
                      <a:endParaRPr lang="ru-RU" sz="9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51435" marR="51435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5</a:t>
                      </a:r>
                      <a:endParaRPr lang="ru-RU" sz="9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51435" marR="51435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15</a:t>
                      </a:r>
                      <a:endParaRPr lang="ru-RU" sz="9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51435" marR="51435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5494201"/>
                  </a:ext>
                </a:extLst>
              </a:tr>
              <a:tr h="2555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Совокупный размер внебюджетных средств, привлеченных в рамках реализации программ университетских </a:t>
                      </a:r>
                      <a:r>
                        <a:rPr lang="ru-RU" sz="1000" kern="120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стартап</a:t>
                      </a:r>
                      <a:r>
                        <a:rPr lang="ru-RU" sz="10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-студий, руб.</a:t>
                      </a:r>
                      <a:endParaRPr lang="ru-RU" sz="100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5 000 000</a:t>
                      </a:r>
                      <a:endParaRPr lang="ru-RU" sz="9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68580" marR="6858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20 000 000</a:t>
                      </a:r>
                      <a:endParaRPr lang="ru-RU" sz="9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68580" marR="6858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25 000 000</a:t>
                      </a:r>
                      <a:endParaRPr lang="ru-RU" sz="9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68580" marR="6858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7934406"/>
                  </a:ext>
                </a:extLst>
              </a:tr>
            </a:tbl>
          </a:graphicData>
        </a:graphic>
      </p:graphicFrame>
      <p:graphicFrame>
        <p:nvGraphicFramePr>
          <p:cNvPr id="172" name="Таблица 1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623157"/>
              </p:ext>
            </p:extLst>
          </p:nvPr>
        </p:nvGraphicFramePr>
        <p:xfrm>
          <a:off x="7493920" y="5972935"/>
          <a:ext cx="3888359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4855">
                  <a:extLst>
                    <a:ext uri="{9D8B030D-6E8A-4147-A177-3AD203B41FA5}">
                      <a16:colId xmlns:a16="http://schemas.microsoft.com/office/drawing/2014/main" val="189327389"/>
                    </a:ext>
                  </a:extLst>
                </a:gridCol>
                <a:gridCol w="3143504">
                  <a:extLst>
                    <a:ext uri="{9D8B030D-6E8A-4147-A177-3AD203B41FA5}">
                      <a16:colId xmlns:a16="http://schemas.microsoft.com/office/drawing/2014/main" val="3591074295"/>
                    </a:ext>
                  </a:extLst>
                </a:gridCol>
              </a:tblGrid>
              <a:tr h="5544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+6</a:t>
                      </a:r>
                      <a:endParaRPr kumimoji="0" lang="ru-RU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Университетских </a:t>
                      </a:r>
                      <a:r>
                        <a:rPr kumimoji="0" lang="ru-RU" sz="1400" b="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стартап</a:t>
                      </a:r>
                      <a:r>
                        <a:rPr kumimoji="0" lang="ru-RU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-студий </a:t>
                      </a:r>
                      <a:br>
                        <a:rPr kumimoji="0" lang="ru-RU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kumimoji="0" lang="ru-RU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в 2025 году в рамках ФП «Технологии»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7178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399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36264"/>
            <a:ext cx="12191999" cy="792163"/>
          </a:xfrm>
        </p:spPr>
        <p:txBody>
          <a:bodyPr/>
          <a:lstStyle/>
          <a:p>
            <a:r>
              <a:rPr lang="ru-RU" dirty="0"/>
              <a:t>Реализация сетевых образовательных программ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Образовательная политика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529434"/>
              </p:ext>
            </p:extLst>
          </p:nvPr>
        </p:nvGraphicFramePr>
        <p:xfrm>
          <a:off x="334965" y="1268413"/>
          <a:ext cx="11630023" cy="4867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4952">
                  <a:extLst>
                    <a:ext uri="{9D8B030D-6E8A-4147-A177-3AD203B41FA5}">
                      <a16:colId xmlns:a16="http://schemas.microsoft.com/office/drawing/2014/main" val="391374827"/>
                    </a:ext>
                  </a:extLst>
                </a:gridCol>
                <a:gridCol w="1478942">
                  <a:extLst>
                    <a:ext uri="{9D8B030D-6E8A-4147-A177-3AD203B41FA5}">
                      <a16:colId xmlns:a16="http://schemas.microsoft.com/office/drawing/2014/main" val="3324726000"/>
                    </a:ext>
                  </a:extLst>
                </a:gridCol>
                <a:gridCol w="1958856">
                  <a:extLst>
                    <a:ext uri="{9D8B030D-6E8A-4147-A177-3AD203B41FA5}">
                      <a16:colId xmlns:a16="http://schemas.microsoft.com/office/drawing/2014/main" val="2064060642"/>
                    </a:ext>
                  </a:extLst>
                </a:gridCol>
                <a:gridCol w="2024748">
                  <a:extLst>
                    <a:ext uri="{9D8B030D-6E8A-4147-A177-3AD203B41FA5}">
                      <a16:colId xmlns:a16="http://schemas.microsoft.com/office/drawing/2014/main" val="3367949014"/>
                    </a:ext>
                  </a:extLst>
                </a:gridCol>
                <a:gridCol w="858740">
                  <a:extLst>
                    <a:ext uri="{9D8B030D-6E8A-4147-A177-3AD203B41FA5}">
                      <a16:colId xmlns:a16="http://schemas.microsoft.com/office/drawing/2014/main" val="1034706267"/>
                    </a:ext>
                  </a:extLst>
                </a:gridCol>
                <a:gridCol w="2313830">
                  <a:extLst>
                    <a:ext uri="{9D8B030D-6E8A-4147-A177-3AD203B41FA5}">
                      <a16:colId xmlns:a16="http://schemas.microsoft.com/office/drawing/2014/main" val="3642249791"/>
                    </a:ext>
                  </a:extLst>
                </a:gridCol>
                <a:gridCol w="2009955">
                  <a:extLst>
                    <a:ext uri="{9D8B030D-6E8A-4147-A177-3AD203B41FA5}">
                      <a16:colId xmlns:a16="http://schemas.microsoft.com/office/drawing/2014/main" val="3595115110"/>
                    </a:ext>
                  </a:extLst>
                </a:gridCol>
              </a:tblGrid>
              <a:tr h="165196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Подразделение ГУАП</a:t>
                      </a:r>
                      <a:endParaRPr lang="ru-RU" sz="10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2024-2025 </a:t>
                      </a:r>
                      <a:r>
                        <a:rPr lang="ru-RU" sz="10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год. Партнер</a:t>
                      </a:r>
                      <a:endParaRPr lang="ru-RU" sz="10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2025-2026 </a:t>
                      </a:r>
                      <a:r>
                        <a:rPr lang="ru-RU" sz="10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год. Партнер</a:t>
                      </a:r>
                      <a:endParaRPr lang="ru-RU" sz="10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3655405"/>
                  </a:ext>
                </a:extLst>
              </a:tr>
              <a:tr h="3303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Ресурсное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ГУАП-базовая организация </a:t>
                      </a:r>
                      <a:r>
                        <a:rPr lang="ru-RU" sz="10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0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 </a:t>
                      </a:r>
                      <a:r>
                        <a:rPr lang="ru-RU" sz="10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образовательной организацией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ГУАП-организация-участник </a:t>
                      </a:r>
                      <a:r>
                        <a:rPr lang="ru-RU" sz="10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0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 </a:t>
                      </a:r>
                      <a:r>
                        <a:rPr lang="ru-RU" sz="10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образовательной организацией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Ресурсное 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ГУАП-базовая организация </a:t>
                      </a:r>
                      <a:r>
                        <a:rPr lang="ru-RU" sz="10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0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 </a:t>
                      </a:r>
                      <a:r>
                        <a:rPr lang="ru-RU" sz="10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образовательной организацией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ГУАП-организация-участник </a:t>
                      </a:r>
                      <a:r>
                        <a:rPr lang="ru-RU" sz="10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0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 </a:t>
                      </a:r>
                      <a:r>
                        <a:rPr lang="ru-RU" sz="10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образовательной организацией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057900"/>
                  </a:ext>
                </a:extLst>
              </a:tr>
              <a:tr h="211368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 институт</a:t>
                      </a:r>
                    </a:p>
                  </a:txBody>
                  <a:tcPr marL="36000" marR="36000" marT="36000" marB="36000"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ФГБОУВО «Сибирский государственный университет </a:t>
                      </a:r>
                      <a:r>
                        <a:rPr lang="ru-RU" sz="800" b="0" kern="1200" dirty="0" err="1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геосистем</a:t>
                      </a: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и технологий»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ФГБОУВО «Сибирский государственный университет </a:t>
                      </a:r>
                      <a:r>
                        <a:rPr lang="ru-RU" sz="800" b="0" kern="1200" dirty="0" err="1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геосистем</a:t>
                      </a: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и технологий»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ФГБОУВО «Сибирский государственный университет </a:t>
                      </a:r>
                      <a:r>
                        <a:rPr lang="ru-RU" sz="800" b="0" kern="1200" dirty="0" err="1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геосистем</a:t>
                      </a: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и технологий»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ФГБОУВО «Сибирский государственный университет </a:t>
                      </a:r>
                      <a:r>
                        <a:rPr lang="ru-RU" sz="800" b="0" kern="1200" dirty="0" err="1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геосистем</a:t>
                      </a: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и технологий»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492533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Государственный университет морского и речного флота им. адмирала </a:t>
                      </a:r>
                      <a:r>
                        <a:rPr lang="ru-RU" sz="800" b="0" kern="1200" dirty="0" err="1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С.О.Макарова</a:t>
                      </a:r>
                      <a:endParaRPr lang="ru-RU" sz="8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Государственный университет морского и речного флота им</a:t>
                      </a:r>
                      <a:r>
                        <a:rPr lang="ru-RU" sz="8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. адм. </a:t>
                      </a:r>
                      <a:r>
                        <a:rPr lang="ru-RU" sz="800" b="0" kern="1200" dirty="0" err="1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С.О.Макарова</a:t>
                      </a:r>
                      <a:endParaRPr lang="ru-RU" sz="8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290177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Сибирский государственный университет науки и технологий им. М.Ф. </a:t>
                      </a:r>
                      <a:r>
                        <a:rPr lang="ru-RU" sz="800" b="0" kern="1200" dirty="0" err="1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Решетнёва</a:t>
                      </a:r>
                      <a:endParaRPr lang="ru-RU" sz="8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3638437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 институт</a:t>
                      </a:r>
                    </a:p>
                  </a:txBody>
                  <a:tcPr marL="36000" marR="36000" marT="36000" marB="36000"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ООО «Лазерный Центр</a:t>
                      </a:r>
                      <a:r>
                        <a:rPr lang="ru-RU" sz="8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ООО «Лазерный Центр»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570278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Институт аналитического приборостроения Российской академии наук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478416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ФГАОУВО «Сибирский федеральный университет», АО «Информационные спутниковые системы» </a:t>
                      </a:r>
                      <a:r>
                        <a:rPr lang="ru-RU" sz="8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им. акад. М.Ф</a:t>
                      </a: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800" b="0" kern="1200" dirty="0" err="1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Решетнева</a:t>
                      </a: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84005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3 институт</a:t>
                      </a:r>
                    </a:p>
                  </a:txBody>
                  <a:tcPr marL="36000" marR="36000" marT="36000" marB="36000"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ФГБОУВО «Сибирский государственный университет геосистем и технологий»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ФГБОУВО «Сибирский государственный университет </a:t>
                      </a:r>
                      <a:r>
                        <a:rPr lang="ru-RU" sz="800" b="0" kern="1200" dirty="0" err="1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геосистем</a:t>
                      </a: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и технологий»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16926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4 институт</a:t>
                      </a:r>
                    </a:p>
                  </a:txBody>
                  <a:tcPr marL="36000" marR="36000" marT="36000" marB="36000"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АО «</a:t>
                      </a:r>
                      <a:r>
                        <a:rPr lang="ru-RU" sz="8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Научно-исследовательский </a:t>
                      </a: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и опытно-экспериментальный центр интеллектуальных технологий «</a:t>
                      </a:r>
                      <a:r>
                        <a:rPr lang="ru-RU" sz="800" b="0" kern="1200" dirty="0" err="1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Петрокомета</a:t>
                      </a: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13476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ФПТИ</a:t>
                      </a:r>
                    </a:p>
                  </a:txBody>
                  <a:tcPr marL="36000" marR="36000" marT="36000" marB="36000"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ФГБОУВО «Сибирский государственный университет геосистем и технологий»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ФГБОУВО «Сибирский государственный университет </a:t>
                      </a:r>
                      <a:r>
                        <a:rPr lang="ru-RU" sz="800" b="0" kern="1200" dirty="0" err="1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геосистем</a:t>
                      </a: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и технологий»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ФГБОУВО «Сибирский государственный университет </a:t>
                      </a:r>
                      <a:r>
                        <a:rPr lang="ru-RU" sz="800" b="0" kern="1200" dirty="0" err="1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геосистем</a:t>
                      </a: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и технологий»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ФГБОУВО «Сибирский государственный университет </a:t>
                      </a:r>
                      <a:r>
                        <a:rPr lang="ru-RU" sz="800" b="0" kern="1200" dirty="0" err="1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геосистем</a:t>
                      </a: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и технологий»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3675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6 факультет</a:t>
                      </a:r>
                    </a:p>
                  </a:txBody>
                  <a:tcPr marL="36000" marR="36000" marT="36000" marB="36000"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ФГАОУ ВО «Южно-Уральский государственный университет (НИУ)»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ФГАОУ ВО «Южно-Уральский государственный университет (НИУ)»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23764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Инженерная школа</a:t>
                      </a:r>
                    </a:p>
                  </a:txBody>
                  <a:tcPr marL="36000" marR="36000" marT="36000" marB="36000"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ФГБОУ ВО «Казанский государственный энергетический университет»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ФГБОУ ВО «Казанский государственный энергетический университет»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87411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978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36264"/>
            <a:ext cx="12191999" cy="792163"/>
          </a:xfrm>
        </p:spPr>
        <p:txBody>
          <a:bodyPr/>
          <a:lstStyle/>
          <a:p>
            <a:r>
              <a:rPr lang="ru-RU" dirty="0"/>
              <a:t>Проект «Цифровая кафедра»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Образовательная политика</a:t>
            </a:r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334963" y="1268413"/>
            <a:ext cx="2943904" cy="387798"/>
          </a:xfrm>
          <a:prstGeom prst="rect">
            <a:avLst/>
          </a:prstGeom>
        </p:spPr>
        <p:txBody>
          <a:bodyPr vert="horz" wrap="square" lIns="0" tIns="0" rIns="0" bIns="0" numCol="1" spcCol="720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  <a:ea typeface="Roboto" panose="02000000000000000000" pitchFamily="2" charset="0"/>
                <a:cs typeface="Calibri Light" panose="020F0302020204030204" pitchFamily="34" charset="0"/>
              </a:rPr>
              <a:t>8 ИТ-модулей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093" y="3689609"/>
            <a:ext cx="1510052" cy="15100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3944" y="1878045"/>
            <a:ext cx="1525830" cy="14900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466" y="3617991"/>
            <a:ext cx="1629853" cy="16298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548" y="3829777"/>
            <a:ext cx="1335192" cy="13698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474" y="1878044"/>
            <a:ext cx="1434037" cy="14340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0842" y="1739493"/>
            <a:ext cx="1745828" cy="174582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9347" y="3829777"/>
            <a:ext cx="1569841" cy="1285397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242368" y="5856133"/>
            <a:ext cx="356761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+mj-lt"/>
              </a:rPr>
              <a:t>Успешно </a:t>
            </a:r>
            <a:r>
              <a:rPr lang="ru-RU" dirty="0">
                <a:solidFill>
                  <a:srgbClr val="002060"/>
                </a:solidFill>
                <a:latin typeface="+mj-lt"/>
              </a:rPr>
              <a:t>завершили обучение – 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1826</a:t>
            </a:r>
            <a:r>
              <a:rPr lang="ru-RU" dirty="0">
                <a:solidFill>
                  <a:srgbClr val="002060"/>
                </a:solidFill>
                <a:latin typeface="+mj-lt"/>
              </a:rPr>
              <a:t> студентов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63" y="1803980"/>
            <a:ext cx="1506235" cy="150623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34963" y="3239608"/>
            <a:ext cx="12768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Calibri"/>
              </a:rPr>
              <a:t>Интернет вещей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170598" y="3156326"/>
            <a:ext cx="13298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1200" b="1" dirty="0">
                <a:solidFill>
                  <a:srgbClr val="002060"/>
                </a:solidFill>
                <a:latin typeface="Calibri"/>
              </a:rPr>
              <a:t>Инженер </a:t>
            </a:r>
            <a:r>
              <a:rPr lang="ru-RU" sz="1200" b="1" dirty="0" smtClean="0">
                <a:solidFill>
                  <a:srgbClr val="002060"/>
                </a:solidFill>
                <a:latin typeface="Calibri"/>
              </a:rPr>
              <a:t/>
            </a:r>
            <a:br>
              <a:rPr lang="ru-RU" sz="1200" b="1" dirty="0" smtClean="0">
                <a:solidFill>
                  <a:srgbClr val="002060"/>
                </a:solidFill>
                <a:latin typeface="Calibri"/>
              </a:rPr>
            </a:br>
            <a:r>
              <a:rPr lang="ru-RU" sz="1200" b="1" dirty="0" smtClean="0">
                <a:solidFill>
                  <a:srgbClr val="002060"/>
                </a:solidFill>
                <a:latin typeface="Calibri"/>
              </a:rPr>
              <a:t>по </a:t>
            </a:r>
            <a:r>
              <a:rPr lang="ru-RU" sz="1200" b="1" dirty="0">
                <a:solidFill>
                  <a:srgbClr val="002060"/>
                </a:solidFill>
                <a:latin typeface="Calibri"/>
              </a:rPr>
              <a:t>тестированию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786338" y="3158193"/>
            <a:ext cx="1561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1200" b="1" dirty="0">
                <a:solidFill>
                  <a:srgbClr val="002060"/>
                </a:solidFill>
                <a:latin typeface="Calibri"/>
              </a:rPr>
              <a:t>Программирование </a:t>
            </a:r>
            <a:r>
              <a:rPr lang="ru-RU" sz="1200" b="1" dirty="0" smtClean="0">
                <a:solidFill>
                  <a:srgbClr val="002060"/>
                </a:solidFill>
                <a:latin typeface="Calibri"/>
              </a:rPr>
              <a:t/>
            </a:r>
            <a:br>
              <a:rPr lang="ru-RU" sz="1200" b="1" dirty="0" smtClean="0">
                <a:solidFill>
                  <a:srgbClr val="002060"/>
                </a:solidFill>
                <a:latin typeface="Calibri"/>
              </a:rPr>
            </a:br>
            <a:r>
              <a:rPr lang="ru-RU" sz="1200" b="1" dirty="0" smtClean="0">
                <a:solidFill>
                  <a:srgbClr val="002060"/>
                </a:solidFill>
                <a:latin typeface="Calibri"/>
              </a:rPr>
              <a:t>на </a:t>
            </a:r>
            <a:r>
              <a:rPr lang="ru-RU" sz="1200" b="1" dirty="0">
                <a:solidFill>
                  <a:srgbClr val="002060"/>
                </a:solidFill>
                <a:latin typeface="Calibri"/>
              </a:rPr>
              <a:t>языке </a:t>
            </a:r>
            <a:r>
              <a:rPr lang="en-US" sz="1200" b="1" dirty="0">
                <a:solidFill>
                  <a:srgbClr val="002060"/>
                </a:solidFill>
                <a:latin typeface="Calibri"/>
              </a:rPr>
              <a:t>Python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45405" y="5115174"/>
            <a:ext cx="13420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1200" b="1" dirty="0">
                <a:solidFill>
                  <a:srgbClr val="002060"/>
                </a:solidFill>
                <a:latin typeface="Calibri"/>
              </a:rPr>
              <a:t>Проектирование </a:t>
            </a:r>
            <a:r>
              <a:rPr lang="ru-RU" sz="1200" b="1" dirty="0" smtClean="0">
                <a:solidFill>
                  <a:srgbClr val="002060"/>
                </a:solidFill>
                <a:latin typeface="Calibri"/>
              </a:rPr>
              <a:t/>
            </a:r>
            <a:br>
              <a:rPr lang="ru-RU" sz="1200" b="1" dirty="0" smtClean="0">
                <a:solidFill>
                  <a:srgbClr val="002060"/>
                </a:solidFill>
                <a:latin typeface="Calibri"/>
              </a:rPr>
            </a:br>
            <a:r>
              <a:rPr lang="ru-RU" sz="1200" b="1" dirty="0" smtClean="0">
                <a:solidFill>
                  <a:srgbClr val="002060"/>
                </a:solidFill>
                <a:latin typeface="Calibri"/>
              </a:rPr>
              <a:t>на </a:t>
            </a:r>
            <a:r>
              <a:rPr lang="en-US" sz="1200" b="1" dirty="0">
                <a:solidFill>
                  <a:srgbClr val="002060"/>
                </a:solidFill>
                <a:latin typeface="Calibri"/>
              </a:rPr>
              <a:t>FPGA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955891" y="5115174"/>
            <a:ext cx="1655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1200" b="1" dirty="0">
                <a:solidFill>
                  <a:srgbClr val="002060"/>
                </a:solidFill>
                <a:latin typeface="Calibri"/>
              </a:rPr>
              <a:t>Цифровой маркетинг </a:t>
            </a:r>
            <a:r>
              <a:rPr lang="ru-RU" sz="1200" b="1" dirty="0" smtClean="0">
                <a:solidFill>
                  <a:srgbClr val="002060"/>
                </a:solidFill>
                <a:latin typeface="Calibri"/>
              </a:rPr>
              <a:t/>
            </a:r>
            <a:br>
              <a:rPr lang="ru-RU" sz="1200" b="1" dirty="0" smtClean="0">
                <a:solidFill>
                  <a:srgbClr val="002060"/>
                </a:solidFill>
                <a:latin typeface="Calibri"/>
              </a:rPr>
            </a:br>
            <a:r>
              <a:rPr lang="ru-RU" sz="1200" b="1" dirty="0" smtClean="0">
                <a:solidFill>
                  <a:srgbClr val="002060"/>
                </a:solidFill>
                <a:latin typeface="Calibri"/>
              </a:rPr>
              <a:t>и </a:t>
            </a:r>
            <a:r>
              <a:rPr lang="ru-RU" sz="1200" b="1" dirty="0">
                <a:solidFill>
                  <a:srgbClr val="002060"/>
                </a:solidFill>
                <a:latin typeface="Calibri"/>
              </a:rPr>
              <a:t>медиа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624285" y="5115174"/>
            <a:ext cx="1885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b="1" dirty="0">
                <a:solidFill>
                  <a:srgbClr val="002060"/>
                </a:solidFill>
                <a:latin typeface="Calibri"/>
              </a:rPr>
              <a:t>Технологии машиночитаемого права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407652" y="3198167"/>
            <a:ext cx="1583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b="1" dirty="0">
                <a:solidFill>
                  <a:srgbClr val="002060"/>
                </a:solidFill>
                <a:latin typeface="Calibri"/>
              </a:rPr>
              <a:t>Основы </a:t>
            </a:r>
            <a:r>
              <a:rPr lang="en-US" sz="1200" b="1" dirty="0">
                <a:solidFill>
                  <a:srgbClr val="002060"/>
                </a:solidFill>
                <a:latin typeface="Calibri"/>
              </a:rPr>
              <a:t>Frontend-</a:t>
            </a:r>
            <a:r>
              <a:rPr lang="ru-RU" sz="1200" b="1" dirty="0">
                <a:solidFill>
                  <a:srgbClr val="002060"/>
                </a:solidFill>
                <a:latin typeface="Calibri"/>
              </a:rPr>
              <a:t>разработки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5449188" y="5139874"/>
            <a:ext cx="18011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b="1" dirty="0">
                <a:solidFill>
                  <a:srgbClr val="002060"/>
                </a:solidFill>
                <a:latin typeface="Calibri"/>
              </a:rPr>
              <a:t>Разработка мобильных приложений </a:t>
            </a:r>
          </a:p>
        </p:txBody>
      </p:sp>
      <p:sp>
        <p:nvSpPr>
          <p:cNvPr id="34" name="Текст 4">
            <a:extLst>
              <a:ext uri="{FF2B5EF4-FFF2-40B4-BE49-F238E27FC236}">
                <a16:creationId xmlns:a16="http://schemas.microsoft.com/office/drawing/2014/main" id="{993A51E0-594E-4829-B37D-2694C1C3ED60}"/>
              </a:ext>
            </a:extLst>
          </p:cNvPr>
          <p:cNvSpPr txBox="1">
            <a:spLocks/>
          </p:cNvSpPr>
          <p:nvPr/>
        </p:nvSpPr>
        <p:spPr>
          <a:xfrm>
            <a:off x="8028573" y="4402981"/>
            <a:ext cx="5184775" cy="2315777"/>
          </a:xfrm>
          <a:prstGeom prst="rect">
            <a:avLst/>
          </a:prstGeom>
        </p:spPr>
        <p:txBody>
          <a:bodyPr vert="horz" lIns="0" tIns="0" rIns="0" bIns="0" numCol="1" spcCol="72000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 sz="1800" kern="120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100"/>
              </a:spcAft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100"/>
              </a:spcAft>
              <a:buClr>
                <a:schemeClr val="accent1">
                  <a:lumMod val="50000"/>
                </a:schemeClr>
              </a:buClr>
              <a:buSzPct val="120000"/>
              <a:buFont typeface="Wingdings" panose="05000000000000000000" pitchFamily="2" charset="2"/>
              <a:buNone/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100"/>
              </a:spcAft>
              <a:buClr>
                <a:schemeClr val="accent1">
                  <a:lumMod val="50000"/>
                </a:schemeClr>
              </a:buClr>
              <a:buFont typeface="+mj-lt"/>
              <a:buNone/>
              <a:tabLst>
                <a:tab pos="269875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1463" indent="-271463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100"/>
              </a:spcAft>
              <a:buFont typeface="Wingdings" panose="05000000000000000000" pitchFamily="2" charset="2"/>
              <a:buChar char="§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1463" indent="-271463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100"/>
              </a:spcAft>
              <a:buFont typeface="+mj-lt"/>
              <a:buAutoNum type="arabicPeriod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5"/>
            <a:endParaRPr lang="ru-RU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5" name="Текст 1"/>
          <p:cNvSpPr txBox="1">
            <a:spLocks/>
          </p:cNvSpPr>
          <p:nvPr/>
        </p:nvSpPr>
        <p:spPr>
          <a:xfrm>
            <a:off x="7688151" y="1531475"/>
            <a:ext cx="4168888" cy="228197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</a:rPr>
              <a:t>Проект реализуют 24 ППС ГУАП </a:t>
            </a:r>
            <a:br>
              <a:rPr lang="ru-RU" sz="1600" dirty="0" smtClean="0">
                <a:solidFill>
                  <a:srgbClr val="002060"/>
                </a:solidFill>
              </a:rPr>
            </a:br>
            <a:r>
              <a:rPr lang="ru-RU" sz="1600" dirty="0" smtClean="0">
                <a:solidFill>
                  <a:srgbClr val="002060"/>
                </a:solidFill>
              </a:rPr>
              <a:t>и представителя ИТ-индустрии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</a:rPr>
              <a:t>Пройдены входной, промежуточный </a:t>
            </a:r>
            <a:r>
              <a:rPr lang="ru-RU" sz="1600" dirty="0" err="1" smtClean="0">
                <a:solidFill>
                  <a:srgbClr val="002060"/>
                </a:solidFill>
              </a:rPr>
              <a:t>ассессменты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</a:rPr>
              <a:t>Студентами выполнены итоговые проекты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</a:rPr>
              <a:t>Подготовлен к запуску проект </a:t>
            </a:r>
            <a:br>
              <a:rPr lang="ru-RU" sz="1600" dirty="0" smtClean="0">
                <a:solidFill>
                  <a:srgbClr val="002060"/>
                </a:solidFill>
              </a:rPr>
            </a:br>
            <a:r>
              <a:rPr lang="ru-RU" sz="1600" dirty="0" smtClean="0">
                <a:solidFill>
                  <a:srgbClr val="002060"/>
                </a:solidFill>
              </a:rPr>
              <a:t>в новом учебном году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688025" y="3987324"/>
            <a:ext cx="326723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800" b="1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Calibri Light" panose="020F0302020204030204" pitchFamily="34" charset="0"/>
              </a:rPr>
              <a:t>Партнёры проекта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1863" y="4473841"/>
            <a:ext cx="1542041" cy="867398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0352" y="5137504"/>
            <a:ext cx="1471467" cy="786881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9734" y="4567237"/>
            <a:ext cx="1671084" cy="68060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869" y="5950303"/>
            <a:ext cx="1351690" cy="37126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9312" y="5650498"/>
            <a:ext cx="982766" cy="818854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8025" y="4652963"/>
            <a:ext cx="828958" cy="82895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627" y="5476628"/>
            <a:ext cx="1241883" cy="89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6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 с двумя скругленными противолежащими углами 78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5676023" y="5145748"/>
            <a:ext cx="2700545" cy="924584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7030A0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78" name="Прямоугольник с двумя скругленными противолежащими углами 77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3032037" y="5017392"/>
            <a:ext cx="2608265" cy="105294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77" name="Прямоугольник с двумя скругленными противолежащими углами 76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257519" y="4841246"/>
            <a:ext cx="2730356" cy="1177895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3E3FF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36264"/>
            <a:ext cx="12191999" cy="792163"/>
          </a:xfrm>
        </p:spPr>
        <p:txBody>
          <a:bodyPr/>
          <a:lstStyle/>
          <a:p>
            <a:r>
              <a:rPr lang="ru-RU" dirty="0"/>
              <a:t>Проект </a:t>
            </a:r>
            <a:r>
              <a:rPr lang="ru-RU" dirty="0" smtClean="0"/>
              <a:t>«СТАНКИН»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Образовательная политика</a:t>
            </a:r>
          </a:p>
        </p:txBody>
      </p:sp>
      <p:graphicFrame>
        <p:nvGraphicFramePr>
          <p:cNvPr id="48" name="Содержимое 3">
            <a:extLst>
              <a:ext uri="{FF2B5EF4-FFF2-40B4-BE49-F238E27FC236}">
                <a16:creationId xmlns:a16="http://schemas.microsoft.com/office/drawing/2014/main" id="{FA17797B-F677-1592-A1F8-ABE2478736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8835805"/>
              </p:ext>
            </p:extLst>
          </p:nvPr>
        </p:nvGraphicFramePr>
        <p:xfrm>
          <a:off x="307324" y="2521661"/>
          <a:ext cx="5922724" cy="21472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262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77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8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43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Характеристики проекта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33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Число зачисленных и завершивших целевое обучение, чел.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33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Число разработанных модулей, ед. 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-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33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Число обновленных ОП ВО, ед. 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18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-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39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Число профориентационных мероприятий, ед.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6 (3)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533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Число участников профориентационных  мероприятий, чел.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100 (250+)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492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Число участников программ повышения квалификации </a:t>
                      </a: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/>
                      </a:r>
                      <a:b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</a:b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(</a:t>
                      </a: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в форме стажировок) ППС, чел.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10(6)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110A39B3-E4ED-8804-5C9A-2B5660E0C2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9738" y="4668907"/>
            <a:ext cx="1116349" cy="290998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D2A25B65-2C4F-E047-5D30-73C8E4A0AE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1925" y="5718008"/>
            <a:ext cx="1603197" cy="73518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15D63994-BFD7-BF26-5DA4-A08D02FC2B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1732" y="6019141"/>
            <a:ext cx="1364853" cy="190445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B2DC7380-FF87-A3C2-D9C5-E9773B4EAFB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930" y="4686893"/>
            <a:ext cx="987541" cy="279289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0F3F6147-DBAE-56A7-8CFA-11938923347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8040" y="3847571"/>
            <a:ext cx="1796641" cy="44411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BE0A50EB-B3C4-AD9A-7AAD-361CC0F9E3B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6706" y="5241832"/>
            <a:ext cx="1234708" cy="49919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AAF24B2-3E46-AF5E-B798-91164D32E66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5712" y="3774716"/>
            <a:ext cx="724393" cy="66479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7848B2F-7D19-419A-319C-549CBFE3556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7548" y="3791427"/>
            <a:ext cx="631370" cy="63137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CB309FEA-4D21-C8EE-82C4-57161623D41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2871" y="3827741"/>
            <a:ext cx="989586" cy="598609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12C8A703-F50A-ED25-2D13-0758CFFAA20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6762" y="4507326"/>
            <a:ext cx="706150" cy="638422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6193405E-AA67-3BCE-1445-6BDB6E1D1AD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7953" y="3760377"/>
            <a:ext cx="631370" cy="631370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3DCE857C-E724-390D-8918-211C1E58261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8918" y="5241832"/>
            <a:ext cx="1814355" cy="460309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23317B9D-991B-2606-5D3B-5FDECAA06B4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7229" y="4652963"/>
            <a:ext cx="718140" cy="364429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F7ECE40A-86A3-6434-0DF0-9F286E97CEC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6360" y="4611343"/>
            <a:ext cx="848161" cy="364429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57173EAF-8AE1-F0C7-41F3-259971B2AE9B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324" y="6095036"/>
            <a:ext cx="8060078" cy="167975"/>
          </a:xfrm>
          <a:prstGeom prst="rect">
            <a:avLst/>
          </a:prstGeom>
        </p:spPr>
      </p:pic>
      <p:sp>
        <p:nvSpPr>
          <p:cNvPr id="67" name="object 12">
            <a:extLst>
              <a:ext uri="{FF2B5EF4-FFF2-40B4-BE49-F238E27FC236}">
                <a16:creationId xmlns:a16="http://schemas.microsoft.com/office/drawing/2014/main" id="{977C5DA7-FFAE-59FF-B58A-942D9B820C6D}"/>
              </a:ext>
            </a:extLst>
          </p:cNvPr>
          <p:cNvSpPr txBox="1"/>
          <p:nvPr/>
        </p:nvSpPr>
        <p:spPr>
          <a:xfrm>
            <a:off x="1281193" y="6266886"/>
            <a:ext cx="626135" cy="198911"/>
          </a:xfrm>
          <a:prstGeom prst="rect">
            <a:avLst/>
          </a:prstGeom>
        </p:spPr>
        <p:txBody>
          <a:bodyPr vert="horz" wrap="square" lIns="0" tIns="11059" rIns="0" bIns="0" rtlCol="0">
            <a:spAutoFit/>
          </a:bodyPr>
          <a:lstStyle/>
          <a:p>
            <a:pPr marL="11060" algn="ctr" defTabSz="796310">
              <a:spcBef>
                <a:spcPts val="87"/>
              </a:spcBef>
            </a:pPr>
            <a:r>
              <a:rPr lang="ru-RU" sz="1220" b="1" spc="126" dirty="0">
                <a:solidFill>
                  <a:srgbClr val="002060"/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2025</a:t>
            </a:r>
            <a:endParaRPr sz="1220" b="1" dirty="0">
              <a:solidFill>
                <a:srgbClr val="002060"/>
              </a:solidFill>
              <a:latin typeface="+mj-lt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68" name="object 12">
            <a:extLst>
              <a:ext uri="{FF2B5EF4-FFF2-40B4-BE49-F238E27FC236}">
                <a16:creationId xmlns:a16="http://schemas.microsoft.com/office/drawing/2014/main" id="{BE195C68-EBEE-8690-35D9-5BF9004866F9}"/>
              </a:ext>
            </a:extLst>
          </p:cNvPr>
          <p:cNvSpPr txBox="1"/>
          <p:nvPr/>
        </p:nvSpPr>
        <p:spPr>
          <a:xfrm>
            <a:off x="4172426" y="6256735"/>
            <a:ext cx="421273" cy="198911"/>
          </a:xfrm>
          <a:prstGeom prst="rect">
            <a:avLst/>
          </a:prstGeom>
        </p:spPr>
        <p:txBody>
          <a:bodyPr vert="horz" wrap="square" lIns="0" tIns="11059" rIns="0" bIns="0" rtlCol="0">
            <a:spAutoFit/>
          </a:bodyPr>
          <a:lstStyle/>
          <a:p>
            <a:pPr marL="11060" defTabSz="796310">
              <a:spcBef>
                <a:spcPts val="87"/>
              </a:spcBef>
            </a:pPr>
            <a:r>
              <a:rPr lang="ru-RU" sz="1220" b="1" spc="126" dirty="0">
                <a:solidFill>
                  <a:srgbClr val="002060"/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2026</a:t>
            </a:r>
            <a:endParaRPr sz="1220" b="1" dirty="0">
              <a:solidFill>
                <a:srgbClr val="002060"/>
              </a:solidFill>
              <a:latin typeface="+mj-lt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69" name="object 12">
            <a:extLst>
              <a:ext uri="{FF2B5EF4-FFF2-40B4-BE49-F238E27FC236}">
                <a16:creationId xmlns:a16="http://schemas.microsoft.com/office/drawing/2014/main" id="{2DB3CC5A-1EF9-2010-A465-DBB1DC87EED2}"/>
              </a:ext>
            </a:extLst>
          </p:cNvPr>
          <p:cNvSpPr txBox="1"/>
          <p:nvPr/>
        </p:nvSpPr>
        <p:spPr>
          <a:xfrm>
            <a:off x="6858797" y="6268708"/>
            <a:ext cx="449128" cy="198911"/>
          </a:xfrm>
          <a:prstGeom prst="rect">
            <a:avLst/>
          </a:prstGeom>
        </p:spPr>
        <p:txBody>
          <a:bodyPr vert="horz" wrap="square" lIns="0" tIns="11059" rIns="0" bIns="0" rtlCol="0">
            <a:spAutoFit/>
          </a:bodyPr>
          <a:lstStyle/>
          <a:p>
            <a:pPr marL="11060" defTabSz="796310">
              <a:spcBef>
                <a:spcPts val="87"/>
              </a:spcBef>
            </a:pPr>
            <a:r>
              <a:rPr lang="ru-RU" sz="1220" b="1" spc="126" dirty="0">
                <a:solidFill>
                  <a:srgbClr val="002060"/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2027</a:t>
            </a:r>
            <a:endParaRPr sz="1220" b="1" dirty="0">
              <a:solidFill>
                <a:srgbClr val="002060"/>
              </a:solidFill>
              <a:latin typeface="+mj-lt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72" name="object 21">
            <a:extLst>
              <a:ext uri="{FF2B5EF4-FFF2-40B4-BE49-F238E27FC236}">
                <a16:creationId xmlns:a16="http://schemas.microsoft.com/office/drawing/2014/main" id="{92B30025-E04D-61C1-953F-36583AA2CBD8}"/>
              </a:ext>
            </a:extLst>
          </p:cNvPr>
          <p:cNvSpPr/>
          <p:nvPr/>
        </p:nvSpPr>
        <p:spPr>
          <a:xfrm>
            <a:off x="5788412" y="4938847"/>
            <a:ext cx="1931434" cy="509453"/>
          </a:xfrm>
          <a:custGeom>
            <a:avLst/>
            <a:gdLst/>
            <a:ahLst/>
            <a:cxnLst/>
            <a:rect l="l" t="t" r="r" b="b"/>
            <a:pathLst>
              <a:path w="5022850" h="588644">
                <a:moveTo>
                  <a:pt x="4864555" y="0"/>
                </a:moveTo>
                <a:lnTo>
                  <a:pt x="0" y="0"/>
                </a:lnTo>
                <a:lnTo>
                  <a:pt x="0" y="588299"/>
                </a:lnTo>
                <a:lnTo>
                  <a:pt x="4864555" y="588299"/>
                </a:lnTo>
                <a:lnTo>
                  <a:pt x="5022599" y="294149"/>
                </a:lnTo>
                <a:lnTo>
                  <a:pt x="4864555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pPr algn="ctr" defTabSz="796310">
              <a:defRPr/>
            </a:pPr>
            <a:endParaRPr lang="ru-RU" sz="1200" dirty="0">
              <a:solidFill>
                <a:srgbClr val="002060"/>
              </a:solidFill>
              <a:latin typeface="+mj-lt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graphicFrame>
        <p:nvGraphicFramePr>
          <p:cNvPr id="73" name="Таблица 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712864"/>
              </p:ext>
            </p:extLst>
          </p:nvPr>
        </p:nvGraphicFramePr>
        <p:xfrm>
          <a:off x="302460" y="4960401"/>
          <a:ext cx="2651546" cy="94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2368">
                  <a:extLst>
                    <a:ext uri="{9D8B030D-6E8A-4147-A177-3AD203B41FA5}">
                      <a16:colId xmlns:a16="http://schemas.microsoft.com/office/drawing/2014/main" val="189327389"/>
                    </a:ext>
                  </a:extLst>
                </a:gridCol>
                <a:gridCol w="2309178">
                  <a:extLst>
                    <a:ext uri="{9D8B030D-6E8A-4147-A177-3AD203B41FA5}">
                      <a16:colId xmlns:a16="http://schemas.microsoft.com/office/drawing/2014/main" val="35910742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6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45720" marR="4572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err="1" smtClean="0">
                          <a:solidFill>
                            <a:srgbClr val="002060"/>
                          </a:solidFill>
                          <a:latin typeface="+mn-lt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профориентационных</a:t>
                      </a:r>
                      <a:r>
                        <a:rPr lang="ru-RU" sz="1000" kern="1200" dirty="0" smtClean="0">
                          <a:solidFill>
                            <a:srgbClr val="002060"/>
                          </a:solidFill>
                          <a:latin typeface="+mn-lt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 мероприятий</a:t>
                      </a:r>
                      <a:endParaRPr kumimoji="0" lang="ru-RU" sz="1000" b="0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marT="18000" marB="1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71787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3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45720" marR="4572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модуля разработаны</a:t>
                      </a:r>
                    </a:p>
                  </a:txBody>
                  <a:tcPr marL="45720" marR="45720" marT="18000" marB="1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64070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18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45720" marR="4572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ОП актуализированы</a:t>
                      </a:r>
                    </a:p>
                  </a:txBody>
                  <a:tcPr marL="45720" marR="45720" marT="18000" marB="1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35413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434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45720" marR="4572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студента начали подготовку</a:t>
                      </a:r>
                    </a:p>
                  </a:txBody>
                  <a:tcPr marL="45720" marR="45720" marT="18000" marB="1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30437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25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45720" marR="4572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студентов заключили целевые договора</a:t>
                      </a:r>
                    </a:p>
                  </a:txBody>
                  <a:tcPr marL="45720" marR="45720" marT="18000" marB="1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3868837"/>
                  </a:ext>
                </a:extLst>
              </a:tr>
            </a:tbl>
          </a:graphicData>
        </a:graphic>
      </p:graphicFrame>
      <p:graphicFrame>
        <p:nvGraphicFramePr>
          <p:cNvPr id="74" name="Таблица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601649"/>
              </p:ext>
            </p:extLst>
          </p:nvPr>
        </p:nvGraphicFramePr>
        <p:xfrm>
          <a:off x="3170949" y="5056701"/>
          <a:ext cx="2419771" cy="8947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2368">
                  <a:extLst>
                    <a:ext uri="{9D8B030D-6E8A-4147-A177-3AD203B41FA5}">
                      <a16:colId xmlns:a16="http://schemas.microsoft.com/office/drawing/2014/main" val="189327389"/>
                    </a:ext>
                  </a:extLst>
                </a:gridCol>
                <a:gridCol w="2077403">
                  <a:extLst>
                    <a:ext uri="{9D8B030D-6E8A-4147-A177-3AD203B41FA5}">
                      <a16:colId xmlns:a16="http://schemas.microsoft.com/office/drawing/2014/main" val="3591074295"/>
                    </a:ext>
                  </a:extLst>
                </a:gridCol>
              </a:tblGrid>
              <a:tr h="346543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25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963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студентов прошли НОК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/>
                        <a:ea typeface="Roboto Medium" panose="02000000000000000000" pitchFamily="2" charset="0"/>
                        <a:cs typeface="Roboto Medium" panose="02000000000000000000" pitchFamily="2" charset="0"/>
                      </a:endParaRPr>
                    </a:p>
                  </a:txBody>
                  <a:tcPr marL="45720" marR="4572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7178768"/>
                  </a:ext>
                </a:extLst>
              </a:tr>
              <a:tr h="3235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defTabSz="796310">
                        <a:defRPr/>
                      </a:pPr>
                      <a:r>
                        <a:rPr lang="ru-RU" sz="1000" kern="1200" dirty="0" err="1" smtClean="0">
                          <a:solidFill>
                            <a:schemeClr val="bg1"/>
                          </a:solidFill>
                          <a:latin typeface="+mn-lt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профориентационных</a:t>
                      </a:r>
                      <a:r>
                        <a:rPr lang="ru-RU" sz="1000" kern="1200" dirty="0" smtClean="0">
                          <a:solidFill>
                            <a:schemeClr val="bg1"/>
                          </a:solidFill>
                          <a:latin typeface="+mn-lt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 мероприятия </a:t>
                      </a:r>
                      <a:br>
                        <a:rPr lang="ru-RU" sz="1000" kern="1200" dirty="0" smtClean="0">
                          <a:solidFill>
                            <a:schemeClr val="bg1"/>
                          </a:solidFill>
                          <a:latin typeface="+mn-lt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bg1"/>
                          </a:solidFill>
                          <a:latin typeface="+mn-lt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для приема 2026 г.</a:t>
                      </a:r>
                      <a:endParaRPr lang="ru-RU" sz="1000" kern="1200" dirty="0">
                        <a:solidFill>
                          <a:schemeClr val="bg1"/>
                        </a:solidFill>
                        <a:latin typeface="+mn-lt"/>
                        <a:ea typeface="Roboto Medium" panose="02000000000000000000" pitchFamily="2" charset="0"/>
                        <a:cs typeface="Roboto Medium" panose="02000000000000000000" pitchFamily="2" charset="0"/>
                      </a:endParaRPr>
                    </a:p>
                  </a:txBody>
                  <a:tcPr marL="45720" marR="4572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6407045"/>
                  </a:ext>
                </a:extLst>
              </a:tr>
              <a:tr h="22469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+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defTabSz="796310">
                        <a:defRPr/>
                      </a:pPr>
                      <a:r>
                        <a:rPr lang="ru-RU" sz="1000" kern="1200" dirty="0" smtClean="0">
                          <a:solidFill>
                            <a:schemeClr val="bg1"/>
                          </a:solidFill>
                          <a:latin typeface="+mn-lt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подача заявки на грант 2026 г.</a:t>
                      </a:r>
                      <a:endParaRPr lang="ru-RU" sz="10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3541369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801679" y="5293931"/>
            <a:ext cx="2466353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defTabSz="79631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Р</a:t>
            </a:r>
            <a:r>
              <a:rPr lang="ru-RU" sz="1000" dirty="0" smtClean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еализация </a:t>
            </a:r>
            <a:r>
              <a:rPr lang="ru-RU" sz="1000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мероприятий </a:t>
            </a:r>
            <a:r>
              <a:rPr lang="ru-RU" sz="1000" dirty="0" smtClean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/>
            </a:r>
            <a:br>
              <a:rPr lang="ru-RU" sz="1000" dirty="0" smtClean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</a:br>
            <a:r>
              <a:rPr lang="ru-RU" sz="1000" dirty="0" smtClean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в </a:t>
            </a:r>
            <a:r>
              <a:rPr lang="ru-RU" sz="1000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рамках гранта 2026</a:t>
            </a:r>
          </a:p>
          <a:p>
            <a:pPr marL="171450" indent="-171450" defTabSz="79631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000" dirty="0" smtClean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Тиражирование </a:t>
            </a:r>
            <a:r>
              <a:rPr lang="ru-RU" sz="1000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опыта на все ОП ГУАП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57518" y="1333660"/>
            <a:ext cx="62424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+mj-lt"/>
              </a:rPr>
              <a:t>Цель проекта: </a:t>
            </a:r>
            <a:r>
              <a:rPr lang="ru-RU" sz="1400" dirty="0">
                <a:solidFill>
                  <a:srgbClr val="002060"/>
                </a:solidFill>
                <a:latin typeface="+mj-lt"/>
              </a:rPr>
              <a:t>подготовка кадров для выполнения федерального проекта «Наука и кадры для производства средств производства и автоматизации» национального проекта по обеспечению технологического лидерства «Средства производства и автоматизации»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754129" y="1357624"/>
            <a:ext cx="2189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+mj-lt"/>
              </a:rPr>
              <a:t>Участники проекта</a:t>
            </a:r>
            <a:r>
              <a:rPr lang="ru-RU" b="1" dirty="0">
                <a:solidFill>
                  <a:srgbClr val="002060"/>
                </a:solidFill>
                <a:latin typeface="+mj-lt"/>
              </a:rPr>
              <a:t>: 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51125DB-7ECF-C15B-E698-4B131BB40ED0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592" y="2545354"/>
            <a:ext cx="1642508" cy="487597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00A9BCFE-CB93-5A83-91D5-13EFE8796953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088" y="1868121"/>
            <a:ext cx="1284890" cy="466127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2125A3F0-19A7-1106-2407-1B1C7404B16C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727" y="1868121"/>
            <a:ext cx="1768068" cy="49957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A815ADDE-294D-81BB-ED89-5FD4CFB148C5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477" y="1879933"/>
            <a:ext cx="1297049" cy="466127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4C9DDBA4-C5F3-B9E3-CD60-D87DAAD2D43B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3918" y="2563041"/>
            <a:ext cx="1376327" cy="45222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498" y="2554448"/>
            <a:ext cx="1184052" cy="488790"/>
          </a:xfrm>
          <a:prstGeom prst="rect">
            <a:avLst/>
          </a:prstGeom>
        </p:spPr>
      </p:pic>
      <p:sp>
        <p:nvSpPr>
          <p:cNvPr id="76" name="Прямоугольник 75"/>
          <p:cNvSpPr/>
          <p:nvPr/>
        </p:nvSpPr>
        <p:spPr>
          <a:xfrm>
            <a:off x="6822546" y="3358870"/>
            <a:ext cx="2161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+mj-lt"/>
              </a:rPr>
              <a:t>Партнеры проекта</a:t>
            </a:r>
            <a:r>
              <a:rPr lang="ru-RU" b="1" dirty="0">
                <a:solidFill>
                  <a:srgbClr val="002060"/>
                </a:solidFill>
                <a:latin typeface="+mj-lt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34988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6102" y="3793081"/>
            <a:ext cx="5460275" cy="285641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Выпуск специалистов в ГУАП (граждан РФ) в </a:t>
            </a:r>
            <a:r>
              <a:rPr lang="ru-RU" dirty="0" smtClean="0"/>
              <a:t>2025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Образовательная политика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882701"/>
              </p:ext>
            </p:extLst>
          </p:nvPr>
        </p:nvGraphicFramePr>
        <p:xfrm>
          <a:off x="334963" y="1230313"/>
          <a:ext cx="11630024" cy="2416203"/>
        </p:xfrm>
        <a:graphic>
          <a:graphicData uri="http://schemas.openxmlformats.org/drawingml/2006/table">
            <a:tbl>
              <a:tblPr firstRow="1" firstCol="1" bandRow="1"/>
              <a:tblGrid>
                <a:gridCol w="1471283">
                  <a:extLst>
                    <a:ext uri="{9D8B030D-6E8A-4147-A177-3AD203B41FA5}">
                      <a16:colId xmlns:a16="http://schemas.microsoft.com/office/drawing/2014/main" val="648958626"/>
                    </a:ext>
                  </a:extLst>
                </a:gridCol>
                <a:gridCol w="875250">
                  <a:extLst>
                    <a:ext uri="{9D8B030D-6E8A-4147-A177-3AD203B41FA5}">
                      <a16:colId xmlns:a16="http://schemas.microsoft.com/office/drawing/2014/main" val="4253325131"/>
                    </a:ext>
                  </a:extLst>
                </a:gridCol>
                <a:gridCol w="1244228">
                  <a:extLst>
                    <a:ext uri="{9D8B030D-6E8A-4147-A177-3AD203B41FA5}">
                      <a16:colId xmlns:a16="http://schemas.microsoft.com/office/drawing/2014/main" val="1525528496"/>
                    </a:ext>
                  </a:extLst>
                </a:gridCol>
                <a:gridCol w="765679">
                  <a:extLst>
                    <a:ext uri="{9D8B030D-6E8A-4147-A177-3AD203B41FA5}">
                      <a16:colId xmlns:a16="http://schemas.microsoft.com/office/drawing/2014/main" val="1396402944"/>
                    </a:ext>
                  </a:extLst>
                </a:gridCol>
                <a:gridCol w="1148519">
                  <a:extLst>
                    <a:ext uri="{9D8B030D-6E8A-4147-A177-3AD203B41FA5}">
                      <a16:colId xmlns:a16="http://schemas.microsoft.com/office/drawing/2014/main" val="3559515514"/>
                    </a:ext>
                  </a:extLst>
                </a:gridCol>
                <a:gridCol w="765679">
                  <a:extLst>
                    <a:ext uri="{9D8B030D-6E8A-4147-A177-3AD203B41FA5}">
                      <a16:colId xmlns:a16="http://schemas.microsoft.com/office/drawing/2014/main" val="2535640644"/>
                    </a:ext>
                  </a:extLst>
                </a:gridCol>
                <a:gridCol w="1244228">
                  <a:extLst>
                    <a:ext uri="{9D8B030D-6E8A-4147-A177-3AD203B41FA5}">
                      <a16:colId xmlns:a16="http://schemas.microsoft.com/office/drawing/2014/main" val="1877928264"/>
                    </a:ext>
                  </a:extLst>
                </a:gridCol>
                <a:gridCol w="765679">
                  <a:extLst>
                    <a:ext uri="{9D8B030D-6E8A-4147-A177-3AD203B41FA5}">
                      <a16:colId xmlns:a16="http://schemas.microsoft.com/office/drawing/2014/main" val="4172443714"/>
                    </a:ext>
                  </a:extLst>
                </a:gridCol>
                <a:gridCol w="114851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52808">
                  <a:extLst>
                    <a:ext uri="{9D8B030D-6E8A-4147-A177-3AD203B41FA5}">
                      <a16:colId xmlns:a16="http://schemas.microsoft.com/office/drawing/2014/main" val="2742286331"/>
                    </a:ext>
                  </a:extLst>
                </a:gridCol>
                <a:gridCol w="114815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65873">
                <a:tc gridSpan="11"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Выпуск специалистов с высшим образованием</a:t>
                      </a: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9440093"/>
                  </a:ext>
                </a:extLst>
              </a:tr>
              <a:tr h="375069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Форма обучения</a:t>
                      </a:r>
                    </a:p>
                  </a:txBody>
                  <a:tcPr marL="34290" marR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Специалитет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Бакалавриат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Магистратура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Аспирантура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393335"/>
                  </a:ext>
                </a:extLst>
              </a:tr>
              <a:tr h="3879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 отличием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 отличием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 отличием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 отличием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 отличием</a:t>
                      </a: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1649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Очная</a:t>
                      </a:r>
                    </a:p>
                  </a:txBody>
                  <a:tcPr marL="34290" marR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254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17,7%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1441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17,2%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414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32,6</a:t>
                      </a: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23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Х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2132</a:t>
                      </a:r>
                      <a:endParaRPr lang="ru-RU" sz="1300" b="1" i="0" u="none" strike="noStrike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20,1%</a:t>
                      </a:r>
                      <a:endParaRPr lang="ru-RU" sz="1300" b="1" i="0" u="none" strike="noStrike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846803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Очно-заочная</a:t>
                      </a:r>
                    </a:p>
                  </a:txBody>
                  <a:tcPr marL="34290" marR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26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3,8%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26</a:t>
                      </a:r>
                      <a:endParaRPr lang="ru-RU" sz="1300" b="1" i="0" u="none" strike="noStrike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3,8%</a:t>
                      </a:r>
                      <a:endParaRPr lang="ru-RU" sz="1300" b="1" i="0" u="none" strike="noStrike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4407985"/>
                  </a:ext>
                </a:extLst>
              </a:tr>
              <a:tr h="26338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Заочная</a:t>
                      </a:r>
                    </a:p>
                  </a:txBody>
                  <a:tcPr marL="34290" marR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42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4,8%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318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4,4%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96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14,6%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Х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463</a:t>
                      </a:r>
                      <a:endParaRPr lang="ru-RU" sz="1300" b="1" i="0" u="none" strike="noStrike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6,5%</a:t>
                      </a:r>
                      <a:endParaRPr lang="ru-RU" sz="1300" b="1" i="0" u="none" strike="noStrike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44077172"/>
                  </a:ext>
                </a:extLst>
              </a:tr>
              <a:tr h="36437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3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Всего</a:t>
                      </a:r>
                    </a:p>
                  </a:txBody>
                  <a:tcPr marL="34290" marR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296</a:t>
                      </a:r>
                      <a:endParaRPr lang="ru-RU" sz="1300" b="1" i="0" u="none" strike="noStrike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15,9%</a:t>
                      </a:r>
                      <a:endParaRPr lang="ru-RU" sz="1300" b="1" i="0" u="none" strike="noStrike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1785</a:t>
                      </a:r>
                      <a:endParaRPr lang="ru-RU" sz="1300" b="1" i="0" u="none" strike="noStrike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14,7%</a:t>
                      </a:r>
                      <a:endParaRPr lang="ru-RU" sz="1300" b="1" i="0" u="none" strike="noStrike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510</a:t>
                      </a:r>
                      <a:endParaRPr lang="ru-RU" sz="1300" b="1" i="0" u="none" strike="noStrike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29,2%</a:t>
                      </a:r>
                      <a:endParaRPr lang="ru-RU" sz="1300" b="1" i="0" u="none" strike="noStrike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30</a:t>
                      </a:r>
                      <a:endParaRPr lang="ru-RU" sz="1300" b="1" i="0" u="none" strike="noStrike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Х</a:t>
                      </a:r>
                      <a:endParaRPr lang="ru-RU" sz="1300" b="1" i="0" u="none" strike="noStrike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2621</a:t>
                      </a:r>
                      <a:endParaRPr lang="ru-RU" sz="1300" b="1" i="0" u="none" strike="noStrike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17,5</a:t>
                      </a:r>
                      <a:r>
                        <a:rPr lang="ru-RU" sz="13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252046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502630"/>
              </p:ext>
            </p:extLst>
          </p:nvPr>
        </p:nvGraphicFramePr>
        <p:xfrm>
          <a:off x="334964" y="4127499"/>
          <a:ext cx="5724524" cy="2187575"/>
        </p:xfrm>
        <a:graphic>
          <a:graphicData uri="http://schemas.openxmlformats.org/drawingml/2006/table">
            <a:tbl>
              <a:tblPr firstRow="1" firstCol="1" bandRow="1"/>
              <a:tblGrid>
                <a:gridCol w="1951264">
                  <a:extLst>
                    <a:ext uri="{9D8B030D-6E8A-4147-A177-3AD203B41FA5}">
                      <a16:colId xmlns:a16="http://schemas.microsoft.com/office/drawing/2014/main" val="3323283274"/>
                    </a:ext>
                  </a:extLst>
                </a:gridCol>
                <a:gridCol w="1467925">
                  <a:extLst>
                    <a:ext uri="{9D8B030D-6E8A-4147-A177-3AD203B41FA5}">
                      <a16:colId xmlns:a16="http://schemas.microsoft.com/office/drawing/2014/main" val="1736405687"/>
                    </a:ext>
                  </a:extLst>
                </a:gridCol>
                <a:gridCol w="2305335">
                  <a:extLst>
                    <a:ext uri="{9D8B030D-6E8A-4147-A177-3AD203B41FA5}">
                      <a16:colId xmlns:a16="http://schemas.microsoft.com/office/drawing/2014/main" val="1910782558"/>
                    </a:ext>
                  </a:extLst>
                </a:gridCol>
              </a:tblGrid>
              <a:tr h="681137">
                <a:tc gridSpan="3"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Выпуск специалистов </a:t>
                      </a:r>
                      <a:br>
                        <a:rPr lang="ru-RU" sz="16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</a:br>
                      <a:r>
                        <a:rPr lang="ru-RU" sz="16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со средним профессиональным образованием в ГУАП </a:t>
                      </a:r>
                      <a:endParaRPr lang="ru-RU" sz="16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923806"/>
                  </a:ext>
                </a:extLst>
              </a:tr>
              <a:tr h="5201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Форма обучения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 отличием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328185"/>
                  </a:ext>
                </a:extLst>
              </a:tr>
              <a:tr h="44936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Очная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296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20,6%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5513544"/>
                  </a:ext>
                </a:extLst>
              </a:tr>
              <a:tr h="53687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3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Всего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296</a:t>
                      </a:r>
                      <a:endParaRPr lang="ru-RU" sz="1300" b="1" i="0" u="none" strike="noStrike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20,6%</a:t>
                      </a:r>
                      <a:endParaRPr lang="ru-RU" sz="1300" b="1" i="0" u="none" strike="noStrike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7146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360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36264"/>
            <a:ext cx="12191999" cy="792163"/>
          </a:xfrm>
        </p:spPr>
        <p:txBody>
          <a:bodyPr/>
          <a:lstStyle/>
          <a:p>
            <a:r>
              <a:rPr lang="ru-RU" dirty="0" smtClean="0"/>
              <a:t>Контрольные цифры приема уровней подготовки высшего образования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Образовательная политика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481983"/>
              </p:ext>
            </p:extLst>
          </p:nvPr>
        </p:nvGraphicFramePr>
        <p:xfrm>
          <a:off x="334220" y="1268413"/>
          <a:ext cx="5725267" cy="3548853"/>
        </p:xfrm>
        <a:graphic>
          <a:graphicData uri="http://schemas.openxmlformats.org/drawingml/2006/table">
            <a:tbl>
              <a:tblPr/>
              <a:tblGrid>
                <a:gridCol w="15054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39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39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39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3969">
                  <a:extLst>
                    <a:ext uri="{9D8B030D-6E8A-4147-A177-3AD203B41FA5}">
                      <a16:colId xmlns:a16="http://schemas.microsoft.com/office/drawing/2014/main" val="2552087366"/>
                    </a:ext>
                  </a:extLst>
                </a:gridCol>
                <a:gridCol w="843969">
                  <a:extLst>
                    <a:ext uri="{9D8B030D-6E8A-4147-A177-3AD203B41FA5}">
                      <a16:colId xmlns:a16="http://schemas.microsoft.com/office/drawing/2014/main" val="4139314933"/>
                    </a:ext>
                  </a:extLst>
                </a:gridCol>
              </a:tblGrid>
              <a:tr h="344333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Очная форма обучения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7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 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202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2025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СПО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175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175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175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140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185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934308"/>
                  </a:ext>
                </a:extLst>
              </a:tr>
              <a:tr h="436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Бакалавриат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</a:t>
                      </a:r>
                      <a:r>
                        <a:rPr kumimoji="0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</a:t>
                      </a: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37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1302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1339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1532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1453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Специалитет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</a:t>
                      </a: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55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240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273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251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277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Магистратура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460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603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383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394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428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404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Аспирантура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42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55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58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45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30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7719955"/>
                  </a:ext>
                </a:extLst>
              </a:tr>
              <a:tr h="516037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Всего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2027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2375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2228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2362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2393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777993"/>
              </p:ext>
            </p:extLst>
          </p:nvPr>
        </p:nvGraphicFramePr>
        <p:xfrm>
          <a:off x="6549283" y="1268413"/>
          <a:ext cx="4947391" cy="1234980"/>
        </p:xfrm>
        <a:graphic>
          <a:graphicData uri="http://schemas.openxmlformats.org/drawingml/2006/table">
            <a:tbl>
              <a:tblPr firstRow="1" firstCol="1" bandRow="1"/>
              <a:tblGrid>
                <a:gridCol w="1375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44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44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4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4449">
                  <a:extLst>
                    <a:ext uri="{9D8B030D-6E8A-4147-A177-3AD203B41FA5}">
                      <a16:colId xmlns:a16="http://schemas.microsoft.com/office/drawing/2014/main" val="2349600412"/>
                    </a:ext>
                  </a:extLst>
                </a:gridCol>
                <a:gridCol w="714449">
                  <a:extLst>
                    <a:ext uri="{9D8B030D-6E8A-4147-A177-3AD203B41FA5}">
                      <a16:colId xmlns:a16="http://schemas.microsoft.com/office/drawing/2014/main" val="2554738481"/>
                    </a:ext>
                  </a:extLst>
                </a:gridCol>
              </a:tblGrid>
              <a:tr h="352435">
                <a:tc grid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Очно-заочная форма обучения</a:t>
                      </a:r>
                      <a:endParaRPr lang="ru-RU" sz="18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2025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3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Бакалавриат</a:t>
                      </a:r>
                      <a:endParaRPr lang="ru-RU" sz="14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43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50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50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83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80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589479"/>
              </p:ext>
            </p:extLst>
          </p:nvPr>
        </p:nvGraphicFramePr>
        <p:xfrm>
          <a:off x="6549279" y="2872103"/>
          <a:ext cx="4947395" cy="1945163"/>
        </p:xfrm>
        <a:graphic>
          <a:graphicData uri="http://schemas.openxmlformats.org/drawingml/2006/table">
            <a:tbl>
              <a:tblPr/>
              <a:tblGrid>
                <a:gridCol w="1460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7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74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74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7410">
                  <a:extLst>
                    <a:ext uri="{9D8B030D-6E8A-4147-A177-3AD203B41FA5}">
                      <a16:colId xmlns:a16="http://schemas.microsoft.com/office/drawing/2014/main" val="3529693246"/>
                    </a:ext>
                  </a:extLst>
                </a:gridCol>
                <a:gridCol w="697410">
                  <a:extLst>
                    <a:ext uri="{9D8B030D-6E8A-4147-A177-3AD203B41FA5}">
                      <a16:colId xmlns:a16="http://schemas.microsoft.com/office/drawing/2014/main" val="2487525622"/>
                    </a:ext>
                  </a:extLst>
                </a:gridCol>
              </a:tblGrid>
              <a:tr h="350847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Заочная форма обучения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 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2025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8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Бакалавриат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134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170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192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261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193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4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Магистратура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54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66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36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27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0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Всего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188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236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258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288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193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998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36264"/>
            <a:ext cx="12191999" cy="792163"/>
          </a:xfrm>
        </p:spPr>
        <p:txBody>
          <a:bodyPr/>
          <a:lstStyle/>
          <a:p>
            <a:r>
              <a:rPr lang="ru-RU" dirty="0" smtClean="0"/>
              <a:t>Льготный прием и целевая квота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Образовательная политика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7261853"/>
              </p:ext>
            </p:extLst>
          </p:nvPr>
        </p:nvGraphicFramePr>
        <p:xfrm>
          <a:off x="334963" y="1258161"/>
          <a:ext cx="5622245" cy="1989864"/>
        </p:xfrm>
        <a:graphic>
          <a:graphicData uri="http://schemas.openxmlformats.org/drawingml/2006/table">
            <a:tbl>
              <a:tblPr/>
              <a:tblGrid>
                <a:gridCol w="3533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5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254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Бакалавриат и специалитет. Очная форма обучения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7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 Квота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Зачислено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17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+mn-cs"/>
                        </a:rPr>
                        <a:t>Без вступительных испытания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11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+mn-cs"/>
                        </a:rPr>
                        <a:t>Особая квота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36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+mn-cs"/>
                        </a:rPr>
                        <a:t>Отдельная квота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79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915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+mn-cs"/>
                        </a:rPr>
                        <a:t>Целевая квота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123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908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Всего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249</a:t>
                      </a: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7719955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395359"/>
              </p:ext>
            </p:extLst>
          </p:nvPr>
        </p:nvGraphicFramePr>
        <p:xfrm>
          <a:off x="334963" y="3352800"/>
          <a:ext cx="5622245" cy="1024385"/>
        </p:xfrm>
        <a:graphic>
          <a:graphicData uri="http://schemas.openxmlformats.org/drawingml/2006/table">
            <a:tbl>
              <a:tblPr/>
              <a:tblGrid>
                <a:gridCol w="2728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41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42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Магистратура. Очная и заочная форма обучения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Квота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Зачислено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1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Целевая квота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7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4873539"/>
                  </a:ext>
                </a:extLst>
              </a:tr>
            </a:tbl>
          </a:graphicData>
        </a:graphic>
      </p:graphicFrame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A4D93557-3C83-4D6C-A05B-652919950B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391760"/>
              </p:ext>
            </p:extLst>
          </p:nvPr>
        </p:nvGraphicFramePr>
        <p:xfrm>
          <a:off x="6234792" y="1268413"/>
          <a:ext cx="5622245" cy="1948565"/>
        </p:xfrm>
        <a:graphic>
          <a:graphicData uri="http://schemas.openxmlformats.org/drawingml/2006/table">
            <a:tbl>
              <a:tblPr/>
              <a:tblGrid>
                <a:gridCol w="3533652">
                  <a:extLst>
                    <a:ext uri="{9D8B030D-6E8A-4147-A177-3AD203B41FA5}">
                      <a16:colId xmlns:a16="http://schemas.microsoft.com/office/drawing/2014/main" val="3507278355"/>
                    </a:ext>
                  </a:extLst>
                </a:gridCol>
                <a:gridCol w="2088593">
                  <a:extLst>
                    <a:ext uri="{9D8B030D-6E8A-4147-A177-3AD203B41FA5}">
                      <a16:colId xmlns:a16="http://schemas.microsoft.com/office/drawing/2014/main" val="618509591"/>
                    </a:ext>
                  </a:extLst>
                </a:gridCol>
              </a:tblGrid>
              <a:tr h="360362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Бакалавриат и специалитет. Заочная форма обучения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3683333"/>
                  </a:ext>
                </a:extLst>
              </a:tr>
              <a:tr h="2833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 Квота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Зачислено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219684"/>
                  </a:ext>
                </a:extLst>
              </a:tr>
              <a:tr h="2229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+mn-cs"/>
                        </a:rPr>
                        <a:t>Без вступительных испытания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4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038428"/>
                  </a:ext>
                </a:extLst>
              </a:tr>
              <a:tr h="2229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+mn-cs"/>
                        </a:rPr>
                        <a:t>Особая квота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9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983972"/>
                  </a:ext>
                </a:extLst>
              </a:tr>
              <a:tr h="2229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+mn-cs"/>
                        </a:rPr>
                        <a:t>Отдельная квота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20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6013194"/>
                  </a:ext>
                </a:extLst>
              </a:tr>
              <a:tr h="2229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+mn-cs"/>
                        </a:rPr>
                        <a:t>Целевая квота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24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9955214"/>
                  </a:ext>
                </a:extLst>
              </a:tr>
              <a:tr h="24675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Всего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57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3187786"/>
                  </a:ext>
                </a:extLst>
              </a:tr>
            </a:tbl>
          </a:graphicData>
        </a:graphic>
      </p:graphicFrame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06CD95BA-0E57-57CE-16D4-0213BCAF2B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785096"/>
              </p:ext>
            </p:extLst>
          </p:nvPr>
        </p:nvGraphicFramePr>
        <p:xfrm>
          <a:off x="334961" y="4866901"/>
          <a:ext cx="11522075" cy="1603749"/>
        </p:xfrm>
        <a:graphic>
          <a:graphicData uri="http://schemas.openxmlformats.org/drawingml/2006/table">
            <a:tbl>
              <a:tblPr/>
              <a:tblGrid>
                <a:gridCol w="9437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43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42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Категории зачисления по отдельной квоте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Категория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Зачислено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1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+mn-cs"/>
                        </a:rPr>
                        <a:t>Без проведения вступительных испытаний (дети военнослужащих и сотрудников силовых ведомств, погибших в ходе СВО или боевых действий на территории других государств, получивших увечье или заболевание, Героев РФ, награжденных 3 орденами Мужества)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19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4873539"/>
                  </a:ext>
                </a:extLst>
              </a:tr>
              <a:tr h="1659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+mn-cs"/>
                        </a:rPr>
                        <a:t>Дети военнослужащих и сотрудников силовых ведомств, участвовавших в СВО или направленных в другие государства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76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7581856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+mn-cs"/>
                        </a:rPr>
                        <a:t>Граждане, проходившие военную службу при условии их участия в СВО и ветераны боевых действий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6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8653945"/>
                  </a:ext>
                </a:extLst>
              </a:tr>
            </a:tbl>
          </a:graphicData>
        </a:graphic>
      </p:graphicFrame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0B443CF7-4C78-6B71-6D26-9CB2A8A564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9627321"/>
              </p:ext>
            </p:extLst>
          </p:nvPr>
        </p:nvGraphicFramePr>
        <p:xfrm>
          <a:off x="6234793" y="3280764"/>
          <a:ext cx="5622245" cy="1742983"/>
        </p:xfrm>
        <a:graphic>
          <a:graphicData uri="http://schemas.openxmlformats.org/drawingml/2006/table">
            <a:tbl>
              <a:tblPr/>
              <a:tblGrid>
                <a:gridCol w="3533652">
                  <a:extLst>
                    <a:ext uri="{9D8B030D-6E8A-4147-A177-3AD203B41FA5}">
                      <a16:colId xmlns:a16="http://schemas.microsoft.com/office/drawing/2014/main" val="3507278355"/>
                    </a:ext>
                  </a:extLst>
                </a:gridCol>
                <a:gridCol w="2088593">
                  <a:extLst>
                    <a:ext uri="{9D8B030D-6E8A-4147-A177-3AD203B41FA5}">
                      <a16:colId xmlns:a16="http://schemas.microsoft.com/office/drawing/2014/main" val="618509591"/>
                    </a:ext>
                  </a:extLst>
                </a:gridCol>
              </a:tblGrid>
              <a:tr h="40188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Бакалавриат. Очно-заочная форма обучения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3683333"/>
                  </a:ext>
                </a:extLst>
              </a:tr>
              <a:tr h="2911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 Квота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Зачислено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219684"/>
                  </a:ext>
                </a:extLst>
              </a:tr>
              <a:tr h="2285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+mn-cs"/>
                        </a:rPr>
                        <a:t>Без вступительных испытания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4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983972"/>
                  </a:ext>
                </a:extLst>
              </a:tr>
              <a:tr h="2285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+mn-cs"/>
                        </a:rPr>
                        <a:t>Особая квота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7976313"/>
                  </a:ext>
                </a:extLst>
              </a:tr>
              <a:tr h="2285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+mn-cs"/>
                        </a:rPr>
                        <a:t>Отдельная квота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3067883"/>
                  </a:ext>
                </a:extLst>
              </a:tr>
              <a:tr h="25296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Всего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7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483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514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36264"/>
            <a:ext cx="12191999" cy="792163"/>
          </a:xfrm>
        </p:spPr>
        <p:txBody>
          <a:bodyPr/>
          <a:lstStyle/>
          <a:p>
            <a:r>
              <a:rPr lang="ru-RU" dirty="0" smtClean="0"/>
              <a:t>Целевая квота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Образовательная политика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59E0E8-A8AA-F79A-911C-99BC486AEA61}"/>
              </a:ext>
            </a:extLst>
          </p:cNvPr>
          <p:cNvSpPr txBox="1"/>
          <p:nvPr/>
        </p:nvSpPr>
        <p:spPr>
          <a:xfrm>
            <a:off x="334963" y="1268413"/>
            <a:ext cx="11405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Постановление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Правительства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Российской Федерации от 27 апреля 2024 года № 555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/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</a:b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«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О целевом обучении по образовательным программам среднего профессионального и высшего образования»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B5A68A4-E3E9-82AC-60BA-9916185B7A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385585"/>
              </p:ext>
            </p:extLst>
          </p:nvPr>
        </p:nvGraphicFramePr>
        <p:xfrm>
          <a:off x="334961" y="2025538"/>
          <a:ext cx="11522075" cy="3420903"/>
        </p:xfrm>
        <a:graphic>
          <a:graphicData uri="http://schemas.openxmlformats.org/drawingml/2006/table">
            <a:tbl>
              <a:tblPr/>
              <a:tblGrid>
                <a:gridCol w="2020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65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8723">
                  <a:extLst>
                    <a:ext uri="{9D8B030D-6E8A-4147-A177-3AD203B41FA5}">
                      <a16:colId xmlns:a16="http://schemas.microsoft.com/office/drawing/2014/main" val="2618790958"/>
                    </a:ext>
                  </a:extLst>
                </a:gridCol>
                <a:gridCol w="1838723">
                  <a:extLst>
                    <a:ext uri="{9D8B030D-6E8A-4147-A177-3AD203B41FA5}">
                      <a16:colId xmlns:a16="http://schemas.microsoft.com/office/drawing/2014/main" val="1005424955"/>
                    </a:ext>
                  </a:extLst>
                </a:gridCol>
                <a:gridCol w="2073298">
                  <a:extLst>
                    <a:ext uri="{9D8B030D-6E8A-4147-A177-3AD203B41FA5}">
                      <a16:colId xmlns:a16="http://schemas.microsoft.com/office/drawing/2014/main" val="1296090665"/>
                    </a:ext>
                  </a:extLst>
                </a:gridCol>
                <a:gridCol w="1604149">
                  <a:extLst>
                    <a:ext uri="{9D8B030D-6E8A-4147-A177-3AD203B41FA5}">
                      <a16:colId xmlns:a16="http://schemas.microsoft.com/office/drawing/2014/main" val="4287331378"/>
                    </a:ext>
                  </a:extLst>
                </a:gridCol>
              </a:tblGrid>
              <a:tr h="6241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Форма обучения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Уровень образования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Квота целевого приема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Предложения заказчиков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Предложения на ЕЦР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«Работа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в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России»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Зачислено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776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Очная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Аспирантура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7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Бакалавриат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349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101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77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7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Магистратура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43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0373170"/>
                  </a:ext>
                </a:extLst>
              </a:tr>
              <a:tr h="3807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Специалитет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171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148931"/>
                  </a:ext>
                </a:extLst>
              </a:tr>
              <a:tr h="3807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Очно-заочная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Бакалавриат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7126832"/>
                  </a:ext>
                </a:extLst>
              </a:tr>
              <a:tr h="3807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З</a:t>
                      </a: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аочная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Бакалавриат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37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30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9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24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2108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Итого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624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152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114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itchFamily="34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7719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726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36264"/>
            <a:ext cx="12191999" cy="792163"/>
          </a:xfrm>
        </p:spPr>
        <p:txBody>
          <a:bodyPr/>
          <a:lstStyle/>
          <a:p>
            <a:r>
              <a:rPr lang="ru-RU" dirty="0" smtClean="0"/>
              <a:t>Целевое обучение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Образовательная политика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274163"/>
              </p:ext>
            </p:extLst>
          </p:nvPr>
        </p:nvGraphicFramePr>
        <p:xfrm>
          <a:off x="334966" y="1445926"/>
          <a:ext cx="11630021" cy="402181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567875">
                  <a:extLst>
                    <a:ext uri="{9D8B030D-6E8A-4147-A177-3AD203B41FA5}">
                      <a16:colId xmlns:a16="http://schemas.microsoft.com/office/drawing/2014/main" val="3091696442"/>
                    </a:ext>
                  </a:extLst>
                </a:gridCol>
                <a:gridCol w="720103">
                  <a:extLst>
                    <a:ext uri="{9D8B030D-6E8A-4147-A177-3AD203B41FA5}">
                      <a16:colId xmlns:a16="http://schemas.microsoft.com/office/drawing/2014/main" val="790338150"/>
                    </a:ext>
                  </a:extLst>
                </a:gridCol>
                <a:gridCol w="473562">
                  <a:extLst>
                    <a:ext uri="{9D8B030D-6E8A-4147-A177-3AD203B41FA5}">
                      <a16:colId xmlns:a16="http://schemas.microsoft.com/office/drawing/2014/main" val="3201216340"/>
                    </a:ext>
                  </a:extLst>
                </a:gridCol>
                <a:gridCol w="541834">
                  <a:extLst>
                    <a:ext uri="{9D8B030D-6E8A-4147-A177-3AD203B41FA5}">
                      <a16:colId xmlns:a16="http://schemas.microsoft.com/office/drawing/2014/main" val="2806021420"/>
                    </a:ext>
                  </a:extLst>
                </a:gridCol>
                <a:gridCol w="596832">
                  <a:extLst>
                    <a:ext uri="{9D8B030D-6E8A-4147-A177-3AD203B41FA5}">
                      <a16:colId xmlns:a16="http://schemas.microsoft.com/office/drawing/2014/main" val="3591015097"/>
                    </a:ext>
                  </a:extLst>
                </a:gridCol>
                <a:gridCol w="359774">
                  <a:extLst>
                    <a:ext uri="{9D8B030D-6E8A-4147-A177-3AD203B41FA5}">
                      <a16:colId xmlns:a16="http://schemas.microsoft.com/office/drawing/2014/main" val="2946458275"/>
                    </a:ext>
                  </a:extLst>
                </a:gridCol>
                <a:gridCol w="541834">
                  <a:extLst>
                    <a:ext uri="{9D8B030D-6E8A-4147-A177-3AD203B41FA5}">
                      <a16:colId xmlns:a16="http://schemas.microsoft.com/office/drawing/2014/main" val="4002388063"/>
                    </a:ext>
                  </a:extLst>
                </a:gridCol>
                <a:gridCol w="596832">
                  <a:extLst>
                    <a:ext uri="{9D8B030D-6E8A-4147-A177-3AD203B41FA5}">
                      <a16:colId xmlns:a16="http://schemas.microsoft.com/office/drawing/2014/main" val="2843637906"/>
                    </a:ext>
                  </a:extLst>
                </a:gridCol>
                <a:gridCol w="359774">
                  <a:extLst>
                    <a:ext uri="{9D8B030D-6E8A-4147-A177-3AD203B41FA5}">
                      <a16:colId xmlns:a16="http://schemas.microsoft.com/office/drawing/2014/main" val="2678036439"/>
                    </a:ext>
                  </a:extLst>
                </a:gridCol>
                <a:gridCol w="541834">
                  <a:extLst>
                    <a:ext uri="{9D8B030D-6E8A-4147-A177-3AD203B41FA5}">
                      <a16:colId xmlns:a16="http://schemas.microsoft.com/office/drawing/2014/main" val="2813912217"/>
                    </a:ext>
                  </a:extLst>
                </a:gridCol>
                <a:gridCol w="720103">
                  <a:extLst>
                    <a:ext uri="{9D8B030D-6E8A-4147-A177-3AD203B41FA5}">
                      <a16:colId xmlns:a16="http://schemas.microsoft.com/office/drawing/2014/main" val="1053535480"/>
                    </a:ext>
                  </a:extLst>
                </a:gridCol>
                <a:gridCol w="596832">
                  <a:extLst>
                    <a:ext uri="{9D8B030D-6E8A-4147-A177-3AD203B41FA5}">
                      <a16:colId xmlns:a16="http://schemas.microsoft.com/office/drawing/2014/main" val="2631433188"/>
                    </a:ext>
                  </a:extLst>
                </a:gridCol>
                <a:gridCol w="541834">
                  <a:extLst>
                    <a:ext uri="{9D8B030D-6E8A-4147-A177-3AD203B41FA5}">
                      <a16:colId xmlns:a16="http://schemas.microsoft.com/office/drawing/2014/main" val="2092228430"/>
                    </a:ext>
                  </a:extLst>
                </a:gridCol>
                <a:gridCol w="720103">
                  <a:extLst>
                    <a:ext uri="{9D8B030D-6E8A-4147-A177-3AD203B41FA5}">
                      <a16:colId xmlns:a16="http://schemas.microsoft.com/office/drawing/2014/main" val="1517806697"/>
                    </a:ext>
                  </a:extLst>
                </a:gridCol>
                <a:gridCol w="473562">
                  <a:extLst>
                    <a:ext uri="{9D8B030D-6E8A-4147-A177-3AD203B41FA5}">
                      <a16:colId xmlns:a16="http://schemas.microsoft.com/office/drawing/2014/main" val="2969721111"/>
                    </a:ext>
                  </a:extLst>
                </a:gridCol>
                <a:gridCol w="541834">
                  <a:extLst>
                    <a:ext uri="{9D8B030D-6E8A-4147-A177-3AD203B41FA5}">
                      <a16:colId xmlns:a16="http://schemas.microsoft.com/office/drawing/2014/main" val="4006685683"/>
                    </a:ext>
                  </a:extLst>
                </a:gridCol>
                <a:gridCol w="720103">
                  <a:extLst>
                    <a:ext uri="{9D8B030D-6E8A-4147-A177-3AD203B41FA5}">
                      <a16:colId xmlns:a16="http://schemas.microsoft.com/office/drawing/2014/main" val="2914612665"/>
                    </a:ext>
                  </a:extLst>
                </a:gridCol>
                <a:gridCol w="473562">
                  <a:extLst>
                    <a:ext uri="{9D8B030D-6E8A-4147-A177-3AD203B41FA5}">
                      <a16:colId xmlns:a16="http://schemas.microsoft.com/office/drawing/2014/main" val="1590652510"/>
                    </a:ext>
                  </a:extLst>
                </a:gridCol>
                <a:gridCol w="541834">
                  <a:extLst>
                    <a:ext uri="{9D8B030D-6E8A-4147-A177-3AD203B41FA5}">
                      <a16:colId xmlns:a16="http://schemas.microsoft.com/office/drawing/2014/main" val="992257600"/>
                    </a:ext>
                  </a:extLst>
                </a:gridCol>
              </a:tblGrid>
              <a:tr h="354301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Институт/</a:t>
                      </a:r>
                      <a:b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</a:b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Факультет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Прием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2025/2026 </a:t>
                      </a:r>
                      <a:r>
                        <a:rPr kumimoji="0" lang="ru-RU" sz="14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уч.год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Общий контингент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070879"/>
                  </a:ext>
                </a:extLst>
              </a:tr>
              <a:tr h="3543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Бакалавриат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Специалитет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Магистратура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Бакалавриат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Специалитет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Магистратура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806369"/>
                  </a:ext>
                </a:extLst>
              </a:tr>
              <a:tr h="3543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Б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Ц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% ц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Б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Ц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% ц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Б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Ц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% ц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Б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Ц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% ц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Б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Ц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% ц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Б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Ц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% ц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9155018"/>
                  </a:ext>
                </a:extLst>
              </a:tr>
              <a:tr h="3543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12%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1018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442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19%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145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161417"/>
                  </a:ext>
                </a:extLst>
              </a:tr>
              <a:tr h="3543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425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i="0" u="none" strike="noStrike" kern="1200" dirty="0" smtClean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1389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289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5952092"/>
                  </a:ext>
                </a:extLst>
              </a:tr>
              <a:tr h="3543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i="0" u="none" strike="noStrike" kern="1200" dirty="0" smtClean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1091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254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142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022332"/>
                  </a:ext>
                </a:extLst>
              </a:tr>
              <a:tr h="3543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446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15%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1676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181778"/>
                  </a:ext>
                </a:extLst>
              </a:tr>
              <a:tr h="3543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i="0" u="none" strike="noStrike" kern="1200" dirty="0" smtClean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892828"/>
                  </a:ext>
                </a:extLst>
              </a:tr>
              <a:tr h="3543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211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796322"/>
                  </a:ext>
                </a:extLst>
              </a:tr>
              <a:tr h="3543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ФПТИ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211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740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954791"/>
                  </a:ext>
                </a:extLst>
              </a:tr>
              <a:tr h="4788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ИТОГО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1686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101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6%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237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3%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428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2%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6160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272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4%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1197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102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9%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808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2%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45749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565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Национальные проекты Российской Федерации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Стратегия </a:t>
            </a:r>
            <a:r>
              <a:rPr lang="ru-RU" dirty="0" smtClean="0"/>
              <a:t>развития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5025" y="-78047"/>
            <a:ext cx="2946975" cy="220082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47332" y="1413376"/>
            <a:ext cx="9258618" cy="107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0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Национальные проекты – один из основных инструментов достижения национальных целей </a:t>
            </a:r>
            <a:r>
              <a:rPr lang="ru-RU" sz="20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развития, </a:t>
            </a:r>
            <a:r>
              <a:rPr lang="ru-RU" sz="20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утвержденных Президентом </a:t>
            </a:r>
            <a:r>
              <a:rPr lang="ru-RU" sz="20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РФ, и </a:t>
            </a:r>
            <a:r>
              <a:rPr lang="ru-RU" sz="20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реализации программы социально-экономического развития России до 2030 </a:t>
            </a:r>
            <a:r>
              <a:rPr lang="ru-RU" sz="20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года</a:t>
            </a:r>
            <a:endParaRPr lang="ru-RU" sz="2000" dirty="0">
              <a:solidFill>
                <a:srgbClr val="002060"/>
              </a:solidFill>
              <a:latin typeface="+mj-lt"/>
              <a:ea typeface="Roboto" panose="02000000000000000000" pitchFamily="2" charset="0"/>
            </a:endParaRPr>
          </a:p>
        </p:txBody>
      </p:sp>
      <p:sp>
        <p:nvSpPr>
          <p:cNvPr id="42" name="Прямоугольник с двумя скругленными противолежащими углами 41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334963" y="2763009"/>
            <a:ext cx="5797549" cy="3494538"/>
          </a:xfrm>
          <a:prstGeom prst="round2DiagRect">
            <a:avLst>
              <a:gd name="adj1" fmla="val 16667"/>
              <a:gd name="adj2" fmla="val 0"/>
            </a:avLst>
          </a:prstGeom>
          <a:gradFill flip="none" rotWithShape="1">
            <a:gsLst>
              <a:gs pos="39400">
                <a:srgbClr val="005AAA"/>
              </a:gs>
              <a:gs pos="0">
                <a:srgbClr val="005AAA"/>
              </a:gs>
              <a:gs pos="100000">
                <a:srgbClr val="00B7EE"/>
              </a:gs>
            </a:gsLst>
            <a:lin ang="19200000" scaled="0"/>
            <a:tileRect/>
          </a:gra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6665711" y="5154519"/>
            <a:ext cx="47687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Стратегическая задача – </a:t>
            </a:r>
            <a:br>
              <a:rPr lang="ru-RU" b="1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b="1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это обеспечить национальные проекты кадрами и прорывными </a:t>
            </a:r>
            <a:r>
              <a:rPr lang="ru-RU" b="1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технологиями (продуктами</a:t>
            </a:r>
            <a:r>
              <a:rPr lang="ru-RU" b="1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) будущего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2352" y="2877797"/>
            <a:ext cx="1195960" cy="62063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63363" y="3087131"/>
            <a:ext cx="4740748" cy="284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Молодежь и дети</a:t>
            </a:r>
            <a:endParaRPr lang="ru-RU" sz="1600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Кадры </a:t>
            </a:r>
            <a:endParaRPr lang="ru-RU" sz="1600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Экономика данных</a:t>
            </a:r>
            <a:endParaRPr lang="ru-RU" sz="1600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Беспилотные авиационные системы</a:t>
            </a:r>
            <a:endParaRPr lang="ru-RU" sz="1600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Космос</a:t>
            </a:r>
            <a:endParaRPr lang="ru-RU" sz="1600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Средства производства и автоматизации</a:t>
            </a:r>
            <a:endParaRPr lang="ru-RU" sz="1600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Производство транспорта</a:t>
            </a:r>
            <a:endParaRPr lang="ru-RU" sz="1600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Новые атомные и энергетические технологии</a:t>
            </a:r>
            <a:endParaRPr lang="ru-RU" sz="1600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Экологическое благополучие</a:t>
            </a:r>
            <a:endParaRPr lang="ru-RU" sz="1600" b="1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2759" y="2763009"/>
            <a:ext cx="3920990" cy="235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8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36264"/>
            <a:ext cx="12191999" cy="792163"/>
          </a:xfrm>
        </p:spPr>
        <p:txBody>
          <a:bodyPr/>
          <a:lstStyle/>
          <a:p>
            <a:r>
              <a:rPr lang="ru-RU" dirty="0" smtClean="0"/>
              <a:t>Прием на платные места уровней подготовки высшего образования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Образовательная политика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725856"/>
              </p:ext>
            </p:extLst>
          </p:nvPr>
        </p:nvGraphicFramePr>
        <p:xfrm>
          <a:off x="334963" y="1258161"/>
          <a:ext cx="5757930" cy="3082509"/>
        </p:xfrm>
        <a:graphic>
          <a:graphicData uri="http://schemas.openxmlformats.org/drawingml/2006/table">
            <a:tbl>
              <a:tblPr/>
              <a:tblGrid>
                <a:gridCol w="940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9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927">
                  <a:extLst>
                    <a:ext uri="{9D8B030D-6E8A-4147-A177-3AD203B41FA5}">
                      <a16:colId xmlns:a16="http://schemas.microsoft.com/office/drawing/2014/main" val="2705222595"/>
                    </a:ext>
                  </a:extLst>
                </a:gridCol>
                <a:gridCol w="862647">
                  <a:extLst>
                    <a:ext uri="{9D8B030D-6E8A-4147-A177-3AD203B41FA5}">
                      <a16:colId xmlns:a16="http://schemas.microsoft.com/office/drawing/2014/main" val="4040530820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2411733216"/>
                    </a:ext>
                  </a:extLst>
                </a:gridCol>
                <a:gridCol w="845271">
                  <a:extLst>
                    <a:ext uri="{9D8B030D-6E8A-4147-A177-3AD203B41FA5}">
                      <a16:colId xmlns:a16="http://schemas.microsoft.com/office/drawing/2014/main" val="2772015335"/>
                    </a:ext>
                  </a:extLst>
                </a:gridCol>
              </a:tblGrid>
              <a:tr h="352541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Бакалавриат и специалитет. Очная форма обучения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67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itchFamily="18" charset="0"/>
                        </a:rPr>
                        <a:t>Институт/</a:t>
                      </a:r>
                      <a:b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itchFamily="18" charset="0"/>
                        </a:rPr>
                      </a:b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itchFamily="18" charset="0"/>
                        </a:rPr>
                        <a:t>факультет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Кол-во </a:t>
                      </a:r>
                      <a:b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</a:b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платных мест</a:t>
                      </a:r>
                      <a:endParaRPr kumimoji="0" lang="en-US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Roboto" panose="02000000000000000000" pitchFamily="2" charset="0"/>
                          <a:cs typeface="Times New Roman" pitchFamily="18" charset="0"/>
                        </a:rPr>
                        <a:t>(гр. РФ)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itchFamily="18" charset="0"/>
                        </a:rPr>
                        <a:t>Кол-во </a:t>
                      </a:r>
                      <a:b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itchFamily="18" charset="0"/>
                        </a:rPr>
                      </a:b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itchFamily="18" charset="0"/>
                        </a:rPr>
                        <a:t>платных мест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иностр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. гр.)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Зачислено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(гр. РФ)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Зачислено</a:t>
                      </a:r>
                      <a:b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</a:b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иностр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. гр.)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Зачислено</a:t>
                      </a:r>
                      <a:b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</a:b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17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+mn-cs"/>
                        </a:rPr>
                        <a:t>Институт 1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D12E6D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51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D12E6D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39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51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Институт 2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Институт 3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60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54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54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915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Институт 4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55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2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55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58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915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Институт 8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385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44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366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33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399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5802496"/>
                  </a:ext>
                </a:extLst>
              </a:tr>
              <a:tr h="20915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Факультет 6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D12E6D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117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D12E6D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58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62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378400"/>
                  </a:ext>
                </a:extLst>
              </a:tr>
              <a:tr h="20915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ИФПТИ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43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35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36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5738245"/>
                  </a:ext>
                </a:extLst>
              </a:tr>
              <a:tr h="29908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Всего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734</a:t>
                      </a: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112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625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55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680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7719955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2526408"/>
              </p:ext>
            </p:extLst>
          </p:nvPr>
        </p:nvGraphicFramePr>
        <p:xfrm>
          <a:off x="6207058" y="1258160"/>
          <a:ext cx="5757930" cy="3082509"/>
        </p:xfrm>
        <a:graphic>
          <a:graphicData uri="http://schemas.openxmlformats.org/drawingml/2006/table">
            <a:tbl>
              <a:tblPr/>
              <a:tblGrid>
                <a:gridCol w="940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9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927">
                  <a:extLst>
                    <a:ext uri="{9D8B030D-6E8A-4147-A177-3AD203B41FA5}">
                      <a16:colId xmlns:a16="http://schemas.microsoft.com/office/drawing/2014/main" val="2705222595"/>
                    </a:ext>
                  </a:extLst>
                </a:gridCol>
                <a:gridCol w="862647">
                  <a:extLst>
                    <a:ext uri="{9D8B030D-6E8A-4147-A177-3AD203B41FA5}">
                      <a16:colId xmlns:a16="http://schemas.microsoft.com/office/drawing/2014/main" val="4040530820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2411733216"/>
                    </a:ext>
                  </a:extLst>
                </a:gridCol>
                <a:gridCol w="845271">
                  <a:extLst>
                    <a:ext uri="{9D8B030D-6E8A-4147-A177-3AD203B41FA5}">
                      <a16:colId xmlns:a16="http://schemas.microsoft.com/office/drawing/2014/main" val="2772015335"/>
                    </a:ext>
                  </a:extLst>
                </a:gridCol>
              </a:tblGrid>
              <a:tr h="352541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Бакалавриат и специалитет. Заочная форма обучения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67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itchFamily="18" charset="0"/>
                        </a:rPr>
                        <a:t>Институт/</a:t>
                      </a:r>
                      <a:b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itchFamily="18" charset="0"/>
                        </a:rPr>
                      </a:b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itchFamily="18" charset="0"/>
                        </a:rPr>
                        <a:t>факультет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Кол-во </a:t>
                      </a:r>
                      <a:b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</a:b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платных мест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Roboto" panose="02000000000000000000" pitchFamily="2" charset="0"/>
                          <a:cs typeface="Times New Roman" pitchFamily="18" charset="0"/>
                        </a:rPr>
                        <a:t>(гр. РФ)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itchFamily="18" charset="0"/>
                        </a:rPr>
                        <a:t>Кол-во </a:t>
                      </a:r>
                      <a:b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itchFamily="18" charset="0"/>
                        </a:rPr>
                      </a:b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itchFamily="18" charset="0"/>
                        </a:rPr>
                        <a:t>платных мест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иностр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. гр.)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Зачислено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Roboto" panose="02000000000000000000" pitchFamily="2" charset="0"/>
                          <a:cs typeface="Times New Roman" pitchFamily="18" charset="0"/>
                        </a:rPr>
                        <a:t>(гр. РФ)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Зачислено</a:t>
                      </a:r>
                      <a:b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</a:b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иностр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. гр.)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Зачислено</a:t>
                      </a:r>
                      <a:b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</a:b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17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+mn-cs"/>
                        </a:rPr>
                        <a:t>Институт 1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38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38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Институт 2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35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33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2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Институт 3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915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Институт 4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78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2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78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915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Институт 8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155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117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2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5802496"/>
                  </a:ext>
                </a:extLst>
              </a:tr>
              <a:tr h="20915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Факультет 6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55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55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378400"/>
                  </a:ext>
                </a:extLst>
              </a:tr>
              <a:tr h="20915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ИФПТИ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5738245"/>
                  </a:ext>
                </a:extLst>
              </a:tr>
              <a:tr h="29908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Всего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387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347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361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7719955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971457"/>
              </p:ext>
            </p:extLst>
          </p:nvPr>
        </p:nvGraphicFramePr>
        <p:xfrm>
          <a:off x="3178108" y="4470402"/>
          <a:ext cx="5757930" cy="2317869"/>
        </p:xfrm>
        <a:graphic>
          <a:graphicData uri="http://schemas.openxmlformats.org/drawingml/2006/table">
            <a:tbl>
              <a:tblPr/>
              <a:tblGrid>
                <a:gridCol w="940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9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927">
                  <a:extLst>
                    <a:ext uri="{9D8B030D-6E8A-4147-A177-3AD203B41FA5}">
                      <a16:colId xmlns:a16="http://schemas.microsoft.com/office/drawing/2014/main" val="2705222595"/>
                    </a:ext>
                  </a:extLst>
                </a:gridCol>
                <a:gridCol w="862647">
                  <a:extLst>
                    <a:ext uri="{9D8B030D-6E8A-4147-A177-3AD203B41FA5}">
                      <a16:colId xmlns:a16="http://schemas.microsoft.com/office/drawing/2014/main" val="4040530820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2411733216"/>
                    </a:ext>
                  </a:extLst>
                </a:gridCol>
                <a:gridCol w="845271">
                  <a:extLst>
                    <a:ext uri="{9D8B030D-6E8A-4147-A177-3AD203B41FA5}">
                      <a16:colId xmlns:a16="http://schemas.microsoft.com/office/drawing/2014/main" val="2772015335"/>
                    </a:ext>
                  </a:extLst>
                </a:gridCol>
              </a:tblGrid>
              <a:tr h="352541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Бакалавриат и специалитет. Очно-заочная форма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обуч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.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67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itchFamily="18" charset="0"/>
                        </a:rPr>
                        <a:t>Институт/</a:t>
                      </a:r>
                      <a:b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itchFamily="18" charset="0"/>
                        </a:rPr>
                      </a:b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itchFamily="18" charset="0"/>
                        </a:rPr>
                        <a:t>факультет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Кол-во </a:t>
                      </a:r>
                      <a:b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</a:b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платных мест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Roboto" panose="02000000000000000000" pitchFamily="2" charset="0"/>
                          <a:cs typeface="Times New Roman" pitchFamily="18" charset="0"/>
                        </a:rPr>
                        <a:t>(гр. РФ)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itchFamily="18" charset="0"/>
                        </a:rPr>
                        <a:t>Кол-во </a:t>
                      </a:r>
                      <a:b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itchFamily="18" charset="0"/>
                        </a:rPr>
                      </a:b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itchFamily="18" charset="0"/>
                        </a:rPr>
                        <a:t>платных мест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иностр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. гр.)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Зачислено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Roboto" panose="02000000000000000000" pitchFamily="2" charset="0"/>
                          <a:cs typeface="Times New Roman" pitchFamily="18" charset="0"/>
                        </a:rPr>
                        <a:t>(гр. РФ)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Зачислено</a:t>
                      </a:r>
                      <a:b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</a:b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иностр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. гр.)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Зачислено</a:t>
                      </a:r>
                      <a:b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</a:b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17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+mn-cs"/>
                        </a:rPr>
                        <a:t>Институт 3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30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Институт 4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Институт 8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155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57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142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51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193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915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ИФПТИ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40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32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32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5738245"/>
                  </a:ext>
                </a:extLst>
              </a:tr>
              <a:tr h="29908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Всего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228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57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199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7719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586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36264"/>
            <a:ext cx="12191999" cy="792163"/>
          </a:xfrm>
        </p:spPr>
        <p:txBody>
          <a:bodyPr/>
          <a:lstStyle/>
          <a:p>
            <a:r>
              <a:rPr lang="ru-RU" dirty="0" smtClean="0"/>
              <a:t>Прием в магистратуру 2025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Образовательная политика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4137037"/>
              </p:ext>
            </p:extLst>
          </p:nvPr>
        </p:nvGraphicFramePr>
        <p:xfrm>
          <a:off x="334963" y="1258161"/>
          <a:ext cx="5017814" cy="4079012"/>
        </p:xfrm>
        <a:graphic>
          <a:graphicData uri="http://schemas.openxmlformats.org/drawingml/2006/table">
            <a:tbl>
              <a:tblPr/>
              <a:tblGrid>
                <a:gridCol w="940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9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5151">
                  <a:extLst>
                    <a:ext uri="{9D8B030D-6E8A-4147-A177-3AD203B41FA5}">
                      <a16:colId xmlns:a16="http://schemas.microsoft.com/office/drawing/2014/main" val="2705222595"/>
                    </a:ext>
                  </a:extLst>
                </a:gridCol>
                <a:gridCol w="956627">
                  <a:extLst>
                    <a:ext uri="{9D8B030D-6E8A-4147-A177-3AD203B41FA5}">
                      <a16:colId xmlns:a16="http://schemas.microsoft.com/office/drawing/2014/main" val="4040530820"/>
                    </a:ext>
                  </a:extLst>
                </a:gridCol>
                <a:gridCol w="968311">
                  <a:extLst>
                    <a:ext uri="{9D8B030D-6E8A-4147-A177-3AD203B41FA5}">
                      <a16:colId xmlns:a16="http://schemas.microsoft.com/office/drawing/2014/main" val="1716308741"/>
                    </a:ext>
                  </a:extLst>
                </a:gridCol>
              </a:tblGrid>
              <a:tr h="412597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Магистратура. Очная форма обучения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447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Институт/</a:t>
                      </a:r>
                      <a:b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</a:b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факультет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Всего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libri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itchFamily="18" charset="0"/>
                        </a:rPr>
                        <a:t>Бюджет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itchFamily="18" charset="0"/>
                        </a:rPr>
                        <a:t>Контракт</a:t>
                      </a:r>
                    </a:p>
                  </a:txBody>
                  <a:tcPr marL="68580" marR="68580" marT="0" marB="0" anchor="ctr" horzOverflow="overflow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4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Факт</a:t>
                      </a:r>
                    </a:p>
                  </a:txBody>
                  <a:tcPr marL="68580" marR="68580" marT="0" marB="0" anchor="ctr" horzOverflow="overflow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План</a:t>
                      </a:r>
                      <a:endParaRPr lang="ru-RU" dirty="0"/>
                    </a:p>
                  </a:txBody>
                  <a:tcPr marL="68580" marR="68580" marT="0" marB="0" anchor="ctr" horzOverflow="overflow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719754"/>
                  </a:ext>
                </a:extLst>
              </a:tr>
              <a:tr h="35672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+mn-cs"/>
                        </a:rPr>
                        <a:t>Институт 1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92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88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32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72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Институт 2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167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157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72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Институт 3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86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86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72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Институт 4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20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39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72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Институт 8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110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6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104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162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5802496"/>
                  </a:ext>
                </a:extLst>
              </a:tr>
              <a:tr h="35672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Факультет 6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-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57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378400"/>
                  </a:ext>
                </a:extLst>
              </a:tr>
              <a:tr h="35672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ИФПТИ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88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71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5738245"/>
                  </a:ext>
                </a:extLst>
              </a:tr>
              <a:tr h="41246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Итого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611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428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183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348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7719955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764575"/>
              </p:ext>
            </p:extLst>
          </p:nvPr>
        </p:nvGraphicFramePr>
        <p:xfrm>
          <a:off x="6059488" y="1258158"/>
          <a:ext cx="4999590" cy="2094641"/>
        </p:xfrm>
        <a:graphic>
          <a:graphicData uri="http://schemas.openxmlformats.org/drawingml/2006/table">
            <a:tbl>
              <a:tblPr/>
              <a:tblGrid>
                <a:gridCol w="940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9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927">
                  <a:extLst>
                    <a:ext uri="{9D8B030D-6E8A-4147-A177-3AD203B41FA5}">
                      <a16:colId xmlns:a16="http://schemas.microsoft.com/office/drawing/2014/main" val="2705222595"/>
                    </a:ext>
                  </a:extLst>
                </a:gridCol>
                <a:gridCol w="956627">
                  <a:extLst>
                    <a:ext uri="{9D8B030D-6E8A-4147-A177-3AD203B41FA5}">
                      <a16:colId xmlns:a16="http://schemas.microsoft.com/office/drawing/2014/main" val="4040530820"/>
                    </a:ext>
                  </a:extLst>
                </a:gridCol>
                <a:gridCol w="968311">
                  <a:extLst>
                    <a:ext uri="{9D8B030D-6E8A-4147-A177-3AD203B41FA5}">
                      <a16:colId xmlns:a16="http://schemas.microsoft.com/office/drawing/2014/main" val="3183049438"/>
                    </a:ext>
                  </a:extLst>
                </a:gridCol>
              </a:tblGrid>
              <a:tr h="408408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Магистратура. Заочная форма обучения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60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itchFamily="18" charset="0"/>
                        </a:rPr>
                        <a:t>Институт/</a:t>
                      </a:r>
                      <a:b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itchFamily="18" charset="0"/>
                        </a:rPr>
                      </a:b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itchFamily="18" charset="0"/>
                        </a:rPr>
                        <a:t>факультет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Всего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libri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itchFamily="18" charset="0"/>
                        </a:rPr>
                        <a:t>Бюджет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Times New Roman" pitchFamily="18" charset="0"/>
                        </a:rPr>
                        <a:t>Контракт</a:t>
                      </a:r>
                    </a:p>
                  </a:txBody>
                  <a:tcPr marL="68580" marR="68580" marT="0" marB="0" anchor="ctr" horzOverflow="overflow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6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Факт</a:t>
                      </a:r>
                    </a:p>
                  </a:txBody>
                  <a:tcPr marL="68580" marR="68580" marT="0" marB="0" anchor="ctr" horzOverflow="overflow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План</a:t>
                      </a:r>
                      <a:endParaRPr lang="ru-RU" dirty="0"/>
                    </a:p>
                  </a:txBody>
                  <a:tcPr marL="68580" marR="68580" marT="0" marB="0" anchor="ctr" horzOverflow="overflow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719754"/>
                  </a:ext>
                </a:extLst>
              </a:tr>
              <a:tr h="29527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Институт 4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34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34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34</a:t>
                      </a:r>
                      <a:endParaRPr lang="ru-RU" dirty="0"/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527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Институт 8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87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87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93</a:t>
                      </a:r>
                      <a:endParaRPr lang="ru-RU" dirty="0"/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5802496"/>
                  </a:ext>
                </a:extLst>
              </a:tr>
              <a:tr h="346481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Итого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121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121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127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7719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78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36264"/>
            <a:ext cx="12191999" cy="792163"/>
          </a:xfrm>
        </p:spPr>
        <p:txBody>
          <a:bodyPr/>
          <a:lstStyle/>
          <a:p>
            <a:r>
              <a:rPr lang="ru-RU" dirty="0"/>
              <a:t>Прием </a:t>
            </a:r>
            <a:r>
              <a:rPr lang="ru-RU" dirty="0" smtClean="0"/>
              <a:t>ФСПО 2025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Образовательная политика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533627"/>
              </p:ext>
            </p:extLst>
          </p:nvPr>
        </p:nvGraphicFramePr>
        <p:xfrm>
          <a:off x="334963" y="1274666"/>
          <a:ext cx="11630024" cy="939095"/>
        </p:xfrm>
        <a:graphic>
          <a:graphicData uri="http://schemas.openxmlformats.org/drawingml/2006/table">
            <a:tbl>
              <a:tblPr/>
              <a:tblGrid>
                <a:gridCol w="36394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4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7469">
                  <a:extLst>
                    <a:ext uri="{9D8B030D-6E8A-4147-A177-3AD203B41FA5}">
                      <a16:colId xmlns:a16="http://schemas.microsoft.com/office/drawing/2014/main" val="1400069875"/>
                    </a:ext>
                  </a:extLst>
                </a:gridCol>
                <a:gridCol w="1257469">
                  <a:extLst>
                    <a:ext uri="{9D8B030D-6E8A-4147-A177-3AD203B41FA5}">
                      <a16:colId xmlns:a16="http://schemas.microsoft.com/office/drawing/2014/main" val="1522890238"/>
                    </a:ext>
                  </a:extLst>
                </a:gridCol>
                <a:gridCol w="22955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22555">
                  <a:extLst>
                    <a:ext uri="{9D8B030D-6E8A-4147-A177-3AD203B41FA5}">
                      <a16:colId xmlns:a16="http://schemas.microsoft.com/office/drawing/2014/main" val="3819466245"/>
                    </a:ext>
                  </a:extLst>
                </a:gridCol>
              </a:tblGrid>
              <a:tr h="25805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 Форма обучения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BF7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Бюджет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Контракт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05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772422"/>
                  </a:ext>
                </a:extLst>
              </a:tr>
              <a:tr h="39045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очная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250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175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185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295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480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F6D2D140-D4B3-1A67-E09F-DBA114ED9E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136642"/>
              </p:ext>
            </p:extLst>
          </p:nvPr>
        </p:nvGraphicFramePr>
        <p:xfrm>
          <a:off x="334964" y="2327464"/>
          <a:ext cx="11630022" cy="42367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495097">
                  <a:extLst>
                    <a:ext uri="{9D8B030D-6E8A-4147-A177-3AD203B41FA5}">
                      <a16:colId xmlns:a16="http://schemas.microsoft.com/office/drawing/2014/main" val="2716242126"/>
                    </a:ext>
                  </a:extLst>
                </a:gridCol>
                <a:gridCol w="1690321">
                  <a:extLst>
                    <a:ext uri="{9D8B030D-6E8A-4147-A177-3AD203B41FA5}">
                      <a16:colId xmlns:a16="http://schemas.microsoft.com/office/drawing/2014/main" val="2539498616"/>
                    </a:ext>
                  </a:extLst>
                </a:gridCol>
                <a:gridCol w="1234985">
                  <a:extLst>
                    <a:ext uri="{9D8B030D-6E8A-4147-A177-3AD203B41FA5}">
                      <a16:colId xmlns:a16="http://schemas.microsoft.com/office/drawing/2014/main" val="2448413631"/>
                    </a:ext>
                  </a:extLst>
                </a:gridCol>
                <a:gridCol w="1266190">
                  <a:extLst>
                    <a:ext uri="{9D8B030D-6E8A-4147-A177-3AD203B41FA5}">
                      <a16:colId xmlns:a16="http://schemas.microsoft.com/office/drawing/2014/main" val="1950640765"/>
                    </a:ext>
                  </a:extLst>
                </a:gridCol>
                <a:gridCol w="875241">
                  <a:extLst>
                    <a:ext uri="{9D8B030D-6E8A-4147-A177-3AD203B41FA5}">
                      <a16:colId xmlns:a16="http://schemas.microsoft.com/office/drawing/2014/main" val="2164177104"/>
                    </a:ext>
                  </a:extLst>
                </a:gridCol>
                <a:gridCol w="620627">
                  <a:extLst>
                    <a:ext uri="{9D8B030D-6E8A-4147-A177-3AD203B41FA5}">
                      <a16:colId xmlns:a16="http://schemas.microsoft.com/office/drawing/2014/main" val="3008173429"/>
                    </a:ext>
                  </a:extLst>
                </a:gridCol>
                <a:gridCol w="1447561">
                  <a:extLst>
                    <a:ext uri="{9D8B030D-6E8A-4147-A177-3AD203B41FA5}">
                      <a16:colId xmlns:a16="http://schemas.microsoft.com/office/drawing/2014/main" val="3587636441"/>
                    </a:ext>
                  </a:extLst>
                </a:gridCol>
              </a:tblGrid>
              <a:tr h="4491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Условия приема</a:t>
                      </a:r>
                      <a:endParaRPr kumimoji="0" lang="en-US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Федеральный</a:t>
                      </a:r>
                      <a:b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</a:b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бюджет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Региональный</a:t>
                      </a:r>
                      <a:b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</a:b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бюджет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Контракт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Первоочередное</a:t>
                      </a:r>
                      <a:b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</a:b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зачисление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265444"/>
                  </a:ext>
                </a:extLst>
              </a:tr>
              <a:tr h="2694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09.02.06 Сетевое и системное администрирование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9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На базе основного общего образования </a:t>
                      </a: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/>
                      </a:r>
                      <a:b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</a:b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(</a:t>
                      </a: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9 классов)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libri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007880"/>
                  </a:ext>
                </a:extLst>
              </a:tr>
              <a:tr h="2694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09.02.07 Информационные системы и программирование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25 (5.0)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25 (5.0)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85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4546987"/>
                  </a:ext>
                </a:extLst>
              </a:tr>
              <a:tr h="2694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12.02.01 Авиационные приборы и комплексы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15 (5.0)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libri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5616751"/>
                  </a:ext>
                </a:extLst>
              </a:tr>
              <a:tr h="4491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13.02.13 Эксплуатация и обслуживание электрического </a:t>
                      </a: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/>
                      </a:r>
                      <a:b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</a:b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и </a:t>
                      </a: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электромеханического оборудования (по отраслям)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libri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692657"/>
                  </a:ext>
                </a:extLst>
              </a:tr>
              <a:tr h="2694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15.02.10 Мехатроника и робототехника (по отраслям)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libri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59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374629"/>
                  </a:ext>
                </a:extLst>
              </a:tr>
              <a:tr h="2694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15.02.16 Технология машиностроения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libri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9410489"/>
                  </a:ext>
                </a:extLst>
              </a:tr>
              <a:tr h="4491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27.02.07 Управление качеством продукции, процессов и услуг </a:t>
                      </a: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/>
                      </a:r>
                      <a:b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</a:b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(</a:t>
                      </a: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по отраслям)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libri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557116"/>
                  </a:ext>
                </a:extLst>
              </a:tr>
              <a:tr h="2694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40.02.04 Юриспруденция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libri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84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84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572193"/>
                  </a:ext>
                </a:extLst>
              </a:tr>
              <a:tr h="2694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42.02.01 Реклама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libri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904033"/>
                  </a:ext>
                </a:extLst>
              </a:tr>
              <a:tr h="2694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09.02.07 Информационные системы и программирование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На базе среднего общего образования (11 классов)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libri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63129"/>
                  </a:ext>
                </a:extLst>
              </a:tr>
              <a:tr h="3593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40.02.04 Юриспруденция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libri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38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38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52507"/>
                  </a:ext>
                </a:extLst>
              </a:tr>
              <a:tr h="299441">
                <a:tc gridSpan="2"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0" marR="8610" marT="861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160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295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480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37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2770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528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36264"/>
            <a:ext cx="12191999" cy="792163"/>
          </a:xfrm>
        </p:spPr>
        <p:txBody>
          <a:bodyPr/>
          <a:lstStyle/>
          <a:p>
            <a:r>
              <a:rPr lang="ru-RU" dirty="0" smtClean="0"/>
              <a:t>Средний балл ЕГЭ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Образовательная политика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267737"/>
              </p:ext>
            </p:extLst>
          </p:nvPr>
        </p:nvGraphicFramePr>
        <p:xfrm>
          <a:off x="334961" y="1217698"/>
          <a:ext cx="5622242" cy="1954423"/>
        </p:xfrm>
        <a:graphic>
          <a:graphicData uri="http://schemas.openxmlformats.org/drawingml/2006/table">
            <a:tbl>
              <a:tblPr/>
              <a:tblGrid>
                <a:gridCol w="16054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6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438">
                  <a:extLst>
                    <a:ext uri="{9D8B030D-6E8A-4147-A177-3AD203B41FA5}">
                      <a16:colId xmlns:a16="http://schemas.microsoft.com/office/drawing/2014/main" val="2579775829"/>
                    </a:ext>
                  </a:extLst>
                </a:gridCol>
                <a:gridCol w="762438">
                  <a:extLst>
                    <a:ext uri="{9D8B030D-6E8A-4147-A177-3AD203B41FA5}">
                      <a16:colId xmlns:a16="http://schemas.microsoft.com/office/drawing/2014/main" val="2115485125"/>
                    </a:ext>
                  </a:extLst>
                </a:gridCol>
                <a:gridCol w="838121">
                  <a:extLst>
                    <a:ext uri="{9D8B030D-6E8A-4147-A177-3AD203B41FA5}">
                      <a16:colId xmlns:a16="http://schemas.microsoft.com/office/drawing/2014/main" val="1262616603"/>
                    </a:ext>
                  </a:extLst>
                </a:gridCol>
                <a:gridCol w="838121">
                  <a:extLst>
                    <a:ext uri="{9D8B030D-6E8A-4147-A177-3AD203B41FA5}">
                      <a16:colId xmlns:a16="http://schemas.microsoft.com/office/drawing/2014/main" val="3661367229"/>
                    </a:ext>
                  </a:extLst>
                </a:gridCol>
              </a:tblGrid>
              <a:tr h="332829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Бакалавриат.</a:t>
                      </a:r>
                      <a:r>
                        <a:rPr lang="en-US" sz="16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ru-RU" sz="16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Очная форма </a:t>
                      </a:r>
                      <a:r>
                        <a:rPr lang="en-US" sz="16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o</a:t>
                      </a:r>
                      <a:r>
                        <a:rPr lang="ru-RU" sz="16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бучения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16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9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Институт/факультет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Средний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*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Бюджет</a:t>
                      </a:r>
                      <a:endParaRPr kumimoji="0" lang="en-US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2024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Calibri Light"/>
                        </a:rPr>
                        <a:t>Бюджет</a:t>
                      </a:r>
                      <a:b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Calibri Light"/>
                        </a:rPr>
                      </a:b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Calibri Light"/>
                        </a:rPr>
                        <a:t>2025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Контракт</a:t>
                      </a:r>
                      <a:endParaRPr kumimoji="0" lang="en-US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2024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Calibri Light"/>
                        </a:rPr>
                        <a:t>Контракт</a:t>
                      </a:r>
                      <a:b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Calibri Light"/>
                        </a:rPr>
                      </a:b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Calibri Light"/>
                        </a:rPr>
                        <a:t>2025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858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Институт 1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74.09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74.81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78,37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63.91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60.31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844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Институт 2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70.89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71.77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72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55.33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58.18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4858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Институт 3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73.59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74.00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75,87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58.81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62.37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4858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Институт 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80.10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83.70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83,48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72.07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70.38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4858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Институт 8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62.87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81.12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81,89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63.18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61.36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7719955"/>
                  </a:ext>
                </a:extLst>
              </a:tr>
              <a:tr h="174858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Факультет 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64.90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83.90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ru-RU" sz="11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64.01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64.90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9439628"/>
                  </a:ext>
                </a:extLst>
              </a:tr>
              <a:tr h="174858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Институт ФПТИ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73.21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75.53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76,89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61.32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61.63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8142732"/>
                  </a:ext>
                </a:extLst>
              </a:tr>
            </a:tbl>
          </a:graphicData>
        </a:graphic>
      </p:graphicFrame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9F13FC80-62C1-9D80-4524-DBD9FE1BD2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933617"/>
              </p:ext>
            </p:extLst>
          </p:nvPr>
        </p:nvGraphicFramePr>
        <p:xfrm>
          <a:off x="6234793" y="1236049"/>
          <a:ext cx="5675773" cy="1603406"/>
        </p:xfrm>
        <a:graphic>
          <a:graphicData uri="http://schemas.openxmlformats.org/drawingml/2006/table">
            <a:tbl>
              <a:tblPr/>
              <a:tblGrid>
                <a:gridCol w="1474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01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0159">
                  <a:extLst>
                    <a:ext uri="{9D8B030D-6E8A-4147-A177-3AD203B41FA5}">
                      <a16:colId xmlns:a16="http://schemas.microsoft.com/office/drawing/2014/main" val="3674462999"/>
                    </a:ext>
                  </a:extLst>
                </a:gridCol>
                <a:gridCol w="840159">
                  <a:extLst>
                    <a:ext uri="{9D8B030D-6E8A-4147-A177-3AD203B41FA5}">
                      <a16:colId xmlns:a16="http://schemas.microsoft.com/office/drawing/2014/main" val="2579775829"/>
                    </a:ext>
                  </a:extLst>
                </a:gridCol>
                <a:gridCol w="840159">
                  <a:extLst>
                    <a:ext uri="{9D8B030D-6E8A-4147-A177-3AD203B41FA5}">
                      <a16:colId xmlns:a16="http://schemas.microsoft.com/office/drawing/2014/main" val="1262616603"/>
                    </a:ext>
                  </a:extLst>
                </a:gridCol>
                <a:gridCol w="840159">
                  <a:extLst>
                    <a:ext uri="{9D8B030D-6E8A-4147-A177-3AD203B41FA5}">
                      <a16:colId xmlns:a16="http://schemas.microsoft.com/office/drawing/2014/main" val="2870034920"/>
                    </a:ext>
                  </a:extLst>
                </a:gridCol>
              </a:tblGrid>
              <a:tr h="337220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Специалитет.</a:t>
                      </a:r>
                      <a:r>
                        <a:rPr lang="en-US" sz="16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ru-RU" sz="16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Очная форма </a:t>
                      </a:r>
                      <a:r>
                        <a:rPr lang="en-US" sz="16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o</a:t>
                      </a:r>
                      <a:r>
                        <a:rPr lang="ru-RU" sz="16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бучения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16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8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Институт/факультет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Средний</a:t>
                      </a: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*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Бюджет</a:t>
                      </a:r>
                      <a:endParaRPr kumimoji="0" lang="en-US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2024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Calibri Light"/>
                        </a:rPr>
                        <a:t>Бюджет</a:t>
                      </a:r>
                      <a:b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Calibri Light"/>
                        </a:rPr>
                      </a:b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Calibri Light"/>
                        </a:rPr>
                        <a:t>2025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Контракт</a:t>
                      </a:r>
                      <a:endParaRPr kumimoji="0" lang="en-US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2024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Calibri Light"/>
                        </a:rPr>
                        <a:t>Контракт</a:t>
                      </a:r>
                      <a:b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Calibri Light"/>
                        </a:rPr>
                      </a:b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Calibri Light"/>
                        </a:rPr>
                        <a:t>2025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951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Институт 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75.77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77.61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78,09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62.00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62.81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766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Институт 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64.47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63.12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64,69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56.00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58.67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Институт 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69.07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74.53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74,24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57.03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59.10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271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Институт 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61.64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ru-RU" sz="11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ru-RU" sz="11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61.39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61.64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Институт ФПТИ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62.63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59.08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62,63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49.00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ru-RU" sz="11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7719955"/>
                  </a:ext>
                </a:extLst>
              </a:tr>
            </a:tbl>
          </a:graphicData>
        </a:graphic>
      </p:graphicFrame>
      <p:graphicFrame>
        <p:nvGraphicFramePr>
          <p:cNvPr id="18" name="Таблица 17">
            <a:extLst>
              <a:ext uri="{FF2B5EF4-FFF2-40B4-BE49-F238E27FC236}">
                <a16:creationId xmlns:a16="http://schemas.microsoft.com/office/drawing/2014/main" id="{CD14FCF3-D7D4-5C8B-8ACC-E2A30DFCA2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7164322"/>
              </p:ext>
            </p:extLst>
          </p:nvPr>
        </p:nvGraphicFramePr>
        <p:xfrm>
          <a:off x="334963" y="3288607"/>
          <a:ext cx="5622245" cy="1273471"/>
        </p:xfrm>
        <a:graphic>
          <a:graphicData uri="http://schemas.openxmlformats.org/drawingml/2006/table">
            <a:tbl>
              <a:tblPr/>
              <a:tblGrid>
                <a:gridCol w="20273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82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292">
                  <a:extLst>
                    <a:ext uri="{9D8B030D-6E8A-4147-A177-3AD203B41FA5}">
                      <a16:colId xmlns:a16="http://schemas.microsoft.com/office/drawing/2014/main" val="2579775829"/>
                    </a:ext>
                  </a:extLst>
                </a:gridCol>
                <a:gridCol w="1198292">
                  <a:extLst>
                    <a:ext uri="{9D8B030D-6E8A-4147-A177-3AD203B41FA5}">
                      <a16:colId xmlns:a16="http://schemas.microsoft.com/office/drawing/2014/main" val="1262616603"/>
                    </a:ext>
                  </a:extLst>
                </a:gridCol>
              </a:tblGrid>
              <a:tr h="267187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Бакалавриат.</a:t>
                      </a:r>
                      <a:r>
                        <a:rPr lang="en-US" sz="16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ru-RU" sz="16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Очно-заочная форма </a:t>
                      </a:r>
                      <a:r>
                        <a:rPr lang="en-US" sz="16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o</a:t>
                      </a:r>
                      <a:r>
                        <a:rPr lang="ru-RU" sz="16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бучения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7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Институт/факультет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Средний</a:t>
                      </a: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*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Бюджет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Контракт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1391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Институт 3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65.07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66.83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60.67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391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Институт 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77.27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78.09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74.00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8279660"/>
                  </a:ext>
                </a:extLst>
              </a:tr>
              <a:tr h="191391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Институт 8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68.34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78.75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67.22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1391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Институт ФПТИ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ru-RU" sz="11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ru-RU" sz="1100" u="none" strike="noStrike" kern="1200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ru-RU" sz="11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8069094"/>
                  </a:ext>
                </a:extLst>
              </a:tr>
            </a:tbl>
          </a:graphicData>
        </a:graphic>
      </p:graphicFrame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id="{4B6A1347-56F3-5630-5D5A-2C1EA2FF49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048665"/>
              </p:ext>
            </p:extLst>
          </p:nvPr>
        </p:nvGraphicFramePr>
        <p:xfrm>
          <a:off x="334963" y="4562079"/>
          <a:ext cx="5622245" cy="1915367"/>
        </p:xfrm>
        <a:graphic>
          <a:graphicData uri="http://schemas.openxmlformats.org/drawingml/2006/table">
            <a:tbl>
              <a:tblPr/>
              <a:tblGrid>
                <a:gridCol w="20273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82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292">
                  <a:extLst>
                    <a:ext uri="{9D8B030D-6E8A-4147-A177-3AD203B41FA5}">
                      <a16:colId xmlns:a16="http://schemas.microsoft.com/office/drawing/2014/main" val="2579775829"/>
                    </a:ext>
                  </a:extLst>
                </a:gridCol>
                <a:gridCol w="1198292">
                  <a:extLst>
                    <a:ext uri="{9D8B030D-6E8A-4147-A177-3AD203B41FA5}">
                      <a16:colId xmlns:a16="http://schemas.microsoft.com/office/drawing/2014/main" val="1262616603"/>
                    </a:ext>
                  </a:extLst>
                </a:gridCol>
              </a:tblGrid>
              <a:tr h="327164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Бакалавриат.</a:t>
                      </a:r>
                      <a:r>
                        <a:rPr lang="en-US" sz="16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ru-RU" sz="16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Заочная форма </a:t>
                      </a:r>
                      <a:r>
                        <a:rPr lang="en-US" sz="16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o</a:t>
                      </a:r>
                      <a:r>
                        <a:rPr lang="ru-RU" sz="16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бучения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7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Институт/факультет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Средний</a:t>
                      </a: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*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Бюджет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Контракт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229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Институт 1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70.22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kumimoji="0" lang="ru-RU" sz="11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79.00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047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Институт 2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68.13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87.00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59.67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6047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Институт 3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78.83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kumimoji="0" lang="ru-RU" sz="11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78.83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3205699"/>
                  </a:ext>
                </a:extLst>
              </a:tr>
              <a:tr h="186047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Институт 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78.47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87.67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75.00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4214168"/>
                  </a:ext>
                </a:extLst>
              </a:tr>
              <a:tr h="186047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Институт 8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74.59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88.07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68.64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98531"/>
                  </a:ext>
                </a:extLst>
              </a:tr>
              <a:tr h="186047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Факультет 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73.76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kumimoji="0" lang="ru-RU" sz="11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73.76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8526629"/>
                  </a:ext>
                </a:extLst>
              </a:tr>
              <a:tr h="186047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Институт ФПТИ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56.00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66.00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1153703"/>
                  </a:ext>
                </a:extLst>
              </a:tr>
            </a:tbl>
          </a:graphicData>
        </a:graphic>
      </p:graphicFrame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id="{C3D57431-2A45-51A1-89F5-733BCE2CE3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663005"/>
              </p:ext>
            </p:extLst>
          </p:nvPr>
        </p:nvGraphicFramePr>
        <p:xfrm>
          <a:off x="6234793" y="3052132"/>
          <a:ext cx="4848176" cy="1071911"/>
        </p:xfrm>
        <a:graphic>
          <a:graphicData uri="http://schemas.openxmlformats.org/drawingml/2006/table">
            <a:tbl>
              <a:tblPr/>
              <a:tblGrid>
                <a:gridCol w="22217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3199">
                  <a:extLst>
                    <a:ext uri="{9D8B030D-6E8A-4147-A177-3AD203B41FA5}">
                      <a16:colId xmlns:a16="http://schemas.microsoft.com/office/drawing/2014/main" val="1262616603"/>
                    </a:ext>
                  </a:extLst>
                </a:gridCol>
                <a:gridCol w="1313199">
                  <a:extLst>
                    <a:ext uri="{9D8B030D-6E8A-4147-A177-3AD203B41FA5}">
                      <a16:colId xmlns:a16="http://schemas.microsoft.com/office/drawing/2014/main" val="3837423364"/>
                    </a:ext>
                  </a:extLst>
                </a:gridCol>
              </a:tblGrid>
              <a:tr h="33722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Специалитет.</a:t>
                      </a:r>
                      <a:r>
                        <a:rPr lang="en-US" sz="16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ru-RU" sz="16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Заочная форма </a:t>
                      </a:r>
                      <a:r>
                        <a:rPr lang="en-US" sz="16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o</a:t>
                      </a:r>
                      <a:r>
                        <a:rPr lang="ru-RU" sz="16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бучения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16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8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Институт/факультет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Контракт</a:t>
                      </a:r>
                      <a:endParaRPr kumimoji="0" lang="en-US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2024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Calibri Light"/>
                        </a:rPr>
                        <a:t>Контракт</a:t>
                      </a:r>
                      <a:b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Calibri Light"/>
                        </a:rPr>
                      </a:b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Calibri Light"/>
                        </a:rPr>
                        <a:t>2025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951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Институт 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47.67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61.13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766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Институт 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67.40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67.50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1" name="Таблица 20">
            <a:extLst>
              <a:ext uri="{FF2B5EF4-FFF2-40B4-BE49-F238E27FC236}">
                <a16:creationId xmlns:a16="http://schemas.microsoft.com/office/drawing/2014/main" id="{7F2A41FB-6286-696F-FEAE-5FDA39E597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8268692"/>
              </p:ext>
            </p:extLst>
          </p:nvPr>
        </p:nvGraphicFramePr>
        <p:xfrm>
          <a:off x="6234792" y="4479595"/>
          <a:ext cx="5622246" cy="1361217"/>
        </p:xfrm>
        <a:graphic>
          <a:graphicData uri="http://schemas.openxmlformats.org/drawingml/2006/table">
            <a:tbl>
              <a:tblPr/>
              <a:tblGrid>
                <a:gridCol w="1647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2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4540">
                  <a:extLst>
                    <a:ext uri="{9D8B030D-6E8A-4147-A177-3AD203B41FA5}">
                      <a16:colId xmlns:a16="http://schemas.microsoft.com/office/drawing/2014/main" val="2579775829"/>
                    </a:ext>
                  </a:extLst>
                </a:gridCol>
                <a:gridCol w="1198292">
                  <a:extLst>
                    <a:ext uri="{9D8B030D-6E8A-4147-A177-3AD203B41FA5}">
                      <a16:colId xmlns:a16="http://schemas.microsoft.com/office/drawing/2014/main" val="1262616603"/>
                    </a:ext>
                  </a:extLst>
                </a:gridCol>
              </a:tblGrid>
              <a:tr h="341901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Итого ГУАП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0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Форма обучения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Средний</a:t>
                      </a: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*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Бюджет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Договор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676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Очная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71,75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75.</a:t>
                      </a:r>
                      <a:r>
                        <a:rPr kumimoji="0" lang="en-US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96 (75,39)</a:t>
                      </a:r>
                      <a:endParaRPr kumimoji="0" lang="ru-RU" sz="11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62,45 (63.41)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4428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Очно-заочная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70,60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75,27 (64,52)</a:t>
                      </a:r>
                      <a:endParaRPr kumimoji="0" lang="ru-RU" sz="11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66,92 (64.20)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179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Заочная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73,80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87,71 (85,74)</a:t>
                      </a:r>
                      <a:endParaRPr kumimoji="0" lang="ru-RU" sz="11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71,47  (66.71)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5238793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4AB9CD2D-B709-A7DD-F137-C5B78A40975D}"/>
              </a:ext>
            </a:extLst>
          </p:cNvPr>
          <p:cNvSpPr txBox="1"/>
          <p:nvPr/>
        </p:nvSpPr>
        <p:spPr>
          <a:xfrm>
            <a:off x="6329749" y="6212701"/>
            <a:ext cx="54323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Calibri Light"/>
              </a:rPr>
              <a:t>*</a:t>
            </a:r>
            <a:r>
              <a:rPr lang="ru-RU" sz="1200" b="1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Calibri Light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Calibri Light"/>
              </a:rPr>
              <a:t>в </a:t>
            </a:r>
            <a:r>
              <a:rPr lang="ru-RU" sz="1200" b="1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Calibri Light"/>
              </a:rPr>
              <a:t>том числе льготные категории</a:t>
            </a:r>
          </a:p>
        </p:txBody>
      </p:sp>
    </p:spTree>
    <p:extLst>
      <p:ext uri="{BB962C8B-B14F-4D97-AF65-F5344CB8AC3E}">
        <p14:creationId xmlns:p14="http://schemas.microsoft.com/office/powerpoint/2010/main" val="215851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36264"/>
            <a:ext cx="12191999" cy="792163"/>
          </a:xfrm>
        </p:spPr>
        <p:txBody>
          <a:bodyPr/>
          <a:lstStyle/>
          <a:p>
            <a:r>
              <a:rPr lang="ru-RU" dirty="0"/>
              <a:t>Учебно-научно-исследовательская деятельность </a:t>
            </a:r>
            <a:r>
              <a:rPr lang="ru-RU" dirty="0" smtClean="0"/>
              <a:t>студентов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Образовательная политика</a:t>
            </a:r>
          </a:p>
        </p:txBody>
      </p:sp>
      <p:graphicFrame>
        <p:nvGraphicFramePr>
          <p:cNvPr id="43" name="Таблица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259926"/>
              </p:ext>
            </p:extLst>
          </p:nvPr>
        </p:nvGraphicFramePr>
        <p:xfrm>
          <a:off x="334963" y="1268413"/>
          <a:ext cx="11630025" cy="2191838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7040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78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7827">
                  <a:extLst>
                    <a:ext uri="{9D8B030D-6E8A-4147-A177-3AD203B41FA5}">
                      <a16:colId xmlns:a16="http://schemas.microsoft.com/office/drawing/2014/main" val="3801755039"/>
                    </a:ext>
                  </a:extLst>
                </a:gridCol>
                <a:gridCol w="917827">
                  <a:extLst>
                    <a:ext uri="{9D8B030D-6E8A-4147-A177-3AD203B41FA5}">
                      <a16:colId xmlns:a16="http://schemas.microsoft.com/office/drawing/2014/main" val="273226426"/>
                    </a:ext>
                  </a:extLst>
                </a:gridCol>
                <a:gridCol w="917827">
                  <a:extLst>
                    <a:ext uri="{9D8B030D-6E8A-4147-A177-3AD203B41FA5}">
                      <a16:colId xmlns:a16="http://schemas.microsoft.com/office/drawing/2014/main" val="887071913"/>
                    </a:ext>
                  </a:extLst>
                </a:gridCol>
                <a:gridCol w="917827">
                  <a:extLst>
                    <a:ext uri="{9D8B030D-6E8A-4147-A177-3AD203B41FA5}">
                      <a16:colId xmlns:a16="http://schemas.microsoft.com/office/drawing/2014/main" val="1195638324"/>
                    </a:ext>
                  </a:extLst>
                </a:gridCol>
              </a:tblGrid>
              <a:tr h="4072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 Достижения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20</a:t>
                      </a:r>
                      <a:r>
                        <a:rPr lang="en-US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</a:t>
                      </a:r>
                      <a:r>
                        <a:rPr lang="ru-RU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2022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2023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2024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2025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545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Студенты – участники МСНК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997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1045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104</a:t>
                      </a:r>
                      <a:r>
                        <a:rPr kumimoji="0" lang="en-US" sz="12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  <a:endParaRPr kumimoji="0" lang="ru-RU" sz="12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1147</a:t>
                      </a:r>
                      <a:endParaRPr kumimoji="0" lang="ru-RU" sz="12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1162</a:t>
                      </a:r>
                      <a:endParaRPr kumimoji="0" lang="ru-RU" sz="12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339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Опубликованные работы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868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891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918</a:t>
                      </a:r>
                      <a:endParaRPr kumimoji="0" lang="ru-RU" sz="12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1004</a:t>
                      </a:r>
                      <a:endParaRPr kumimoji="0" lang="ru-RU" sz="12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1224</a:t>
                      </a:r>
                      <a:endParaRPr kumimoji="0" lang="ru-RU" sz="12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212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Доклады на международных, всероссийских и региональных конференциях, семинарах и т.п.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1107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1120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2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231</a:t>
                      </a:r>
                      <a:endParaRPr kumimoji="0" lang="ru-RU" sz="12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1479</a:t>
                      </a:r>
                      <a:endParaRPr kumimoji="0" lang="ru-RU" sz="12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1480</a:t>
                      </a:r>
                      <a:endParaRPr kumimoji="0" lang="ru-RU" sz="12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Медали, дипломы, грамоты, премии, призы международных, республиканских и городских конкурсов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184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193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217</a:t>
                      </a:r>
                      <a:endParaRPr kumimoji="0" lang="ru-RU" sz="12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2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</a:t>
                      </a:r>
                      <a:endParaRPr kumimoji="0" lang="ru-RU" sz="12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2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21</a:t>
                      </a:r>
                      <a:endParaRPr kumimoji="0" lang="ru-RU" sz="12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Участники выставок дипломных проектов ГУАП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261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253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249</a:t>
                      </a:r>
                      <a:endParaRPr kumimoji="0" lang="ru-RU" sz="12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259</a:t>
                      </a:r>
                      <a:endParaRPr kumimoji="0" lang="ru-RU" sz="12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277</a:t>
                      </a:r>
                      <a:endParaRPr kumimoji="0" lang="ru-RU" sz="12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Дипломные проекты, выполненные по заказу </a:t>
                      </a:r>
                      <a:r>
                        <a:rPr lang="ru-RU" sz="12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администрации Санкт-Петербурга</a:t>
                      </a:r>
                      <a:endParaRPr lang="ru-RU" sz="12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  <a:endParaRPr kumimoji="0" lang="ru-RU" sz="12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  <a:endParaRPr kumimoji="0" lang="ru-RU" sz="12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endParaRPr kumimoji="0" lang="ru-RU" sz="12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Стипендии, </a:t>
                      </a: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гранты </a:t>
                      </a:r>
                      <a:r>
                        <a:rPr lang="ru-RU" sz="12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Президента РФ, Правительства РФ, Правительства СПб</a:t>
                      </a:r>
                      <a:endParaRPr lang="ru-RU" sz="12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40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en-US" sz="12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endParaRPr kumimoji="0" lang="ru-RU" sz="12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48</a:t>
                      </a:r>
                      <a:endParaRPr kumimoji="0" lang="ru-RU" sz="12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91</a:t>
                      </a:r>
                      <a:endParaRPr kumimoji="0" lang="ru-RU" sz="12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9000839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63" y="3681413"/>
            <a:ext cx="3939380" cy="2627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798" y="3681413"/>
            <a:ext cx="3939380" cy="2627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478" y="3681413"/>
            <a:ext cx="3950510" cy="262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5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>
            <a:extLst>
              <a:ext uri="{FF2B5EF4-FFF2-40B4-BE49-F238E27FC236}">
                <a16:creationId xmlns:a16="http://schemas.microsoft.com/office/drawing/2014/main" id="{BBCB779E-F4BF-ED41-82CC-C5EF600E8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96085" y="3188373"/>
            <a:ext cx="2007551" cy="138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36264"/>
            <a:ext cx="12191999" cy="792163"/>
          </a:xfrm>
        </p:spPr>
        <p:txBody>
          <a:bodyPr/>
          <a:lstStyle/>
          <a:p>
            <a:r>
              <a:rPr lang="ru-RU" dirty="0" smtClean="0"/>
              <a:t>Студенческое научное сообщество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Образовательная политика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8411F961-614A-8249-B62C-363B485F8C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70825" y="3435835"/>
            <a:ext cx="1948070" cy="153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3765514" y="4553244"/>
            <a:ext cx="5349085" cy="2192837"/>
            <a:chOff x="251533" y="3265002"/>
            <a:chExt cx="5349085" cy="2192837"/>
          </a:xfrm>
        </p:grpSpPr>
        <p:sp>
          <p:nvSpPr>
            <p:cNvPr id="18" name="Прямоугольник с двумя скругленными противолежащими углами 17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251533" y="3265002"/>
              <a:ext cx="5349085" cy="2192837"/>
            </a:xfrm>
            <a:prstGeom prst="round2DiagRect">
              <a:avLst>
                <a:gd name="adj1" fmla="val 7508"/>
                <a:gd name="adj2" fmla="val 0"/>
              </a:avLst>
            </a:prstGeom>
            <a:solidFill>
              <a:srgbClr val="2B375C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1480100" y="3560116"/>
              <a:ext cx="3063243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ru-RU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Создана форма с присвоением индивидуального </a:t>
              </a:r>
              <a:r>
                <a:rPr lang="ru-RU" sz="1600" b="1" dirty="0" err="1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id</a:t>
              </a:r>
              <a:r>
                <a:rPr lang="ru-RU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 для участников СНС ГУАП</a:t>
              </a: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1480100" y="4479994"/>
              <a:ext cx="287511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За 2024/2025 учебный год численный состав СНС ГУАП по протоколу вырос более чем на 50%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949FE30E-5B77-3142-B046-421510AAE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772" y="3619188"/>
              <a:ext cx="817332" cy="817332"/>
            </a:xfrm>
            <a:prstGeom prst="rect">
              <a:avLst/>
            </a:prstGeom>
          </p:spPr>
        </p:pic>
      </p:grpSp>
      <p:grpSp>
        <p:nvGrpSpPr>
          <p:cNvPr id="2" name="Группа 1"/>
          <p:cNvGrpSpPr/>
          <p:nvPr/>
        </p:nvGrpSpPr>
        <p:grpSpPr>
          <a:xfrm>
            <a:off x="8124825" y="1268412"/>
            <a:ext cx="3840163" cy="5191919"/>
            <a:chOff x="4795868" y="1223964"/>
            <a:chExt cx="3748056" cy="4365624"/>
          </a:xfrm>
        </p:grpSpPr>
        <p:sp>
          <p:nvSpPr>
            <p:cNvPr id="11" name="Прямоугольник с двумя скругленными противолежащими углами 10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4795868" y="1223964"/>
              <a:ext cx="3748056" cy="4365624"/>
            </a:xfrm>
            <a:prstGeom prst="round2DiagRect">
              <a:avLst>
                <a:gd name="adj1" fmla="val 8070"/>
                <a:gd name="adj2" fmla="val 0"/>
              </a:avLst>
            </a:prstGeom>
            <a:solidFill>
              <a:schemeClr val="accent1">
                <a:lumMod val="75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5127465" y="1454358"/>
              <a:ext cx="3416459" cy="3524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ru-RU" sz="20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Ключевые события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5191004" y="1818792"/>
              <a:ext cx="3009663" cy="31227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Организован </a:t>
              </a:r>
              <a:r>
                <a:rPr lang="ru-RU" sz="11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ежегодный конкурс </a:t>
              </a:r>
              <a:r>
                <a:rPr lang="ru-RU" sz="1100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/>
              </a:r>
              <a:br>
                <a:rPr lang="ru-RU" sz="1100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u-RU" sz="1100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научных </a:t>
              </a:r>
              <a:r>
                <a:rPr lang="ru-RU" sz="11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работ СНС ГУАП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СНС ГУАП вошел в ассоциацию СНО СМУ СЗФО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СНС </a:t>
              </a:r>
              <a:r>
                <a:rPr lang="ru-RU" sz="11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ГУАП в проекте </a:t>
              </a:r>
              <a:r>
                <a:rPr lang="ru-RU" sz="1100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«Промышленный наставник»</a:t>
              </a:r>
              <a:endParaRPr lang="ru-RU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Впервые студенты СНС ГУАП </a:t>
              </a:r>
              <a:r>
                <a:rPr lang="ru-RU" sz="1100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победили </a:t>
              </a:r>
              <a:r>
                <a:rPr lang="ru-RU" sz="11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 Всероссийском инженерном конкурсе (ВИК)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Председатель СНС ГУАП– студент года по версии ГУАП </a:t>
              </a:r>
              <a:r>
                <a:rPr lang="ru-RU" sz="1100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за </a:t>
              </a:r>
              <a:r>
                <a:rPr lang="ru-RU" sz="11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вклад в науку и инновации </a:t>
              </a:r>
              <a:endParaRPr lang="ru-RU" sz="11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Участие в конкурсе субсидий на развитие СНО/СМУ/СНС </a:t>
              </a:r>
              <a:r>
                <a:rPr lang="ru-RU" sz="1100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от </a:t>
              </a:r>
              <a:r>
                <a:rPr lang="ru-RU" sz="11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Министерства образования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Участие в конкурсе субсидий на развитие СНО/СМУ СНС </a:t>
              </a:r>
              <a:r>
                <a:rPr lang="ru-RU" sz="1100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от </a:t>
              </a:r>
              <a:r>
                <a:rPr lang="ru-RU" sz="11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Газпром </a:t>
              </a:r>
              <a:r>
                <a:rPr lang="ru-RU" sz="1100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нефть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Участие СНС в Конгрессе молодых ученых </a:t>
              </a:r>
              <a:r>
                <a:rPr lang="ru-RU" sz="1100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/>
              </a:r>
              <a:br>
                <a:rPr lang="ru-RU" sz="1100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u-RU" sz="1100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 </a:t>
              </a:r>
              <a:r>
                <a:rPr lang="ru-RU" sz="11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Сириусе и Всероссийском съезде </a:t>
              </a:r>
              <a:r>
                <a:rPr lang="ru-RU" sz="1100" dirty="0" err="1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съезде</a:t>
              </a:r>
              <a:r>
                <a:rPr lang="ru-RU" sz="11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СНО/СМУ в </a:t>
              </a:r>
              <a:r>
                <a:rPr lang="ru-RU" sz="1100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Уфе</a:t>
              </a:r>
              <a:endParaRPr lang="ru-RU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8" name="Picture 6">
            <a:extLst>
              <a:ext uri="{FF2B5EF4-FFF2-40B4-BE49-F238E27FC236}">
                <a16:creationId xmlns:a16="http://schemas.microsoft.com/office/drawing/2014/main" id="{63FDEBA9-9A62-BE4E-B752-A3A838690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50" y="3658882"/>
            <a:ext cx="3912683" cy="27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F89F863-E8C5-4244-879A-F5B9416A305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988997" y="1350241"/>
            <a:ext cx="2111725" cy="1948070"/>
          </a:xfrm>
          <a:prstGeom prst="rect">
            <a:avLst/>
          </a:prstGeom>
        </p:spPr>
      </p:pic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2139436221"/>
              </p:ext>
            </p:extLst>
          </p:nvPr>
        </p:nvGraphicFramePr>
        <p:xfrm>
          <a:off x="-537014" y="1125538"/>
          <a:ext cx="3975978" cy="2246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9858375" y="-147505"/>
            <a:ext cx="552450" cy="469460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39" name="Текст 2"/>
          <p:cNvSpPr txBox="1">
            <a:spLocks/>
          </p:cNvSpPr>
          <p:nvPr/>
        </p:nvSpPr>
        <p:spPr>
          <a:xfrm>
            <a:off x="2924497" y="1407354"/>
            <a:ext cx="2943904" cy="664797"/>
          </a:xfrm>
          <a:prstGeom prst="rect">
            <a:avLst/>
          </a:prstGeom>
        </p:spPr>
        <p:txBody>
          <a:bodyPr vert="horz" wrap="square" lIns="0" tIns="0" rIns="0" bIns="0" numCol="1" spcCol="720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b="1" dirty="0">
                <a:solidFill>
                  <a:srgbClr val="002060"/>
                </a:solidFill>
                <a:ea typeface="Roboto" panose="02000000000000000000" pitchFamily="2" charset="0"/>
                <a:cs typeface="Calibri Light" panose="020F0302020204030204" pitchFamily="34" charset="0"/>
              </a:rPr>
              <a:t>Количество организованных мероприятий СНС ГУАП </a:t>
            </a:r>
            <a:r>
              <a:rPr lang="ru-RU" sz="1600" b="1" dirty="0" smtClean="0">
                <a:solidFill>
                  <a:srgbClr val="002060"/>
                </a:solidFill>
                <a:ea typeface="Roboto" panose="02000000000000000000" pitchFamily="2" charset="0"/>
                <a:cs typeface="Calibri Light" panose="020F0302020204030204" pitchFamily="34" charset="0"/>
              </a:rPr>
              <a:t/>
            </a:r>
            <a:br>
              <a:rPr lang="ru-RU" sz="1600" b="1" dirty="0" smtClean="0">
                <a:solidFill>
                  <a:srgbClr val="002060"/>
                </a:solidFill>
                <a:ea typeface="Roboto" panose="02000000000000000000" pitchFamily="2" charset="0"/>
                <a:cs typeface="Calibri Light" panose="020F0302020204030204" pitchFamily="34" charset="0"/>
              </a:rPr>
            </a:br>
            <a:r>
              <a:rPr lang="ru-RU" sz="1600" b="1" dirty="0" smtClean="0">
                <a:solidFill>
                  <a:srgbClr val="002060"/>
                </a:solidFill>
                <a:ea typeface="Roboto" panose="02000000000000000000" pitchFamily="2" charset="0"/>
                <a:cs typeface="Calibri Light" panose="020F0302020204030204" pitchFamily="34" charset="0"/>
              </a:rPr>
              <a:t>за </a:t>
            </a:r>
            <a:r>
              <a:rPr lang="ru-RU" sz="1600" b="1" dirty="0">
                <a:solidFill>
                  <a:srgbClr val="002060"/>
                </a:solidFill>
                <a:ea typeface="Roboto" panose="02000000000000000000" pitchFamily="2" charset="0"/>
                <a:cs typeface="Calibri Light" panose="020F0302020204030204" pitchFamily="34" charset="0"/>
              </a:rPr>
              <a:t>2024/2025 уч. год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3189392" y="2680720"/>
            <a:ext cx="12316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организатор</a:t>
            </a:r>
            <a:endParaRPr lang="ru-RU" sz="1400" dirty="0">
              <a:solidFill>
                <a:srgbClr val="002060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06152" y="2215144"/>
            <a:ext cx="644429" cy="461665"/>
          </a:xfrm>
          <a:prstGeom prst="rect">
            <a:avLst/>
          </a:prstGeom>
          <a:solidFill>
            <a:srgbClr val="1AAEE5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10</a:t>
            </a:r>
            <a:endParaRPr lang="en-US" sz="2400" b="1" dirty="0" smtClean="0">
              <a:solidFill>
                <a:schemeClr val="bg1"/>
              </a:solidFill>
              <a:latin typeface="+mj-lt"/>
              <a:ea typeface="Roboto" panose="02000000000000000000" pitchFamily="2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4365903" y="2679321"/>
            <a:ext cx="9117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участник</a:t>
            </a:r>
            <a:endParaRPr lang="ru-RU" sz="1400" dirty="0">
              <a:solidFill>
                <a:srgbClr val="002060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4488229" y="2215144"/>
            <a:ext cx="667068" cy="461665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12</a:t>
            </a:r>
            <a:endParaRPr lang="en-US" sz="2400" b="1" dirty="0" smtClean="0">
              <a:solidFill>
                <a:schemeClr val="bg1"/>
              </a:solidFill>
              <a:latin typeface="+mj-lt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13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Чемпионатная деятельность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Образовательная политика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11206" y="1268413"/>
            <a:ext cx="327260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"/>
              </a:spcBef>
              <a:spcAft>
                <a:spcPts val="60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+mj-lt"/>
              </a:rPr>
              <a:t>Студенты и преподаватели ГУАП </a:t>
            </a:r>
            <a:br>
              <a:rPr lang="ru-RU" sz="1400" b="1" dirty="0" smtClean="0">
                <a:solidFill>
                  <a:srgbClr val="002060"/>
                </a:solidFill>
                <a:latin typeface="+mj-lt"/>
              </a:rPr>
            </a:br>
            <a:r>
              <a:rPr lang="ru-RU" sz="1400" b="1" dirty="0" smtClean="0">
                <a:solidFill>
                  <a:srgbClr val="002060"/>
                </a:solidFill>
                <a:latin typeface="+mj-lt"/>
              </a:rPr>
              <a:t>в 2024/2025 учебном году приняли участие </a:t>
            </a:r>
            <a:r>
              <a:rPr lang="ru-RU" sz="1400" b="1" dirty="0" smtClean="0">
                <a:solidFill>
                  <a:srgbClr val="002060"/>
                </a:solidFill>
                <a:latin typeface="Calibri"/>
              </a:rPr>
              <a:t>в </a:t>
            </a:r>
            <a:r>
              <a:rPr lang="ru-RU" sz="1600" b="1" dirty="0" smtClean="0">
                <a:solidFill>
                  <a:srgbClr val="002060"/>
                </a:solidFill>
                <a:latin typeface="Calibri"/>
              </a:rPr>
              <a:t>17</a:t>
            </a:r>
            <a:r>
              <a:rPr lang="ru-RU" sz="1400" b="1" dirty="0">
                <a:solidFill>
                  <a:srgbClr val="002060"/>
                </a:solidFill>
                <a:latin typeface="Calibri"/>
              </a:rPr>
              <a:t> чемпионатах </a:t>
            </a:r>
            <a:r>
              <a:rPr lang="ru-RU" sz="1400" b="1" dirty="0" smtClean="0">
                <a:solidFill>
                  <a:srgbClr val="002060"/>
                </a:solidFill>
                <a:latin typeface="Calibri"/>
              </a:rPr>
              <a:t>профессионального мастерства</a:t>
            </a:r>
            <a:endParaRPr lang="ru-RU" sz="1400" b="1" dirty="0">
              <a:solidFill>
                <a:srgbClr val="002060"/>
              </a:solidFill>
              <a:latin typeface="Calibri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86673"/>
              </p:ext>
            </p:extLst>
          </p:nvPr>
        </p:nvGraphicFramePr>
        <p:xfrm>
          <a:off x="325054" y="2246478"/>
          <a:ext cx="2909558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6382">
                  <a:extLst>
                    <a:ext uri="{9D8B030D-6E8A-4147-A177-3AD203B41FA5}">
                      <a16:colId xmlns:a16="http://schemas.microsoft.com/office/drawing/2014/main" val="2466208607"/>
                    </a:ext>
                  </a:extLst>
                </a:gridCol>
                <a:gridCol w="2423176">
                  <a:extLst>
                    <a:ext uri="{9D8B030D-6E8A-4147-A177-3AD203B41FA5}">
                      <a16:colId xmlns:a16="http://schemas.microsoft.com/office/drawing/2014/main" val="3924305945"/>
                    </a:ext>
                  </a:extLst>
                </a:gridCol>
              </a:tblGrid>
              <a:tr h="145952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+mj-lt"/>
                        </a:rPr>
                        <a:t>6</a:t>
                      </a:r>
                      <a:endParaRPr lang="ru-RU" sz="1400" b="1" dirty="0" smtClean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dirty="0" smtClean="0">
                          <a:solidFill>
                            <a:srgbClr val="002060"/>
                          </a:solidFill>
                          <a:latin typeface="+mj-lt"/>
                        </a:rPr>
                        <a:t>международных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0826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национальных</a:t>
                      </a:r>
                      <a:endParaRPr lang="ru-RU" sz="1200" b="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5527004"/>
                  </a:ext>
                </a:extLst>
              </a:tr>
              <a:tr h="63843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endParaRPr lang="ru-RU" sz="1400" b="1" kern="1200" dirty="0" smtClean="0">
                        <a:solidFill>
                          <a:srgbClr val="00206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региональных</a:t>
                      </a:r>
                      <a:endParaRPr lang="ru-RU" sz="1200" b="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9459861"/>
                  </a:ext>
                </a:extLst>
              </a:tr>
              <a:tr h="21251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</a:t>
                      </a:r>
                      <a:endParaRPr kumimoji="0" lang="ru-RU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корпоративных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4788419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325054" y="4725063"/>
            <a:ext cx="24671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"/>
              </a:spcBef>
              <a:spcAft>
                <a:spcPts val="600"/>
              </a:spcAft>
            </a:pPr>
            <a:r>
              <a:rPr lang="ru-RU" sz="1400" b="1" dirty="0">
                <a:solidFill>
                  <a:srgbClr val="002060"/>
                </a:solidFill>
                <a:latin typeface="+mj-lt"/>
              </a:rPr>
              <a:t>По итогам чемпионатов сборная ГУАП </a:t>
            </a:r>
            <a:r>
              <a:rPr lang="ru-RU" sz="1400" b="1" dirty="0" smtClean="0">
                <a:solidFill>
                  <a:srgbClr val="002060"/>
                </a:solidFill>
                <a:latin typeface="+mj-lt"/>
              </a:rPr>
              <a:t>завоевала</a:t>
            </a:r>
            <a:br>
              <a:rPr lang="ru-RU" sz="1400" b="1" dirty="0" smtClean="0">
                <a:solidFill>
                  <a:srgbClr val="002060"/>
                </a:solidFill>
                <a:latin typeface="+mj-lt"/>
              </a:rPr>
            </a:br>
            <a:r>
              <a:rPr lang="ru-RU" sz="1400" b="1" dirty="0" smtClean="0">
                <a:solidFill>
                  <a:srgbClr val="002060"/>
                </a:solidFill>
                <a:latin typeface="+mj-lt"/>
              </a:rPr>
              <a:t>29 медалей:</a:t>
            </a:r>
            <a:endParaRPr lang="ru-RU" sz="1400" b="1" dirty="0">
              <a:solidFill>
                <a:srgbClr val="002060"/>
              </a:solidFill>
              <a:latin typeface="+mj-lt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8608092"/>
              </p:ext>
            </p:extLst>
          </p:nvPr>
        </p:nvGraphicFramePr>
        <p:xfrm>
          <a:off x="493414" y="5524386"/>
          <a:ext cx="1259395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8082">
                  <a:extLst>
                    <a:ext uri="{9D8B030D-6E8A-4147-A177-3AD203B41FA5}">
                      <a16:colId xmlns:a16="http://schemas.microsoft.com/office/drawing/2014/main" val="2466208607"/>
                    </a:ext>
                  </a:extLst>
                </a:gridCol>
                <a:gridCol w="921313">
                  <a:extLst>
                    <a:ext uri="{9D8B030D-6E8A-4147-A177-3AD203B41FA5}">
                      <a16:colId xmlns:a16="http://schemas.microsoft.com/office/drawing/2014/main" val="3924305945"/>
                    </a:ext>
                  </a:extLst>
                </a:gridCol>
              </a:tblGrid>
              <a:tr h="145952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+mj-lt"/>
                        </a:rPr>
                        <a:t>10</a:t>
                      </a:r>
                      <a:endParaRPr lang="ru-RU" sz="1400" b="1" dirty="0" smtClean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золотых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0826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dirty="0" smtClean="0">
                          <a:solidFill>
                            <a:srgbClr val="002060"/>
                          </a:solidFill>
                          <a:latin typeface="+mj-lt"/>
                        </a:rPr>
                        <a:t>серебряных </a:t>
                      </a:r>
                      <a:endParaRPr lang="ru-RU" sz="1200" b="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5527004"/>
                  </a:ext>
                </a:extLst>
              </a:tr>
              <a:tr h="63843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  <a:endParaRPr lang="ru-RU" sz="1400" b="1" kern="1200" dirty="0" smtClean="0">
                        <a:solidFill>
                          <a:srgbClr val="00206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dirty="0" smtClean="0">
                          <a:solidFill>
                            <a:srgbClr val="002060"/>
                          </a:solidFill>
                          <a:latin typeface="+mj-lt"/>
                        </a:rPr>
                        <a:t>бронзовых</a:t>
                      </a:r>
                      <a:endParaRPr lang="ru-RU" sz="1200" b="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9459861"/>
                  </a:ext>
                </a:extLst>
              </a:tr>
            </a:tbl>
          </a:graphicData>
        </a:graphic>
      </p:graphicFrame>
      <p:grpSp>
        <p:nvGrpSpPr>
          <p:cNvPr id="33" name="Группа 32"/>
          <p:cNvGrpSpPr/>
          <p:nvPr/>
        </p:nvGrpSpPr>
        <p:grpSpPr>
          <a:xfrm>
            <a:off x="418784" y="3434375"/>
            <a:ext cx="2273004" cy="1230029"/>
            <a:chOff x="258095" y="3493085"/>
            <a:chExt cx="2273004" cy="1230029"/>
          </a:xfrm>
        </p:grpSpPr>
        <p:sp>
          <p:nvSpPr>
            <p:cNvPr id="30" name="Прямоугольник с двумя скругленными противолежащими углами 29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258095" y="3493085"/>
              <a:ext cx="2273004" cy="1230029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rgbClr val="2E75B6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524857" y="3985656"/>
              <a:ext cx="171301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б</a:t>
              </a:r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ыли проведены </a:t>
              </a:r>
              <a:br>
                <a:rPr lang="ru-RU" sz="14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на базе ГУАП</a:t>
              </a:r>
              <a:endParaRPr lang="ru-RU" sz="14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528640" y="3638998"/>
              <a:ext cx="185172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prstClr val="white"/>
                  </a:solidFill>
                  <a:latin typeface="Calibri"/>
                  <a:ea typeface="Roboto" panose="02000000000000000000" pitchFamily="2" charset="0"/>
                  <a:cs typeface="Roboto" panose="02000000000000000000" pitchFamily="2" charset="0"/>
                </a:rPr>
                <a:t>5</a:t>
              </a:r>
              <a:r>
                <a:rPr lang="ru-RU" sz="2000" b="1" dirty="0" smtClean="0">
                  <a:solidFill>
                    <a:prstClr val="white"/>
                  </a:solidFill>
                  <a:latin typeface="Calibri"/>
                  <a:ea typeface="Roboto" panose="02000000000000000000" pitchFamily="2" charset="0"/>
                  <a:cs typeface="Roboto" panose="02000000000000000000" pitchFamily="2" charset="0"/>
                </a:rPr>
                <a:t> чемпионатов</a:t>
              </a:r>
              <a:endParaRPr lang="ru-RU" dirty="0"/>
            </a:p>
          </p:txBody>
        </p:sp>
      </p:grp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9245" y="3248767"/>
            <a:ext cx="5397793" cy="320442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4" name="Picture 2" descr="https://sun9-65.userapi.com/impg/HjlwgxJYaYrCNGNCx22FNXOw9M8tOvayn_cTjQ/CrAuyZqzlC4.jpg?size=2560x1707&amp;quality=95&amp;sign=f829d9eedff1832c889b2358bebdfb76&amp;type=album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43739" y="1268413"/>
            <a:ext cx="3313299" cy="242761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6595" y="1268413"/>
            <a:ext cx="3358154" cy="242761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8674" y="3664800"/>
            <a:ext cx="3719586" cy="278838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2588" y="1268413"/>
            <a:ext cx="2157155" cy="2396387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92420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Архипелаг </a:t>
            </a:r>
            <a:r>
              <a:rPr lang="ru-RU" dirty="0" smtClean="0"/>
              <a:t>2025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Образовательная политика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33546" y="2976191"/>
            <a:ext cx="3624786" cy="1654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  <a:latin typeface="+mj-lt"/>
              </a:rPr>
              <a:t>Дронификация</a:t>
            </a:r>
            <a:r>
              <a:rPr lang="ru-RU" sz="12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+mj-lt"/>
              </a:rPr>
              <a:t>отраслей и экономики регионов</a:t>
            </a:r>
          </a:p>
          <a:p>
            <a:pPr marL="171450" lvl="0" indent="-1714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002060"/>
                </a:solidFill>
                <a:latin typeface="+mj-lt"/>
              </a:rPr>
              <a:t>Навыки </a:t>
            </a:r>
            <a:r>
              <a:rPr lang="ru-RU" sz="1200" dirty="0">
                <a:solidFill>
                  <a:srgbClr val="002060"/>
                </a:solidFill>
                <a:latin typeface="+mj-lt"/>
              </a:rPr>
              <a:t>для будущего</a:t>
            </a:r>
          </a:p>
          <a:p>
            <a:pPr marL="171450" lvl="0" indent="-1714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002060"/>
                </a:solidFill>
                <a:latin typeface="+mj-lt"/>
              </a:rPr>
              <a:t>Тестирование </a:t>
            </a:r>
            <a:r>
              <a:rPr lang="ru-RU" sz="1200" dirty="0">
                <a:solidFill>
                  <a:srgbClr val="002060"/>
                </a:solidFill>
                <a:latin typeface="+mj-lt"/>
              </a:rPr>
              <a:t>технологических решений</a:t>
            </a:r>
          </a:p>
          <a:p>
            <a:pPr marL="171450" lvl="0" indent="-1714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002060"/>
                </a:solidFill>
                <a:latin typeface="+mj-lt"/>
              </a:rPr>
              <a:t>Новая </a:t>
            </a:r>
            <a:r>
              <a:rPr lang="ru-RU" sz="1200" dirty="0">
                <a:solidFill>
                  <a:srgbClr val="002060"/>
                </a:solidFill>
                <a:latin typeface="+mj-lt"/>
              </a:rPr>
              <a:t>модель суверенной акселерации</a:t>
            </a:r>
          </a:p>
          <a:p>
            <a:pPr marL="171450" lvl="0" indent="-1714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002060"/>
                </a:solidFill>
                <a:latin typeface="+mj-lt"/>
              </a:rPr>
              <a:t>Международный </a:t>
            </a:r>
            <a:r>
              <a:rPr lang="ru-RU" sz="1200" dirty="0" err="1">
                <a:solidFill>
                  <a:srgbClr val="002060"/>
                </a:solidFill>
                <a:latin typeface="+mj-lt"/>
              </a:rPr>
              <a:t>форсайт</a:t>
            </a:r>
            <a:endParaRPr lang="ru-RU" sz="1200" dirty="0">
              <a:solidFill>
                <a:srgbClr val="002060"/>
              </a:solidFill>
              <a:latin typeface="+mj-lt"/>
            </a:endParaRPr>
          </a:p>
          <a:p>
            <a:pPr marL="171450" lvl="0" indent="-1714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002060"/>
                </a:solidFill>
                <a:latin typeface="+mj-lt"/>
              </a:rPr>
              <a:t>Человек</a:t>
            </a:r>
            <a:r>
              <a:rPr lang="ru-RU" sz="1200" dirty="0">
                <a:solidFill>
                  <a:srgbClr val="002060"/>
                </a:solidFill>
                <a:latin typeface="+mj-lt"/>
              </a:rPr>
              <a:t>+ (</a:t>
            </a:r>
            <a:r>
              <a:rPr lang="ru-RU" sz="1200" dirty="0" err="1">
                <a:solidFill>
                  <a:srgbClr val="002060"/>
                </a:solidFill>
                <a:latin typeface="+mj-lt"/>
              </a:rPr>
              <a:t>Биотех</a:t>
            </a:r>
            <a:r>
              <a:rPr lang="ru-RU" sz="1200" dirty="0">
                <a:solidFill>
                  <a:srgbClr val="002060"/>
                </a:solidFill>
                <a:latin typeface="+mj-lt"/>
              </a:rPr>
              <a:t>+)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33546" y="2550258"/>
            <a:ext cx="31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+mj-lt"/>
              </a:rPr>
              <a:t>Направления программы</a:t>
            </a:r>
            <a:endParaRPr lang="ru-RU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4963" y="1264154"/>
            <a:ext cx="698818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latin typeface="Calibri"/>
              </a:rPr>
              <a:t>Это главное ежегодное событие года по запуску новых рынков, инициатив и отраслей: </a:t>
            </a:r>
            <a:r>
              <a:rPr lang="ru-RU" sz="1400" dirty="0" err="1">
                <a:solidFill>
                  <a:srgbClr val="002060"/>
                </a:solidFill>
                <a:latin typeface="Calibri"/>
              </a:rPr>
              <a:t>дроносфера</a:t>
            </a:r>
            <a:r>
              <a:rPr lang="ru-RU" sz="1400" dirty="0">
                <a:solidFill>
                  <a:srgbClr val="002060"/>
                </a:solidFill>
                <a:latin typeface="Calibri"/>
              </a:rPr>
              <a:t>, ближний космос, </a:t>
            </a:r>
            <a:r>
              <a:rPr lang="ru-RU" sz="1400" dirty="0" err="1">
                <a:solidFill>
                  <a:srgbClr val="002060"/>
                </a:solidFill>
                <a:latin typeface="Calibri"/>
              </a:rPr>
              <a:t>биотех</a:t>
            </a:r>
            <a:r>
              <a:rPr lang="ru-RU" sz="1400" dirty="0">
                <a:solidFill>
                  <a:srgbClr val="002060"/>
                </a:solidFill>
                <a:latin typeface="Calibri"/>
              </a:rPr>
              <a:t>, а также масштабный </a:t>
            </a:r>
            <a:r>
              <a:rPr lang="ru-RU" sz="1400" dirty="0" err="1">
                <a:solidFill>
                  <a:srgbClr val="002060"/>
                </a:solidFill>
                <a:latin typeface="Calibri"/>
              </a:rPr>
              <a:t>интенсив</a:t>
            </a:r>
            <a:r>
              <a:rPr lang="ru-RU" sz="1400" dirty="0">
                <a:solidFill>
                  <a:srgbClr val="002060"/>
                </a:solidFill>
                <a:latin typeface="Calibri"/>
              </a:rPr>
              <a:t> для проектов, определяющих будущее этих отраслей. В программе </a:t>
            </a:r>
            <a:r>
              <a:rPr lang="ru-RU" sz="1400" dirty="0" err="1">
                <a:solidFill>
                  <a:srgbClr val="002060"/>
                </a:solidFill>
                <a:latin typeface="Calibri"/>
              </a:rPr>
              <a:t>интенсива</a:t>
            </a:r>
            <a:r>
              <a:rPr lang="ru-RU" sz="1400" dirty="0">
                <a:solidFill>
                  <a:srgbClr val="002060"/>
                </a:solidFill>
                <a:latin typeface="Calibri"/>
              </a:rPr>
              <a:t> – экспертные лекции, мастерские и дискуссии, акселератор, тестирование технологических решений и отработка сценариев применения беспилотных систем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1" name="Овал 10"/>
          <p:cNvSpPr/>
          <p:nvPr/>
        </p:nvSpPr>
        <p:spPr>
          <a:xfrm>
            <a:off x="11658600" y="6328513"/>
            <a:ext cx="499324" cy="499324"/>
          </a:xfrm>
          <a:prstGeom prst="ellipse">
            <a:avLst/>
          </a:prstGeom>
          <a:solidFill>
            <a:srgbClr val="D12E6D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1645583" y="6424286"/>
            <a:ext cx="535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75C801B-6540-4C5C-8138-3A6B288D5B43}" type="slidenum">
              <a:rPr lang="ru-RU" sz="1400" b="1" baseline="0" smtClean="0">
                <a:solidFill>
                  <a:schemeClr val="bg1"/>
                </a:solidFill>
                <a:latin typeface="+mj-lt"/>
              </a:rPr>
              <a:pPr algn="ctr"/>
              <a:t>36</a:t>
            </a:fld>
            <a:endParaRPr lang="ru-RU" sz="2000" b="1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122407" y="3885537"/>
            <a:ext cx="34265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5"/>
              </a:spcBef>
              <a:spcAft>
                <a:spcPts val="60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+mj-lt"/>
              </a:rPr>
              <a:t>Команда </a:t>
            </a:r>
            <a:r>
              <a:rPr lang="ru-RU" sz="1400" b="1" dirty="0">
                <a:solidFill>
                  <a:srgbClr val="002060"/>
                </a:solidFill>
                <a:latin typeface="+mj-lt"/>
              </a:rPr>
              <a:t>ГУАП завоевала </a:t>
            </a:r>
            <a:r>
              <a:rPr lang="ru-RU" sz="1400" b="1" dirty="0" smtClean="0">
                <a:solidFill>
                  <a:srgbClr val="002060"/>
                </a:solidFill>
                <a:latin typeface="+mj-lt"/>
              </a:rPr>
              <a:t>4 медали </a:t>
            </a:r>
            <a:br>
              <a:rPr lang="ru-RU" sz="1400" b="1" dirty="0" smtClean="0">
                <a:solidFill>
                  <a:srgbClr val="002060"/>
                </a:solidFill>
                <a:latin typeface="+mj-lt"/>
              </a:rPr>
            </a:br>
            <a:r>
              <a:rPr lang="ru-RU" sz="1400" b="1" dirty="0" smtClean="0">
                <a:solidFill>
                  <a:srgbClr val="002060"/>
                </a:solidFill>
                <a:latin typeface="+mj-lt"/>
              </a:rPr>
              <a:t>и 7 призовых мест в общем зачете</a:t>
            </a:r>
            <a:endParaRPr lang="ru-RU" sz="1400" b="1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8122407" y="4502966"/>
            <a:ext cx="3647951" cy="2159440"/>
            <a:chOff x="200359" y="3519991"/>
            <a:chExt cx="3845897" cy="2276616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2916780" y="4412028"/>
              <a:ext cx="112947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b="1" dirty="0" smtClean="0">
                  <a:solidFill>
                    <a:srgbClr val="002060"/>
                  </a:solidFill>
                  <a:latin typeface="Calibri"/>
                </a:rPr>
                <a:t>Медальный</a:t>
              </a:r>
            </a:p>
            <a:p>
              <a:r>
                <a:rPr lang="ru-RU" sz="1400" b="1" dirty="0" smtClean="0">
                  <a:solidFill>
                    <a:srgbClr val="002060"/>
                  </a:solidFill>
                  <a:latin typeface="Calibri"/>
                </a:rPr>
                <a:t>зачет</a:t>
              </a:r>
              <a:endParaRPr lang="ru-RU" dirty="0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200359" y="4416476"/>
              <a:ext cx="132279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ru-RU" sz="1400" b="1" dirty="0" smtClean="0">
                  <a:solidFill>
                    <a:srgbClr val="002060"/>
                  </a:solidFill>
                  <a:latin typeface="Calibri"/>
                </a:rPr>
                <a:t>Региональный</a:t>
              </a:r>
            </a:p>
            <a:p>
              <a:pPr algn="r"/>
              <a:r>
                <a:rPr lang="ru-RU" sz="1400" b="1" dirty="0" smtClean="0">
                  <a:solidFill>
                    <a:srgbClr val="002060"/>
                  </a:solidFill>
                  <a:latin typeface="Calibri"/>
                </a:rPr>
                <a:t>зачет</a:t>
              </a:r>
              <a:endParaRPr lang="ru-RU" dirty="0"/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326" y="3519991"/>
              <a:ext cx="2912469" cy="2276616"/>
            </a:xfrm>
            <a:prstGeom prst="rect">
              <a:avLst/>
            </a:prstGeom>
          </p:spPr>
        </p:pic>
      </p:grpSp>
      <p:pic>
        <p:nvPicPr>
          <p:cNvPr id="23" name="Picture 6">
            <a:extLst>
              <a:ext uri="{FF2B5EF4-FFF2-40B4-BE49-F238E27FC236}">
                <a16:creationId xmlns:a16="http://schemas.microsoft.com/office/drawing/2014/main" id="{E5167843-5CB5-4127-B924-4ED1F601DE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0157" y="4652963"/>
            <a:ext cx="3017658" cy="206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40DB97C7-384E-4674-802C-7AE0A79741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78662" y="1192891"/>
            <a:ext cx="4078376" cy="266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8CB7AB2-5032-454E-8BCC-F9A8F9ABE9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9440" y="4303207"/>
            <a:ext cx="2568271" cy="239974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EAC9654-FE17-40D1-878D-6CFCDD23A9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0275" y="2502152"/>
            <a:ext cx="2283641" cy="201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2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Дополнительное профессиональное образование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Образовательная политика</a:t>
            </a:r>
          </a:p>
        </p:txBody>
      </p:sp>
      <p:sp>
        <p:nvSpPr>
          <p:cNvPr id="11" name="Овал 10"/>
          <p:cNvSpPr/>
          <p:nvPr/>
        </p:nvSpPr>
        <p:spPr>
          <a:xfrm>
            <a:off x="11658600" y="6328513"/>
            <a:ext cx="499324" cy="499324"/>
          </a:xfrm>
          <a:prstGeom prst="ellipse">
            <a:avLst/>
          </a:prstGeom>
          <a:solidFill>
            <a:srgbClr val="D12E6D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1645583" y="6424286"/>
            <a:ext cx="535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75C801B-6540-4C5C-8138-3A6B288D5B43}" type="slidenum">
              <a:rPr lang="ru-RU" sz="1400" b="1" baseline="0" smtClean="0">
                <a:solidFill>
                  <a:schemeClr val="bg1"/>
                </a:solidFill>
                <a:latin typeface="+mj-lt"/>
              </a:rPr>
              <a:pPr algn="ctr"/>
              <a:t>37</a:t>
            </a:fld>
            <a:endParaRPr lang="ru-RU" sz="2000" b="1" baseline="0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6" name="Таблица 9">
            <a:extLst>
              <a:ext uri="{FF2B5EF4-FFF2-40B4-BE49-F238E27FC236}">
                <a16:creationId xmlns:a16="http://schemas.microsoft.com/office/drawing/2014/main" id="{F3538304-4706-4499-967D-A0AD63508A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8373143"/>
              </p:ext>
            </p:extLst>
          </p:nvPr>
        </p:nvGraphicFramePr>
        <p:xfrm>
          <a:off x="5636728" y="1764310"/>
          <a:ext cx="6271534" cy="4054941"/>
        </p:xfrm>
        <a:graphic>
          <a:graphicData uri="http://schemas.openxmlformats.org/drawingml/2006/table">
            <a:tbl>
              <a:tblPr firstRow="1">
                <a:tableStyleId>{69012ECD-51FC-41F1-AA8D-1B2483CD663E}</a:tableStyleId>
              </a:tblPr>
              <a:tblGrid>
                <a:gridCol w="3158929">
                  <a:extLst>
                    <a:ext uri="{9D8B030D-6E8A-4147-A177-3AD203B41FA5}">
                      <a16:colId xmlns:a16="http://schemas.microsoft.com/office/drawing/2014/main" val="1909452533"/>
                    </a:ext>
                  </a:extLst>
                </a:gridCol>
                <a:gridCol w="2203269">
                  <a:extLst>
                    <a:ext uri="{9D8B030D-6E8A-4147-A177-3AD203B41FA5}">
                      <a16:colId xmlns:a16="http://schemas.microsoft.com/office/drawing/2014/main" val="404384710"/>
                    </a:ext>
                  </a:extLst>
                </a:gridCol>
                <a:gridCol w="909336">
                  <a:extLst>
                    <a:ext uri="{9D8B030D-6E8A-4147-A177-3AD203B41FA5}">
                      <a16:colId xmlns:a16="http://schemas.microsoft.com/office/drawing/2014/main" val="3679165462"/>
                    </a:ext>
                  </a:extLst>
                </a:gridCol>
              </a:tblGrid>
              <a:tr h="459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Курсы повышения квалификации. </a:t>
                      </a:r>
                      <a:b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Заочное обучение с применением ЭО и ДОТ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Автор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Число обученных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6026228"/>
                  </a:ext>
                </a:extLst>
              </a:tr>
              <a:tr h="262348">
                <a:tc>
                  <a:txBody>
                    <a:bodyPr/>
                    <a:lstStyle/>
                    <a:p>
                      <a:pPr marL="0" indent="0" algn="l" defTabSz="914400" rtl="0" eaLnBrk="1" fontAlgn="base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Методы машинного обучения для анализа данных</a:t>
                      </a:r>
                      <a:endParaRPr lang="ru-RU" sz="10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Боженко Виктория Вячеславовна</a:t>
                      </a:r>
                      <a:endParaRPr lang="ru-RU" sz="10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0818409"/>
                  </a:ext>
                </a:extLst>
              </a:tr>
              <a:tr h="2623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 err="1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Нейросети</a:t>
                      </a:r>
                      <a:r>
                        <a:rPr lang="ru-RU" sz="10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 на практике: курс по глубокому обучению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  <a:tabLst/>
                      </a:pPr>
                      <a:r>
                        <a:rPr lang="ru-RU" sz="1000" b="0" kern="1200" dirty="0" err="1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Раскопина</a:t>
                      </a:r>
                      <a:r>
                        <a:rPr lang="ru-RU" sz="10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 Анастасия Сергеевна</a:t>
                      </a:r>
                      <a:endParaRPr lang="ru-RU" sz="10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  <a:tabLst/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4222480"/>
                  </a:ext>
                </a:extLst>
              </a:tr>
              <a:tr h="2623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Введение в искусственный интеллект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Плотников Григорий Александрович</a:t>
                      </a:r>
                      <a:endParaRPr lang="ru-RU" sz="10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138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3736554"/>
                  </a:ext>
                </a:extLst>
              </a:tr>
              <a:tr h="2623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Основы аналитики данных в </a:t>
                      </a:r>
                      <a:r>
                        <a:rPr lang="ru-RU" sz="1000" b="0" kern="1200" dirty="0" err="1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Pandas</a:t>
                      </a:r>
                      <a:endParaRPr lang="ru-RU" sz="1000" b="0" kern="1200" dirty="0" smtClean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0" kern="1200" dirty="0" err="1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Бердин</a:t>
                      </a:r>
                      <a:r>
                        <a:rPr lang="ru-RU" sz="10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 Александр Эдуардович</a:t>
                      </a:r>
                      <a:endParaRPr lang="ru-RU" sz="10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77897926"/>
                  </a:ext>
                </a:extLst>
              </a:tr>
              <a:tr h="4263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Основы профессиональной деятельности педагога среднего профессионального образования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Поляков Сергей Леонидович </a:t>
                      </a:r>
                      <a:br>
                        <a:rPr lang="ru-RU" sz="10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</a:br>
                      <a:r>
                        <a:rPr lang="ru-RU" sz="1000" b="0" kern="1200" dirty="0" err="1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Шелешнева</a:t>
                      </a:r>
                      <a:r>
                        <a:rPr lang="ru-RU" sz="10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 Софья Михайловна</a:t>
                      </a:r>
                      <a:endParaRPr lang="ru-RU" sz="10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133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1903745"/>
                  </a:ext>
                </a:extLst>
              </a:tr>
              <a:tr h="4263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Эффективная работа с персоналом: классические методики и современные технологии управления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Дмитриева Светлана Владимировна</a:t>
                      </a:r>
                      <a:endParaRPr lang="ru-RU" sz="10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48403516"/>
                  </a:ext>
                </a:extLst>
              </a:tr>
              <a:tr h="2623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Основы профилактики коррупции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0" kern="1200" dirty="0" err="1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Леошкевич</a:t>
                      </a:r>
                      <a:r>
                        <a:rPr lang="ru-RU" sz="10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 Елена Васильевна</a:t>
                      </a:r>
                      <a:endParaRPr lang="ru-RU" sz="10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106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32931424"/>
                  </a:ext>
                </a:extLst>
              </a:tr>
              <a:tr h="2623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Предупреждение коррупции в организациях 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0" kern="1200" dirty="0" err="1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Леошкевич</a:t>
                      </a:r>
                      <a:r>
                        <a:rPr lang="ru-RU" sz="10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 Елена Васильевна</a:t>
                      </a:r>
                      <a:endParaRPr lang="ru-RU" sz="10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11883184"/>
                  </a:ext>
                </a:extLst>
              </a:tr>
              <a:tr h="2623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Инновационный менеджмент: управление проектами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Черепков Евгений Владимирович </a:t>
                      </a:r>
                      <a:endParaRPr lang="ru-RU" sz="10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628700"/>
                  </a:ext>
                </a:extLst>
              </a:tr>
              <a:tr h="4263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Гражданская оборона и единая государственная система предупреждения и ликвидации чрезвычайных ситуаций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Васильченко Анатолий Александрович</a:t>
                      </a:r>
                      <a:br>
                        <a:rPr lang="ru-RU" sz="10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</a:br>
                      <a:r>
                        <a:rPr lang="ru-RU" sz="1000" b="0" kern="1200" dirty="0" err="1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Пучкова</a:t>
                      </a:r>
                      <a:r>
                        <a:rPr lang="ru-RU" sz="10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 Ольга Константиновна</a:t>
                      </a:r>
                      <a:endParaRPr lang="ru-RU" sz="10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86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8065321"/>
                  </a:ext>
                </a:extLst>
              </a:tr>
              <a:tr h="241353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478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904322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584748" y="5853162"/>
            <a:ext cx="63235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200" dirty="0" smtClean="0">
                <a:latin typeface="+mj-lt"/>
              </a:rPr>
              <a:t>К каждой программе записан презентационный видеоролик: обращение от автора программы. Материалы структурированы, стандартизированы и приведены к единому фирменному стилю, загружены в </a:t>
            </a:r>
            <a:r>
              <a:rPr lang="en-US" sz="1200" dirty="0" smtClean="0">
                <a:latin typeface="+mj-lt"/>
              </a:rPr>
              <a:t>LMS</a:t>
            </a:r>
            <a:r>
              <a:rPr lang="ru-RU" sz="1200" dirty="0" smtClean="0">
                <a:latin typeface="+mj-lt"/>
              </a:rPr>
              <a:t>, опубликованы на сайте</a:t>
            </a:r>
            <a:r>
              <a:rPr lang="en-US" sz="1200" dirty="0" smtClean="0">
                <a:latin typeface="+mj-lt"/>
              </a:rPr>
              <a:t> </a:t>
            </a:r>
            <a:r>
              <a:rPr lang="ru-RU" sz="1200" dirty="0" smtClean="0">
                <a:latin typeface="+mj-lt"/>
              </a:rPr>
              <a:t>ФДПО </a:t>
            </a:r>
            <a:r>
              <a:rPr lang="en-US" sz="1200" dirty="0" smtClean="0">
                <a:latin typeface="+mj-lt"/>
                <a:hlinkClick r:id="rId3"/>
              </a:rPr>
              <a:t>fdpo.guap.ru</a:t>
            </a:r>
            <a:r>
              <a:rPr lang="ru-RU" sz="1200" dirty="0" smtClean="0">
                <a:latin typeface="+mj-lt"/>
              </a:rPr>
              <a:t>. </a:t>
            </a:r>
          </a:p>
          <a:p>
            <a:pPr fontAlgn="base"/>
            <a:r>
              <a:rPr lang="ru-RU" sz="1200" dirty="0" smtClean="0">
                <a:latin typeface="+mj-lt"/>
              </a:rPr>
              <a:t>Для каждой программы разработан </a:t>
            </a:r>
            <a:r>
              <a:rPr lang="ru-RU" sz="1200" dirty="0" err="1" smtClean="0">
                <a:latin typeface="+mj-lt"/>
              </a:rPr>
              <a:t>лендинг</a:t>
            </a:r>
            <a:r>
              <a:rPr lang="ru-RU" sz="1200" dirty="0" smtClean="0">
                <a:latin typeface="+mj-lt"/>
              </a:rPr>
              <a:t>.</a:t>
            </a:r>
            <a:endParaRPr lang="ru-RU" sz="1200" dirty="0">
              <a:latin typeface="+mj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27185" y="1331088"/>
            <a:ext cx="32453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>
                <a:solidFill>
                  <a:srgbClr val="002060"/>
                </a:solidFill>
                <a:latin typeface="+mj-lt"/>
              </a:rPr>
              <a:t>Онлайн-программы</a:t>
            </a:r>
            <a:endParaRPr lang="en-US" b="1" dirty="0" smtClean="0">
              <a:solidFill>
                <a:srgbClr val="002060"/>
              </a:solidFill>
              <a:latin typeface="+mj-lt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779383"/>
              </p:ext>
            </p:extLst>
          </p:nvPr>
        </p:nvGraphicFramePr>
        <p:xfrm>
          <a:off x="334963" y="1340946"/>
          <a:ext cx="5073060" cy="1593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8299">
                  <a:extLst>
                    <a:ext uri="{9D8B030D-6E8A-4147-A177-3AD203B41FA5}">
                      <a16:colId xmlns:a16="http://schemas.microsoft.com/office/drawing/2014/main" val="3217615685"/>
                    </a:ext>
                  </a:extLst>
                </a:gridCol>
                <a:gridCol w="1224761">
                  <a:extLst>
                    <a:ext uri="{9D8B030D-6E8A-4147-A177-3AD203B41FA5}">
                      <a16:colId xmlns:a16="http://schemas.microsoft.com/office/drawing/2014/main" val="3630554443"/>
                    </a:ext>
                  </a:extLst>
                </a:gridCol>
              </a:tblGrid>
              <a:tr h="479145">
                <a:tc gridSpan="2"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Численность обученных за 2024-2025 уч. год</a:t>
                      </a:r>
                      <a:r>
                        <a:rPr lang="ru-RU" sz="16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	</a:t>
                      </a:r>
                    </a:p>
                  </a:txBody>
                  <a:tcP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8702793"/>
                  </a:ext>
                </a:extLst>
              </a:tr>
              <a:tr h="2377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Повышение квалификации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3198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4999367"/>
                  </a:ext>
                </a:extLst>
              </a:tr>
              <a:tr h="2769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Профессиональная переподготовка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534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5122636"/>
                  </a:ext>
                </a:extLst>
              </a:tr>
              <a:tr h="2847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Основные программы профессионального обучения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0617982"/>
                  </a:ext>
                </a:extLst>
              </a:tr>
              <a:tr h="278361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3741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234211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534021"/>
              </p:ext>
            </p:extLst>
          </p:nvPr>
        </p:nvGraphicFramePr>
        <p:xfrm>
          <a:off x="334964" y="3294365"/>
          <a:ext cx="5073060" cy="3014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7435">
                  <a:extLst>
                    <a:ext uri="{9D8B030D-6E8A-4147-A177-3AD203B41FA5}">
                      <a16:colId xmlns:a16="http://schemas.microsoft.com/office/drawing/2014/main" val="889306116"/>
                    </a:ext>
                  </a:extLst>
                </a:gridCol>
                <a:gridCol w="1437544">
                  <a:extLst>
                    <a:ext uri="{9D8B030D-6E8A-4147-A177-3AD203B41FA5}">
                      <a16:colId xmlns:a16="http://schemas.microsoft.com/office/drawing/2014/main" val="1736586200"/>
                    </a:ext>
                  </a:extLst>
                </a:gridCol>
                <a:gridCol w="1868081">
                  <a:extLst>
                    <a:ext uri="{9D8B030D-6E8A-4147-A177-3AD203B41FA5}">
                      <a16:colId xmlns:a16="http://schemas.microsoft.com/office/drawing/2014/main" val="2975895569"/>
                    </a:ext>
                  </a:extLst>
                </a:gridCol>
              </a:tblGrid>
              <a:tr h="479892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Количество программ ДПО</a:t>
                      </a:r>
                      <a:endParaRPr lang="ru-RU" sz="1800" b="1" kern="1200" dirty="0">
                        <a:solidFill>
                          <a:srgbClr val="00206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841465"/>
                  </a:ext>
                </a:extLst>
              </a:tr>
              <a:tr h="6098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Вид программ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Количество имеющихся </a:t>
                      </a:r>
                      <a:b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программ ДПО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Количество  реализованных программ ДПО за 2024-2025 уч. год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896923"/>
                  </a:ext>
                </a:extLst>
              </a:tr>
              <a:tr h="4378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Повышение квалификации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86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34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9035151"/>
                  </a:ext>
                </a:extLst>
              </a:tr>
              <a:tr h="4378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Профессиональная переподготовка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4057910"/>
                  </a:ext>
                </a:extLst>
              </a:tr>
              <a:tr h="6098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Основные программы профессионального обучения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1684940"/>
                  </a:ext>
                </a:extLst>
              </a:tr>
              <a:tr h="439243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34845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933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Дополнительное профессиональное образование. Корпоративное обучение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Образовательная политика</a:t>
            </a:r>
          </a:p>
        </p:txBody>
      </p:sp>
      <p:sp>
        <p:nvSpPr>
          <p:cNvPr id="11" name="Овал 10"/>
          <p:cNvSpPr/>
          <p:nvPr/>
        </p:nvSpPr>
        <p:spPr>
          <a:xfrm>
            <a:off x="11658600" y="6328513"/>
            <a:ext cx="499324" cy="499324"/>
          </a:xfrm>
          <a:prstGeom prst="ellipse">
            <a:avLst/>
          </a:prstGeom>
          <a:solidFill>
            <a:srgbClr val="D12E6D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1645583" y="6424286"/>
            <a:ext cx="535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75C801B-6540-4C5C-8138-3A6B288D5B43}" type="slidenum">
              <a:rPr lang="ru-RU" sz="1400" b="1" baseline="0" smtClean="0">
                <a:solidFill>
                  <a:schemeClr val="bg1"/>
                </a:solidFill>
                <a:latin typeface="+mj-lt"/>
              </a:rPr>
              <a:pPr algn="ctr"/>
              <a:t>38</a:t>
            </a:fld>
            <a:endParaRPr lang="ru-RU" sz="2000" b="1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Прямоугольник с двумя скругленными противолежащими углами 8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334965" y="1268412"/>
            <a:ext cx="6301810" cy="4068763"/>
          </a:xfrm>
          <a:prstGeom prst="round2DiagRect">
            <a:avLst>
              <a:gd name="adj1" fmla="val 9015"/>
              <a:gd name="adj2" fmla="val 0"/>
            </a:avLst>
          </a:prstGeom>
          <a:solidFill>
            <a:srgbClr val="D9E6FF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95325" y="1635169"/>
            <a:ext cx="33987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Разработан и реализован тренинг «Управление проектами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»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3891182" y="2631178"/>
            <a:ext cx="2384558" cy="1313599"/>
            <a:chOff x="7613828" y="2264219"/>
            <a:chExt cx="2384558" cy="1313599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7981103" y="2264219"/>
              <a:ext cx="1847417" cy="461666"/>
              <a:chOff x="7034915" y="3104158"/>
              <a:chExt cx="1847417" cy="339578"/>
            </a:xfrm>
          </p:grpSpPr>
          <p:sp>
            <p:nvSpPr>
              <p:cNvPr id="21" name="Прямоугольник 20"/>
              <p:cNvSpPr/>
              <p:nvPr/>
            </p:nvSpPr>
            <p:spPr>
              <a:xfrm>
                <a:off x="7034915" y="3104158"/>
                <a:ext cx="495649" cy="3395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400" b="1" dirty="0" smtClean="0">
                    <a:solidFill>
                      <a:schemeClr val="accent5">
                        <a:lumMod val="50000"/>
                      </a:schemeClr>
                    </a:solidFill>
                    <a:latin typeface="+mj-lt"/>
                  </a:rPr>
                  <a:t>18</a:t>
                </a:r>
                <a:endParaRPr lang="ru-RU" sz="2400" b="1" dirty="0">
                  <a:solidFill>
                    <a:schemeClr val="accent5">
                      <a:lumMod val="5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22" name="Прямоугольник 21"/>
              <p:cNvSpPr/>
              <p:nvPr/>
            </p:nvSpPr>
            <p:spPr>
              <a:xfrm>
                <a:off x="7433474" y="3117364"/>
                <a:ext cx="1448858" cy="3131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ts val="1300"/>
                  </a:lnSpc>
                </a:pPr>
                <a:r>
                  <a:rPr lang="ru-RU" sz="1200" b="1" dirty="0">
                    <a:solidFill>
                      <a:schemeClr val="accent5">
                        <a:lumMod val="50000"/>
                      </a:schemeClr>
                    </a:solidFill>
                    <a:latin typeface="Calibri"/>
                  </a:rPr>
                  <a:t>с</a:t>
                </a:r>
                <a:r>
                  <a:rPr lang="ru-RU" sz="1200" b="1" dirty="0" smtClean="0">
                    <a:solidFill>
                      <a:schemeClr val="accent5">
                        <a:lumMod val="50000"/>
                      </a:schemeClr>
                    </a:solidFill>
                    <a:latin typeface="Calibri"/>
                  </a:rPr>
                  <a:t>лушателей</a:t>
                </a:r>
                <a:br>
                  <a:rPr lang="ru-RU" sz="1200" b="1" dirty="0" smtClean="0">
                    <a:solidFill>
                      <a:schemeClr val="accent5">
                        <a:lumMod val="50000"/>
                      </a:schemeClr>
                    </a:solidFill>
                    <a:latin typeface="Calibri"/>
                  </a:rPr>
                </a:br>
                <a:r>
                  <a:rPr lang="ru-RU" sz="1200" b="1" dirty="0" smtClean="0">
                    <a:solidFill>
                      <a:schemeClr val="accent5">
                        <a:lumMod val="50000"/>
                      </a:schemeClr>
                    </a:solidFill>
                    <a:latin typeface="Calibri"/>
                  </a:rPr>
                  <a:t>из 15 предприятий</a:t>
                </a:r>
              </a:p>
            </p:txBody>
          </p:sp>
        </p:grpSp>
        <p:grpSp>
          <p:nvGrpSpPr>
            <p:cNvPr id="15" name="Группа 14"/>
            <p:cNvGrpSpPr/>
            <p:nvPr/>
          </p:nvGrpSpPr>
          <p:grpSpPr>
            <a:xfrm>
              <a:off x="7779698" y="2679460"/>
              <a:ext cx="2218688" cy="461665"/>
              <a:chOff x="8326347" y="3423921"/>
              <a:chExt cx="2218688" cy="339578"/>
            </a:xfrm>
          </p:grpSpPr>
          <p:sp>
            <p:nvSpPr>
              <p:cNvPr id="19" name="Прямоугольник 18"/>
              <p:cNvSpPr/>
              <p:nvPr/>
            </p:nvSpPr>
            <p:spPr>
              <a:xfrm>
                <a:off x="8326347" y="3423921"/>
                <a:ext cx="720070" cy="3395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ru-RU" sz="2400" b="1" dirty="0" smtClean="0">
                    <a:solidFill>
                      <a:schemeClr val="accent5">
                        <a:lumMod val="50000"/>
                      </a:schemeClr>
                    </a:solidFill>
                    <a:latin typeface="+mj-lt"/>
                  </a:rPr>
                  <a:t>95%</a:t>
                </a:r>
                <a:endParaRPr lang="ru-RU" sz="2400" b="1" dirty="0">
                  <a:solidFill>
                    <a:schemeClr val="accent5">
                      <a:lumMod val="5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20" name="Прямоугольник 19"/>
              <p:cNvSpPr/>
              <p:nvPr/>
            </p:nvSpPr>
            <p:spPr>
              <a:xfrm>
                <a:off x="8950541" y="3511647"/>
                <a:ext cx="1594494" cy="1905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1300"/>
                  </a:lnSpc>
                </a:pPr>
                <a:r>
                  <a:rPr lang="ru-RU" sz="1200" b="1" dirty="0" smtClean="0">
                    <a:solidFill>
                      <a:schemeClr val="accent5">
                        <a:lumMod val="50000"/>
                      </a:schemeClr>
                    </a:solidFill>
                    <a:latin typeface="Calibri"/>
                  </a:rPr>
                  <a:t>удовлетворенность</a:t>
                </a:r>
                <a:endParaRPr lang="ru-RU" sz="1200" b="1" dirty="0">
                  <a:solidFill>
                    <a:schemeClr val="accent5">
                      <a:lumMod val="50000"/>
                    </a:schemeClr>
                  </a:solidFill>
                  <a:latin typeface="Calibri"/>
                </a:endParaRPr>
              </a:p>
            </p:txBody>
          </p:sp>
        </p:grpSp>
        <p:grpSp>
          <p:nvGrpSpPr>
            <p:cNvPr id="16" name="Группа 15"/>
            <p:cNvGrpSpPr/>
            <p:nvPr/>
          </p:nvGrpSpPr>
          <p:grpSpPr>
            <a:xfrm>
              <a:off x="7613828" y="3116153"/>
              <a:ext cx="2072045" cy="461665"/>
              <a:chOff x="8460396" y="3709012"/>
              <a:chExt cx="2072045" cy="339578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8460396" y="3709012"/>
                <a:ext cx="875561" cy="3395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ru-RU" sz="2400" b="1" dirty="0" smtClean="0">
                    <a:solidFill>
                      <a:schemeClr val="accent5">
                        <a:lumMod val="50000"/>
                      </a:schemeClr>
                    </a:solidFill>
                    <a:latin typeface="+mj-lt"/>
                  </a:rPr>
                  <a:t>100%</a:t>
                </a:r>
                <a:endParaRPr lang="ru-RU" sz="2400" b="1" dirty="0">
                  <a:solidFill>
                    <a:schemeClr val="accent5">
                      <a:lumMod val="5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9270071" y="3722217"/>
                <a:ext cx="1262370" cy="3131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1300"/>
                  </a:lnSpc>
                </a:pPr>
                <a:r>
                  <a:rPr lang="ru-RU" sz="1200" b="1" dirty="0" smtClean="0">
                    <a:solidFill>
                      <a:schemeClr val="accent5">
                        <a:lumMod val="50000"/>
                      </a:schemeClr>
                    </a:solidFill>
                    <a:latin typeface="Calibri"/>
                  </a:rPr>
                  <a:t>готовность </a:t>
                </a:r>
                <a:br>
                  <a:rPr lang="ru-RU" sz="1200" b="1" dirty="0" smtClean="0">
                    <a:solidFill>
                      <a:schemeClr val="accent5">
                        <a:lumMod val="50000"/>
                      </a:schemeClr>
                    </a:solidFill>
                    <a:latin typeface="Calibri"/>
                  </a:rPr>
                </a:br>
                <a:r>
                  <a:rPr lang="ru-RU" sz="1200" b="1" dirty="0" smtClean="0">
                    <a:solidFill>
                      <a:schemeClr val="accent5">
                        <a:lumMod val="50000"/>
                      </a:schemeClr>
                    </a:solidFill>
                    <a:latin typeface="Calibri"/>
                  </a:rPr>
                  <a:t>рекомендовать</a:t>
                </a:r>
                <a:endParaRPr lang="ru-RU" sz="1200" b="1" dirty="0">
                  <a:solidFill>
                    <a:schemeClr val="accent5">
                      <a:lumMod val="50000"/>
                    </a:schemeClr>
                  </a:solidFill>
                  <a:latin typeface="Calibri"/>
                </a:endParaRPr>
              </a:p>
            </p:txBody>
          </p:sp>
        </p:grpSp>
      </p:grpSp>
      <p:sp>
        <p:nvSpPr>
          <p:cNvPr id="32" name="Google Shape;216;p3"/>
          <p:cNvSpPr txBox="1"/>
          <p:nvPr/>
        </p:nvSpPr>
        <p:spPr>
          <a:xfrm>
            <a:off x="705101" y="2383327"/>
            <a:ext cx="2984950" cy="174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04" tIns="41441" rIns="82904" bIns="41441" anchor="t" anchorCtr="0">
            <a:spAutoFit/>
          </a:bodyPr>
          <a:lstStyle/>
          <a:p>
            <a:pPr>
              <a:buClr>
                <a:schemeClr val="dk1"/>
              </a:buClr>
              <a:buSzPts val="1600"/>
            </a:pPr>
            <a:r>
              <a:rPr lang="ru-RU" sz="1200" b="1" dirty="0">
                <a:solidFill>
                  <a:srgbClr val="002060"/>
                </a:solidFill>
                <a:latin typeface="+mj-lt"/>
                <a:ea typeface="Roboto"/>
                <a:cs typeface="Roboto"/>
                <a:sym typeface="Roboto"/>
              </a:rPr>
              <a:t>Целевая аудитория: </a:t>
            </a:r>
            <a:r>
              <a:rPr lang="ru-RU" sz="1200" b="1" dirty="0" smtClean="0">
                <a:solidFill>
                  <a:srgbClr val="002060"/>
                </a:solidFill>
                <a:latin typeface="+mj-lt"/>
                <a:ea typeface="Roboto"/>
                <a:cs typeface="Roboto"/>
                <a:sym typeface="Roboto"/>
              </a:rPr>
              <a:t/>
            </a:r>
            <a:br>
              <a:rPr lang="ru-RU" sz="1200" b="1" dirty="0" smtClean="0">
                <a:solidFill>
                  <a:srgbClr val="002060"/>
                </a:solidFill>
                <a:latin typeface="+mj-lt"/>
                <a:ea typeface="Roboto"/>
                <a:cs typeface="Roboto"/>
                <a:sym typeface="Roboto"/>
              </a:rPr>
            </a:br>
            <a:r>
              <a:rPr lang="ru-RU" sz="1200" dirty="0" smtClean="0">
                <a:solidFill>
                  <a:srgbClr val="002060"/>
                </a:solidFill>
                <a:latin typeface="+mj-lt"/>
                <a:ea typeface="Roboto"/>
                <a:cs typeface="Roboto"/>
                <a:sym typeface="Roboto"/>
              </a:rPr>
              <a:t>главные </a:t>
            </a:r>
            <a:r>
              <a:rPr lang="ru-RU" sz="1200" dirty="0">
                <a:solidFill>
                  <a:srgbClr val="002060"/>
                </a:solidFill>
                <a:latin typeface="+mj-lt"/>
                <a:ea typeface="Roboto"/>
                <a:cs typeface="Roboto"/>
                <a:sym typeface="Roboto"/>
              </a:rPr>
              <a:t>инженеры, сотрудники АО «ОСК</a:t>
            </a:r>
            <a:r>
              <a:rPr lang="ru-RU" sz="1200" dirty="0" smtClean="0">
                <a:solidFill>
                  <a:srgbClr val="002060"/>
                </a:solidFill>
                <a:latin typeface="+mj-lt"/>
                <a:ea typeface="Roboto"/>
                <a:cs typeface="Roboto"/>
                <a:sym typeface="Roboto"/>
              </a:rPr>
              <a:t>»</a:t>
            </a:r>
          </a:p>
          <a:p>
            <a:pPr>
              <a:buClr>
                <a:schemeClr val="dk1"/>
              </a:buClr>
              <a:buSzPts val="1600"/>
            </a:pPr>
            <a:endParaRPr lang="ru-RU" sz="1200" dirty="0" smtClean="0">
              <a:solidFill>
                <a:srgbClr val="002060"/>
              </a:solidFill>
              <a:latin typeface="+mj-lt"/>
              <a:ea typeface="Roboto"/>
              <a:cs typeface="Roboto"/>
              <a:sym typeface="Roboto"/>
            </a:endParaRPr>
          </a:p>
          <a:p>
            <a:pPr>
              <a:buClr>
                <a:schemeClr val="dk1"/>
              </a:buClr>
              <a:buSzPts val="1600"/>
            </a:pPr>
            <a:r>
              <a:rPr lang="ru-RU" sz="1200" b="1" dirty="0" smtClean="0">
                <a:solidFill>
                  <a:srgbClr val="002060"/>
                </a:solidFill>
                <a:latin typeface="+mj-lt"/>
                <a:ea typeface="Roboto"/>
                <a:cs typeface="Roboto"/>
                <a:sym typeface="Roboto"/>
              </a:rPr>
              <a:t>Академический </a:t>
            </a:r>
            <a:r>
              <a:rPr lang="ru-RU" sz="1200" b="1" dirty="0">
                <a:solidFill>
                  <a:srgbClr val="002060"/>
                </a:solidFill>
                <a:latin typeface="+mj-lt"/>
                <a:ea typeface="Roboto"/>
                <a:cs typeface="Roboto"/>
                <a:sym typeface="Roboto"/>
              </a:rPr>
              <a:t>директор </a:t>
            </a:r>
            <a:r>
              <a:rPr lang="ru-RU" sz="1200" b="1" dirty="0" smtClean="0">
                <a:solidFill>
                  <a:srgbClr val="002060"/>
                </a:solidFill>
                <a:latin typeface="+mj-lt"/>
                <a:ea typeface="Roboto"/>
                <a:cs typeface="Roboto"/>
                <a:sym typeface="Roboto"/>
              </a:rPr>
              <a:t>программы:  </a:t>
            </a:r>
            <a:r>
              <a:rPr lang="ru-RU" sz="1200" b="1" dirty="0">
                <a:solidFill>
                  <a:srgbClr val="002060"/>
                </a:solidFill>
                <a:latin typeface="+mj-lt"/>
                <a:ea typeface="Roboto"/>
                <a:cs typeface="Roboto"/>
                <a:sym typeface="Roboto"/>
              </a:rPr>
              <a:t/>
            </a:r>
            <a:br>
              <a:rPr lang="ru-RU" sz="1200" b="1" dirty="0">
                <a:solidFill>
                  <a:srgbClr val="002060"/>
                </a:solidFill>
                <a:latin typeface="+mj-lt"/>
                <a:ea typeface="Roboto"/>
                <a:cs typeface="Roboto"/>
                <a:sym typeface="Roboto"/>
              </a:rPr>
            </a:br>
            <a:r>
              <a:rPr lang="ru-RU" sz="1200" dirty="0" err="1">
                <a:solidFill>
                  <a:srgbClr val="002060"/>
                </a:solidFill>
                <a:latin typeface="+mj-lt"/>
                <a:ea typeface="Roboto"/>
                <a:cs typeface="Roboto"/>
                <a:sym typeface="Roboto"/>
              </a:rPr>
              <a:t>Снетов</a:t>
            </a:r>
            <a:r>
              <a:rPr lang="ru-RU" sz="1200" dirty="0">
                <a:solidFill>
                  <a:srgbClr val="002060"/>
                </a:solidFill>
                <a:latin typeface="+mj-lt"/>
                <a:ea typeface="Roboto"/>
                <a:cs typeface="Roboto"/>
                <a:sym typeface="Roboto"/>
              </a:rPr>
              <a:t> Сергей Станиславович</a:t>
            </a:r>
            <a:r>
              <a:rPr lang="ru-RU" sz="1200" dirty="0" smtClean="0">
                <a:solidFill>
                  <a:srgbClr val="002060"/>
                </a:solidFill>
                <a:latin typeface="+mj-lt"/>
                <a:ea typeface="Roboto"/>
                <a:cs typeface="Roboto"/>
                <a:sym typeface="Roboto"/>
              </a:rPr>
              <a:t>.</a:t>
            </a:r>
          </a:p>
          <a:p>
            <a:pPr>
              <a:buClr>
                <a:schemeClr val="dk1"/>
              </a:buClr>
              <a:buSzPts val="1600"/>
            </a:pPr>
            <a:endParaRPr lang="ru-RU" sz="1200" dirty="0">
              <a:solidFill>
                <a:srgbClr val="002060"/>
              </a:solidFill>
              <a:latin typeface="+mj-lt"/>
              <a:ea typeface="Roboto"/>
              <a:cs typeface="Roboto"/>
              <a:sym typeface="Roboto"/>
            </a:endParaRPr>
          </a:p>
          <a:p>
            <a:pPr lvl="0">
              <a:buClr>
                <a:prstClr val="black"/>
              </a:buClr>
              <a:buSzPts val="1600"/>
            </a:pPr>
            <a:r>
              <a:rPr lang="ru-RU" sz="1200" b="1" dirty="0">
                <a:solidFill>
                  <a:srgbClr val="002060"/>
                </a:solidFill>
                <a:latin typeface="Calibri"/>
                <a:ea typeface="Roboto"/>
                <a:cs typeface="Roboto"/>
                <a:sym typeface="Roboto"/>
              </a:rPr>
              <a:t>Даты реализации</a:t>
            </a:r>
            <a:br>
              <a:rPr lang="ru-RU" sz="1200" b="1" dirty="0">
                <a:solidFill>
                  <a:srgbClr val="002060"/>
                </a:solidFill>
                <a:latin typeface="Calibri"/>
                <a:ea typeface="Roboto"/>
                <a:cs typeface="Roboto"/>
                <a:sym typeface="Roboto"/>
              </a:rPr>
            </a:br>
            <a:r>
              <a:rPr lang="ru-RU" sz="1200" dirty="0">
                <a:solidFill>
                  <a:srgbClr val="002060"/>
                </a:solidFill>
                <a:latin typeface="Calibri"/>
                <a:ea typeface="Roboto"/>
                <a:cs typeface="Roboto"/>
                <a:sym typeface="Roboto"/>
              </a:rPr>
              <a:t>февраль 2025 г.</a:t>
            </a:r>
            <a:br>
              <a:rPr lang="ru-RU" sz="1200" dirty="0">
                <a:solidFill>
                  <a:srgbClr val="002060"/>
                </a:solidFill>
                <a:latin typeface="Calibri"/>
                <a:ea typeface="Roboto"/>
                <a:cs typeface="Roboto"/>
                <a:sym typeface="Roboto"/>
              </a:rPr>
            </a:br>
            <a:endParaRPr sz="1200" dirty="0">
              <a:solidFill>
                <a:srgbClr val="002060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33" name="Google Shape;216;p3"/>
          <p:cNvSpPr txBox="1"/>
          <p:nvPr/>
        </p:nvSpPr>
        <p:spPr>
          <a:xfrm>
            <a:off x="3973769" y="2292849"/>
            <a:ext cx="1504724" cy="268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04" tIns="41441" rIns="82904" bIns="41441" anchor="t" anchorCtr="0">
            <a:spAutoFit/>
          </a:bodyPr>
          <a:lstStyle/>
          <a:p>
            <a:pPr>
              <a:buClr>
                <a:schemeClr val="dk1"/>
              </a:buClr>
              <a:buSzPts val="1600"/>
            </a:pPr>
            <a:r>
              <a:rPr lang="ru-RU" sz="1200" b="1" dirty="0" smtClean="0">
                <a:solidFill>
                  <a:srgbClr val="002060"/>
                </a:solidFill>
                <a:latin typeface="+mj-lt"/>
                <a:ea typeface="Roboto"/>
                <a:cs typeface="Roboto"/>
                <a:sym typeface="Roboto"/>
              </a:rPr>
              <a:t>Итоги и результаты:</a:t>
            </a:r>
            <a:endParaRPr sz="1200" dirty="0">
              <a:solidFill>
                <a:srgbClr val="002060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34301" y="4208814"/>
            <a:ext cx="5700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Получен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запрос на повторное проведение тренинга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в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сентябре 2025 г. и разработку новой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программы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5" name="Прямоугольник с двумя скругленными противолежащими углами 34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6275740" y="3209321"/>
            <a:ext cx="5343869" cy="3254432"/>
          </a:xfrm>
          <a:prstGeom prst="round2DiagRect">
            <a:avLst>
              <a:gd name="adj1" fmla="val 16667"/>
              <a:gd name="adj2" fmla="val 0"/>
            </a:avLst>
          </a:prstGeom>
          <a:gradFill flip="none" rotWithShape="1">
            <a:gsLst>
              <a:gs pos="39400">
                <a:srgbClr val="005AAA"/>
              </a:gs>
              <a:gs pos="0">
                <a:srgbClr val="005AAA"/>
              </a:gs>
              <a:gs pos="100000">
                <a:srgbClr val="00B7EE"/>
              </a:gs>
            </a:gsLst>
            <a:lin ang="19200000" scaled="0"/>
            <a:tileRect/>
          </a:gra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AC46823-BD5B-4D5F-B996-1DDF15874438}"/>
              </a:ext>
            </a:extLst>
          </p:cNvPr>
          <p:cNvSpPr txBox="1"/>
          <p:nvPr/>
        </p:nvSpPr>
        <p:spPr>
          <a:xfrm>
            <a:off x="6731066" y="3510893"/>
            <a:ext cx="385476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ru-RU"/>
            </a:defPPr>
            <a:lvl1pPr algn="ctr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>
              <a:spcAft>
                <a:spcPts val="600"/>
              </a:spcAft>
            </a:pPr>
            <a:r>
              <a:rPr lang="ru-RU" sz="1800" dirty="0">
                <a:solidFill>
                  <a:schemeClr val="bg1"/>
                </a:solidFill>
                <a:latin typeface="+mj-lt"/>
              </a:rPr>
              <a:t>Заключено 17 доходных договоров на общую сумму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1,7 млн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руб.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731066" y="4317997"/>
            <a:ext cx="439887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Для реализации показателей в рамках федерального проекта «Приоритет 2030»: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Подписаны и реализованы 2 договора с ВУЗами </a:t>
            </a:r>
            <a:r>
              <a:rPr lang="ru-RU" sz="14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партнерами</a:t>
            </a:r>
            <a:endParaRPr lang="ru-RU" sz="14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В стадии подписания — 6 договоров с </a:t>
            </a:r>
            <a:r>
              <a:rPr lang="ru-RU" sz="14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вузами партнерами</a:t>
            </a:r>
            <a:endParaRPr lang="ru-RU" sz="14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84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Федеральная программа Приоритет 2030</a:t>
            </a:r>
            <a:endParaRPr lang="ru-RU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Стратегия </a:t>
            </a:r>
            <a:r>
              <a:rPr lang="ru-RU" dirty="0" smtClean="0"/>
              <a:t>развития</a:t>
            </a:r>
            <a:endParaRPr lang="ru-RU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B98B391-94EE-4EAD-AC14-3E14445954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9488" y="1907381"/>
            <a:ext cx="2048039" cy="2827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E1CF97E-8E19-4E4D-8234-F12B9A78A87E}"/>
              </a:ext>
            </a:extLst>
          </p:cNvPr>
          <p:cNvSpPr txBox="1"/>
          <p:nvPr/>
        </p:nvSpPr>
        <p:spPr>
          <a:xfrm>
            <a:off x="2430115" y="1271289"/>
            <a:ext cx="19700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2021—2030</a:t>
            </a:r>
            <a:endParaRPr lang="ru-RU" sz="2800" b="1" dirty="0">
              <a:solidFill>
                <a:srgbClr val="002060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4193805-0DD1-4535-9E72-0801F343C097}"/>
              </a:ext>
            </a:extLst>
          </p:cNvPr>
          <p:cNvSpPr txBox="1"/>
          <p:nvPr/>
        </p:nvSpPr>
        <p:spPr>
          <a:xfrm>
            <a:off x="8168722" y="1274548"/>
            <a:ext cx="21649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2025—2036</a:t>
            </a:r>
            <a:endParaRPr lang="ru-RU" sz="2800" b="1" dirty="0">
              <a:solidFill>
                <a:srgbClr val="002060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0FF1487-303E-436D-B961-A0E7A35EEC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041" y="1916113"/>
            <a:ext cx="1975814" cy="27733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63" y="1433464"/>
            <a:ext cx="1627539" cy="321225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нимок экрана, Шрифт, Графика, графический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6D0718-BD46-4909-BEED-98F93E2DE39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9488" y="1458913"/>
            <a:ext cx="1749783" cy="235186"/>
          </a:xfrm>
          <a:prstGeom prst="rect">
            <a:avLst/>
          </a:prstGeom>
        </p:spPr>
      </p:pic>
      <p:sp>
        <p:nvSpPr>
          <p:cNvPr id="45" name="Прямоугольник с одним скругленным углом 44"/>
          <p:cNvSpPr/>
          <p:nvPr/>
        </p:nvSpPr>
        <p:spPr>
          <a:xfrm>
            <a:off x="2521962" y="1907381"/>
            <a:ext cx="3402354" cy="2773362"/>
          </a:xfrm>
          <a:prstGeom prst="round1Rect">
            <a:avLst>
              <a:gd name="adj" fmla="val 11414"/>
            </a:avLst>
          </a:prstGeom>
          <a:solidFill>
            <a:srgbClr val="DEEBF7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2690168" y="2090696"/>
            <a:ext cx="3024598" cy="2064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  <a:tabLst>
                <a:tab pos="457200" algn="l"/>
              </a:tabLst>
            </a:pPr>
            <a:r>
              <a:rPr lang="ru-RU" sz="1400" b="1" dirty="0" smtClean="0">
                <a:solidFill>
                  <a:srgbClr val="261B4D"/>
                </a:solidFill>
                <a:latin typeface="+mj-lt"/>
                <a:cs typeface="Times New Roman" panose="02020603050405020304" pitchFamily="18" charset="0"/>
              </a:rPr>
              <a:t>9 политик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000" dirty="0" smtClean="0">
                <a:solidFill>
                  <a:srgbClr val="261B4D"/>
                </a:solidFill>
                <a:latin typeface="+mj-lt"/>
                <a:cs typeface="Times New Roman" panose="02020603050405020304" pitchFamily="18" charset="0"/>
              </a:rPr>
              <a:t>Образовательная </a:t>
            </a:r>
            <a:r>
              <a:rPr lang="ru-RU" sz="1000" dirty="0">
                <a:solidFill>
                  <a:srgbClr val="261B4D"/>
                </a:solidFill>
                <a:latin typeface="+mj-lt"/>
                <a:cs typeface="Times New Roman" panose="02020603050405020304" pitchFamily="18" charset="0"/>
              </a:rPr>
              <a:t>политика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000" dirty="0" smtClean="0">
                <a:solidFill>
                  <a:srgbClr val="261B4D"/>
                </a:solidFill>
                <a:latin typeface="+mj-lt"/>
                <a:cs typeface="Times New Roman" panose="02020603050405020304" pitchFamily="18" charset="0"/>
              </a:rPr>
              <a:t>Научно-технологическая политика </a:t>
            </a:r>
            <a:r>
              <a:rPr lang="ru-RU" sz="1000" dirty="0">
                <a:solidFill>
                  <a:srgbClr val="261B4D"/>
                </a:solidFill>
                <a:latin typeface="+mj-lt"/>
                <a:cs typeface="Times New Roman" panose="02020603050405020304" pitchFamily="18" charset="0"/>
              </a:rPr>
              <a:t>и политика в области инноваций и коммерциализации разработок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000" dirty="0">
                <a:solidFill>
                  <a:srgbClr val="261B4D"/>
                </a:solidFill>
                <a:latin typeface="+mj-lt"/>
                <a:cs typeface="Times New Roman" panose="02020603050405020304" pitchFamily="18" charset="0"/>
              </a:rPr>
              <a:t>Молодежная политика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000" dirty="0">
                <a:solidFill>
                  <a:srgbClr val="261B4D"/>
                </a:solidFill>
                <a:latin typeface="+mj-lt"/>
                <a:cs typeface="Times New Roman" panose="02020603050405020304" pitchFamily="18" charset="0"/>
              </a:rPr>
              <a:t>Политика управления человеческим капиталом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000" dirty="0" err="1">
                <a:solidFill>
                  <a:srgbClr val="261B4D"/>
                </a:solidFill>
                <a:latin typeface="+mj-lt"/>
                <a:cs typeface="Times New Roman" panose="02020603050405020304" pitchFamily="18" charset="0"/>
              </a:rPr>
              <a:t>Кампусная</a:t>
            </a:r>
            <a:r>
              <a:rPr lang="ru-RU" sz="1000" dirty="0">
                <a:solidFill>
                  <a:srgbClr val="261B4D"/>
                </a:solidFill>
                <a:latin typeface="+mj-lt"/>
                <a:cs typeface="Times New Roman" panose="02020603050405020304" pitchFamily="18" charset="0"/>
              </a:rPr>
              <a:t> и инфраструктурная политика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000" dirty="0">
                <a:solidFill>
                  <a:srgbClr val="261B4D"/>
                </a:solidFill>
                <a:latin typeface="+mj-lt"/>
                <a:cs typeface="Times New Roman" panose="02020603050405020304" pitchFamily="18" charset="0"/>
              </a:rPr>
              <a:t>Система управления университетом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000" dirty="0">
                <a:solidFill>
                  <a:srgbClr val="261B4D"/>
                </a:solidFill>
                <a:latin typeface="+mj-lt"/>
                <a:cs typeface="Times New Roman" panose="02020603050405020304" pitchFamily="18" charset="0"/>
              </a:rPr>
              <a:t>Финансовая политика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000" dirty="0">
                <a:solidFill>
                  <a:srgbClr val="261B4D"/>
                </a:solidFill>
                <a:latin typeface="+mj-lt"/>
                <a:cs typeface="Times New Roman" panose="02020603050405020304" pitchFamily="18" charset="0"/>
              </a:rPr>
              <a:t>Политика в области цифровой трансформации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000" dirty="0">
                <a:solidFill>
                  <a:srgbClr val="261B4D"/>
                </a:solidFill>
                <a:latin typeface="+mj-lt"/>
                <a:cs typeface="Times New Roman" panose="02020603050405020304" pitchFamily="18" charset="0"/>
              </a:rPr>
              <a:t>Политика в области открытых данных</a:t>
            </a:r>
          </a:p>
        </p:txBody>
      </p:sp>
      <p:sp>
        <p:nvSpPr>
          <p:cNvPr id="75" name="Прямоугольник с одним скругленным углом 74"/>
          <p:cNvSpPr/>
          <p:nvPr/>
        </p:nvSpPr>
        <p:spPr>
          <a:xfrm>
            <a:off x="2521962" y="4239796"/>
            <a:ext cx="3402588" cy="1562971"/>
          </a:xfrm>
          <a:prstGeom prst="round1Rect">
            <a:avLst>
              <a:gd name="adj" fmla="val 17508"/>
            </a:avLst>
          </a:prstGeom>
          <a:solidFill>
            <a:srgbClr val="BDD7EE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76" name="Прямоугольник 75"/>
          <p:cNvSpPr/>
          <p:nvPr/>
        </p:nvSpPr>
        <p:spPr>
          <a:xfrm>
            <a:off x="2710957" y="4364360"/>
            <a:ext cx="3024598" cy="11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tabLst>
                <a:tab pos="457200" algn="l"/>
              </a:tabLst>
            </a:pPr>
            <a:r>
              <a:rPr lang="ru-RU" sz="1400" b="1" dirty="0" smtClean="0">
                <a:solidFill>
                  <a:srgbClr val="261B4D"/>
                </a:solidFill>
                <a:latin typeface="+mj-lt"/>
                <a:cs typeface="Times New Roman" panose="02020603050405020304" pitchFamily="18" charset="0"/>
              </a:rPr>
              <a:t>5 стратегических проектов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000" dirty="0" err="1">
                <a:solidFill>
                  <a:srgbClr val="261B4D"/>
                </a:solidFill>
                <a:latin typeface="+mj-lt"/>
                <a:cs typeface="Times New Roman" panose="02020603050405020304" pitchFamily="18" charset="0"/>
              </a:rPr>
              <a:t>Aerospace</a:t>
            </a:r>
            <a:r>
              <a:rPr lang="ru-RU" sz="1000" dirty="0">
                <a:solidFill>
                  <a:srgbClr val="261B4D"/>
                </a:solidFill>
                <a:latin typeface="+mj-lt"/>
                <a:cs typeface="Times New Roman" panose="02020603050405020304" pitchFamily="18" charset="0"/>
              </a:rPr>
              <a:t> R&amp;D </a:t>
            </a:r>
            <a:r>
              <a:rPr lang="ru-RU" sz="1000" dirty="0" err="1">
                <a:solidFill>
                  <a:srgbClr val="261B4D"/>
                </a:solidFill>
                <a:latin typeface="+mj-lt"/>
                <a:cs typeface="Times New Roman" panose="02020603050405020304" pitchFamily="18" charset="0"/>
              </a:rPr>
              <a:t>Centre</a:t>
            </a:r>
            <a:endParaRPr lang="ru-RU" sz="1000" dirty="0">
              <a:solidFill>
                <a:srgbClr val="261B4D"/>
              </a:solidFill>
              <a:latin typeface="+mj-lt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000" dirty="0">
                <a:solidFill>
                  <a:srgbClr val="261B4D"/>
                </a:solidFill>
                <a:latin typeface="+mj-lt"/>
                <a:cs typeface="Times New Roman" panose="02020603050405020304" pitchFamily="18" charset="0"/>
              </a:rPr>
              <a:t>Инженерная школа 2.0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000" dirty="0">
                <a:solidFill>
                  <a:srgbClr val="261B4D"/>
                </a:solidFill>
                <a:latin typeface="+mj-lt"/>
                <a:cs typeface="Times New Roman" panose="02020603050405020304" pitchFamily="18" charset="0"/>
              </a:rPr>
              <a:t>Цифровой университет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000" dirty="0">
                <a:solidFill>
                  <a:srgbClr val="261B4D"/>
                </a:solidFill>
                <a:latin typeface="+mj-lt"/>
                <a:cs typeface="Times New Roman" panose="02020603050405020304" pitchFamily="18" charset="0"/>
              </a:rPr>
              <a:t>Университет </a:t>
            </a:r>
            <a:r>
              <a:rPr lang="ru-RU" sz="1000" dirty="0" err="1">
                <a:solidFill>
                  <a:srgbClr val="261B4D"/>
                </a:solidFill>
                <a:latin typeface="+mj-lt"/>
                <a:cs typeface="Times New Roman" panose="02020603050405020304" pitchFamily="18" charset="0"/>
              </a:rPr>
              <a:t>FutureSkills</a:t>
            </a:r>
            <a:endParaRPr lang="ru-RU" sz="1000" dirty="0">
              <a:solidFill>
                <a:srgbClr val="261B4D"/>
              </a:solidFill>
              <a:latin typeface="+mj-lt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000" dirty="0" err="1">
                <a:solidFill>
                  <a:srgbClr val="261B4D"/>
                </a:solidFill>
                <a:latin typeface="+mj-lt"/>
                <a:cs typeface="Times New Roman" panose="02020603050405020304" pitchFamily="18" charset="0"/>
              </a:rPr>
              <a:t>GoUP</a:t>
            </a:r>
            <a:r>
              <a:rPr lang="ru-RU" sz="1000" dirty="0">
                <a:solidFill>
                  <a:srgbClr val="261B4D"/>
                </a:solidFill>
                <a:latin typeface="+mj-lt"/>
                <a:cs typeface="Times New Roman" panose="02020603050405020304" pitchFamily="18" charset="0"/>
              </a:rPr>
              <a:t> – твой опыт</a:t>
            </a:r>
          </a:p>
        </p:txBody>
      </p:sp>
      <p:sp>
        <p:nvSpPr>
          <p:cNvPr id="77" name="Прямоугольник с одним скругленным углом 76"/>
          <p:cNvSpPr/>
          <p:nvPr/>
        </p:nvSpPr>
        <p:spPr>
          <a:xfrm>
            <a:off x="2521962" y="5603875"/>
            <a:ext cx="3402588" cy="1266477"/>
          </a:xfrm>
          <a:prstGeom prst="round1Rect">
            <a:avLst>
              <a:gd name="adj" fmla="val 17940"/>
            </a:avLst>
          </a:prstGeom>
          <a:solidFill>
            <a:srgbClr val="0E509A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78" name="Прямоугольник 77"/>
          <p:cNvSpPr/>
          <p:nvPr/>
        </p:nvSpPr>
        <p:spPr>
          <a:xfrm>
            <a:off x="2690168" y="5734747"/>
            <a:ext cx="3024598" cy="961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tabLst>
                <a:tab pos="457200" algn="l"/>
              </a:tabLst>
            </a:pPr>
            <a:r>
              <a:rPr lang="ru-RU" sz="1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3 ключевых направления развития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0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Международная деятельность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0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Дополнительное профессиональное образование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0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Цифровая кафедра </a:t>
            </a:r>
          </a:p>
        </p:txBody>
      </p:sp>
      <p:sp>
        <p:nvSpPr>
          <p:cNvPr id="26" name="Прямоугольник с одним скругленным углом 25"/>
          <p:cNvSpPr/>
          <p:nvPr/>
        </p:nvSpPr>
        <p:spPr>
          <a:xfrm>
            <a:off x="8242464" y="1916113"/>
            <a:ext cx="3402353" cy="3090964"/>
          </a:xfrm>
          <a:prstGeom prst="round1Rect">
            <a:avLst>
              <a:gd name="adj" fmla="val 6643"/>
            </a:avLst>
          </a:prstGeom>
          <a:solidFill>
            <a:srgbClr val="ADCEF9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8410671" y="2099428"/>
            <a:ext cx="2923464" cy="2526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  <a:tabLst>
                <a:tab pos="457200" algn="l"/>
              </a:tabLst>
            </a:pPr>
            <a:r>
              <a:rPr lang="ru-RU" sz="1400" b="1" dirty="0">
                <a:solidFill>
                  <a:srgbClr val="261B4D"/>
                </a:solidFill>
                <a:latin typeface="+mj-lt"/>
                <a:cs typeface="Times New Roman" panose="02020603050405020304" pitchFamily="18" charset="0"/>
              </a:rPr>
              <a:t>6 стратегических целей развития 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000" dirty="0">
                <a:solidFill>
                  <a:srgbClr val="261B4D"/>
                </a:solidFill>
                <a:latin typeface="+mj-lt"/>
                <a:cs typeface="Times New Roman" panose="02020603050405020304" pitchFamily="18" charset="0"/>
              </a:rPr>
              <a:t>Изменение подхода в построении партнерских отношений и системы управления университетом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000" dirty="0" err="1">
                <a:solidFill>
                  <a:srgbClr val="261B4D"/>
                </a:solidFill>
                <a:latin typeface="+mj-lt"/>
                <a:cs typeface="Times New Roman" panose="02020603050405020304" pitchFamily="18" charset="0"/>
              </a:rPr>
              <a:t>Фундаментализация</a:t>
            </a:r>
            <a:r>
              <a:rPr lang="ru-RU" sz="1000" dirty="0">
                <a:solidFill>
                  <a:srgbClr val="261B4D"/>
                </a:solidFill>
                <a:latin typeface="+mj-lt"/>
                <a:cs typeface="Times New Roman" panose="02020603050405020304" pitchFamily="18" charset="0"/>
              </a:rPr>
              <a:t> и инженерная ориентация образования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000" dirty="0">
                <a:solidFill>
                  <a:srgbClr val="261B4D"/>
                </a:solidFill>
                <a:latin typeface="+mj-lt"/>
                <a:cs typeface="Times New Roman" panose="02020603050405020304" pitchFamily="18" charset="0"/>
              </a:rPr>
              <a:t>ГУАП как центр компетенций по аэрокосмическим системам связи, БАС </a:t>
            </a:r>
            <a:r>
              <a:rPr lang="ru-RU" sz="1000" dirty="0" smtClean="0">
                <a:solidFill>
                  <a:srgbClr val="261B4D"/>
                </a:solidFill>
                <a:latin typeface="+mj-lt"/>
                <a:cs typeface="Times New Roman" panose="02020603050405020304" pitchFamily="18" charset="0"/>
              </a:rPr>
              <a:t/>
            </a:r>
            <a:br>
              <a:rPr lang="ru-RU" sz="1000" dirty="0" smtClean="0">
                <a:solidFill>
                  <a:srgbClr val="261B4D"/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sz="1000" dirty="0" smtClean="0">
                <a:solidFill>
                  <a:srgbClr val="261B4D"/>
                </a:solidFill>
                <a:latin typeface="+mj-lt"/>
                <a:cs typeface="Times New Roman" panose="02020603050405020304" pitchFamily="18" charset="0"/>
              </a:rPr>
              <a:t>и </a:t>
            </a:r>
            <a:r>
              <a:rPr lang="ru-RU" sz="1000" dirty="0">
                <a:solidFill>
                  <a:srgbClr val="261B4D"/>
                </a:solidFill>
                <a:latin typeface="+mj-lt"/>
                <a:cs typeface="Times New Roman" panose="02020603050405020304" pitchFamily="18" charset="0"/>
              </a:rPr>
              <a:t>цифровому производству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000" dirty="0">
                <a:solidFill>
                  <a:srgbClr val="261B4D"/>
                </a:solidFill>
                <a:latin typeface="+mj-lt"/>
                <a:cs typeface="Times New Roman" panose="02020603050405020304" pitchFamily="18" charset="0"/>
              </a:rPr>
              <a:t>Переход на цифровые автоматизированные производственные платформы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000" dirty="0">
                <a:solidFill>
                  <a:srgbClr val="261B4D"/>
                </a:solidFill>
                <a:latin typeface="+mj-lt"/>
                <a:cs typeface="Times New Roman" panose="02020603050405020304" pitchFamily="18" charset="0"/>
              </a:rPr>
              <a:t>Создание системы формирования кадрового состава университета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000" dirty="0" err="1">
                <a:solidFill>
                  <a:srgbClr val="261B4D"/>
                </a:solidFill>
                <a:latin typeface="+mj-lt"/>
                <a:cs typeface="Times New Roman" panose="02020603050405020304" pitchFamily="18" charset="0"/>
              </a:rPr>
              <a:t>Цифровизация</a:t>
            </a:r>
            <a:r>
              <a:rPr lang="ru-RU" sz="1000" dirty="0">
                <a:solidFill>
                  <a:srgbClr val="261B4D"/>
                </a:solidFill>
                <a:latin typeface="+mj-lt"/>
                <a:cs typeface="Times New Roman" panose="02020603050405020304" pitchFamily="18" charset="0"/>
              </a:rPr>
              <a:t> и оптимизация научно-образовательного процесса</a:t>
            </a:r>
          </a:p>
        </p:txBody>
      </p:sp>
      <p:sp>
        <p:nvSpPr>
          <p:cNvPr id="31" name="Прямоугольник с одним скругленным углом 30"/>
          <p:cNvSpPr/>
          <p:nvPr/>
        </p:nvSpPr>
        <p:spPr>
          <a:xfrm>
            <a:off x="8242463" y="4734695"/>
            <a:ext cx="3402354" cy="1481656"/>
          </a:xfrm>
          <a:prstGeom prst="round1Rect">
            <a:avLst>
              <a:gd name="adj" fmla="val 11536"/>
            </a:avLst>
          </a:prstGeom>
          <a:solidFill>
            <a:srgbClr val="0E5EBE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8364119" y="4834285"/>
            <a:ext cx="321359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spcAft>
                <a:spcPts val="300"/>
              </a:spcAft>
              <a:tabLst>
                <a:tab pos="457200" algn="l"/>
              </a:tabLst>
            </a:pPr>
            <a:r>
              <a:rPr lang="ru-RU" sz="1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2 стратегических </a:t>
            </a:r>
            <a:r>
              <a:rPr lang="ru-RU" sz="14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технологических </a:t>
            </a:r>
            <a:r>
              <a:rPr lang="ru-RU" sz="1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проекта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0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Мультипротокольные</a:t>
            </a:r>
            <a:r>
              <a:rPr lang="ru-RU" sz="10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технологии обмена информацией и бесшовной связи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0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Цифровое производство интегрированных модульных систем бортового оборудования БАС</a:t>
            </a:r>
          </a:p>
        </p:txBody>
      </p:sp>
      <p:sp>
        <p:nvSpPr>
          <p:cNvPr id="36" name="Прямоугольник с одним скругленным углом 35"/>
          <p:cNvSpPr/>
          <p:nvPr/>
        </p:nvSpPr>
        <p:spPr>
          <a:xfrm>
            <a:off x="8242463" y="6090918"/>
            <a:ext cx="3402354" cy="605631"/>
          </a:xfrm>
          <a:prstGeom prst="round1Rect">
            <a:avLst>
              <a:gd name="adj" fmla="val 26865"/>
            </a:avLst>
          </a:prstGeom>
          <a:solidFill>
            <a:srgbClr val="072D5E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8410671" y="6215648"/>
            <a:ext cx="26801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tabLst>
                <a:tab pos="457200" algn="l"/>
              </a:tabLst>
            </a:pPr>
            <a:r>
              <a:rPr lang="ru-RU" sz="1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Цифровая </a:t>
            </a:r>
            <a:r>
              <a:rPr lang="ru-RU" sz="14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кафедра</a:t>
            </a:r>
            <a:endParaRPr lang="ru-RU" sz="14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06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Ивангородский</a:t>
            </a:r>
            <a:r>
              <a:rPr lang="ru-RU" dirty="0"/>
              <a:t> гуманитарно-технический институт (филиал) ГУАП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Образовательная политика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4883" y="5013516"/>
            <a:ext cx="2366150" cy="1414657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210262" y="1194883"/>
            <a:ext cx="7227566" cy="5270298"/>
            <a:chOff x="210262" y="1046831"/>
            <a:chExt cx="7227566" cy="5270298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956" y="4998043"/>
              <a:ext cx="1953067" cy="1319086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4633" y="2202103"/>
              <a:ext cx="5400190" cy="3203839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0262" y="1046831"/>
              <a:ext cx="1097447" cy="1076565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60023" y="4878160"/>
              <a:ext cx="2629987" cy="1430565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57879" y="1446506"/>
              <a:ext cx="2246944" cy="1433023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5510" y="1436934"/>
              <a:ext cx="1082369" cy="1442595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82010" y="4868091"/>
              <a:ext cx="2455818" cy="1440634"/>
            </a:xfrm>
            <a:prstGeom prst="rect">
              <a:avLst/>
            </a:prstGeom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9545" y="1416734"/>
              <a:ext cx="1101243" cy="1468323"/>
            </a:xfrm>
            <a:prstGeom prst="rect">
              <a:avLst/>
            </a:prstGeom>
          </p:spPr>
        </p:pic>
      </p:grp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1033" y="4988501"/>
            <a:ext cx="1837509" cy="14396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41233" y="1211760"/>
            <a:ext cx="60826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Calibri Light" panose="020F0302020204030204" pitchFamily="34" charset="0"/>
              </a:rPr>
              <a:t>Фирменная формула филиала  «</a:t>
            </a:r>
            <a:r>
              <a:rPr lang="ru-RU" sz="1600" b="1" dirty="0" err="1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Calibri Light" panose="020F0302020204030204" pitchFamily="34" charset="0"/>
              </a:rPr>
              <a:t>Студент+Преподаватель</a:t>
            </a:r>
            <a:r>
              <a:rPr lang="ru-RU" sz="1600" b="1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Calibri Light" panose="020F0302020204030204" pitchFamily="34" charset="0"/>
              </a:rPr>
              <a:t>=УСПЕХ!»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5931220" y="1602782"/>
            <a:ext cx="614756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+mj-lt"/>
              </a:rPr>
              <a:t>Благодаря этой формуле успеха в этом учебном году мы добились определенных результатов:</a:t>
            </a:r>
            <a:endParaRPr lang="ru-RU" sz="1200" dirty="0">
              <a:solidFill>
                <a:srgbClr val="002060"/>
              </a:solidFill>
              <a:latin typeface="+mj-lt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+mj-lt"/>
              </a:rPr>
              <a:t>Подписали соглашения о партнёрстве </a:t>
            </a:r>
            <a:r>
              <a:rPr lang="ru-RU" sz="1200" dirty="0" smtClean="0">
                <a:solidFill>
                  <a:srgbClr val="002060"/>
                </a:solidFill>
                <a:latin typeface="+mj-lt"/>
              </a:rPr>
              <a:t>с ООО </a:t>
            </a:r>
            <a:r>
              <a:rPr lang="ru-RU" sz="1200" dirty="0">
                <a:solidFill>
                  <a:srgbClr val="002060"/>
                </a:solidFill>
                <a:latin typeface="+mj-lt"/>
              </a:rPr>
              <a:t>«</a:t>
            </a:r>
            <a:r>
              <a:rPr lang="ru-RU" sz="1200" dirty="0" err="1">
                <a:solidFill>
                  <a:srgbClr val="002060"/>
                </a:solidFill>
                <a:latin typeface="+mj-lt"/>
              </a:rPr>
              <a:t>Полипласт</a:t>
            </a:r>
            <a:r>
              <a:rPr lang="ru-RU" sz="1200" dirty="0">
                <a:solidFill>
                  <a:srgbClr val="002060"/>
                </a:solidFill>
                <a:latin typeface="+mj-lt"/>
              </a:rPr>
              <a:t> Северо-запад». «РКС-</a:t>
            </a:r>
            <a:r>
              <a:rPr lang="ru-RU" sz="1200" dirty="0" err="1">
                <a:solidFill>
                  <a:srgbClr val="002060"/>
                </a:solidFill>
                <a:latin typeface="+mj-lt"/>
              </a:rPr>
              <a:t>Энерго</a:t>
            </a:r>
            <a:r>
              <a:rPr lang="ru-RU" sz="1200" dirty="0">
                <a:solidFill>
                  <a:srgbClr val="002060"/>
                </a:solidFill>
                <a:latin typeface="+mj-lt"/>
              </a:rPr>
              <a:t>», ООО «</a:t>
            </a:r>
            <a:r>
              <a:rPr lang="ru-RU" sz="1200" dirty="0" err="1">
                <a:solidFill>
                  <a:srgbClr val="002060"/>
                </a:solidFill>
                <a:latin typeface="+mj-lt"/>
              </a:rPr>
              <a:t>Велесстрой</a:t>
            </a:r>
            <a:r>
              <a:rPr lang="ru-RU" sz="1200" dirty="0">
                <a:solidFill>
                  <a:srgbClr val="002060"/>
                </a:solidFill>
                <a:latin typeface="+mj-lt"/>
              </a:rPr>
              <a:t>»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+mj-lt"/>
              </a:rPr>
              <a:t>Заключили 9 соглашений о сотрудничестве со школами </a:t>
            </a:r>
            <a:r>
              <a:rPr lang="ru-RU" sz="1200" dirty="0" err="1">
                <a:solidFill>
                  <a:srgbClr val="002060"/>
                </a:solidFill>
                <a:latin typeface="+mj-lt"/>
              </a:rPr>
              <a:t>Кингисеппского</a:t>
            </a:r>
            <a:r>
              <a:rPr lang="ru-RU" sz="1200" dirty="0">
                <a:solidFill>
                  <a:srgbClr val="002060"/>
                </a:solidFill>
                <a:latin typeface="+mj-lt"/>
              </a:rPr>
              <a:t> района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+mj-lt"/>
              </a:rPr>
              <a:t>Реализовали дополнительную программу по профессиональной подготовке «Вожатый»- 100 человек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+mj-lt"/>
              </a:rPr>
              <a:t>Подписали договор о сотрудничестве с благотворительным фондом поддержки образовательных программ «Капитаны» при содействии </a:t>
            </a:r>
            <a:r>
              <a:rPr lang="ru-RU" sz="1200" dirty="0" err="1">
                <a:solidFill>
                  <a:srgbClr val="002060"/>
                </a:solidFill>
                <a:latin typeface="+mj-lt"/>
              </a:rPr>
              <a:t>Минобрнауки</a:t>
            </a:r>
            <a:endParaRPr lang="ru-RU" sz="1200" dirty="0">
              <a:solidFill>
                <a:srgbClr val="002060"/>
              </a:solidFill>
              <a:latin typeface="+mj-lt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+mj-lt"/>
              </a:rPr>
              <a:t>Участие в Федеральном проекте «Платформа университетского технологического </a:t>
            </a:r>
            <a:r>
              <a:rPr lang="ru-RU" sz="1200" dirty="0" smtClean="0">
                <a:solidFill>
                  <a:srgbClr val="002060"/>
                </a:solidFill>
                <a:latin typeface="+mj-lt"/>
              </a:rPr>
              <a:t>предпринимательства»</a:t>
            </a:r>
            <a:endParaRPr lang="ru-RU" sz="1200" dirty="0">
              <a:solidFill>
                <a:srgbClr val="002060"/>
              </a:solidFill>
              <a:latin typeface="+mj-lt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+mj-lt"/>
              </a:rPr>
              <a:t>Открыли спортивный студенческий клуб «Спутник»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+mj-lt"/>
              </a:rPr>
              <a:t>Победители в номинации "Молодые научные и педагогические таланты "Всероссийского конкурса «Золотые Имена Высшей Школы»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+mj-lt"/>
              </a:rPr>
              <a:t>Победители в номинации «Лучшая командная работа» Международного кинофестиваля "Кино-Интеллект 2025»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+mj-lt"/>
              </a:rPr>
              <a:t>Лауреаты областного конкурса «Студент года-2024»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+mj-lt"/>
              </a:rPr>
              <a:t>«Выпуск 2025»-85 студентов</a:t>
            </a:r>
          </a:p>
        </p:txBody>
      </p:sp>
    </p:spTree>
    <p:extLst>
      <p:ext uri="{BB962C8B-B14F-4D97-AF65-F5344CB8AC3E}">
        <p14:creationId xmlns:p14="http://schemas.microsoft.com/office/powerpoint/2010/main" val="245188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Ивангородский</a:t>
            </a:r>
            <a:r>
              <a:rPr lang="ru-RU" dirty="0"/>
              <a:t> филиал ГУАП. </a:t>
            </a:r>
            <a:r>
              <a:rPr lang="ru-RU" dirty="0" smtClean="0"/>
              <a:t>Выпуск 2025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Образовательная политика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889950"/>
              </p:ext>
            </p:extLst>
          </p:nvPr>
        </p:nvGraphicFramePr>
        <p:xfrm>
          <a:off x="334963" y="1323356"/>
          <a:ext cx="7006363" cy="2339627"/>
        </p:xfrm>
        <a:graphic>
          <a:graphicData uri="http://schemas.openxmlformats.org/drawingml/2006/table">
            <a:tbl>
              <a:tblPr firstRow="1" firstCol="1" bandRow="1"/>
              <a:tblGrid>
                <a:gridCol w="1250694">
                  <a:extLst>
                    <a:ext uri="{9D8B030D-6E8A-4147-A177-3AD203B41FA5}">
                      <a16:colId xmlns:a16="http://schemas.microsoft.com/office/drawing/2014/main" val="2520194468"/>
                    </a:ext>
                  </a:extLst>
                </a:gridCol>
                <a:gridCol w="806427">
                  <a:extLst>
                    <a:ext uri="{9D8B030D-6E8A-4147-A177-3AD203B41FA5}">
                      <a16:colId xmlns:a16="http://schemas.microsoft.com/office/drawing/2014/main" val="3625463221"/>
                    </a:ext>
                  </a:extLst>
                </a:gridCol>
                <a:gridCol w="1056510">
                  <a:extLst>
                    <a:ext uri="{9D8B030D-6E8A-4147-A177-3AD203B41FA5}">
                      <a16:colId xmlns:a16="http://schemas.microsoft.com/office/drawing/2014/main" val="2834791569"/>
                    </a:ext>
                  </a:extLst>
                </a:gridCol>
                <a:gridCol w="939496">
                  <a:extLst>
                    <a:ext uri="{9D8B030D-6E8A-4147-A177-3AD203B41FA5}">
                      <a16:colId xmlns:a16="http://schemas.microsoft.com/office/drawing/2014/main" val="546765694"/>
                    </a:ext>
                  </a:extLst>
                </a:gridCol>
                <a:gridCol w="1037350">
                  <a:extLst>
                    <a:ext uri="{9D8B030D-6E8A-4147-A177-3AD203B41FA5}">
                      <a16:colId xmlns:a16="http://schemas.microsoft.com/office/drawing/2014/main" val="4018280689"/>
                    </a:ext>
                  </a:extLst>
                </a:gridCol>
                <a:gridCol w="958656">
                  <a:extLst>
                    <a:ext uri="{9D8B030D-6E8A-4147-A177-3AD203B41FA5}">
                      <a16:colId xmlns:a16="http://schemas.microsoft.com/office/drawing/2014/main" val="1858177276"/>
                    </a:ext>
                  </a:extLst>
                </a:gridCol>
                <a:gridCol w="957230">
                  <a:extLst>
                    <a:ext uri="{9D8B030D-6E8A-4147-A177-3AD203B41FA5}">
                      <a16:colId xmlns:a16="http://schemas.microsoft.com/office/drawing/2014/main" val="4046968951"/>
                    </a:ext>
                  </a:extLst>
                </a:gridCol>
              </a:tblGrid>
              <a:tr h="628591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Выпуск специалистов с высшим образованием </a:t>
                      </a:r>
                      <a:br>
                        <a:rPr lang="ru-RU" sz="16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</a:br>
                      <a:r>
                        <a:rPr lang="ru-RU" sz="16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в </a:t>
                      </a:r>
                      <a:r>
                        <a:rPr lang="ru-RU" sz="1600" b="0" kern="1200" dirty="0" err="1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Ивангородском</a:t>
                      </a:r>
                      <a:r>
                        <a:rPr lang="ru-RU" sz="16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 филиале ГУАП (граждан РФ) </a:t>
                      </a: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072678"/>
                  </a:ext>
                </a:extLst>
              </a:tr>
              <a:tr h="299497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Форма обучения</a:t>
                      </a:r>
                    </a:p>
                  </a:txBody>
                  <a:tcPr marL="34290" marR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Специалитет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Бакалавриат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182810"/>
                  </a:ext>
                </a:extLst>
              </a:tr>
              <a:tr h="2823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 отличием</a:t>
                      </a: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 отличием</a:t>
                      </a: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 отличием</a:t>
                      </a: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921782"/>
                  </a:ext>
                </a:extLst>
              </a:tr>
              <a:tr h="29949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Очная</a:t>
                      </a:r>
                    </a:p>
                  </a:txBody>
                  <a:tcPr marL="34290" marR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32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12,5%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32</a:t>
                      </a:r>
                      <a:endParaRPr lang="ru-RU" sz="1200" b="1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12,5%</a:t>
                      </a:r>
                      <a:endParaRPr lang="ru-RU" sz="1200" b="1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2348820"/>
                  </a:ext>
                </a:extLst>
              </a:tr>
              <a:tr h="29949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Заочная</a:t>
                      </a:r>
                    </a:p>
                  </a:txBody>
                  <a:tcPr marL="34290" marR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12,5%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0,0%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23</a:t>
                      </a:r>
                      <a:endParaRPr lang="ru-RU" sz="1200" b="1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4,3%</a:t>
                      </a:r>
                      <a:endParaRPr lang="ru-RU" sz="1200" b="1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190157"/>
                  </a:ext>
                </a:extLst>
              </a:tr>
              <a:tr h="53015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3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Всего</a:t>
                      </a:r>
                    </a:p>
                  </a:txBody>
                  <a:tcPr marL="34290" marR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</a:t>
                      </a:r>
                      <a:endParaRPr lang="ru-RU" sz="1300" b="1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12,5%</a:t>
                      </a:r>
                      <a:endParaRPr lang="ru-RU" sz="1300" b="1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47</a:t>
                      </a:r>
                      <a:endParaRPr lang="ru-RU" sz="1300" b="1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8,5%</a:t>
                      </a:r>
                      <a:endParaRPr lang="ru-RU" sz="1300" b="1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55</a:t>
                      </a:r>
                      <a:endParaRPr lang="ru-RU" sz="1300" b="1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9,1%</a:t>
                      </a:r>
                      <a:endParaRPr lang="ru-RU" sz="1300" b="1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8330561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038720"/>
              </p:ext>
            </p:extLst>
          </p:nvPr>
        </p:nvGraphicFramePr>
        <p:xfrm>
          <a:off x="334963" y="3979521"/>
          <a:ext cx="6997654" cy="2318844"/>
        </p:xfrm>
        <a:graphic>
          <a:graphicData uri="http://schemas.openxmlformats.org/drawingml/2006/table">
            <a:tbl>
              <a:tblPr firstRow="1" firstCol="1" bandRow="1"/>
              <a:tblGrid>
                <a:gridCol w="1258706">
                  <a:extLst>
                    <a:ext uri="{9D8B030D-6E8A-4147-A177-3AD203B41FA5}">
                      <a16:colId xmlns:a16="http://schemas.microsoft.com/office/drawing/2014/main" val="2520194468"/>
                    </a:ext>
                  </a:extLst>
                </a:gridCol>
                <a:gridCol w="792480">
                  <a:extLst>
                    <a:ext uri="{9D8B030D-6E8A-4147-A177-3AD203B41FA5}">
                      <a16:colId xmlns:a16="http://schemas.microsoft.com/office/drawing/2014/main" val="3625463221"/>
                    </a:ext>
                  </a:extLst>
                </a:gridCol>
                <a:gridCol w="1053737">
                  <a:extLst>
                    <a:ext uri="{9D8B030D-6E8A-4147-A177-3AD203B41FA5}">
                      <a16:colId xmlns:a16="http://schemas.microsoft.com/office/drawing/2014/main" val="2834791569"/>
                    </a:ext>
                  </a:extLst>
                </a:gridCol>
                <a:gridCol w="957943">
                  <a:extLst>
                    <a:ext uri="{9D8B030D-6E8A-4147-A177-3AD203B41FA5}">
                      <a16:colId xmlns:a16="http://schemas.microsoft.com/office/drawing/2014/main" val="546765694"/>
                    </a:ext>
                  </a:extLst>
                </a:gridCol>
                <a:gridCol w="1018902">
                  <a:extLst>
                    <a:ext uri="{9D8B030D-6E8A-4147-A177-3AD203B41FA5}">
                      <a16:colId xmlns:a16="http://schemas.microsoft.com/office/drawing/2014/main" val="4018280689"/>
                    </a:ext>
                  </a:extLst>
                </a:gridCol>
                <a:gridCol w="957943">
                  <a:extLst>
                    <a:ext uri="{9D8B030D-6E8A-4147-A177-3AD203B41FA5}">
                      <a16:colId xmlns:a16="http://schemas.microsoft.com/office/drawing/2014/main" val="1858177276"/>
                    </a:ext>
                  </a:extLst>
                </a:gridCol>
                <a:gridCol w="957943">
                  <a:extLst>
                    <a:ext uri="{9D8B030D-6E8A-4147-A177-3AD203B41FA5}">
                      <a16:colId xmlns:a16="http://schemas.microsoft.com/office/drawing/2014/main" val="4046968951"/>
                    </a:ext>
                  </a:extLst>
                </a:gridCol>
              </a:tblGrid>
              <a:tr h="593273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Выпуск специалистов с высшим образованием </a:t>
                      </a:r>
                      <a:br>
                        <a:rPr lang="ru-RU" sz="16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</a:br>
                      <a:r>
                        <a:rPr lang="ru-RU" sz="16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в </a:t>
                      </a:r>
                      <a:r>
                        <a:rPr lang="ru-RU" sz="1600" b="0" kern="1200" dirty="0" err="1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Ивангородском</a:t>
                      </a:r>
                      <a:r>
                        <a:rPr lang="ru-RU" sz="16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 филиале ГУАП (иностранных граждан) </a:t>
                      </a: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072678"/>
                  </a:ext>
                </a:extLst>
              </a:tr>
              <a:tr h="282670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Форма обучения</a:t>
                      </a:r>
                    </a:p>
                  </a:txBody>
                  <a:tcPr marL="34290" marR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Специалитет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Бакалавриат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182810"/>
                  </a:ext>
                </a:extLst>
              </a:tr>
              <a:tr h="2665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 отличием</a:t>
                      </a: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 отличием</a:t>
                      </a: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 отличием</a:t>
                      </a: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921782"/>
                  </a:ext>
                </a:extLst>
              </a:tr>
              <a:tr h="35895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Очная</a:t>
                      </a:r>
                    </a:p>
                  </a:txBody>
                  <a:tcPr marL="34290" marR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noProof="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9,1%</a:t>
                      </a:r>
                      <a:endParaRPr lang="ru-RU" sz="1200" b="0" i="0" u="none" strike="noStrike" kern="1200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noProof="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9,1%</a:t>
                      </a:r>
                      <a:endParaRPr lang="ru-RU" sz="1200" b="0" i="0" u="none" strike="noStrike" kern="1200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2348820"/>
                  </a:ext>
                </a:extLst>
              </a:tr>
              <a:tr h="39824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Заочная</a:t>
                      </a:r>
                    </a:p>
                  </a:txBody>
                  <a:tcPr marL="34290" marR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0,0%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noProof="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0,0%</a:t>
                      </a:r>
                      <a:endParaRPr lang="ru-RU" sz="1200" b="0" i="0" u="none" strike="noStrike" kern="1200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noProof="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0,0%</a:t>
                      </a:r>
                      <a:endParaRPr lang="ru-RU" sz="1200" b="0" i="0" u="none" strike="noStrike" kern="1200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190157"/>
                  </a:ext>
                </a:extLst>
              </a:tr>
              <a:tr h="41917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3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Всего</a:t>
                      </a:r>
                    </a:p>
                  </a:txBody>
                  <a:tcPr marL="34290" marR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ru-RU" sz="1300" b="1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0,0%</a:t>
                      </a:r>
                      <a:endParaRPr lang="ru-RU" sz="1300" b="1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</a:t>
                      </a:r>
                      <a:endParaRPr lang="ru-RU" sz="1300" b="1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7,7%</a:t>
                      </a:r>
                      <a:endParaRPr lang="ru-RU" sz="1300" b="1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</a:t>
                      </a:r>
                      <a:endParaRPr lang="ru-RU" sz="1300" b="1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7,7%</a:t>
                      </a:r>
                      <a:endParaRPr lang="ru-RU" sz="1300" b="1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8330561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063578"/>
              </p:ext>
            </p:extLst>
          </p:nvPr>
        </p:nvGraphicFramePr>
        <p:xfrm>
          <a:off x="7732928" y="1357735"/>
          <a:ext cx="4124110" cy="2277587"/>
        </p:xfrm>
        <a:graphic>
          <a:graphicData uri="http://schemas.openxmlformats.org/drawingml/2006/table">
            <a:tbl>
              <a:tblPr firstRow="1" firstCol="1" bandRow="1"/>
              <a:tblGrid>
                <a:gridCol w="1722085">
                  <a:extLst>
                    <a:ext uri="{9D8B030D-6E8A-4147-A177-3AD203B41FA5}">
                      <a16:colId xmlns:a16="http://schemas.microsoft.com/office/drawing/2014/main" val="2520194468"/>
                    </a:ext>
                  </a:extLst>
                </a:gridCol>
                <a:gridCol w="991440">
                  <a:extLst>
                    <a:ext uri="{9D8B030D-6E8A-4147-A177-3AD203B41FA5}">
                      <a16:colId xmlns:a16="http://schemas.microsoft.com/office/drawing/2014/main" val="3625463221"/>
                    </a:ext>
                  </a:extLst>
                </a:gridCol>
                <a:gridCol w="1410585">
                  <a:extLst>
                    <a:ext uri="{9D8B030D-6E8A-4147-A177-3AD203B41FA5}">
                      <a16:colId xmlns:a16="http://schemas.microsoft.com/office/drawing/2014/main" val="2834791569"/>
                    </a:ext>
                  </a:extLst>
                </a:gridCol>
              </a:tblGrid>
              <a:tr h="610402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Выпуск специалистов со средним </a:t>
                      </a:r>
                      <a:br>
                        <a:rPr lang="ru-RU" sz="16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</a:br>
                      <a:r>
                        <a:rPr lang="ru-RU" sz="16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профессиональным образованием в ИФ ГУАП </a:t>
                      </a: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072678"/>
                  </a:ext>
                </a:extLst>
              </a:tr>
              <a:tr h="5312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Форма обучения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 отличием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921782"/>
                  </a:ext>
                </a:extLst>
              </a:tr>
              <a:tr h="64443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Очная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11.1%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2348820"/>
                  </a:ext>
                </a:extLst>
              </a:tr>
              <a:tr h="49152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3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Всего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  <a:endParaRPr lang="ru-RU" sz="13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11.1%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8330561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6789" y="3851350"/>
            <a:ext cx="4350249" cy="244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7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Ивангородский</a:t>
            </a:r>
            <a:r>
              <a:rPr lang="ru-RU" dirty="0"/>
              <a:t> </a:t>
            </a:r>
            <a:r>
              <a:rPr lang="ru-RU" dirty="0" smtClean="0"/>
              <a:t>филиал </a:t>
            </a:r>
            <a:r>
              <a:rPr lang="ru-RU" dirty="0"/>
              <a:t>ГУАП. </a:t>
            </a:r>
            <a:r>
              <a:rPr lang="ru-RU" dirty="0" smtClean="0"/>
              <a:t>Прием 2025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Образовательная политика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4963" y="1235711"/>
            <a:ext cx="37463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Высшее образование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4963" y="3724786"/>
            <a:ext cx="48609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Среднее профессиональное</a:t>
            </a:r>
            <a:r>
              <a:rPr lang="en-US" sz="2000" b="1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образование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022772"/>
              </p:ext>
            </p:extLst>
          </p:nvPr>
        </p:nvGraphicFramePr>
        <p:xfrm>
          <a:off x="334963" y="4133344"/>
          <a:ext cx="7589837" cy="2319845"/>
        </p:xfrm>
        <a:graphic>
          <a:graphicData uri="http://schemas.openxmlformats.org/drawingml/2006/table">
            <a:tbl>
              <a:tblPr/>
              <a:tblGrid>
                <a:gridCol w="1246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520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0177">
                  <a:extLst>
                    <a:ext uri="{9D8B030D-6E8A-4147-A177-3AD203B41FA5}">
                      <a16:colId xmlns:a16="http://schemas.microsoft.com/office/drawing/2014/main" val="1691781973"/>
                    </a:ext>
                  </a:extLst>
                </a:gridCol>
                <a:gridCol w="11514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3917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ru-RU" sz="16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Очная форма обучения</a:t>
                      </a:r>
                    </a:p>
                  </a:txBody>
                  <a:tcPr marL="45720" marR="4572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 Ligh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 Light"/>
                        <a:ea typeface="Calibri" pitchFamily="34" charset="0"/>
                        <a:cs typeface="Calibri Light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09050"/>
                  </a:ext>
                </a:extLst>
              </a:tr>
              <a:tr h="281822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 Направление</a:t>
                      </a:r>
                      <a:r>
                        <a:rPr lang="en-US" sz="11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1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специальность</a:t>
                      </a:r>
                    </a:p>
                  </a:txBody>
                  <a:tcPr marL="45720" marR="4572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Бюджет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Контракт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542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09.0</a:t>
                      </a:r>
                      <a:r>
                        <a:rPr kumimoji="0" lang="en-US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.0</a:t>
                      </a:r>
                      <a:r>
                        <a:rPr kumimoji="0" lang="en-US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  <a:endParaRPr kumimoji="0" lang="ru-RU" sz="11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Информационные системы и программирование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(на базе 9 классов)</a:t>
                      </a: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-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25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516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40</a:t>
                      </a: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.0</a:t>
                      </a:r>
                      <a:r>
                        <a:rPr kumimoji="0" lang="en-US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.0</a:t>
                      </a:r>
                      <a:r>
                        <a:rPr kumimoji="0" lang="en-US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endParaRPr kumimoji="0" lang="ru-RU" sz="11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Правоохранительная деятельность (на базе 9 классов)</a:t>
                      </a: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-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10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516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40.0</a:t>
                      </a:r>
                      <a:r>
                        <a:rPr kumimoji="0" lang="en-US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.0</a:t>
                      </a:r>
                      <a:r>
                        <a:rPr kumimoji="0" lang="en-US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endParaRPr kumimoji="0" lang="ru-RU" sz="11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Правоохранительная деятельность (на базе 11 классов)</a:t>
                      </a: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-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-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516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38.02.03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Операционная деятельность в логистике </a:t>
                      </a: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-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-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516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43.02.16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Туризм и гостеприимство</a:t>
                      </a: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20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-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1256825"/>
                  </a:ext>
                </a:extLst>
              </a:tr>
              <a:tr h="364500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ИТОГО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20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35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520854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8422301" y="4660877"/>
            <a:ext cx="21360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Всего по филиалу </a:t>
            </a:r>
            <a:r>
              <a:rPr lang="en-US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en-US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 </a:t>
            </a:r>
            <a:r>
              <a:rPr lang="ru-RU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29.08.2025</a:t>
            </a:r>
            <a:endParaRPr lang="ru-RU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558358" y="4660878"/>
            <a:ext cx="11720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— </a:t>
            </a:r>
            <a:r>
              <a:rPr lang="ru-RU" sz="2400" b="1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165</a:t>
            </a:r>
            <a:endParaRPr lang="ru-RU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422609"/>
              </p:ext>
            </p:extLst>
          </p:nvPr>
        </p:nvGraphicFramePr>
        <p:xfrm>
          <a:off x="334963" y="1628842"/>
          <a:ext cx="5342339" cy="1800157"/>
        </p:xfrm>
        <a:graphic>
          <a:graphicData uri="http://schemas.openxmlformats.org/drawingml/2006/table">
            <a:tbl>
              <a:tblPr/>
              <a:tblGrid>
                <a:gridCol w="832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4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75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72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2475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Очная </a:t>
                      </a:r>
                      <a:r>
                        <a:rPr lang="ru-RU" sz="16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форма обучения</a:t>
                      </a:r>
                    </a:p>
                  </a:txBody>
                  <a:tcPr marL="45720" marR="4572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 Ligh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 Light"/>
                        <a:ea typeface="Calibri" pitchFamily="34" charset="0"/>
                        <a:cs typeface="Calibri Light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 Light"/>
                        <a:ea typeface="Calibri" pitchFamily="34" charset="0"/>
                        <a:cs typeface="Calibri Light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09050"/>
                  </a:ext>
                </a:extLst>
              </a:tr>
              <a:tr h="31740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 Направление</a:t>
                      </a:r>
                      <a:r>
                        <a:rPr lang="en-US" sz="11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1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специальность</a:t>
                      </a:r>
                    </a:p>
                  </a:txBody>
                  <a:tcPr marL="45720" marR="4572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Бюджет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Контракт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470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09.03.01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Информатика и вычислительная техника</a:t>
                      </a: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25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4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619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40.03.01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Юриспруденция</a:t>
                      </a: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-</a:t>
                      </a: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-</a:t>
                      </a: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619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38.03.01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Экономика</a:t>
                      </a: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-</a:t>
                      </a: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-</a:t>
                      </a: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1820918"/>
                  </a:ext>
                </a:extLst>
              </a:tr>
              <a:tr h="373570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ИТОГО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25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4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520854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03601"/>
              </p:ext>
            </p:extLst>
          </p:nvPr>
        </p:nvGraphicFramePr>
        <p:xfrm>
          <a:off x="6059488" y="1628775"/>
          <a:ext cx="5797549" cy="2075149"/>
        </p:xfrm>
        <a:graphic>
          <a:graphicData uri="http://schemas.openxmlformats.org/drawingml/2006/table">
            <a:tbl>
              <a:tblPr/>
              <a:tblGrid>
                <a:gridCol w="7714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5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0839">
                  <a:extLst>
                    <a:ext uri="{9D8B030D-6E8A-4147-A177-3AD203B41FA5}">
                      <a16:colId xmlns:a16="http://schemas.microsoft.com/office/drawing/2014/main" val="1110852355"/>
                    </a:ext>
                  </a:extLst>
                </a:gridCol>
                <a:gridCol w="11497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2601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Очно-заочная </a:t>
                      </a:r>
                      <a:r>
                        <a:rPr lang="ru-RU" sz="16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(вечерняя) форма обучения </a:t>
                      </a:r>
                    </a:p>
                  </a:txBody>
                  <a:tcPr marL="45720" marR="4572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 Ligh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 Light"/>
                        <a:ea typeface="Calibri" pitchFamily="34" charset="0"/>
                        <a:cs typeface="Calibri Light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09050"/>
                  </a:ext>
                </a:extLst>
              </a:tr>
              <a:tr h="3168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 Направление</a:t>
                      </a:r>
                      <a:r>
                        <a:rPr lang="en-US" sz="11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1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специальность</a:t>
                      </a:r>
                    </a:p>
                  </a:txBody>
                  <a:tcPr marL="45720" marR="4572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Бюджет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Контракт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214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09.03.01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Информатика и вычислительная техника</a:t>
                      </a: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15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10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4228619"/>
                  </a:ext>
                </a:extLst>
              </a:tr>
              <a:tr h="272037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40.03.01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Юриспруденция</a:t>
                      </a: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-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27 (+15 </a:t>
                      </a:r>
                      <a:r>
                        <a:rPr kumimoji="0" lang="ru-RU" sz="14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заоч</a:t>
                      </a: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.)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0410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38.03.01</a:t>
                      </a:r>
                      <a:endParaRPr kumimoji="0" lang="ru-RU" sz="11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Экономика</a:t>
                      </a: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-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14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8424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09.03.03</a:t>
                      </a:r>
                      <a:endParaRPr kumimoji="0" lang="ru-RU" sz="11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Прикладная информатика</a:t>
                      </a:r>
                      <a:endParaRPr kumimoji="0" lang="ru-RU" sz="11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-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-</a:t>
                      </a: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6663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ИТОГО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15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66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520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839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Прямоугольник с двумя скругленными противолежащими углами 89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338908" y="2498622"/>
            <a:ext cx="4393326" cy="1777810"/>
          </a:xfrm>
          <a:prstGeom prst="round2DiagRect">
            <a:avLst/>
          </a:prstGeom>
          <a:solidFill>
            <a:schemeClr val="accent1">
              <a:lumMod val="20000"/>
              <a:lumOff val="80000"/>
              <a:alpha val="61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4" name="Прямоугольник с одним скругленным углом 3"/>
          <p:cNvSpPr/>
          <p:nvPr/>
        </p:nvSpPr>
        <p:spPr>
          <a:xfrm>
            <a:off x="0" y="-1"/>
            <a:ext cx="3589176" cy="333375"/>
          </a:xfrm>
          <a:prstGeom prst="round1Rect">
            <a:avLst>
              <a:gd name="adj" fmla="val 47278"/>
            </a:avLst>
          </a:prstGeom>
          <a:solidFill>
            <a:srgbClr val="D12E6D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направления научно-технологической политики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Научно-технологическая политика</a:t>
            </a:r>
            <a:endParaRPr lang="ru-RU" dirty="0"/>
          </a:p>
        </p:txBody>
      </p:sp>
      <p:sp>
        <p:nvSpPr>
          <p:cNvPr id="31" name="Прямоугольник с двумя скругленными противолежащими углами 30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4907439" y="3726424"/>
            <a:ext cx="3762377" cy="2440517"/>
          </a:xfrm>
          <a:prstGeom prst="round2DiagRect">
            <a:avLst/>
          </a:prstGeom>
          <a:solidFill>
            <a:srgbClr val="0033CC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5173299" y="4070298"/>
            <a:ext cx="32653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Информационные технологии </a:t>
            </a:r>
            <a:r>
              <a:rPr lang="ru-RU" b="1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и </a:t>
            </a:r>
            <a:r>
              <a:rPr lang="ru-RU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искусственный интеллект</a:t>
            </a:r>
          </a:p>
        </p:txBody>
      </p:sp>
      <p:sp>
        <p:nvSpPr>
          <p:cNvPr id="38" name="Прямоугольник с двумя скругленными противолежащими углами 37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8537903" y="1335371"/>
            <a:ext cx="3471311" cy="2424459"/>
          </a:xfrm>
          <a:prstGeom prst="round2DiagRect">
            <a:avLst/>
          </a:prstGeom>
          <a:solidFill>
            <a:srgbClr val="003399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grpSp>
        <p:nvGrpSpPr>
          <p:cNvPr id="39" name="Группа 38"/>
          <p:cNvGrpSpPr/>
          <p:nvPr/>
        </p:nvGrpSpPr>
        <p:grpSpPr>
          <a:xfrm>
            <a:off x="5203289" y="1392807"/>
            <a:ext cx="3531257" cy="2446575"/>
            <a:chOff x="4951889" y="1268413"/>
            <a:chExt cx="3531257" cy="2446575"/>
          </a:xfrm>
        </p:grpSpPr>
        <p:sp>
          <p:nvSpPr>
            <p:cNvPr id="40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4951889" y="1268413"/>
              <a:ext cx="3531257" cy="2446575"/>
            </a:xfrm>
            <a:prstGeom prst="round2DiagRect">
              <a:avLst/>
            </a:prstGeom>
            <a:solidFill>
              <a:srgbClr val="000066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grpSp>
          <p:nvGrpSpPr>
            <p:cNvPr id="42" name="Группа 41"/>
            <p:cNvGrpSpPr/>
            <p:nvPr/>
          </p:nvGrpSpPr>
          <p:grpSpPr>
            <a:xfrm>
              <a:off x="5316674" y="1413337"/>
              <a:ext cx="2965982" cy="2011984"/>
              <a:chOff x="1914042" y="1413337"/>
              <a:chExt cx="2965982" cy="2011984"/>
            </a:xfrm>
          </p:grpSpPr>
          <p:sp>
            <p:nvSpPr>
              <p:cNvPr id="43" name="Прямоугольник 42"/>
              <p:cNvSpPr/>
              <p:nvPr/>
            </p:nvSpPr>
            <p:spPr>
              <a:xfrm>
                <a:off x="1914042" y="1413337"/>
                <a:ext cx="1497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b="1" dirty="0" err="1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Аэрокосмос</a:t>
                </a:r>
                <a:endParaRPr lang="ru-RU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1914042" y="1794105"/>
                <a:ext cx="2965982" cy="1631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ru-RU" sz="1000" dirty="0">
                    <a:solidFill>
                      <a:schemeClr val="lt1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малые космические аппараты, навигация </a:t>
                </a:r>
                <a:r>
                  <a:rPr lang="ru-RU" sz="1000" dirty="0" smtClean="0">
                    <a:solidFill>
                      <a:schemeClr val="lt1"/>
                    </a:solidFill>
                    <a:latin typeface="+mj-lt"/>
                    <a:ea typeface="Calibri"/>
                    <a:cs typeface="Calibri"/>
                    <a:sym typeface="Calibri"/>
                  </a:rPr>
                  <a:t/>
                </a:r>
                <a:br>
                  <a:rPr lang="ru-RU" sz="1000" dirty="0" smtClean="0">
                    <a:solidFill>
                      <a:schemeClr val="lt1"/>
                    </a:solidFill>
                    <a:latin typeface="+mj-lt"/>
                    <a:ea typeface="Calibri"/>
                    <a:cs typeface="Calibri"/>
                    <a:sym typeface="Calibri"/>
                  </a:rPr>
                </a:br>
                <a:r>
                  <a:rPr lang="ru-RU" sz="1000" dirty="0" smtClean="0">
                    <a:solidFill>
                      <a:schemeClr val="lt1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и </a:t>
                </a:r>
                <a:r>
                  <a:rPr lang="ru-RU" sz="1000" dirty="0">
                    <a:solidFill>
                      <a:schemeClr val="lt1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управление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ru-RU" sz="1000" dirty="0">
                    <a:solidFill>
                      <a:schemeClr val="lt1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беспилотные авиационные системы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ru-RU" sz="1000" dirty="0">
                    <a:solidFill>
                      <a:schemeClr val="lt1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интеллектуальные транспортные системы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ru-RU" sz="1000" dirty="0">
                    <a:solidFill>
                      <a:schemeClr val="lt1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системы автоматизации для взаимодействия между БПЛА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ru-RU" sz="1000" dirty="0">
                    <a:solidFill>
                      <a:schemeClr val="lt1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системы передачи, обработки, защиты </a:t>
                </a:r>
                <a:r>
                  <a:rPr lang="ru-RU" sz="1000" dirty="0" smtClean="0">
                    <a:solidFill>
                      <a:schemeClr val="lt1"/>
                    </a:solidFill>
                    <a:latin typeface="+mj-lt"/>
                    <a:ea typeface="Calibri"/>
                    <a:cs typeface="Calibri"/>
                    <a:sym typeface="Calibri"/>
                  </a:rPr>
                  <a:t/>
                </a:r>
                <a:br>
                  <a:rPr lang="ru-RU" sz="1000" dirty="0" smtClean="0">
                    <a:solidFill>
                      <a:schemeClr val="lt1"/>
                    </a:solidFill>
                    <a:latin typeface="+mj-lt"/>
                    <a:ea typeface="Calibri"/>
                    <a:cs typeface="Calibri"/>
                    <a:sym typeface="Calibri"/>
                  </a:rPr>
                </a:br>
                <a:r>
                  <a:rPr lang="ru-RU" sz="1000" dirty="0" smtClean="0">
                    <a:solidFill>
                      <a:schemeClr val="lt1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и </a:t>
                </a:r>
                <a:r>
                  <a:rPr lang="ru-RU" sz="1000" dirty="0">
                    <a:solidFill>
                      <a:schemeClr val="lt1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хранения данных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ru-RU" sz="1000" dirty="0">
                    <a:solidFill>
                      <a:schemeClr val="lt1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бортовые космические системы нового поколения</a:t>
                </a:r>
              </a:p>
            </p:txBody>
          </p:sp>
        </p:grpSp>
      </p:grpSp>
      <p:sp>
        <p:nvSpPr>
          <p:cNvPr id="46" name="Прямоугольник 45"/>
          <p:cNvSpPr/>
          <p:nvPr/>
        </p:nvSpPr>
        <p:spPr>
          <a:xfrm>
            <a:off x="8909751" y="1588993"/>
            <a:ext cx="21570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Приборостроение</a:t>
            </a:r>
          </a:p>
        </p:txBody>
      </p:sp>
      <p:sp>
        <p:nvSpPr>
          <p:cNvPr id="51" name="Прямоугольник с двумя скругленными противолежащими углами 50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8378511" y="3659770"/>
            <a:ext cx="3586477" cy="2491113"/>
          </a:xfrm>
          <a:prstGeom prst="round2DiagRect">
            <a:avLst/>
          </a:prstGeom>
          <a:solidFill>
            <a:srgbClr val="3366FF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8776108" y="4084868"/>
            <a:ext cx="26675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Глобальные проблемы современности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8909751" y="2009361"/>
            <a:ext cx="28058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err="1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радиофотоника</a:t>
            </a:r>
            <a:r>
              <a:rPr lang="ru-RU" sz="1000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, лазерная спектроскопия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квантовые вычисления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MIMO-системы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энергетическая эффективность и энергетика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робототехника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моделирование в биомеханике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5201430" y="4759249"/>
            <a:ext cx="27991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err="1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мультисервисные</a:t>
            </a:r>
            <a:r>
              <a:rPr lang="ru-RU" sz="1000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 беспроводные сети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интернет вещей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сильный искусственный интеллект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информационная безопасность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компьютерное зрение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RFID-технологии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8796482" y="4765672"/>
            <a:ext cx="271674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err="1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техносферная</a:t>
            </a:r>
            <a:r>
              <a:rPr lang="ru-RU" sz="1000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 безопасность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инженерная экология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цифровые технологические процессы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зеленые социальные инновации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космическое право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338908" y="1271680"/>
            <a:ext cx="39483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"/>
              </a:spcBef>
              <a:spcAft>
                <a:spcPts val="600"/>
              </a:spcAft>
            </a:pPr>
            <a:r>
              <a:rPr lang="ru-RU" sz="1400" b="1" dirty="0">
                <a:solidFill>
                  <a:srgbClr val="002060"/>
                </a:solidFill>
                <a:latin typeface="+mj-lt"/>
              </a:rPr>
              <a:t>ГУАП делает ставку на целевую модель </a:t>
            </a:r>
            <a:r>
              <a:rPr lang="ru-RU" sz="1400" b="1" dirty="0" smtClean="0">
                <a:solidFill>
                  <a:srgbClr val="002060"/>
                </a:solidFill>
                <a:latin typeface="+mj-lt"/>
              </a:rPr>
              <a:t>инженерного отраслевого </a:t>
            </a:r>
            <a:r>
              <a:rPr lang="ru-RU" sz="1400" b="1" dirty="0">
                <a:solidFill>
                  <a:srgbClr val="002060"/>
                </a:solidFill>
                <a:latin typeface="+mj-lt"/>
              </a:rPr>
              <a:t>университета → соответствие целям национальных проектов </a:t>
            </a:r>
            <a:r>
              <a:rPr lang="ru-RU" sz="1400" b="1" dirty="0" smtClean="0">
                <a:solidFill>
                  <a:srgbClr val="002060"/>
                </a:solidFill>
                <a:latin typeface="+mj-lt"/>
              </a:rPr>
              <a:t>технологического лидерства</a:t>
            </a:r>
            <a:endParaRPr lang="ru-RU" sz="1400" b="1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503925" y="2897442"/>
            <a:ext cx="3973122" cy="979611"/>
            <a:chOff x="434237" y="2473399"/>
            <a:chExt cx="3973122" cy="979611"/>
          </a:xfrm>
        </p:grpSpPr>
        <p:sp>
          <p:nvSpPr>
            <p:cNvPr id="89" name="Прямоугольник 88"/>
            <p:cNvSpPr/>
            <p:nvPr/>
          </p:nvSpPr>
          <p:spPr>
            <a:xfrm>
              <a:off x="434237" y="2710780"/>
              <a:ext cx="153167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5"/>
                </a:spcBef>
                <a:spcAft>
                  <a:spcPts val="600"/>
                </a:spcAft>
              </a:pPr>
              <a:r>
                <a:rPr lang="ru-RU" sz="1400" b="1" dirty="0">
                  <a:solidFill>
                    <a:srgbClr val="002060"/>
                  </a:solidFill>
                  <a:latin typeface="+mj-lt"/>
                </a:rPr>
                <a:t>Финансирование</a:t>
              </a:r>
            </a:p>
          </p:txBody>
        </p:sp>
        <p:sp>
          <p:nvSpPr>
            <p:cNvPr id="91" name="Прямоугольник 90"/>
            <p:cNvSpPr/>
            <p:nvPr/>
          </p:nvSpPr>
          <p:spPr>
            <a:xfrm>
              <a:off x="2339342" y="2473399"/>
              <a:ext cx="19727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002060"/>
                  </a:solidFill>
                  <a:latin typeface="+mj-lt"/>
                </a:rPr>
                <a:t>ФОИВ, фонды: </a:t>
              </a:r>
              <a:br>
                <a:rPr lang="ru-RU" sz="1200" b="1" dirty="0" smtClean="0">
                  <a:solidFill>
                    <a:srgbClr val="002060"/>
                  </a:solidFill>
                  <a:latin typeface="+mj-lt"/>
                </a:rPr>
              </a:br>
              <a:r>
                <a:rPr lang="ru-RU" sz="1100" dirty="0" smtClean="0">
                  <a:solidFill>
                    <a:srgbClr val="002060"/>
                  </a:solidFill>
                  <a:latin typeface="+mj-lt"/>
                </a:rPr>
                <a:t>проекты как заявки на гранты</a:t>
              </a:r>
              <a:endParaRPr lang="ru-RU" sz="1100" dirty="0">
                <a:solidFill>
                  <a:srgbClr val="002060"/>
                </a:solidFill>
                <a:latin typeface="+mj-lt"/>
              </a:endParaRPr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2339342" y="2991345"/>
              <a:ext cx="206801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002060"/>
                  </a:solidFill>
                  <a:latin typeface="+mj-lt"/>
                </a:rPr>
                <a:t>Индустриальные партнеры: </a:t>
              </a:r>
            </a:p>
            <a:p>
              <a:r>
                <a:rPr lang="ru-RU" sz="1100" dirty="0" smtClean="0">
                  <a:solidFill>
                    <a:srgbClr val="002060"/>
                  </a:solidFill>
                  <a:latin typeface="+mj-lt"/>
                </a:rPr>
                <a:t>от их задач</a:t>
              </a:r>
              <a:endParaRPr lang="ru-RU" sz="1100" dirty="0">
                <a:solidFill>
                  <a:srgbClr val="002060"/>
                </a:solidFill>
                <a:latin typeface="+mj-lt"/>
              </a:endParaRPr>
            </a:p>
          </p:txBody>
        </p:sp>
        <p:cxnSp>
          <p:nvCxnSpPr>
            <p:cNvPr id="93" name="Прямая со стрелкой 92"/>
            <p:cNvCxnSpPr>
              <a:cxnSpLocks/>
            </p:cNvCxnSpPr>
            <p:nvPr/>
          </p:nvCxnSpPr>
          <p:spPr>
            <a:xfrm flipV="1">
              <a:off x="1990317" y="2671411"/>
              <a:ext cx="322774" cy="122377"/>
            </a:xfrm>
            <a:prstGeom prst="straightConnector1">
              <a:avLst/>
            </a:prstGeom>
            <a:ln w="12700">
              <a:solidFill>
                <a:schemeClr val="accent5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 стрелкой 93"/>
            <p:cNvCxnSpPr>
              <a:cxnSpLocks/>
            </p:cNvCxnSpPr>
            <p:nvPr/>
          </p:nvCxnSpPr>
          <p:spPr>
            <a:xfrm>
              <a:off x="1975978" y="2972655"/>
              <a:ext cx="337113" cy="156997"/>
            </a:xfrm>
            <a:prstGeom prst="straightConnector1">
              <a:avLst/>
            </a:prstGeom>
            <a:ln w="12700">
              <a:solidFill>
                <a:schemeClr val="accent5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Прямоугольник с двумя скругленными противолежащими углами 94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334963" y="4332713"/>
            <a:ext cx="4386574" cy="1834228"/>
          </a:xfrm>
          <a:prstGeom prst="round2DiagRect">
            <a:avLst/>
          </a:prstGeom>
          <a:solidFill>
            <a:srgbClr val="2B375C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grpSp>
        <p:nvGrpSpPr>
          <p:cNvPr id="96" name="Группа 95"/>
          <p:cNvGrpSpPr/>
          <p:nvPr/>
        </p:nvGrpSpPr>
        <p:grpSpPr>
          <a:xfrm>
            <a:off x="671950" y="4783777"/>
            <a:ext cx="3744248" cy="1015663"/>
            <a:chOff x="602429" y="2473399"/>
            <a:chExt cx="3744248" cy="1015663"/>
          </a:xfrm>
        </p:grpSpPr>
        <p:sp>
          <p:nvSpPr>
            <p:cNvPr id="97" name="Прямоугольник 96"/>
            <p:cNvSpPr/>
            <p:nvPr/>
          </p:nvSpPr>
          <p:spPr>
            <a:xfrm>
              <a:off x="602429" y="2710780"/>
              <a:ext cx="116952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5"/>
                </a:spcBef>
                <a:spcAft>
                  <a:spcPts val="600"/>
                </a:spcAft>
              </a:pPr>
              <a:r>
                <a:rPr lang="ru-RU" sz="1400" b="1" dirty="0">
                  <a:solidFill>
                    <a:schemeClr val="bg1"/>
                  </a:solidFill>
                  <a:latin typeface="+mj-lt"/>
                </a:rPr>
                <a:t>Содержание</a:t>
              </a:r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2373977" y="2473399"/>
              <a:ext cx="197270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200" b="1" dirty="0" smtClean="0">
                  <a:solidFill>
                    <a:schemeClr val="bg1"/>
                  </a:solidFill>
                  <a:latin typeface="+mj-lt"/>
                </a:rPr>
                <a:t>Космос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200" b="1" dirty="0" smtClean="0">
                  <a:solidFill>
                    <a:schemeClr val="bg1"/>
                  </a:solidFill>
                  <a:latin typeface="+mj-lt"/>
                </a:rPr>
                <a:t>БАС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200" b="1" dirty="0" smtClean="0">
                  <a:solidFill>
                    <a:schemeClr val="bg1"/>
                  </a:solidFill>
                  <a:latin typeface="+mj-lt"/>
                </a:rPr>
                <a:t>Автоматизация производства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200" b="1" dirty="0" smtClean="0">
                  <a:solidFill>
                    <a:schemeClr val="bg1"/>
                  </a:solidFill>
                  <a:latin typeface="+mj-lt"/>
                </a:rPr>
                <a:t>Технопарк</a:t>
              </a:r>
              <a:endParaRPr lang="ru-RU" sz="1100" dirty="0">
                <a:solidFill>
                  <a:schemeClr val="bg1"/>
                </a:solidFill>
                <a:latin typeface="+mj-lt"/>
              </a:endParaRPr>
            </a:p>
          </p:txBody>
        </p:sp>
        <p:cxnSp>
          <p:nvCxnSpPr>
            <p:cNvPr id="100" name="Прямая со стрелкой 99"/>
            <p:cNvCxnSpPr>
              <a:cxnSpLocks/>
            </p:cNvCxnSpPr>
            <p:nvPr/>
          </p:nvCxnSpPr>
          <p:spPr>
            <a:xfrm flipV="1">
              <a:off x="1796358" y="2671411"/>
              <a:ext cx="322774" cy="122377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я со стрелкой 100"/>
            <p:cNvCxnSpPr>
              <a:cxnSpLocks/>
            </p:cNvCxnSpPr>
            <p:nvPr/>
          </p:nvCxnSpPr>
          <p:spPr>
            <a:xfrm>
              <a:off x="1782019" y="2972655"/>
              <a:ext cx="337113" cy="156997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Скругленный прямоугольник 15"/>
          <p:cNvSpPr/>
          <p:nvPr/>
        </p:nvSpPr>
        <p:spPr>
          <a:xfrm>
            <a:off x="2259887" y="4670210"/>
            <a:ext cx="2121843" cy="1225645"/>
          </a:xfrm>
          <a:prstGeom prst="roundRect">
            <a:avLst/>
          </a:prstGeom>
          <a:ln w="3175">
            <a:solidFill>
              <a:schemeClr val="bg1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6961011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 descr="Изображение выглядит как диаграмма, План, Технический чертеж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265046F-9E9E-18CF-B649-C470FD7538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931" y="4799765"/>
            <a:ext cx="1967107" cy="136294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диаграмма, схема, План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9AB6DF2-A90A-A1C7-CC0F-9B341F3667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3247" y="4380353"/>
            <a:ext cx="1411493" cy="180374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60610">
            <a:off x="3063872" y="4832739"/>
            <a:ext cx="2538354" cy="1783709"/>
          </a:xfrm>
          <a:prstGeom prst="rect">
            <a:avLst/>
          </a:prstGeom>
        </p:spPr>
      </p:pic>
      <p:sp>
        <p:nvSpPr>
          <p:cNvPr id="4" name="Прямоугольник с одним скругленным углом 3"/>
          <p:cNvSpPr/>
          <p:nvPr/>
        </p:nvSpPr>
        <p:spPr>
          <a:xfrm>
            <a:off x="0" y="-1"/>
            <a:ext cx="3589176" cy="333375"/>
          </a:xfrm>
          <a:prstGeom prst="round1Rect">
            <a:avLst>
              <a:gd name="adj" fmla="val 47278"/>
            </a:avLst>
          </a:prstGeom>
          <a:solidFill>
            <a:srgbClr val="D12E6D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Научно-исследовательская инфраструктура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Научно-технологическая политика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8060" y="3620568"/>
            <a:ext cx="3585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+mj-lt"/>
              </a:rPr>
              <a:t>С</a:t>
            </a:r>
            <a:r>
              <a:rPr lang="ru-RU" sz="1200" b="1" dirty="0" smtClean="0">
                <a:solidFill>
                  <a:srgbClr val="002060"/>
                </a:solidFill>
                <a:latin typeface="+mj-lt"/>
              </a:rPr>
              <a:t>танция </a:t>
            </a:r>
            <a:r>
              <a:rPr lang="ru-RU" sz="1200" b="1" dirty="0">
                <a:solidFill>
                  <a:srgbClr val="002060"/>
                </a:solidFill>
                <a:latin typeface="+mj-lt"/>
              </a:rPr>
              <a:t>приема спутниковой информации «Унискан-24»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24936" y="3675418"/>
            <a:ext cx="36717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+mj-lt"/>
              </a:rPr>
              <a:t>Приемная </a:t>
            </a:r>
            <a:r>
              <a:rPr lang="ru-RU" sz="1200" b="1" dirty="0">
                <a:solidFill>
                  <a:srgbClr val="002060"/>
                </a:solidFill>
                <a:latin typeface="+mj-lt"/>
              </a:rPr>
              <a:t>станция для связи со спутниками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77822" y="5973003"/>
            <a:ext cx="29597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+mj-lt"/>
              </a:rPr>
              <a:t>Технопарк. Гастелло 19</a:t>
            </a:r>
            <a:endParaRPr lang="ru-RU" sz="12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165932" y="3641119"/>
            <a:ext cx="37957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+mj-lt"/>
              </a:rPr>
              <a:t>Образовательная фабрика по </a:t>
            </a:r>
            <a:r>
              <a:rPr lang="ru-RU" sz="1200" b="1" dirty="0" err="1">
                <a:solidFill>
                  <a:srgbClr val="002060"/>
                </a:solidFill>
                <a:latin typeface="+mj-lt"/>
              </a:rPr>
              <a:t>коллаборативной</a:t>
            </a:r>
            <a:r>
              <a:rPr lang="ru-RU" sz="1200" b="1" dirty="0">
                <a:solidFill>
                  <a:srgbClr val="002060"/>
                </a:solidFill>
                <a:latin typeface="+mj-lt"/>
              </a:rPr>
              <a:t> робототехнике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953522" y="6232548"/>
            <a:ext cx="29597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+mj-lt"/>
              </a:rPr>
              <a:t>Технопарк. </a:t>
            </a:r>
            <a:r>
              <a:rPr lang="ru-RU" sz="1200" b="1" dirty="0" smtClean="0">
                <a:solidFill>
                  <a:srgbClr val="002060"/>
                </a:solidFill>
                <a:latin typeface="+mj-lt"/>
              </a:rPr>
              <a:t>Передовиков 13</a:t>
            </a:r>
            <a:endParaRPr lang="ru-RU" sz="12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8" name="Picture 2" descr="https://media.guap.ru/22322/_title.jpg?s=l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2900" y="1449388"/>
            <a:ext cx="3296260" cy="217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guap.ru/content/rst/005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057899" y="1458178"/>
            <a:ext cx="1733551" cy="2190275"/>
          </a:xfrm>
          <a:prstGeom prst="rect">
            <a:avLst/>
          </a:prstGeom>
          <a:noFill/>
          <a:effectLst/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3945563" y="1449388"/>
            <a:ext cx="2046806" cy="2191731"/>
          </a:xfrm>
          <a:prstGeom prst="rect">
            <a:avLst/>
          </a:prstGeom>
          <a:effectLst/>
        </p:spPr>
      </p:pic>
      <p:pic>
        <p:nvPicPr>
          <p:cNvPr id="20" name="Picture 6" descr="https://guap.ru/content/rst/004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5412999" y="1876871"/>
            <a:ext cx="1285497" cy="11750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5932" y="1449388"/>
            <a:ext cx="3341235" cy="218294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604" y="4436989"/>
            <a:ext cx="3669421" cy="144261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4187442-3142-4D4F-91D0-A19246DBE14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5747" y="4380353"/>
            <a:ext cx="2809243" cy="1800321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0425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одним скругленным углом 3"/>
          <p:cNvSpPr/>
          <p:nvPr/>
        </p:nvSpPr>
        <p:spPr>
          <a:xfrm>
            <a:off x="0" y="-1"/>
            <a:ext cx="3589176" cy="333375"/>
          </a:xfrm>
          <a:prstGeom prst="round1Rect">
            <a:avLst>
              <a:gd name="adj" fmla="val 47278"/>
            </a:avLst>
          </a:prstGeom>
          <a:solidFill>
            <a:srgbClr val="D12E6D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Структура организации и управления научной деятельностью ГУАП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Научно-технологическая политика</a:t>
            </a:r>
            <a:endParaRPr lang="ru-RU" dirty="0"/>
          </a:p>
        </p:txBody>
      </p:sp>
      <p:sp>
        <p:nvSpPr>
          <p:cNvPr id="6" name="Прямоугольник с двумя скругленными противолежащими углами 5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6524625" y="3115930"/>
            <a:ext cx="5332413" cy="3337257"/>
          </a:xfrm>
          <a:prstGeom prst="round2DiagRect">
            <a:avLst/>
          </a:prstGeom>
          <a:solidFill>
            <a:schemeClr val="accent1">
              <a:lumMod val="20000"/>
              <a:lumOff val="80000"/>
              <a:alpha val="61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8520279" y="4009938"/>
            <a:ext cx="3062092" cy="1646291"/>
            <a:chOff x="7030598" y="4702687"/>
            <a:chExt cx="3062092" cy="1646291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7058643" y="4702687"/>
              <a:ext cx="1957722" cy="584775"/>
              <a:chOff x="6480531" y="4413609"/>
              <a:chExt cx="1957722" cy="584775"/>
            </a:xfrm>
          </p:grpSpPr>
          <p:sp>
            <p:nvSpPr>
              <p:cNvPr id="13" name="Прямоугольник 12"/>
              <p:cNvSpPr/>
              <p:nvPr/>
            </p:nvSpPr>
            <p:spPr>
              <a:xfrm>
                <a:off x="7027042" y="4475164"/>
                <a:ext cx="141121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400" dirty="0">
                    <a:solidFill>
                      <a:schemeClr val="accent5">
                        <a:lumMod val="50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л</a:t>
                </a:r>
                <a:r>
                  <a:rPr lang="ru-RU" sz="1400" dirty="0" smtClean="0">
                    <a:solidFill>
                      <a:schemeClr val="accent5">
                        <a:lumMod val="50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аборатории</a:t>
                </a:r>
                <a:br>
                  <a:rPr lang="ru-RU" sz="1400" dirty="0" smtClean="0">
                    <a:solidFill>
                      <a:schemeClr val="accent5">
                        <a:lumMod val="50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rPr>
                </a:br>
                <a:r>
                  <a:rPr lang="ru-RU" sz="1400" dirty="0" smtClean="0">
                    <a:solidFill>
                      <a:schemeClr val="accent5">
                        <a:lumMod val="50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в ГУАП</a:t>
                </a:r>
                <a:endParaRPr lang="ru-RU" sz="1400" dirty="0">
                  <a:solidFill>
                    <a:schemeClr val="accent5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6480531" y="4413609"/>
                <a:ext cx="61794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3200" b="1" dirty="0" smtClean="0">
                    <a:solidFill>
                      <a:srgbClr val="D12E6D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32</a:t>
                </a:r>
                <a:endParaRPr lang="ru-RU" sz="3200" dirty="0">
                  <a:solidFill>
                    <a:srgbClr val="D12E6D"/>
                  </a:solidFill>
                  <a:latin typeface="+mj-lt"/>
                </a:endParaRPr>
              </a:p>
            </p:txBody>
          </p:sp>
        </p:grpSp>
        <p:sp>
          <p:nvSpPr>
            <p:cNvPr id="9" name="Прямоугольник 8"/>
            <p:cNvSpPr>
              <a:spLocks/>
            </p:cNvSpPr>
            <p:nvPr/>
          </p:nvSpPr>
          <p:spPr>
            <a:xfrm>
              <a:off x="7605154" y="5283297"/>
              <a:ext cx="248753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>
                  <a:solidFill>
                    <a:schemeClr val="accent5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учебных, вычислительных </a:t>
              </a:r>
              <a:r>
                <a:rPr lang="ru-RU" sz="1400" dirty="0" smtClean="0">
                  <a:solidFill>
                    <a:schemeClr val="accent5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/>
              </a:r>
              <a:br>
                <a:rPr lang="ru-RU" sz="1400" dirty="0" smtClean="0">
                  <a:solidFill>
                    <a:schemeClr val="accent5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ru-RU" sz="1400" dirty="0" smtClean="0">
                  <a:solidFill>
                    <a:schemeClr val="accent5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и </a:t>
              </a:r>
              <a:r>
                <a:rPr lang="ru-RU" sz="1400" dirty="0">
                  <a:solidFill>
                    <a:schemeClr val="accent5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лабораторных комплексов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030598" y="5223402"/>
              <a:ext cx="66610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 smtClean="0">
                  <a:solidFill>
                    <a:srgbClr val="D12E6D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12</a:t>
              </a:r>
              <a:endParaRPr lang="ru-RU" sz="3200" b="1" dirty="0">
                <a:solidFill>
                  <a:srgbClr val="D12E6D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7605154" y="5825758"/>
              <a:ext cx="200366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>
                  <a:solidFill>
                    <a:schemeClr val="accent5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научных </a:t>
              </a:r>
              <a:r>
                <a:rPr lang="ru-RU" sz="1400" dirty="0" smtClean="0">
                  <a:solidFill>
                    <a:schemeClr val="accent5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/>
              </a:r>
              <a:br>
                <a:rPr lang="ru-RU" sz="1400" dirty="0" smtClean="0">
                  <a:solidFill>
                    <a:schemeClr val="accent5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ru-RU" sz="1400" dirty="0" smtClean="0">
                  <a:solidFill>
                    <a:schemeClr val="accent5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журналов</a:t>
              </a:r>
              <a:endParaRPr lang="ru-RU" sz="1400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Прямоугольник 11"/>
            <p:cNvSpPr>
              <a:spLocks/>
            </p:cNvSpPr>
            <p:nvPr/>
          </p:nvSpPr>
          <p:spPr>
            <a:xfrm>
              <a:off x="7197286" y="5761432"/>
              <a:ext cx="33272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 smtClean="0">
                  <a:solidFill>
                    <a:srgbClr val="D12E6D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7</a:t>
              </a:r>
              <a:endParaRPr lang="ru-RU" sz="3200" b="1" dirty="0">
                <a:solidFill>
                  <a:srgbClr val="D12E6D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334963" y="3179786"/>
            <a:ext cx="7473396" cy="1387929"/>
            <a:chOff x="334962" y="3010197"/>
            <a:chExt cx="7473396" cy="1387929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3168661" y="3010197"/>
              <a:ext cx="2187770" cy="1387929"/>
              <a:chOff x="4943475" y="3706709"/>
              <a:chExt cx="2187770" cy="1387929"/>
            </a:xfrm>
          </p:grpSpPr>
          <p:sp>
            <p:nvSpPr>
              <p:cNvPr id="17" name="Прямоугольник с двумя скругленными противолежащими углами 16">
                <a:extLst>
                  <a:ext uri="{FF2B5EF4-FFF2-40B4-BE49-F238E27FC236}">
                    <a16:creationId xmlns:a16="http://schemas.microsoft.com/office/drawing/2014/main" id="{48C43A40-1A27-BE44-A1AE-E14DFCBC5D1E}"/>
                  </a:ext>
                </a:extLst>
              </p:cNvPr>
              <p:cNvSpPr/>
              <p:nvPr/>
            </p:nvSpPr>
            <p:spPr>
              <a:xfrm>
                <a:off x="4943475" y="3706709"/>
                <a:ext cx="2187770" cy="1387929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gradFill flip="none" rotWithShape="1">
                <a:gsLst>
                  <a:gs pos="39400">
                    <a:srgbClr val="005AAA"/>
                  </a:gs>
                  <a:gs pos="0">
                    <a:srgbClr val="005AAA"/>
                  </a:gs>
                  <a:gs pos="100000">
                    <a:srgbClr val="00B7EE"/>
                  </a:gs>
                </a:gsLst>
                <a:lin ang="19200000" scaled="0"/>
                <a:tileRect/>
              </a:gradFill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ru-RU" sz="1400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AC46823-BD5B-4D5F-B996-1DDF15874438}"/>
                  </a:ext>
                </a:extLst>
              </p:cNvPr>
              <p:cNvSpPr txBox="1"/>
              <p:nvPr/>
            </p:nvSpPr>
            <p:spPr>
              <a:xfrm>
                <a:off x="5157031" y="3923619"/>
                <a:ext cx="1804913" cy="95410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>
                <a:defPPr>
                  <a:defRPr lang="ru-RU"/>
                </a:defPPr>
                <a:lvl1pPr algn="ctr">
                  <a:defRPr sz="20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algn="l">
                  <a:spcAft>
                    <a:spcPts val="600"/>
                  </a:spcAft>
                </a:pPr>
                <a:r>
                  <a:rPr lang="ru-RU" sz="1400" dirty="0">
                    <a:solidFill>
                      <a:schemeClr val="bg1"/>
                    </a:solidFill>
                    <a:latin typeface="+mj-lt"/>
                  </a:rPr>
                  <a:t>Международный институт передовых аэрокосмических технологий </a:t>
                </a:r>
              </a:p>
            </p:txBody>
          </p:sp>
        </p:grpSp>
        <p:grpSp>
          <p:nvGrpSpPr>
            <p:cNvPr id="32" name="Группа 31"/>
            <p:cNvGrpSpPr/>
            <p:nvPr/>
          </p:nvGrpSpPr>
          <p:grpSpPr>
            <a:xfrm>
              <a:off x="5620588" y="3010197"/>
              <a:ext cx="2187770" cy="1387929"/>
              <a:chOff x="4943475" y="3706709"/>
              <a:chExt cx="2187770" cy="1387929"/>
            </a:xfrm>
          </p:grpSpPr>
          <p:sp>
            <p:nvSpPr>
              <p:cNvPr id="33" name="Прямоугольник с двумя скругленными противолежащими углами 32">
                <a:extLst>
                  <a:ext uri="{FF2B5EF4-FFF2-40B4-BE49-F238E27FC236}">
                    <a16:creationId xmlns:a16="http://schemas.microsoft.com/office/drawing/2014/main" id="{48C43A40-1A27-BE44-A1AE-E14DFCBC5D1E}"/>
                  </a:ext>
                </a:extLst>
              </p:cNvPr>
              <p:cNvSpPr/>
              <p:nvPr/>
            </p:nvSpPr>
            <p:spPr>
              <a:xfrm>
                <a:off x="4943475" y="3706709"/>
                <a:ext cx="2187770" cy="1387929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gradFill flip="none" rotWithShape="1">
                <a:gsLst>
                  <a:gs pos="39400">
                    <a:srgbClr val="005AAA"/>
                  </a:gs>
                  <a:gs pos="0">
                    <a:srgbClr val="005AAA"/>
                  </a:gs>
                  <a:gs pos="100000">
                    <a:srgbClr val="00B7EE"/>
                  </a:gs>
                </a:gsLst>
                <a:lin ang="19200000" scaled="0"/>
                <a:tileRect/>
              </a:gradFill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ru-RU" sz="1400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AC46823-BD5B-4D5F-B996-1DDF15874438}"/>
                  </a:ext>
                </a:extLst>
              </p:cNvPr>
              <p:cNvSpPr txBox="1"/>
              <p:nvPr/>
            </p:nvSpPr>
            <p:spPr>
              <a:xfrm>
                <a:off x="5157031" y="3923619"/>
                <a:ext cx="1804913" cy="95410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>
                <a:defPPr>
                  <a:defRPr lang="ru-RU"/>
                </a:defPPr>
                <a:lvl1pPr algn="ctr">
                  <a:defRPr sz="20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algn="l">
                  <a:spcAft>
                    <a:spcPts val="600"/>
                  </a:spcAft>
                </a:pPr>
                <a:r>
                  <a:rPr lang="ru-RU" sz="1400" dirty="0">
                    <a:solidFill>
                      <a:schemeClr val="bg1"/>
                    </a:solidFill>
                    <a:latin typeface="+mj-lt"/>
                  </a:rPr>
                  <a:t>Центр аэрокосмических исследований </a:t>
                </a:r>
                <a:r>
                  <a:rPr lang="ru-RU" sz="1400" dirty="0" smtClean="0">
                    <a:solidFill>
                      <a:schemeClr val="bg1"/>
                    </a:solidFill>
                    <a:latin typeface="+mj-lt"/>
                  </a:rPr>
                  <a:t/>
                </a:r>
                <a:br>
                  <a:rPr lang="ru-RU" sz="1400" dirty="0" smtClean="0">
                    <a:solidFill>
                      <a:schemeClr val="bg1"/>
                    </a:solidFill>
                    <a:latin typeface="+mj-lt"/>
                  </a:rPr>
                </a:br>
                <a:r>
                  <a:rPr lang="ru-RU" sz="1400" dirty="0" smtClean="0">
                    <a:solidFill>
                      <a:schemeClr val="bg1"/>
                    </a:solidFill>
                    <a:latin typeface="+mj-lt"/>
                  </a:rPr>
                  <a:t>и </a:t>
                </a:r>
                <a:r>
                  <a:rPr lang="ru-RU" sz="1400" dirty="0">
                    <a:solidFill>
                      <a:schemeClr val="bg1"/>
                    </a:solidFill>
                    <a:latin typeface="+mj-lt"/>
                  </a:rPr>
                  <a:t>разработок </a:t>
                </a:r>
              </a:p>
            </p:txBody>
          </p:sp>
        </p:grpSp>
        <p:grpSp>
          <p:nvGrpSpPr>
            <p:cNvPr id="35" name="Группа 34"/>
            <p:cNvGrpSpPr/>
            <p:nvPr/>
          </p:nvGrpSpPr>
          <p:grpSpPr>
            <a:xfrm>
              <a:off x="334962" y="3010197"/>
              <a:ext cx="2569541" cy="1387929"/>
              <a:chOff x="4943475" y="3706709"/>
              <a:chExt cx="2187770" cy="1387929"/>
            </a:xfrm>
          </p:grpSpPr>
          <p:sp>
            <p:nvSpPr>
              <p:cNvPr id="36" name="Прямоугольник с двумя скругленными противолежащими углами 35">
                <a:extLst>
                  <a:ext uri="{FF2B5EF4-FFF2-40B4-BE49-F238E27FC236}">
                    <a16:creationId xmlns:a16="http://schemas.microsoft.com/office/drawing/2014/main" id="{48C43A40-1A27-BE44-A1AE-E14DFCBC5D1E}"/>
                  </a:ext>
                </a:extLst>
              </p:cNvPr>
              <p:cNvSpPr/>
              <p:nvPr/>
            </p:nvSpPr>
            <p:spPr>
              <a:xfrm>
                <a:off x="4943475" y="3706709"/>
                <a:ext cx="2187770" cy="1387929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gradFill flip="none" rotWithShape="1">
                <a:gsLst>
                  <a:gs pos="39400">
                    <a:srgbClr val="005AAA"/>
                  </a:gs>
                  <a:gs pos="0">
                    <a:srgbClr val="005AAA"/>
                  </a:gs>
                  <a:gs pos="100000">
                    <a:srgbClr val="00B7EE"/>
                  </a:gs>
                </a:gsLst>
                <a:lin ang="19200000" scaled="0"/>
                <a:tileRect/>
              </a:gradFill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ru-RU" sz="1400" dirty="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AC46823-BD5B-4D5F-B996-1DDF15874438}"/>
                  </a:ext>
                </a:extLst>
              </p:cNvPr>
              <p:cNvSpPr txBox="1"/>
              <p:nvPr/>
            </p:nvSpPr>
            <p:spPr>
              <a:xfrm>
                <a:off x="5074958" y="3923619"/>
                <a:ext cx="1924805" cy="95410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>
                <a:defPPr>
                  <a:defRPr lang="ru-RU"/>
                </a:defPPr>
                <a:lvl1pPr algn="ctr">
                  <a:defRPr sz="20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algn="l">
                  <a:spcAft>
                    <a:spcPts val="600"/>
                  </a:spcAft>
                </a:pPr>
                <a:r>
                  <a:rPr lang="ru-RU" sz="1400" dirty="0">
                    <a:solidFill>
                      <a:schemeClr val="bg1"/>
                    </a:solidFill>
                    <a:latin typeface="+mj-lt"/>
                  </a:rPr>
                  <a:t>Международный российско-французский центр трансфера технологий </a:t>
                </a:r>
              </a:p>
            </p:txBody>
          </p:sp>
        </p:grpSp>
      </p:grpSp>
      <p:grpSp>
        <p:nvGrpSpPr>
          <p:cNvPr id="51" name="Группа 50"/>
          <p:cNvGrpSpPr/>
          <p:nvPr/>
        </p:nvGrpSpPr>
        <p:grpSpPr>
          <a:xfrm>
            <a:off x="357091" y="1435713"/>
            <a:ext cx="11593157" cy="1406979"/>
            <a:chOff x="357090" y="1258255"/>
            <a:chExt cx="11593157" cy="1406979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357090" y="1258255"/>
              <a:ext cx="2187770" cy="1387929"/>
              <a:chOff x="4943475" y="3706709"/>
              <a:chExt cx="2187770" cy="1387929"/>
            </a:xfrm>
          </p:grpSpPr>
          <p:sp>
            <p:nvSpPr>
              <p:cNvPr id="24" name="Прямоугольник с двумя скругленными противолежащими углами 23">
                <a:extLst>
                  <a:ext uri="{FF2B5EF4-FFF2-40B4-BE49-F238E27FC236}">
                    <a16:creationId xmlns:a16="http://schemas.microsoft.com/office/drawing/2014/main" id="{48C43A40-1A27-BE44-A1AE-E14DFCBC5D1E}"/>
                  </a:ext>
                </a:extLst>
              </p:cNvPr>
              <p:cNvSpPr/>
              <p:nvPr/>
            </p:nvSpPr>
            <p:spPr>
              <a:xfrm>
                <a:off x="4943475" y="3706709"/>
                <a:ext cx="2187770" cy="1387929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gradFill flip="none" rotWithShape="1">
                <a:gsLst>
                  <a:gs pos="39400">
                    <a:srgbClr val="005AAA"/>
                  </a:gs>
                  <a:gs pos="0">
                    <a:srgbClr val="005AAA"/>
                  </a:gs>
                  <a:gs pos="100000">
                    <a:srgbClr val="00B7EE"/>
                  </a:gs>
                </a:gsLst>
                <a:lin ang="19200000" scaled="0"/>
                <a:tileRect/>
              </a:gradFill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ru-RU" sz="1400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AC46823-BD5B-4D5F-B996-1DDF15874438}"/>
                  </a:ext>
                </a:extLst>
              </p:cNvPr>
              <p:cNvSpPr txBox="1"/>
              <p:nvPr/>
            </p:nvSpPr>
            <p:spPr>
              <a:xfrm>
                <a:off x="5157031" y="4031340"/>
                <a:ext cx="1804913" cy="73866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>
                <a:defPPr>
                  <a:defRPr lang="ru-RU"/>
                </a:defPPr>
                <a:lvl1pPr algn="ctr">
                  <a:defRPr sz="20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algn="l">
                  <a:spcAft>
                    <a:spcPts val="600"/>
                  </a:spcAft>
                </a:pPr>
                <a:r>
                  <a:rPr lang="ru-RU" sz="1400" dirty="0">
                    <a:solidFill>
                      <a:schemeClr val="bg1"/>
                    </a:solidFill>
                    <a:latin typeface="+mj-lt"/>
                  </a:rPr>
                  <a:t>Центр координации научных исследований </a:t>
                </a:r>
              </a:p>
            </p:txBody>
          </p:sp>
        </p:grpSp>
        <p:grpSp>
          <p:nvGrpSpPr>
            <p:cNvPr id="26" name="Группа 25"/>
            <p:cNvGrpSpPr/>
            <p:nvPr/>
          </p:nvGrpSpPr>
          <p:grpSpPr>
            <a:xfrm>
              <a:off x="2725637" y="1258255"/>
              <a:ext cx="1911760" cy="1406979"/>
              <a:chOff x="4943475" y="3706709"/>
              <a:chExt cx="1911760" cy="1406979"/>
            </a:xfrm>
          </p:grpSpPr>
          <p:sp>
            <p:nvSpPr>
              <p:cNvPr id="27" name="Прямоугольник с двумя скругленными противолежащими углами 26">
                <a:extLst>
                  <a:ext uri="{FF2B5EF4-FFF2-40B4-BE49-F238E27FC236}">
                    <a16:creationId xmlns:a16="http://schemas.microsoft.com/office/drawing/2014/main" id="{48C43A40-1A27-BE44-A1AE-E14DFCBC5D1E}"/>
                  </a:ext>
                </a:extLst>
              </p:cNvPr>
              <p:cNvSpPr/>
              <p:nvPr/>
            </p:nvSpPr>
            <p:spPr>
              <a:xfrm>
                <a:off x="4943475" y="3706709"/>
                <a:ext cx="1911760" cy="1406979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gradFill flip="none" rotWithShape="1">
                <a:gsLst>
                  <a:gs pos="39400">
                    <a:srgbClr val="005AAA"/>
                  </a:gs>
                  <a:gs pos="0">
                    <a:srgbClr val="005AAA"/>
                  </a:gs>
                  <a:gs pos="100000">
                    <a:srgbClr val="00B7EE"/>
                  </a:gs>
                </a:gsLst>
                <a:lin ang="19200000" scaled="0"/>
                <a:tileRect/>
              </a:gradFill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ru-RU" sz="1400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AC46823-BD5B-4D5F-B996-1DDF15874438}"/>
                  </a:ext>
                </a:extLst>
              </p:cNvPr>
              <p:cNvSpPr txBox="1"/>
              <p:nvPr/>
            </p:nvSpPr>
            <p:spPr>
              <a:xfrm>
                <a:off x="5118559" y="4092799"/>
                <a:ext cx="1526754" cy="5232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>
                <a:defPPr>
                  <a:defRPr lang="ru-RU"/>
                </a:defPPr>
                <a:lvl1pPr algn="ctr">
                  <a:defRPr sz="20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algn="l">
                  <a:spcAft>
                    <a:spcPts val="600"/>
                  </a:spcAft>
                </a:pPr>
                <a:r>
                  <a:rPr lang="ru-RU" sz="1400" dirty="0">
                    <a:solidFill>
                      <a:schemeClr val="bg1"/>
                    </a:solidFill>
                    <a:latin typeface="+mj-lt"/>
                  </a:rPr>
                  <a:t>Центр трансфера технологий </a:t>
                </a:r>
              </a:p>
            </p:txBody>
          </p:sp>
        </p:grpSp>
        <p:grpSp>
          <p:nvGrpSpPr>
            <p:cNvPr id="38" name="Группа 37"/>
            <p:cNvGrpSpPr/>
            <p:nvPr/>
          </p:nvGrpSpPr>
          <p:grpSpPr>
            <a:xfrm>
              <a:off x="4818174" y="1258255"/>
              <a:ext cx="3370364" cy="1386665"/>
              <a:chOff x="4943476" y="3706709"/>
              <a:chExt cx="2539430" cy="1386665"/>
            </a:xfrm>
          </p:grpSpPr>
          <p:sp>
            <p:nvSpPr>
              <p:cNvPr id="39" name="Прямоугольник с двумя скругленными противолежащими углами 38">
                <a:extLst>
                  <a:ext uri="{FF2B5EF4-FFF2-40B4-BE49-F238E27FC236}">
                    <a16:creationId xmlns:a16="http://schemas.microsoft.com/office/drawing/2014/main" id="{48C43A40-1A27-BE44-A1AE-E14DFCBC5D1E}"/>
                  </a:ext>
                </a:extLst>
              </p:cNvPr>
              <p:cNvSpPr/>
              <p:nvPr/>
            </p:nvSpPr>
            <p:spPr>
              <a:xfrm>
                <a:off x="4943476" y="3706709"/>
                <a:ext cx="2539430" cy="1386665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gradFill flip="none" rotWithShape="1">
                <a:gsLst>
                  <a:gs pos="39400">
                    <a:srgbClr val="005AAA"/>
                  </a:gs>
                  <a:gs pos="0">
                    <a:srgbClr val="005AAA"/>
                  </a:gs>
                  <a:gs pos="100000">
                    <a:srgbClr val="00B7EE"/>
                  </a:gs>
                </a:gsLst>
                <a:lin ang="19200000" scaled="0"/>
                <a:tileRect/>
              </a:gradFill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ru-RU" sz="1400" dirty="0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AC46823-BD5B-4D5F-B996-1DDF15874438}"/>
                  </a:ext>
                </a:extLst>
              </p:cNvPr>
              <p:cNvSpPr txBox="1"/>
              <p:nvPr/>
            </p:nvSpPr>
            <p:spPr>
              <a:xfrm>
                <a:off x="5104171" y="4008272"/>
                <a:ext cx="2352630" cy="73866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>
                <a:defPPr>
                  <a:defRPr lang="ru-RU"/>
                </a:defPPr>
                <a:lvl1pPr algn="ctr">
                  <a:defRPr sz="20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algn="l">
                  <a:spcAft>
                    <a:spcPts val="600"/>
                  </a:spcAft>
                </a:pPr>
                <a:r>
                  <a:rPr lang="ru-RU" sz="1400" dirty="0">
                    <a:solidFill>
                      <a:schemeClr val="bg1"/>
                    </a:solidFill>
                    <a:latin typeface="+mj-lt"/>
                  </a:rPr>
                  <a:t>Северо-Западный </a:t>
                </a:r>
                <a:r>
                  <a:rPr lang="ru-RU" sz="1400" dirty="0" err="1">
                    <a:solidFill>
                      <a:schemeClr val="bg1"/>
                    </a:solidFill>
                    <a:latin typeface="+mj-lt"/>
                  </a:rPr>
                  <a:t>инновационно</a:t>
                </a:r>
                <a:r>
                  <a:rPr lang="ru-RU" sz="1400" dirty="0">
                    <a:solidFill>
                      <a:schemeClr val="bg1"/>
                    </a:solidFill>
                    <a:latin typeface="+mj-lt"/>
                  </a:rPr>
                  <a:t>-образовательный центр космических услуг «</a:t>
                </a:r>
                <a:r>
                  <a:rPr lang="ru-RU" sz="1400" dirty="0" err="1">
                    <a:solidFill>
                      <a:schemeClr val="bg1"/>
                    </a:solidFill>
                    <a:latin typeface="+mj-lt"/>
                  </a:rPr>
                  <a:t>КосмоИнформ</a:t>
                </a:r>
                <a:r>
                  <a:rPr lang="ru-RU" sz="1400" dirty="0">
                    <a:solidFill>
                      <a:schemeClr val="bg1"/>
                    </a:solidFill>
                    <a:latin typeface="+mj-lt"/>
                  </a:rPr>
                  <a:t>-центр»</a:t>
                </a:r>
              </a:p>
            </p:txBody>
          </p:sp>
        </p:grpSp>
        <p:grpSp>
          <p:nvGrpSpPr>
            <p:cNvPr id="45" name="Группа 44"/>
            <p:cNvGrpSpPr/>
            <p:nvPr/>
          </p:nvGrpSpPr>
          <p:grpSpPr>
            <a:xfrm>
              <a:off x="8369316" y="1258255"/>
              <a:ext cx="3580931" cy="1406979"/>
              <a:chOff x="4844532" y="3706709"/>
              <a:chExt cx="2844850" cy="1387929"/>
            </a:xfrm>
          </p:grpSpPr>
          <p:sp>
            <p:nvSpPr>
              <p:cNvPr id="46" name="Прямоугольник с двумя скругленными противолежащими углами 45">
                <a:extLst>
                  <a:ext uri="{FF2B5EF4-FFF2-40B4-BE49-F238E27FC236}">
                    <a16:creationId xmlns:a16="http://schemas.microsoft.com/office/drawing/2014/main" id="{48C43A40-1A27-BE44-A1AE-E14DFCBC5D1E}"/>
                  </a:ext>
                </a:extLst>
              </p:cNvPr>
              <p:cNvSpPr/>
              <p:nvPr/>
            </p:nvSpPr>
            <p:spPr>
              <a:xfrm>
                <a:off x="4844532" y="3706709"/>
                <a:ext cx="2798830" cy="1387929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gradFill flip="none" rotWithShape="1">
                <a:gsLst>
                  <a:gs pos="39400">
                    <a:srgbClr val="005AAA"/>
                  </a:gs>
                  <a:gs pos="0">
                    <a:srgbClr val="005AAA"/>
                  </a:gs>
                  <a:gs pos="100000">
                    <a:srgbClr val="00B7EE"/>
                  </a:gs>
                </a:gsLst>
                <a:lin ang="19200000" scaled="0"/>
                <a:tileRect/>
              </a:gradFill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ru-RU" sz="1400" dirty="0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AC46823-BD5B-4D5F-B996-1DDF15874438}"/>
                  </a:ext>
                </a:extLst>
              </p:cNvPr>
              <p:cNvSpPr txBox="1"/>
              <p:nvPr/>
            </p:nvSpPr>
            <p:spPr>
              <a:xfrm>
                <a:off x="4964463" y="4032058"/>
                <a:ext cx="2724919" cy="73866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>
                <a:defPPr>
                  <a:defRPr lang="ru-RU"/>
                </a:defPPr>
                <a:lvl1pPr algn="ctr">
                  <a:defRPr sz="20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algn="l">
                  <a:spcAft>
                    <a:spcPts val="600"/>
                  </a:spcAft>
                </a:pPr>
                <a:r>
                  <a:rPr lang="ru-RU" sz="1400" dirty="0">
                    <a:solidFill>
                      <a:schemeClr val="bg1"/>
                    </a:solidFill>
                    <a:latin typeface="+mj-lt"/>
                  </a:rPr>
                  <a:t>Научно-исследовательский </a:t>
                </a:r>
                <a:r>
                  <a:rPr lang="ru-RU" sz="1400" dirty="0" smtClean="0">
                    <a:solidFill>
                      <a:schemeClr val="bg1"/>
                    </a:solidFill>
                    <a:latin typeface="+mj-lt"/>
                  </a:rPr>
                  <a:t/>
                </a:r>
                <a:br>
                  <a:rPr lang="ru-RU" sz="1400" dirty="0" smtClean="0">
                    <a:solidFill>
                      <a:schemeClr val="bg1"/>
                    </a:solidFill>
                    <a:latin typeface="+mj-lt"/>
                  </a:rPr>
                </a:br>
                <a:r>
                  <a:rPr lang="ru-RU" sz="1400" dirty="0" smtClean="0">
                    <a:solidFill>
                      <a:schemeClr val="bg1"/>
                    </a:solidFill>
                    <a:latin typeface="+mj-lt"/>
                  </a:rPr>
                  <a:t>институт </a:t>
                </a:r>
                <a:r>
                  <a:rPr lang="ru-RU" sz="1400" dirty="0">
                    <a:solidFill>
                      <a:schemeClr val="bg1"/>
                    </a:solidFill>
                    <a:latin typeface="+mj-lt"/>
                  </a:rPr>
                  <a:t>инновационных технологий </a:t>
                </a:r>
                <a:r>
                  <a:rPr lang="ru-RU" sz="1400" dirty="0" smtClean="0">
                    <a:solidFill>
                      <a:schemeClr val="bg1"/>
                    </a:solidFill>
                    <a:latin typeface="+mj-lt"/>
                  </a:rPr>
                  <a:t/>
                </a:r>
                <a:br>
                  <a:rPr lang="ru-RU" sz="1400" dirty="0" smtClean="0">
                    <a:solidFill>
                      <a:schemeClr val="bg1"/>
                    </a:solidFill>
                    <a:latin typeface="+mj-lt"/>
                  </a:rPr>
                </a:br>
                <a:r>
                  <a:rPr lang="ru-RU" sz="1400" dirty="0" smtClean="0">
                    <a:solidFill>
                      <a:schemeClr val="bg1"/>
                    </a:solidFill>
                    <a:latin typeface="+mj-lt"/>
                  </a:rPr>
                  <a:t>в </a:t>
                </a:r>
                <a:r>
                  <a:rPr lang="ru-RU" sz="1400" dirty="0">
                    <a:solidFill>
                      <a:schemeClr val="bg1"/>
                    </a:solidFill>
                    <a:latin typeface="+mj-lt"/>
                  </a:rPr>
                  <a:t>электромеханике </a:t>
                </a:r>
                <a:r>
                  <a:rPr lang="ru-RU" sz="1400" dirty="0" smtClean="0">
                    <a:solidFill>
                      <a:schemeClr val="bg1"/>
                    </a:solidFill>
                    <a:latin typeface="+mj-lt"/>
                  </a:rPr>
                  <a:t>и </a:t>
                </a:r>
                <a:r>
                  <a:rPr lang="ru-RU" sz="1400" dirty="0">
                    <a:solidFill>
                      <a:schemeClr val="bg1"/>
                    </a:solidFill>
                    <a:latin typeface="+mj-lt"/>
                  </a:rPr>
                  <a:t>энергетике </a:t>
                </a:r>
              </a:p>
            </p:txBody>
          </p:sp>
        </p:grpSp>
      </p:grpSp>
      <p:grpSp>
        <p:nvGrpSpPr>
          <p:cNvPr id="53" name="Группа 52"/>
          <p:cNvGrpSpPr/>
          <p:nvPr/>
        </p:nvGrpSpPr>
        <p:grpSpPr>
          <a:xfrm>
            <a:off x="349139" y="4904809"/>
            <a:ext cx="6677477" cy="1387929"/>
            <a:chOff x="357090" y="4645176"/>
            <a:chExt cx="6677477" cy="1387929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5026784" y="4645176"/>
              <a:ext cx="2007783" cy="1363909"/>
              <a:chOff x="4943474" y="3706709"/>
              <a:chExt cx="2007783" cy="1363909"/>
            </a:xfrm>
          </p:grpSpPr>
          <p:sp>
            <p:nvSpPr>
              <p:cNvPr id="30" name="Прямоугольник с двумя скругленными противолежащими углами 29">
                <a:extLst>
                  <a:ext uri="{FF2B5EF4-FFF2-40B4-BE49-F238E27FC236}">
                    <a16:creationId xmlns:a16="http://schemas.microsoft.com/office/drawing/2014/main" id="{48C43A40-1A27-BE44-A1AE-E14DFCBC5D1E}"/>
                  </a:ext>
                </a:extLst>
              </p:cNvPr>
              <p:cNvSpPr/>
              <p:nvPr/>
            </p:nvSpPr>
            <p:spPr>
              <a:xfrm>
                <a:off x="4943474" y="3706709"/>
                <a:ext cx="2007783" cy="1363909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gradFill flip="none" rotWithShape="1">
                <a:gsLst>
                  <a:gs pos="39400">
                    <a:srgbClr val="005AAA"/>
                  </a:gs>
                  <a:gs pos="0">
                    <a:srgbClr val="005AAA"/>
                  </a:gs>
                  <a:gs pos="100000">
                    <a:srgbClr val="00B7EE"/>
                  </a:gs>
                </a:gsLst>
                <a:lin ang="19200000" scaled="0"/>
                <a:tileRect/>
              </a:gradFill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ru-RU" sz="1400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AC46823-BD5B-4D5F-B996-1DDF15874438}"/>
                  </a:ext>
                </a:extLst>
              </p:cNvPr>
              <p:cNvSpPr txBox="1"/>
              <p:nvPr/>
            </p:nvSpPr>
            <p:spPr>
              <a:xfrm>
                <a:off x="5093986" y="4021701"/>
                <a:ext cx="1641615" cy="73866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>
                <a:defPPr>
                  <a:defRPr lang="ru-RU"/>
                </a:defPPr>
                <a:lvl1pPr algn="ctr">
                  <a:defRPr sz="20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algn="l">
                  <a:spcAft>
                    <a:spcPts val="600"/>
                  </a:spcAft>
                </a:pPr>
                <a:r>
                  <a:rPr lang="ru-RU" sz="1400" dirty="0">
                    <a:solidFill>
                      <a:schemeClr val="bg1"/>
                    </a:solidFill>
                    <a:latin typeface="+mj-lt"/>
                  </a:rPr>
                  <a:t>Институт проблем волновой электроники </a:t>
                </a:r>
              </a:p>
            </p:txBody>
          </p:sp>
        </p:grpSp>
        <p:grpSp>
          <p:nvGrpSpPr>
            <p:cNvPr id="42" name="Группа 41"/>
            <p:cNvGrpSpPr/>
            <p:nvPr/>
          </p:nvGrpSpPr>
          <p:grpSpPr>
            <a:xfrm>
              <a:off x="357090" y="4645176"/>
              <a:ext cx="2187770" cy="1387929"/>
              <a:chOff x="4943475" y="3706709"/>
              <a:chExt cx="2187770" cy="1387929"/>
            </a:xfrm>
          </p:grpSpPr>
          <p:sp>
            <p:nvSpPr>
              <p:cNvPr id="43" name="Прямоугольник с двумя скругленными противолежащими углами 42">
                <a:extLst>
                  <a:ext uri="{FF2B5EF4-FFF2-40B4-BE49-F238E27FC236}">
                    <a16:creationId xmlns:a16="http://schemas.microsoft.com/office/drawing/2014/main" id="{48C43A40-1A27-BE44-A1AE-E14DFCBC5D1E}"/>
                  </a:ext>
                </a:extLst>
              </p:cNvPr>
              <p:cNvSpPr/>
              <p:nvPr/>
            </p:nvSpPr>
            <p:spPr>
              <a:xfrm>
                <a:off x="4943475" y="3706709"/>
                <a:ext cx="2187770" cy="1387929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gradFill flip="none" rotWithShape="1">
                <a:gsLst>
                  <a:gs pos="39400">
                    <a:srgbClr val="005AAA"/>
                  </a:gs>
                  <a:gs pos="0">
                    <a:srgbClr val="005AAA"/>
                  </a:gs>
                  <a:gs pos="100000">
                    <a:srgbClr val="00B7EE"/>
                  </a:gs>
                </a:gsLst>
                <a:lin ang="19200000" scaled="0"/>
                <a:tileRect/>
              </a:gradFill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ru-RU" sz="1400" dirty="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AC46823-BD5B-4D5F-B996-1DDF15874438}"/>
                  </a:ext>
                </a:extLst>
              </p:cNvPr>
              <p:cNvSpPr txBox="1"/>
              <p:nvPr/>
            </p:nvSpPr>
            <p:spPr>
              <a:xfrm>
                <a:off x="5098921" y="3925715"/>
                <a:ext cx="1948167" cy="95410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>
                <a:defPPr>
                  <a:defRPr lang="ru-RU"/>
                </a:defPPr>
                <a:lvl1pPr algn="ctr">
                  <a:defRPr sz="20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algn="l">
                  <a:spcAft>
                    <a:spcPts val="600"/>
                  </a:spcAft>
                </a:pPr>
                <a:r>
                  <a:rPr lang="ru-RU" sz="1400" dirty="0">
                    <a:solidFill>
                      <a:schemeClr val="bg1"/>
                    </a:solidFill>
                    <a:latin typeface="+mj-lt"/>
                  </a:rPr>
                  <a:t>Научно-исследовательский отдел биотехнических проблем </a:t>
                </a:r>
              </a:p>
            </p:txBody>
          </p:sp>
        </p:grpSp>
        <p:grpSp>
          <p:nvGrpSpPr>
            <p:cNvPr id="48" name="Группа 47"/>
            <p:cNvGrpSpPr/>
            <p:nvPr/>
          </p:nvGrpSpPr>
          <p:grpSpPr>
            <a:xfrm>
              <a:off x="2691937" y="4645176"/>
              <a:ext cx="2187770" cy="1387929"/>
              <a:chOff x="4943475" y="3706709"/>
              <a:chExt cx="2187770" cy="1387929"/>
            </a:xfrm>
          </p:grpSpPr>
          <p:sp>
            <p:nvSpPr>
              <p:cNvPr id="49" name="Прямоугольник с двумя скругленными противолежащими углами 48">
                <a:extLst>
                  <a:ext uri="{FF2B5EF4-FFF2-40B4-BE49-F238E27FC236}">
                    <a16:creationId xmlns:a16="http://schemas.microsoft.com/office/drawing/2014/main" id="{48C43A40-1A27-BE44-A1AE-E14DFCBC5D1E}"/>
                  </a:ext>
                </a:extLst>
              </p:cNvPr>
              <p:cNvSpPr/>
              <p:nvPr/>
            </p:nvSpPr>
            <p:spPr>
              <a:xfrm>
                <a:off x="4943475" y="3706709"/>
                <a:ext cx="2187770" cy="1387929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gradFill flip="none" rotWithShape="1">
                <a:gsLst>
                  <a:gs pos="39400">
                    <a:srgbClr val="005AAA"/>
                  </a:gs>
                  <a:gs pos="0">
                    <a:srgbClr val="005AAA"/>
                  </a:gs>
                  <a:gs pos="100000">
                    <a:srgbClr val="00B7EE"/>
                  </a:gs>
                </a:gsLst>
                <a:lin ang="19200000" scaled="0"/>
                <a:tileRect/>
              </a:gradFill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ru-RU" sz="1400" dirty="0"/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AC46823-BD5B-4D5F-B996-1DDF15874438}"/>
                  </a:ext>
                </a:extLst>
              </p:cNvPr>
              <p:cNvSpPr txBox="1"/>
              <p:nvPr/>
            </p:nvSpPr>
            <p:spPr>
              <a:xfrm>
                <a:off x="5092328" y="3934062"/>
                <a:ext cx="2018598" cy="95410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>
                <a:defPPr>
                  <a:defRPr lang="ru-RU"/>
                </a:defPPr>
                <a:lvl1pPr algn="ctr">
                  <a:defRPr sz="20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algn="l">
                  <a:spcAft>
                    <a:spcPts val="600"/>
                  </a:spcAft>
                </a:pPr>
                <a:r>
                  <a:rPr lang="ru-RU" sz="1400" dirty="0">
                    <a:solidFill>
                      <a:schemeClr val="bg1"/>
                    </a:solidFill>
                    <a:latin typeface="+mj-lt"/>
                  </a:rPr>
                  <a:t>Особое конструкторское бюро радиоэлектронных систем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326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одним скругленным углом 3"/>
          <p:cNvSpPr/>
          <p:nvPr/>
        </p:nvSpPr>
        <p:spPr>
          <a:xfrm>
            <a:off x="0" y="-1"/>
            <a:ext cx="3589176" cy="333375"/>
          </a:xfrm>
          <a:prstGeom prst="round1Rect">
            <a:avLst>
              <a:gd name="adj" fmla="val 47278"/>
            </a:avLst>
          </a:prstGeom>
          <a:solidFill>
            <a:srgbClr val="D12E6D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Финансирование научной деятельности в 2021-2025 годах, млн. руб.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Научно-технологическая политика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9005183"/>
              </p:ext>
            </p:extLst>
          </p:nvPr>
        </p:nvGraphicFramePr>
        <p:xfrm>
          <a:off x="334963" y="1285540"/>
          <a:ext cx="11522075" cy="4717327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3889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8708">
                  <a:extLst>
                    <a:ext uri="{9D8B030D-6E8A-4147-A177-3AD203B41FA5}">
                      <a16:colId xmlns:a16="http://schemas.microsoft.com/office/drawing/2014/main" val="1124305344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910436667"/>
                    </a:ext>
                  </a:extLst>
                </a:gridCol>
                <a:gridCol w="1495425">
                  <a:extLst>
                    <a:ext uri="{9D8B030D-6E8A-4147-A177-3AD203B41FA5}">
                      <a16:colId xmlns:a16="http://schemas.microsoft.com/office/drawing/2014/main" val="2888694275"/>
                    </a:ext>
                  </a:extLst>
                </a:gridCol>
                <a:gridCol w="1504950">
                  <a:extLst>
                    <a:ext uri="{9D8B030D-6E8A-4147-A177-3AD203B41FA5}">
                      <a16:colId xmlns:a16="http://schemas.microsoft.com/office/drawing/2014/main" val="3518330925"/>
                    </a:ext>
                  </a:extLst>
                </a:gridCol>
                <a:gridCol w="1703388">
                  <a:extLst>
                    <a:ext uri="{9D8B030D-6E8A-4147-A177-3AD203B41FA5}">
                      <a16:colId xmlns:a16="http://schemas.microsoft.com/office/drawing/2014/main" val="697684675"/>
                    </a:ext>
                  </a:extLst>
                </a:gridCol>
              </a:tblGrid>
              <a:tr h="33021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 Источники</a:t>
                      </a:r>
                      <a:r>
                        <a:rPr lang="ru-RU" sz="14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финансирования</a:t>
                      </a:r>
                      <a:endParaRPr lang="ru-RU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202</a:t>
                      </a:r>
                      <a:r>
                        <a:rPr lang="en-US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</a:t>
                      </a:r>
                      <a:endParaRPr lang="ru-RU" sz="1400" b="1" i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2022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2023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2024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2025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05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НИОКР</a:t>
                      </a:r>
                      <a:endParaRPr lang="ru-RU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</a:t>
                      </a:r>
                      <a:r>
                        <a:rPr lang="ru-RU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59</a:t>
                      </a:r>
                      <a:r>
                        <a:rPr lang="en-US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,9</a:t>
                      </a:r>
                      <a:endParaRPr lang="en-US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149,9</a:t>
                      </a:r>
                      <a:endParaRPr lang="en-US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212,6</a:t>
                      </a:r>
                      <a:endParaRPr lang="en-US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211,5</a:t>
                      </a:r>
                      <a:endParaRPr lang="en-US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185,9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82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Бюджеты</a:t>
                      </a:r>
                      <a:endParaRPr lang="ru-RU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84,2</a:t>
                      </a:r>
                      <a:endParaRPr lang="ru-RU" sz="1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84,3</a:t>
                      </a:r>
                      <a:endParaRPr lang="ru-RU" sz="1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66,5</a:t>
                      </a:r>
                      <a:endParaRPr lang="ru-RU" sz="1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68,4</a:t>
                      </a:r>
                      <a:endParaRPr lang="ru-RU" sz="1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98,4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086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  </a:t>
                      </a:r>
                      <a:r>
                        <a:rPr lang="ru-RU" sz="12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Минобрнауки</a:t>
                      </a:r>
                      <a:r>
                        <a:rPr lang="ru-RU" sz="1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, в том числе: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58</a:t>
                      </a: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,7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j-lt"/>
                        <a:ea typeface="Verdana" panose="020B0604030504040204" pitchFamily="3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40</a:t>
                      </a:r>
                      <a:r>
                        <a:rPr kumimoji="0" lang="en-US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,</a:t>
                      </a: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9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j-lt"/>
                        <a:ea typeface="Verdana" panose="020B0604030504040204" pitchFamily="3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40,7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j-lt"/>
                        <a:ea typeface="Verdana" panose="020B0604030504040204" pitchFamily="3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40,9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j-lt"/>
                        <a:ea typeface="Verdana" panose="020B0604030504040204" pitchFamily="3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84,9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j-lt"/>
                        <a:ea typeface="Verdana" panose="020B0604030504040204" pitchFamily="3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157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     </a:t>
                      </a:r>
                      <a:r>
                        <a:rPr lang="ru-RU" sz="12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Госзадание</a:t>
                      </a:r>
                      <a:r>
                        <a:rPr lang="ru-RU" sz="1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на </a:t>
                      </a:r>
                      <a:r>
                        <a:rPr lang="ru-RU" sz="12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НИР</a:t>
                      </a:r>
                      <a:endParaRPr lang="ru-RU" sz="12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16,7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16,7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j-lt"/>
                        <a:ea typeface="Verdana" panose="020B0604030504040204" pitchFamily="3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17,3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j-lt"/>
                        <a:ea typeface="Verdana" panose="020B0604030504040204" pitchFamily="3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17,9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j-lt"/>
                        <a:ea typeface="Verdana" panose="020B0604030504040204" pitchFamily="3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18,5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j-lt"/>
                        <a:ea typeface="Verdana" panose="020B0604030504040204" pitchFamily="3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215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     Приоритет-2030</a:t>
                      </a:r>
                      <a:endParaRPr lang="ru-RU" sz="1200" b="0" kern="1200" baseline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42,0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j-lt"/>
                        <a:ea typeface="Verdana" panose="020B0604030504040204" pitchFamily="3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24,2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j-lt"/>
                        <a:ea typeface="Verdana" panose="020B0604030504040204" pitchFamily="3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8,1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j-lt"/>
                        <a:ea typeface="Verdana" panose="020B0604030504040204" pitchFamily="3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‒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66,4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9297832"/>
                  </a:ext>
                </a:extLst>
              </a:tr>
              <a:tr h="385435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     Центр трансфера технологий</a:t>
                      </a:r>
                      <a:endParaRPr lang="ru-RU" sz="1200" b="0" kern="1200" baseline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‒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‒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15,3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j-lt"/>
                        <a:ea typeface="Verdana" panose="020B0604030504040204" pitchFamily="3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23,0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j-lt"/>
                        <a:ea typeface="Verdana" panose="020B0604030504040204" pitchFamily="3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j-lt"/>
                        <a:ea typeface="Verdana" panose="020B0604030504040204" pitchFamily="3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4961583"/>
                  </a:ext>
                </a:extLst>
              </a:tr>
              <a:tr h="380157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  </a:t>
                      </a:r>
                      <a:r>
                        <a:rPr lang="ru-RU" sz="12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РНФ</a:t>
                      </a:r>
                      <a:r>
                        <a:rPr lang="ru-RU" sz="1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,</a:t>
                      </a:r>
                      <a:r>
                        <a:rPr lang="ru-RU" sz="12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Гранты Президента РФ</a:t>
                      </a:r>
                      <a:endParaRPr lang="ru-RU" sz="12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25,5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43,4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j-lt"/>
                        <a:ea typeface="Verdana" panose="020B0604030504040204" pitchFamily="3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25</a:t>
                      </a: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,8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j-lt"/>
                        <a:ea typeface="Verdana" panose="020B0604030504040204" pitchFamily="3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26,7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j-lt"/>
                        <a:ea typeface="Verdana" panose="020B0604030504040204" pitchFamily="3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12,7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j-lt"/>
                        <a:ea typeface="Verdana" panose="020B0604030504040204" pitchFamily="3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0157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  Бюджет Санкт-Петербурга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‒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‒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‒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0,8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0,8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0854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 </a:t>
                      </a:r>
                      <a:r>
                        <a:rPr lang="ru-RU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Хозяйственные договоры</a:t>
                      </a:r>
                      <a:r>
                        <a:rPr lang="ru-RU" sz="1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, в том </a:t>
                      </a:r>
                      <a:r>
                        <a:rPr lang="ru-RU" sz="12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числе</a:t>
                      </a:r>
                      <a:endParaRPr lang="ru-RU" sz="12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57,8</a:t>
                      </a:r>
                      <a:endParaRPr lang="ru-RU" sz="1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48,1</a:t>
                      </a:r>
                      <a:endParaRPr lang="ru-RU" sz="1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127,5</a:t>
                      </a:r>
                      <a:endParaRPr lang="ru-RU" sz="1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120,4</a:t>
                      </a:r>
                      <a:endParaRPr lang="ru-RU" sz="1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57</a:t>
                      </a:r>
                      <a:endParaRPr lang="ru-RU" sz="1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0157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  с российскими заказчиками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53,9</a:t>
                      </a:r>
                      <a:endParaRPr lang="ru-RU" sz="12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47,9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j-lt"/>
                        <a:ea typeface="Verdana" panose="020B0604030504040204" pitchFamily="3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127,5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j-lt"/>
                        <a:ea typeface="Verdana" panose="020B0604030504040204" pitchFamily="3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120,4 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j-lt"/>
                        <a:ea typeface="Verdana" panose="020B0604030504040204" pitchFamily="3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57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j-lt"/>
                        <a:ea typeface="Verdana" panose="020B0604030504040204" pitchFamily="3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8867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  с зарубежными заказчиками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3,9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0,2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j-lt"/>
                        <a:ea typeface="Verdana" panose="020B0604030504040204" pitchFamily="3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0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j-lt"/>
                        <a:ea typeface="Verdana" panose="020B0604030504040204" pitchFamily="3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0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j-lt"/>
                        <a:ea typeface="Verdana" panose="020B0604030504040204" pitchFamily="3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0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j-lt"/>
                        <a:ea typeface="Verdana" panose="020B0604030504040204" pitchFamily="3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0157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 И</a:t>
                      </a:r>
                      <a:r>
                        <a:rPr lang="ru-RU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з собственных средств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17,9</a:t>
                      </a:r>
                      <a:endParaRPr lang="ru-RU" sz="1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17,5</a:t>
                      </a:r>
                      <a:endParaRPr lang="ru-RU" sz="1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</a:t>
                      </a:r>
                      <a:r>
                        <a:rPr lang="en-US" sz="12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8</a:t>
                      </a:r>
                      <a:r>
                        <a:rPr lang="ru-RU" sz="12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,</a:t>
                      </a:r>
                      <a:r>
                        <a:rPr lang="en-US" sz="12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6</a:t>
                      </a:r>
                      <a:r>
                        <a:rPr lang="ru-RU" sz="12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</a:t>
                      </a:r>
                      <a:endParaRPr lang="ru-RU" sz="1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22,7</a:t>
                      </a:r>
                      <a:endParaRPr lang="ru-RU" sz="1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29,0 (+1,5 ИФ ) 30,5</a:t>
                      </a:r>
                      <a:endParaRPr lang="ru-RU" sz="1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174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одним скругленным углом 3"/>
          <p:cNvSpPr/>
          <p:nvPr/>
        </p:nvSpPr>
        <p:spPr>
          <a:xfrm>
            <a:off x="0" y="-1"/>
            <a:ext cx="3589176" cy="333375"/>
          </a:xfrm>
          <a:prstGeom prst="round1Rect">
            <a:avLst>
              <a:gd name="adj" fmla="val 47278"/>
            </a:avLst>
          </a:prstGeom>
          <a:solidFill>
            <a:srgbClr val="D12E6D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Распределение </a:t>
            </a:r>
            <a:r>
              <a:rPr lang="ru-RU" dirty="0"/>
              <a:t>объемов НИОКР в 2025 </a:t>
            </a:r>
            <a:r>
              <a:rPr lang="ru-RU" dirty="0" smtClean="0"/>
              <a:t>году, млн</a:t>
            </a:r>
            <a:r>
              <a:rPr lang="ru-RU" dirty="0"/>
              <a:t>. руб.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Научно-технологическая политика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708896"/>
              </p:ext>
            </p:extLst>
          </p:nvPr>
        </p:nvGraphicFramePr>
        <p:xfrm>
          <a:off x="334963" y="1452893"/>
          <a:ext cx="6400059" cy="4966734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461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7786">
                  <a:extLst>
                    <a:ext uri="{9D8B030D-6E8A-4147-A177-3AD203B41FA5}">
                      <a16:colId xmlns:a16="http://schemas.microsoft.com/office/drawing/2014/main" val="2301650770"/>
                    </a:ext>
                  </a:extLst>
                </a:gridCol>
                <a:gridCol w="807233">
                  <a:extLst>
                    <a:ext uri="{9D8B030D-6E8A-4147-A177-3AD203B41FA5}">
                      <a16:colId xmlns:a16="http://schemas.microsoft.com/office/drawing/2014/main" val="2983130993"/>
                    </a:ext>
                  </a:extLst>
                </a:gridCol>
                <a:gridCol w="777388">
                  <a:extLst>
                    <a:ext uri="{9D8B030D-6E8A-4147-A177-3AD203B41FA5}">
                      <a16:colId xmlns:a16="http://schemas.microsoft.com/office/drawing/2014/main" val="1489822212"/>
                    </a:ext>
                  </a:extLst>
                </a:gridCol>
                <a:gridCol w="809118">
                  <a:extLst>
                    <a:ext uri="{9D8B030D-6E8A-4147-A177-3AD203B41FA5}">
                      <a16:colId xmlns:a16="http://schemas.microsoft.com/office/drawing/2014/main" val="664853569"/>
                    </a:ext>
                  </a:extLst>
                </a:gridCol>
                <a:gridCol w="764162">
                  <a:extLst>
                    <a:ext uri="{9D8B030D-6E8A-4147-A177-3AD203B41FA5}">
                      <a16:colId xmlns:a16="http://schemas.microsoft.com/office/drawing/2014/main" val="2684451973"/>
                    </a:ext>
                  </a:extLst>
                </a:gridCol>
                <a:gridCol w="983310">
                  <a:extLst>
                    <a:ext uri="{9D8B030D-6E8A-4147-A177-3AD203B41FA5}">
                      <a16:colId xmlns:a16="http://schemas.microsoft.com/office/drawing/2014/main" val="2910436667"/>
                    </a:ext>
                  </a:extLst>
                </a:gridCol>
              </a:tblGrid>
              <a:tr h="418587">
                <a:tc rowSpan="2"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Институты</a:t>
                      </a:r>
                      <a:r>
                        <a:rPr kumimoji="0" lang="en-US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/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факультеты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Кафедры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0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389">
                <a:tc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3,0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2,5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89,7</a:t>
                      </a:r>
                      <a:b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ЦАИР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95,2</a:t>
                      </a:r>
                      <a:endParaRPr lang="ru-RU" alt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389">
                <a:tc rowSpan="2"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14,4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8,5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52,9</a:t>
                      </a:r>
                      <a:endParaRPr lang="ru-RU" altLang="ru-RU" sz="1400" b="1" i="0" u="none" strike="noStrike" kern="1200" dirty="0">
                        <a:solidFill>
                          <a:srgbClr val="00B05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056946"/>
                  </a:ext>
                </a:extLst>
              </a:tr>
              <a:tr h="347389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ОКБ РЭС: </a:t>
                      </a:r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30,0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u="none" strike="noStrike" kern="1200" cap="none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u="none" strike="noStrike" kern="1200" cap="none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337229"/>
                  </a:ext>
                </a:extLst>
              </a:tr>
              <a:tr h="347389">
                <a:tc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ru-RU" alt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4,5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5,5</a:t>
                      </a:r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7389">
                <a:tc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2,2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2,2</a:t>
                      </a:r>
                      <a:endParaRPr lang="ru-RU" alt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7389">
                <a:tc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ФПТИ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endParaRPr lang="ru-RU" alt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4491486"/>
                  </a:ext>
                </a:extLst>
              </a:tr>
              <a:tr h="3473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СПО + ИФ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3+1,5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980332"/>
                  </a:ext>
                </a:extLst>
              </a:tr>
              <a:tr h="3473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8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  <a:endParaRPr lang="ru-RU" alt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4801997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Департамент </a:t>
                      </a: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/>
                      </a:r>
                      <a:b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</a:b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НИД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ЦКУ: 3,8+ НТУ 5,2; НИОБП – 0,5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9,5</a:t>
                      </a:r>
                      <a:endParaRPr lang="ru-RU" alt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05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Инж</a:t>
                      </a: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. школа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Лаборатория ИИ</a:t>
                      </a:r>
                      <a:endParaRPr lang="ru-RU" alt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15</a:t>
                      </a:r>
                      <a:r>
                        <a:rPr lang="en-US" altLang="ru-RU" sz="14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</a:t>
                      </a:r>
                      <a:r>
                        <a:rPr lang="ru-RU" altLang="ru-RU" sz="14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endParaRPr lang="ru-RU" alt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240055"/>
                  </a:ext>
                </a:extLst>
              </a:tr>
              <a:tr h="432000">
                <a:tc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Итого</a:t>
                      </a:r>
                    </a:p>
                  </a:txBody>
                  <a:tcPr marL="45720" marR="4572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itchFamily="34" charset="0"/>
                      </a:endParaRP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185,9</a:t>
                      </a:r>
                      <a:endParaRPr kumimoji="0" lang="ru-RU" alt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itchFamily="34" charset="0"/>
                      </a:endParaRP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4B678896-6D00-4ACE-9A33-C9414FDF99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9282290"/>
              </p:ext>
            </p:extLst>
          </p:nvPr>
        </p:nvGraphicFramePr>
        <p:xfrm>
          <a:off x="6858668" y="1999616"/>
          <a:ext cx="5106320" cy="4054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505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одним скругленным углом 3"/>
          <p:cNvSpPr/>
          <p:nvPr/>
        </p:nvSpPr>
        <p:spPr>
          <a:xfrm>
            <a:off x="0" y="-1"/>
            <a:ext cx="3589176" cy="333375"/>
          </a:xfrm>
          <a:prstGeom prst="round1Rect">
            <a:avLst>
              <a:gd name="adj" fmla="val 47278"/>
            </a:avLst>
          </a:prstGeom>
          <a:solidFill>
            <a:srgbClr val="D12E6D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Распределение </a:t>
            </a:r>
            <a:r>
              <a:rPr lang="ru-RU" dirty="0"/>
              <a:t>объемов НИР из бюджетных </a:t>
            </a:r>
            <a:r>
              <a:rPr lang="ru-RU" dirty="0" smtClean="0"/>
              <a:t>средств </a:t>
            </a:r>
            <a:r>
              <a:rPr lang="ru-RU" dirty="0" err="1" smtClean="0"/>
              <a:t>Минобрнауки</a:t>
            </a:r>
            <a:r>
              <a:rPr lang="ru-RU" dirty="0"/>
              <a:t>, грантов РНФ, Президента РФ в 2025 году, млн. руб.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Научно-технологическая политика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289772"/>
              </p:ext>
            </p:extLst>
          </p:nvPr>
        </p:nvGraphicFramePr>
        <p:xfrm>
          <a:off x="334963" y="1458913"/>
          <a:ext cx="6400059" cy="4763558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461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7786">
                  <a:extLst>
                    <a:ext uri="{9D8B030D-6E8A-4147-A177-3AD203B41FA5}">
                      <a16:colId xmlns:a16="http://schemas.microsoft.com/office/drawing/2014/main" val="2301650770"/>
                    </a:ext>
                  </a:extLst>
                </a:gridCol>
                <a:gridCol w="807233">
                  <a:extLst>
                    <a:ext uri="{9D8B030D-6E8A-4147-A177-3AD203B41FA5}">
                      <a16:colId xmlns:a16="http://schemas.microsoft.com/office/drawing/2014/main" val="2983130993"/>
                    </a:ext>
                  </a:extLst>
                </a:gridCol>
                <a:gridCol w="777388">
                  <a:extLst>
                    <a:ext uri="{9D8B030D-6E8A-4147-A177-3AD203B41FA5}">
                      <a16:colId xmlns:a16="http://schemas.microsoft.com/office/drawing/2014/main" val="1489822212"/>
                    </a:ext>
                  </a:extLst>
                </a:gridCol>
                <a:gridCol w="809118">
                  <a:extLst>
                    <a:ext uri="{9D8B030D-6E8A-4147-A177-3AD203B41FA5}">
                      <a16:colId xmlns:a16="http://schemas.microsoft.com/office/drawing/2014/main" val="664853569"/>
                    </a:ext>
                  </a:extLst>
                </a:gridCol>
                <a:gridCol w="764162">
                  <a:extLst>
                    <a:ext uri="{9D8B030D-6E8A-4147-A177-3AD203B41FA5}">
                      <a16:colId xmlns:a16="http://schemas.microsoft.com/office/drawing/2014/main" val="2684451973"/>
                    </a:ext>
                  </a:extLst>
                </a:gridCol>
                <a:gridCol w="983310">
                  <a:extLst>
                    <a:ext uri="{9D8B030D-6E8A-4147-A177-3AD203B41FA5}">
                      <a16:colId xmlns:a16="http://schemas.microsoft.com/office/drawing/2014/main" val="2910436667"/>
                    </a:ext>
                  </a:extLst>
                </a:gridCol>
              </a:tblGrid>
              <a:tr h="369887">
                <a:tc rowSpan="2"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Институты</a:t>
                      </a:r>
                      <a:r>
                        <a:rPr kumimoji="0" lang="en-US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/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факультеты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Кафедры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9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035">
                <a:tc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3,0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70,0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75,5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035">
                <a:tc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7,</a:t>
                      </a:r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14,3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056946"/>
                  </a:ext>
                </a:extLst>
              </a:tr>
              <a:tr h="454035">
                <a:tc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ru-RU" alt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1,3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2,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3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4035">
                <a:tc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,5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1,5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4035">
                <a:tc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ФПТИ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1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4491486"/>
                  </a:ext>
                </a:extLst>
              </a:tr>
              <a:tr h="5543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Инженерная школа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Лаборатория ИИ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1,5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098038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Департамент </a:t>
                      </a: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/>
                      </a:r>
                      <a:b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</a:b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НИД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ЦКУ: 1,8; НИОБП 0,5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2,3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64621">
                <a:tc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Итого</a:t>
                      </a:r>
                    </a:p>
                  </a:txBody>
                  <a:tcPr marL="45720" marR="4572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itchFamily="34" charset="0"/>
                      </a:endParaRP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98,4</a:t>
                      </a:r>
                      <a:endParaRPr kumimoji="0" lang="ru-RU" alt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itchFamily="34" charset="0"/>
                      </a:endParaRP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4B678896-6D00-4ACE-9A33-C9414FDF99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9769438"/>
              </p:ext>
            </p:extLst>
          </p:nvPr>
        </p:nvGraphicFramePr>
        <p:xfrm>
          <a:off x="6973811" y="1857377"/>
          <a:ext cx="5106320" cy="3840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426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одним скругленным углом 3"/>
          <p:cNvSpPr/>
          <p:nvPr/>
        </p:nvSpPr>
        <p:spPr>
          <a:xfrm>
            <a:off x="0" y="-1"/>
            <a:ext cx="3589176" cy="333375"/>
          </a:xfrm>
          <a:prstGeom prst="round1Rect">
            <a:avLst>
              <a:gd name="adj" fmla="val 47278"/>
            </a:avLst>
          </a:prstGeom>
          <a:solidFill>
            <a:srgbClr val="D12E6D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Центр трансфера технологий ГУАП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Научно-технологическая политика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107146"/>
              </p:ext>
            </p:extLst>
          </p:nvPr>
        </p:nvGraphicFramePr>
        <p:xfrm>
          <a:off x="334963" y="1268413"/>
          <a:ext cx="11522074" cy="1970087"/>
        </p:xfrm>
        <a:graphic>
          <a:graphicData uri="http://schemas.openxmlformats.org/drawingml/2006/table">
            <a:tbl>
              <a:tblPr firstRow="1" firstCol="1" bandRow="1"/>
              <a:tblGrid>
                <a:gridCol w="1385343">
                  <a:extLst>
                    <a:ext uri="{9D8B030D-6E8A-4147-A177-3AD203B41FA5}">
                      <a16:colId xmlns:a16="http://schemas.microsoft.com/office/drawing/2014/main" val="2520194468"/>
                    </a:ext>
                  </a:extLst>
                </a:gridCol>
                <a:gridCol w="3213644">
                  <a:extLst>
                    <a:ext uri="{9D8B030D-6E8A-4147-A177-3AD203B41FA5}">
                      <a16:colId xmlns:a16="http://schemas.microsoft.com/office/drawing/2014/main" val="3625463221"/>
                    </a:ext>
                  </a:extLst>
                </a:gridCol>
                <a:gridCol w="4505325">
                  <a:extLst>
                    <a:ext uri="{9D8B030D-6E8A-4147-A177-3AD203B41FA5}">
                      <a16:colId xmlns:a16="http://schemas.microsoft.com/office/drawing/2014/main" val="2834791569"/>
                    </a:ext>
                  </a:extLst>
                </a:gridCol>
                <a:gridCol w="2417762">
                  <a:extLst>
                    <a:ext uri="{9D8B030D-6E8A-4147-A177-3AD203B41FA5}">
                      <a16:colId xmlns:a16="http://schemas.microsoft.com/office/drawing/2014/main" val="2603163714"/>
                    </a:ext>
                  </a:extLst>
                </a:gridCol>
              </a:tblGrid>
              <a:tr h="360362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Показатели по  привлеченному финансированию 2024-2025</a:t>
                      </a: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kern="1200" dirty="0" smtClean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8072678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Год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Доход от распоряжения исключительными правами на результаты интеллектуальной деятельности,</a:t>
                      </a:r>
                      <a:r>
                        <a:rPr lang="ru-RU" sz="1200" b="1" kern="1200" baseline="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 тыс. руб.</a:t>
                      </a:r>
                      <a:endParaRPr lang="ru-RU" sz="1200" b="1" kern="1200" dirty="0" smtClean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Доход от оказанных образовательных услуг </a:t>
                      </a:r>
                      <a:br>
                        <a:rPr lang="ru-RU" sz="12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</a:b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по разработанным ЦТТ дополнительным профессиональным программам в сфере интеллектуальной собственности, тыс. руб.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Доход от выполнения НИОКТР, тыс. руб.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921782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2024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5 303</a:t>
                      </a:r>
                      <a:r>
                        <a:rPr lang="en-US" sz="11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2 000</a:t>
                      </a:r>
                      <a:r>
                        <a:rPr lang="en-US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,00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38 </a:t>
                      </a: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147,00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234882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1 полугодие 2025</a:t>
                      </a:r>
                      <a:endParaRPr lang="ru-RU" sz="12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150</a:t>
                      </a:r>
                      <a:r>
                        <a:rPr lang="en-US" sz="11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525, </a:t>
                      </a: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3 600,00 </a:t>
                      </a: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(+ </a:t>
                      </a:r>
                      <a:r>
                        <a:rPr lang="ru-RU" sz="11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3 000,00 на 01.10.2025</a:t>
                      </a: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5120902"/>
                  </a:ext>
                </a:extLst>
              </a:tr>
              <a:tr h="321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Общие показатели 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5453</a:t>
                      </a:r>
                      <a:r>
                        <a:rPr lang="en-US" sz="12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2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2 525, </a:t>
                      </a:r>
                      <a:r>
                        <a:rPr lang="en-US" sz="12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44 474, </a:t>
                      </a: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816453"/>
                  </a:ext>
                </a:extLst>
              </a:tr>
            </a:tbl>
          </a:graphicData>
        </a:graphic>
      </p:graphicFrame>
      <p:pic>
        <p:nvPicPr>
          <p:cNvPr id="6" name="Picture 2" descr="https://media.guap.ru/22069/_title.jpg?s=l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62192" y="3381375"/>
            <a:ext cx="3143103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63" y="3354307"/>
            <a:ext cx="3135166" cy="2954418"/>
          </a:xfrm>
          <a:prstGeom prst="rect">
            <a:avLst/>
          </a:prstGeom>
        </p:spPr>
      </p:pic>
      <p:pic>
        <p:nvPicPr>
          <p:cNvPr id="8" name="Picture 4" descr="https://media.guap.ru/22030/001.jpg?s=l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70129" y="4853741"/>
            <a:ext cx="3769083" cy="174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с двумя скругленными противолежащими углами 8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6522906" y="3354307"/>
            <a:ext cx="5343869" cy="3254432"/>
          </a:xfrm>
          <a:prstGeom prst="round2DiagRect">
            <a:avLst>
              <a:gd name="adj1" fmla="val 5545"/>
              <a:gd name="adj2" fmla="val 0"/>
            </a:avLst>
          </a:prstGeom>
          <a:gradFill flip="none" rotWithShape="1">
            <a:gsLst>
              <a:gs pos="39400">
                <a:srgbClr val="005AAA"/>
              </a:gs>
              <a:gs pos="0">
                <a:srgbClr val="005AAA"/>
              </a:gs>
              <a:gs pos="100000">
                <a:srgbClr val="00B7EE"/>
              </a:gs>
            </a:gsLst>
            <a:lin ang="19200000" scaled="0"/>
            <a:tileRect/>
          </a:gra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700877" y="3569514"/>
            <a:ext cx="4987925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Создана </a:t>
            </a:r>
            <a:r>
              <a:rPr lang="ru-RU" sz="1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постоянно </a:t>
            </a:r>
            <a:r>
              <a:rPr lang="ru-RU" sz="12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действующая комиссия </a:t>
            </a:r>
            <a:r>
              <a:rPr lang="ru-RU" sz="1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по интеллектуальной собственности ГУАП (положение, локальные нормативные акты)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Показатели </a:t>
            </a:r>
            <a:r>
              <a:rPr lang="ru-RU" sz="1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ЦТТ  ГУАП за 2024 </a:t>
            </a:r>
            <a:r>
              <a:rPr lang="ru-RU" sz="12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год выполнены на </a:t>
            </a:r>
            <a:r>
              <a:rPr lang="ru-RU" sz="16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97%</a:t>
            </a:r>
            <a:endParaRPr lang="ru-RU" sz="16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14</a:t>
            </a:r>
            <a:r>
              <a:rPr lang="ru-RU" sz="12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заключенных </a:t>
            </a:r>
            <a:r>
              <a:rPr lang="ru-RU" sz="1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научными организациями и образовательными организациями высшего образования при содействии центра трансфера технологий договоров о распоряжении исключительным правом на результаты интеллектуальной деятельности  </a:t>
            </a:r>
            <a:endParaRPr lang="ru-RU" sz="1200" dirty="0" smtClean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Разработана «Витрина </a:t>
            </a:r>
            <a:r>
              <a:rPr lang="ru-RU" sz="1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проектов </a:t>
            </a:r>
            <a:r>
              <a:rPr lang="ru-RU" sz="12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ГУАП»</a:t>
            </a:r>
            <a:endParaRPr lang="ru-RU" sz="12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Проведены </a:t>
            </a:r>
            <a:r>
              <a:rPr lang="ru-RU" sz="12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семинары  </a:t>
            </a:r>
            <a:r>
              <a:rPr lang="ru-RU" sz="1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«Особенности процесса подачи заявки </a:t>
            </a:r>
            <a:r>
              <a:rPr lang="ru-RU" sz="12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ru-RU" sz="12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</a:br>
            <a:r>
              <a:rPr lang="ru-RU" sz="12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на </a:t>
            </a:r>
            <a:r>
              <a:rPr lang="ru-RU" sz="1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изобретение и полезную модель, их значимость </a:t>
            </a:r>
            <a:r>
              <a:rPr lang="ru-RU" sz="12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и использование </a:t>
            </a:r>
            <a:r>
              <a:rPr lang="ru-RU" sz="1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в диссертационном исследовании </a:t>
            </a:r>
            <a:r>
              <a:rPr lang="ru-RU" sz="12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и </a:t>
            </a:r>
            <a:r>
              <a:rPr lang="ru-RU" sz="1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коммерциализации результатов» для аспирантов и молодых ученых ГУАП</a:t>
            </a:r>
          </a:p>
        </p:txBody>
      </p:sp>
    </p:spTree>
    <p:extLst>
      <p:ext uri="{BB962C8B-B14F-4D97-AF65-F5344CB8AC3E}">
        <p14:creationId xmlns:p14="http://schemas.microsoft.com/office/powerpoint/2010/main" val="145306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Приоритет 2030. Фокусировка ГУАП</a:t>
            </a:r>
            <a:endParaRPr lang="ru-RU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Стратегия </a:t>
            </a:r>
            <a:r>
              <a:rPr lang="ru-RU" dirty="0" smtClean="0"/>
              <a:t>развития</a:t>
            </a: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7965397"/>
              </p:ext>
            </p:extLst>
          </p:nvPr>
        </p:nvGraphicFramePr>
        <p:xfrm>
          <a:off x="334963" y="1268413"/>
          <a:ext cx="5464491" cy="225075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0412">
                  <a:extLst>
                    <a:ext uri="{9D8B030D-6E8A-4147-A177-3AD203B41FA5}">
                      <a16:colId xmlns:a16="http://schemas.microsoft.com/office/drawing/2014/main" val="2378826330"/>
                    </a:ext>
                  </a:extLst>
                </a:gridCol>
                <a:gridCol w="2028825">
                  <a:extLst>
                    <a:ext uri="{9D8B030D-6E8A-4147-A177-3AD203B41FA5}">
                      <a16:colId xmlns:a16="http://schemas.microsoft.com/office/drawing/2014/main" val="21619229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500665447"/>
                    </a:ext>
                  </a:extLst>
                </a:gridCol>
                <a:gridCol w="1913254">
                  <a:extLst>
                    <a:ext uri="{9D8B030D-6E8A-4147-A177-3AD203B41FA5}">
                      <a16:colId xmlns:a16="http://schemas.microsoft.com/office/drawing/2014/main" val="2047705233"/>
                    </a:ext>
                  </a:extLst>
                </a:gridCol>
              </a:tblGrid>
              <a:tr h="69373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60</a:t>
                      </a:r>
                      <a:endParaRPr lang="ru-RU" sz="24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46300">
                          <a:srgbClr val="005CAC"/>
                        </a:gs>
                        <a:gs pos="0">
                          <a:srgbClr val="005AAA"/>
                        </a:gs>
                        <a:gs pos="100000">
                          <a:srgbClr val="00B7ED"/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новых инженерных </a:t>
                      </a:r>
                      <a:br>
                        <a:rPr lang="ru-RU" sz="1200" dirty="0" smtClean="0">
                          <a:solidFill>
                            <a:srgbClr val="002060"/>
                          </a:solidFill>
                          <a:latin typeface="+mj-lt"/>
                        </a:rPr>
                      </a:b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программ с 2014 г.</a:t>
                      </a:r>
                      <a:endParaRPr lang="ru-RU" sz="12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80%</a:t>
                      </a:r>
                      <a:endParaRPr lang="ru-RU" sz="24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6300">
                          <a:srgbClr val="005CAC"/>
                        </a:gs>
                        <a:gs pos="0">
                          <a:srgbClr val="005AAA"/>
                        </a:gs>
                        <a:gs pos="100000">
                          <a:srgbClr val="00B7ED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студентов проходят практику в профильных организациях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55690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5670369"/>
                  </a:ext>
                </a:extLst>
              </a:tr>
              <a:tr h="68326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75%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46300">
                          <a:srgbClr val="005CAC"/>
                        </a:gs>
                        <a:gs pos="0">
                          <a:srgbClr val="005AAA"/>
                        </a:gs>
                        <a:gs pos="100000">
                          <a:srgbClr val="00B7ED"/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студентов обучаются 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по программам инженерного профиля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19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6300">
                          <a:srgbClr val="005CAC"/>
                        </a:gs>
                        <a:gs pos="0">
                          <a:srgbClr val="005AAA"/>
                        </a:gs>
                        <a:gs pos="100000">
                          <a:srgbClr val="00B7ED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новых инженерных пространств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90304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71076631"/>
                  </a:ext>
                </a:extLst>
              </a:tr>
              <a:tr h="63119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300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46300">
                          <a:srgbClr val="005CAC"/>
                        </a:gs>
                        <a:gs pos="0">
                          <a:srgbClr val="005AAA"/>
                        </a:gs>
                        <a:gs pos="100000">
                          <a:srgbClr val="00B7ED"/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технологических решений под запросы</a:t>
                      </a:r>
                      <a:r>
                        <a:rPr lang="en-US" sz="12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партнеров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3,5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6300">
                          <a:srgbClr val="005CAC"/>
                        </a:gs>
                        <a:gs pos="0">
                          <a:srgbClr val="005AAA"/>
                        </a:gs>
                        <a:gs pos="100000">
                          <a:srgbClr val="00B7ED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рост числа студентов инженерного профиля </a:t>
                      </a:r>
                      <a:br>
                        <a:rPr lang="ru-RU" sz="12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с 700 до 2500 чел.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84646531"/>
                  </a:ext>
                </a:extLst>
              </a:tr>
            </a:tbl>
          </a:graphicData>
        </a:graphic>
      </p:graphicFrame>
      <p:grpSp>
        <p:nvGrpSpPr>
          <p:cNvPr id="3" name="Группа 2"/>
          <p:cNvGrpSpPr/>
          <p:nvPr/>
        </p:nvGrpSpPr>
        <p:grpSpPr>
          <a:xfrm>
            <a:off x="342144" y="3687194"/>
            <a:ext cx="5325231" cy="2621531"/>
            <a:chOff x="6909124" y="2813260"/>
            <a:chExt cx="4087418" cy="2552057"/>
          </a:xfrm>
        </p:grpSpPr>
        <p:sp>
          <p:nvSpPr>
            <p:cNvPr id="60" name="Прямоугольник с двумя скругленными противолежащими углами 59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6909124" y="2813260"/>
              <a:ext cx="4087418" cy="2552057"/>
            </a:xfrm>
            <a:prstGeom prst="round2DiagRect">
              <a:avLst>
                <a:gd name="adj1" fmla="val 16667"/>
                <a:gd name="adj2" fmla="val 0"/>
              </a:avLst>
            </a:prstGeom>
            <a:gradFill flip="none" rotWithShape="1">
              <a:gsLst>
                <a:gs pos="39400">
                  <a:srgbClr val="005AAA"/>
                </a:gs>
                <a:gs pos="0">
                  <a:srgbClr val="005AAA"/>
                </a:gs>
                <a:gs pos="100000">
                  <a:srgbClr val="00B7EE"/>
                </a:gs>
              </a:gsLst>
              <a:lin ang="19200000" scaled="0"/>
              <a:tileRect/>
            </a:gra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7350616" y="3692570"/>
              <a:ext cx="3113401" cy="10615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ru-RU" sz="1400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Российская орбитальная станция </a:t>
              </a:r>
            </a:p>
            <a:p>
              <a:pPr marL="285750" indent="-285750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ru-RU" sz="1400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Сверхзвуковой гражданский самолет </a:t>
              </a:r>
            </a:p>
            <a:p>
              <a:pPr marL="285750" indent="-285750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ru-RU" sz="1400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Бесшовное цифровое небо</a:t>
              </a:r>
            </a:p>
            <a:p>
              <a:pPr marL="285750" indent="-285750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ru-RU" sz="1400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Беспилотные авиационные системы</a:t>
              </a:r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7350616" y="3279939"/>
              <a:ext cx="3397725" cy="3524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ru-RU" sz="20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Участник знаковых проектов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6374645" y="1268413"/>
            <a:ext cx="5397637" cy="5040312"/>
            <a:chOff x="6374645" y="1268413"/>
            <a:chExt cx="4986079" cy="4655999"/>
          </a:xfrm>
        </p:grpSpPr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6FF353D9-FB70-4FEC-8F9B-587DCCC7B48C}"/>
                </a:ext>
              </a:extLst>
            </p:cNvPr>
            <p:cNvSpPr/>
            <p:nvPr/>
          </p:nvSpPr>
          <p:spPr>
            <a:xfrm>
              <a:off x="7999948" y="1268413"/>
              <a:ext cx="1411375" cy="3416827"/>
            </a:xfrm>
            <a:prstGeom prst="rect">
              <a:avLst/>
            </a:prstGeom>
            <a:solidFill>
              <a:srgbClr val="C0C9E4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2060"/>
                </a:solidFill>
                <a:latin typeface="+mj-lt"/>
              </a:endParaRPr>
            </a:p>
          </p:txBody>
        </p:sp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6247622E-2343-4ADC-93DB-AE376F2EC032}"/>
                </a:ext>
              </a:extLst>
            </p:cNvPr>
            <p:cNvSpPr/>
            <p:nvPr/>
          </p:nvSpPr>
          <p:spPr>
            <a:xfrm>
              <a:off x="9503065" y="1277639"/>
              <a:ext cx="1402839" cy="3403041"/>
            </a:xfrm>
            <a:prstGeom prst="rect">
              <a:avLst/>
            </a:prstGeom>
            <a:solidFill>
              <a:srgbClr val="C0C9E4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2060"/>
                </a:solidFill>
                <a:latin typeface="+mj-lt"/>
              </a:endParaRPr>
            </a:p>
          </p:txBody>
        </p:sp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87991CD8-BCE9-4067-A443-F4B17CA68353}"/>
                </a:ext>
              </a:extLst>
            </p:cNvPr>
            <p:cNvSpPr/>
            <p:nvPr/>
          </p:nvSpPr>
          <p:spPr>
            <a:xfrm>
              <a:off x="6491944" y="1271512"/>
              <a:ext cx="1414430" cy="3409168"/>
            </a:xfrm>
            <a:prstGeom prst="rect">
              <a:avLst/>
            </a:prstGeom>
            <a:solidFill>
              <a:srgbClr val="C0C9E4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2060"/>
                </a:solidFill>
                <a:latin typeface="+mj-lt"/>
              </a:endParaRPr>
            </a:p>
          </p:txBody>
        </p:sp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6CE1068D-65C2-47AB-A7C6-D9CE7704275F}"/>
                </a:ext>
              </a:extLst>
            </p:cNvPr>
            <p:cNvSpPr/>
            <p:nvPr/>
          </p:nvSpPr>
          <p:spPr>
            <a:xfrm>
              <a:off x="6392226" y="2324669"/>
              <a:ext cx="4563973" cy="885369"/>
            </a:xfrm>
            <a:prstGeom prst="rect">
              <a:avLst/>
            </a:prstGeom>
            <a:solidFill>
              <a:srgbClr val="C0C9E4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2060"/>
                </a:solidFill>
                <a:latin typeface="+mj-lt"/>
              </a:endParaRPr>
            </a:p>
          </p:txBody>
        </p:sp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5B6B326D-0E60-42A1-9267-7CD9715C5128}"/>
                </a:ext>
              </a:extLst>
            </p:cNvPr>
            <p:cNvSpPr/>
            <p:nvPr/>
          </p:nvSpPr>
          <p:spPr>
            <a:xfrm>
              <a:off x="6392226" y="3567174"/>
              <a:ext cx="4563974" cy="997078"/>
            </a:xfrm>
            <a:prstGeom prst="rect">
              <a:avLst/>
            </a:prstGeom>
            <a:solidFill>
              <a:srgbClr val="C0C9E4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2060"/>
                </a:solidFill>
                <a:latin typeface="+mj-lt"/>
              </a:endParaRPr>
            </a:p>
          </p:txBody>
        </p:sp>
        <p:sp>
          <p:nvSpPr>
            <p:cNvPr id="68" name="Прямоугольник 67">
              <a:extLst>
                <a:ext uri="{FF2B5EF4-FFF2-40B4-BE49-F238E27FC236}">
                  <a16:creationId xmlns:a16="http://schemas.microsoft.com/office/drawing/2014/main" id="{523D11A8-6EDC-4254-BA95-1F2631E72A9B}"/>
                </a:ext>
              </a:extLst>
            </p:cNvPr>
            <p:cNvSpPr/>
            <p:nvPr/>
          </p:nvSpPr>
          <p:spPr>
            <a:xfrm>
              <a:off x="6491943" y="5456984"/>
              <a:ext cx="4413961" cy="467428"/>
            </a:xfrm>
            <a:prstGeom prst="rect">
              <a:avLst/>
            </a:prstGeom>
            <a:solidFill>
              <a:srgbClr val="2947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2" rtlCol="0" anchor="ctr"/>
            <a:lstStyle/>
            <a:p>
              <a:endParaRPr lang="ru-RU" sz="1400" dirty="0">
                <a:solidFill>
                  <a:srgbClr val="002060"/>
                </a:solidFill>
                <a:latin typeface="+mj-lt"/>
              </a:endParaRPr>
            </a:p>
          </p:txBody>
        </p:sp>
        <p:sp>
          <p:nvSpPr>
            <p:cNvPr id="69" name="Прямоугольник: скругленные углы 73">
              <a:extLst>
                <a:ext uri="{FF2B5EF4-FFF2-40B4-BE49-F238E27FC236}">
                  <a16:creationId xmlns:a16="http://schemas.microsoft.com/office/drawing/2014/main" id="{8D48DBAD-B7D9-4862-A3F2-E510AE393086}"/>
                </a:ext>
              </a:extLst>
            </p:cNvPr>
            <p:cNvSpPr/>
            <p:nvPr/>
          </p:nvSpPr>
          <p:spPr>
            <a:xfrm>
              <a:off x="6467362" y="1371360"/>
              <a:ext cx="1463594" cy="65007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300"/>
                </a:spcAft>
              </a:pPr>
              <a:r>
                <a:rPr lang="ru-RU" sz="1200" b="1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НПТЛ № </a:t>
              </a:r>
              <a:r>
                <a:rPr lang="ru-RU" sz="1200" b="1" dirty="0" smtClean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1</a:t>
              </a:r>
            </a:p>
            <a:p>
              <a:pPr algn="ctr">
                <a:lnSpc>
                  <a:spcPct val="75000"/>
                </a:lnSpc>
              </a:pPr>
              <a:r>
                <a:rPr lang="ru-RU" sz="1200" dirty="0" smtClean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«Перспективные </a:t>
              </a:r>
              <a:r>
                <a:rPr lang="ru-RU" sz="12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космические системы»</a:t>
              </a:r>
            </a:p>
          </p:txBody>
        </p:sp>
        <p:sp>
          <p:nvSpPr>
            <p:cNvPr id="70" name="Прямоугольник: скругленные углы 74">
              <a:extLst>
                <a:ext uri="{FF2B5EF4-FFF2-40B4-BE49-F238E27FC236}">
                  <a16:creationId xmlns:a16="http://schemas.microsoft.com/office/drawing/2014/main" id="{9584B28B-03E0-43CB-8B55-7CA74BB95977}"/>
                </a:ext>
              </a:extLst>
            </p:cNvPr>
            <p:cNvSpPr/>
            <p:nvPr/>
          </p:nvSpPr>
          <p:spPr>
            <a:xfrm>
              <a:off x="9542885" y="1375721"/>
              <a:ext cx="1323197" cy="6581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75000"/>
                </a:lnSpc>
                <a:spcAft>
                  <a:spcPts val="300"/>
                </a:spcAft>
              </a:pPr>
              <a:r>
                <a:rPr lang="ru-RU" sz="1200" b="1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НПТЛ № 3</a:t>
              </a:r>
            </a:p>
            <a:p>
              <a:pPr algn="ctr">
                <a:lnSpc>
                  <a:spcPct val="75000"/>
                </a:lnSpc>
              </a:pPr>
              <a:r>
                <a:rPr lang="ru-RU" sz="12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«Беспилотные авиационные системы»</a:t>
              </a:r>
            </a:p>
          </p:txBody>
        </p:sp>
        <p:sp>
          <p:nvSpPr>
            <p:cNvPr id="71" name="Прямоугольник: скругленные углы 81">
              <a:extLst>
                <a:ext uri="{FF2B5EF4-FFF2-40B4-BE49-F238E27FC236}">
                  <a16:creationId xmlns:a16="http://schemas.microsoft.com/office/drawing/2014/main" id="{EF408715-E0DE-45F5-8DB6-CFD3DC8495EB}"/>
                </a:ext>
              </a:extLst>
            </p:cNvPr>
            <p:cNvSpPr/>
            <p:nvPr/>
          </p:nvSpPr>
          <p:spPr>
            <a:xfrm>
              <a:off x="7893876" y="1427793"/>
              <a:ext cx="1606027" cy="59364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75000"/>
                </a:lnSpc>
                <a:spcAft>
                  <a:spcPts val="300"/>
                </a:spcAft>
              </a:pPr>
              <a:r>
                <a:rPr lang="ru-RU" sz="1200" b="1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НПТЛ № 2 </a:t>
              </a:r>
            </a:p>
            <a:p>
              <a:pPr algn="ctr">
                <a:lnSpc>
                  <a:spcPct val="75000"/>
                </a:lnSpc>
              </a:pPr>
              <a:r>
                <a:rPr lang="ru-RU" sz="12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«Средства производства </a:t>
              </a:r>
            </a:p>
            <a:p>
              <a:pPr algn="ctr">
                <a:lnSpc>
                  <a:spcPct val="75000"/>
                </a:lnSpc>
              </a:pPr>
              <a:r>
                <a:rPr lang="ru-RU" sz="12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и автоматизации»</a:t>
              </a:r>
            </a:p>
          </p:txBody>
        </p:sp>
        <p:cxnSp>
          <p:nvCxnSpPr>
            <p:cNvPr id="72" name="Прямая со стрелкой 71">
              <a:extLst>
                <a:ext uri="{FF2B5EF4-FFF2-40B4-BE49-F238E27FC236}">
                  <a16:creationId xmlns:a16="http://schemas.microsoft.com/office/drawing/2014/main" id="{AD974095-0231-432E-A783-E28FA193C8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53980" y="4564251"/>
              <a:ext cx="0" cy="896617"/>
            </a:xfrm>
            <a:prstGeom prst="straightConnector1">
              <a:avLst/>
            </a:prstGeom>
            <a:ln w="38100">
              <a:solidFill>
                <a:srgbClr val="2947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F754E6E-FF3A-494E-A29E-20F3CF537E2B}"/>
                </a:ext>
              </a:extLst>
            </p:cNvPr>
            <p:cNvSpPr txBox="1"/>
            <p:nvPr/>
          </p:nvSpPr>
          <p:spPr>
            <a:xfrm>
              <a:off x="7128605" y="4924524"/>
              <a:ext cx="2769319" cy="467428"/>
            </a:xfrm>
            <a:prstGeom prst="rect">
              <a:avLst/>
            </a:prstGeom>
            <a:solidFill>
              <a:srgbClr val="6D89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2" rtlCol="0" anchor="ctr"/>
            <a:lstStyle>
              <a:defPPr>
                <a:defRPr lang="ru-RU"/>
              </a:defPPr>
              <a:lvl1pPr algn="ctr"/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/>
              <a:endParaRPr lang="ru-RU" sz="1400" b="0" i="0" u="none" strike="noStrike" baseline="0" dirty="0">
                <a:solidFill>
                  <a:srgbClr val="002060"/>
                </a:solidFill>
                <a:latin typeface="+mj-lt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170D0B3-42CA-4DA5-B3C3-3F1193D51B34}"/>
                </a:ext>
              </a:extLst>
            </p:cNvPr>
            <p:cNvSpPr txBox="1"/>
            <p:nvPr/>
          </p:nvSpPr>
          <p:spPr>
            <a:xfrm>
              <a:off x="6581780" y="5546443"/>
              <a:ext cx="421730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ru-RU" dirty="0">
                  <a:latin typeface="+mj-lt"/>
                </a:rPr>
                <a:t>Офис технологического лидерства ГУАП</a:t>
              </a:r>
            </a:p>
          </p:txBody>
        </p:sp>
        <p:sp>
          <p:nvSpPr>
            <p:cNvPr id="79" name="Прямоугольник 78">
              <a:extLst>
                <a:ext uri="{FF2B5EF4-FFF2-40B4-BE49-F238E27FC236}">
                  <a16:creationId xmlns:a16="http://schemas.microsoft.com/office/drawing/2014/main" id="{66353719-BD13-494B-84EA-51A3246D2105}"/>
                </a:ext>
              </a:extLst>
            </p:cNvPr>
            <p:cNvSpPr/>
            <p:nvPr/>
          </p:nvSpPr>
          <p:spPr>
            <a:xfrm>
              <a:off x="6467362" y="2327733"/>
              <a:ext cx="2943961" cy="85694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0C9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2060"/>
                </a:solidFill>
                <a:latin typeface="+mj-lt"/>
              </a:endParaRPr>
            </a:p>
          </p:txBody>
        </p:sp>
        <p:cxnSp>
          <p:nvCxnSpPr>
            <p:cNvPr id="80" name="Прямая со стрелкой 79">
              <a:extLst>
                <a:ext uri="{FF2B5EF4-FFF2-40B4-BE49-F238E27FC236}">
                  <a16:creationId xmlns:a16="http://schemas.microsoft.com/office/drawing/2014/main" id="{DD3EAE92-1381-49A4-8067-F9BEE1C274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52396" y="3210039"/>
              <a:ext cx="0" cy="1714485"/>
            </a:xfrm>
            <a:prstGeom prst="straightConnector1">
              <a:avLst/>
            </a:prstGeom>
            <a:ln w="38100">
              <a:solidFill>
                <a:srgbClr val="6D89C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1C3E2CE9-1DBB-4332-9AF6-09E05FD0075E}"/>
                </a:ext>
              </a:extLst>
            </p:cNvPr>
            <p:cNvSpPr txBox="1"/>
            <p:nvPr/>
          </p:nvSpPr>
          <p:spPr>
            <a:xfrm>
              <a:off x="6374645" y="2320526"/>
              <a:ext cx="214941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Мультипротокольные системы обмена информацией </a:t>
              </a:r>
              <a:r>
                <a:rPr lang="ru-RU" sz="1200" b="1" dirty="0" smtClean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/>
              </a:r>
              <a:br>
                <a:rPr lang="ru-RU" sz="1200" b="1" dirty="0" smtClean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ru-RU" sz="1200" b="1" dirty="0" smtClean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и </a:t>
              </a:r>
              <a:r>
                <a:rPr lang="ru-RU" sz="1200" b="1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бесшовной связи</a:t>
              </a:r>
            </a:p>
          </p:txBody>
        </p:sp>
        <p:sp>
          <p:nvSpPr>
            <p:cNvPr id="82" name="Прямоугольник 81">
              <a:extLst>
                <a:ext uri="{FF2B5EF4-FFF2-40B4-BE49-F238E27FC236}">
                  <a16:creationId xmlns:a16="http://schemas.microsoft.com/office/drawing/2014/main" id="{CAD8507B-269A-449B-A0F1-D41383CC4DB4}"/>
                </a:ext>
              </a:extLst>
            </p:cNvPr>
            <p:cNvSpPr/>
            <p:nvPr/>
          </p:nvSpPr>
          <p:spPr>
            <a:xfrm>
              <a:off x="7991862" y="3574487"/>
              <a:ext cx="2914042" cy="9897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0C9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2060"/>
                </a:solidFill>
                <a:latin typeface="+mj-lt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47512F2-EC3D-4372-95E9-1605A6EA3B51}"/>
                </a:ext>
              </a:extLst>
            </p:cNvPr>
            <p:cNvSpPr txBox="1"/>
            <p:nvPr/>
          </p:nvSpPr>
          <p:spPr>
            <a:xfrm>
              <a:off x="7927330" y="3574487"/>
              <a:ext cx="1965333" cy="938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600" b="1"/>
              </a:lvl1pPr>
            </a:lstStyle>
            <a:p>
              <a:r>
                <a:rPr lang="ru-RU" sz="12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Цифровое производство интегрированных модульных систем бортового оборудования БАС</a:t>
              </a:r>
            </a:p>
          </p:txBody>
        </p:sp>
        <p:cxnSp>
          <p:nvCxnSpPr>
            <p:cNvPr id="84" name="Соединитель: уступ 94">
              <a:extLst>
                <a:ext uri="{FF2B5EF4-FFF2-40B4-BE49-F238E27FC236}">
                  <a16:creationId xmlns:a16="http://schemas.microsoft.com/office/drawing/2014/main" id="{2B88ADBF-8246-46CC-9E52-B83896F90270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5695915" y="4333510"/>
              <a:ext cx="2246946" cy="1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2947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443BB34A-1DE4-4885-84DB-93CE479A4A3E}"/>
                </a:ext>
              </a:extLst>
            </p:cNvPr>
            <p:cNvSpPr txBox="1"/>
            <p:nvPr/>
          </p:nvSpPr>
          <p:spPr>
            <a:xfrm>
              <a:off x="7275444" y="5018131"/>
              <a:ext cx="252661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Дирекция по развитию ГУАП</a:t>
              </a:r>
            </a:p>
          </p:txBody>
        </p:sp>
        <p:cxnSp>
          <p:nvCxnSpPr>
            <p:cNvPr id="86" name="Прямая со стрелкой 85">
              <a:extLst>
                <a:ext uri="{FF2B5EF4-FFF2-40B4-BE49-F238E27FC236}">
                  <a16:creationId xmlns:a16="http://schemas.microsoft.com/office/drawing/2014/main" id="{FAB0619E-6B87-4523-AF54-31EC91838D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03364" y="4571927"/>
              <a:ext cx="0" cy="352597"/>
            </a:xfrm>
            <a:prstGeom prst="straightConnector1">
              <a:avLst/>
            </a:prstGeom>
            <a:ln w="38100">
              <a:solidFill>
                <a:srgbClr val="6D89C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9B77C681-4857-4F65-A7F7-ABEDAAE47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64338" y="2633227"/>
              <a:ext cx="439307" cy="252368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70A44750-FCB7-4180-BA16-25EBC1B86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05141" y="2730303"/>
              <a:ext cx="294385" cy="79609"/>
            </a:xfrm>
            <a:prstGeom prst="rect">
              <a:avLst/>
            </a:prstGeom>
          </p:spPr>
        </p:pic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9052A970-7504-42BF-B6AC-55E665234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0028" y="2930387"/>
              <a:ext cx="312829" cy="199185"/>
            </a:xfrm>
            <a:prstGeom prst="rect">
              <a:avLst/>
            </a:prstGeom>
          </p:spPr>
        </p:pic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4E3FA526-F8AA-4CAC-877B-8BEE37523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38199" y="2410604"/>
              <a:ext cx="444013" cy="157146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A7A2C481-A7FD-423F-9C57-4EDEC8E39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933" y="2439485"/>
              <a:ext cx="421360" cy="109620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24EE1DE8-8CE9-4768-BE6D-B830D323D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14861" y="3502767"/>
              <a:ext cx="601336" cy="406308"/>
            </a:xfrm>
            <a:prstGeom prst="rect">
              <a:avLst/>
            </a:prstGeom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986510C6-3BCB-4726-8801-37EA45F129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5993" y="3639719"/>
              <a:ext cx="252749" cy="252589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011BE67E-3845-42AE-9583-1118F90D2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24307" y="3829808"/>
              <a:ext cx="312058" cy="266394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F9FAF84-F039-4007-A1C7-87E5DE918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80188" y="3854648"/>
              <a:ext cx="207139" cy="218877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A06FA1CA-3688-47F8-9AD9-5BB785644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53980" y="4226144"/>
              <a:ext cx="574122" cy="287061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5B14D076-F27E-45E9-898C-134250372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43852" y="4207044"/>
              <a:ext cx="343354" cy="225058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DE8BADE7-34D5-4114-A161-4D41D71CB5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83917" y="3941904"/>
              <a:ext cx="390955" cy="222492"/>
            </a:xfrm>
            <a:prstGeom prst="rect">
              <a:avLst/>
            </a:prstGeom>
          </p:spPr>
        </p:pic>
        <p:sp>
          <p:nvSpPr>
            <p:cNvPr id="99" name="Прямоугольник 98">
              <a:extLst>
                <a:ext uri="{FF2B5EF4-FFF2-40B4-BE49-F238E27FC236}">
                  <a16:creationId xmlns:a16="http://schemas.microsoft.com/office/drawing/2014/main" id="{5BCA79B1-D480-49E3-87FA-98FFEB2FDBB5}"/>
                </a:ext>
              </a:extLst>
            </p:cNvPr>
            <p:cNvSpPr/>
            <p:nvPr/>
          </p:nvSpPr>
          <p:spPr>
            <a:xfrm rot="16200000">
              <a:off x="10053380" y="2801397"/>
              <a:ext cx="224535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rgbClr val="002060"/>
                  </a:solidFill>
                  <a:latin typeface="+mj-lt"/>
                </a:rPr>
                <a:t>Технопарк ГУАП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324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одним скругленным углом 3"/>
          <p:cNvSpPr/>
          <p:nvPr/>
        </p:nvSpPr>
        <p:spPr>
          <a:xfrm>
            <a:off x="0" y="-1"/>
            <a:ext cx="3589176" cy="333375"/>
          </a:xfrm>
          <a:prstGeom prst="round1Rect">
            <a:avLst>
              <a:gd name="adj" fmla="val 47278"/>
            </a:avLst>
          </a:prstGeom>
          <a:solidFill>
            <a:srgbClr val="D12E6D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Публикационная активность. Интеллектуальная собственность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Научно-технологическая политика</a:t>
            </a:r>
            <a:endParaRPr lang="ru-RU" dirty="0"/>
          </a:p>
        </p:txBody>
      </p:sp>
      <p:graphicFrame>
        <p:nvGraphicFramePr>
          <p:cNvPr id="5" name="Group 1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871611"/>
              </p:ext>
            </p:extLst>
          </p:nvPr>
        </p:nvGraphicFramePr>
        <p:xfrm>
          <a:off x="334961" y="1268413"/>
          <a:ext cx="11522076" cy="1479195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57609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23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660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43612">
                  <a:extLst>
                    <a:ext uri="{9D8B030D-6E8A-4147-A177-3AD203B41FA5}">
                      <a16:colId xmlns:a16="http://schemas.microsoft.com/office/drawing/2014/main" val="3690291486"/>
                    </a:ext>
                  </a:extLst>
                </a:gridCol>
                <a:gridCol w="135682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12213">
                  <a:extLst>
                    <a:ext uri="{9D8B030D-6E8A-4147-A177-3AD203B41FA5}">
                      <a16:colId xmlns:a16="http://schemas.microsoft.com/office/drawing/2014/main" val="3946749314"/>
                    </a:ext>
                  </a:extLst>
                </a:gridCol>
              </a:tblGrid>
              <a:tr h="232026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Публикации по видам и годам. РИНЦ</a:t>
                      </a:r>
                    </a:p>
                  </a:txBody>
                  <a:tcPr marL="89992" marR="89992" marT="46822" marB="4682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89992" marR="89992" marT="46822" marB="46822" anchor="ctr" horzOverflow="overflow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89992" marR="89992" marT="46822" marB="46822" anchor="ctr" horzOverflow="overflow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89992" marR="89992" marT="46822" marB="46822" anchor="ctr" horzOverflow="overflow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89992" marR="89992" marT="46822" marB="46822" anchor="ctr" horzOverflow="overflow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89992" marR="89992" marT="46822" marB="46822" anchor="ctr" horzOverflow="overflow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6826483"/>
                  </a:ext>
                </a:extLst>
              </a:tr>
              <a:tr h="252000">
                <a:tc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Показатель</a:t>
                      </a:r>
                      <a:endParaRPr lang="ru-RU" alt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89992" marR="89992" marT="46822" marB="4682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20</a:t>
                      </a:r>
                      <a:r>
                        <a:rPr lang="en-US" altLang="ru-RU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21</a:t>
                      </a:r>
                      <a:endParaRPr lang="ru-RU" alt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89992" marR="89992" marT="46822" marB="46822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202</a:t>
                      </a:r>
                      <a:r>
                        <a:rPr lang="en-US" altLang="ru-RU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</a:t>
                      </a:r>
                      <a:endParaRPr lang="ru-RU" alt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89992" marR="89992" marT="46822" marB="46822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202</a:t>
                      </a:r>
                      <a:r>
                        <a:rPr lang="en-US" altLang="ru-RU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3</a:t>
                      </a:r>
                      <a:endParaRPr lang="ru-RU" alt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89992" marR="89992" marT="46822" marB="46822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2024</a:t>
                      </a:r>
                      <a:endParaRPr lang="ru-RU" alt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89992" marR="89992" marT="46822" marB="46822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2025</a:t>
                      </a:r>
                      <a:endParaRPr lang="ru-RU" alt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89992" marR="89992" marT="46822" marB="46822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659">
                <a:tc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Общее число публикаций за год</a:t>
                      </a:r>
                    </a:p>
                  </a:txBody>
                  <a:tcPr marL="89992" marR="89992" marT="46822" marB="4682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ru-RU" sz="12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2192</a:t>
                      </a:r>
                      <a:endParaRPr lang="en-US" altLang="ru-RU" sz="1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89992" marR="89992" marT="46822" marB="46822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ru-RU" sz="12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2284</a:t>
                      </a:r>
                      <a:endParaRPr lang="en-US" altLang="ru-RU" sz="1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89992" marR="89992" marT="46822" marB="46822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ru-RU" sz="12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2487</a:t>
                      </a:r>
                      <a:endParaRPr lang="en-US" altLang="ru-RU" sz="1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89992" marR="89992" marT="46822" marB="46822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3585</a:t>
                      </a:r>
                      <a:endParaRPr lang="en-US" altLang="ru-RU" sz="1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89992" marR="89992" marT="46822" marB="46822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1393</a:t>
                      </a:r>
                      <a:endParaRPr lang="en-US" altLang="ru-RU" sz="1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89992" marR="89992" marT="46822" marB="46822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564958"/>
                  </a:ext>
                </a:extLst>
              </a:tr>
              <a:tr h="252000">
                <a:tc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  в том числе: Статьи в журналах</a:t>
                      </a:r>
                    </a:p>
                  </a:txBody>
                  <a:tcPr marL="89992" marR="89992" marT="46822" marB="4682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816</a:t>
                      </a:r>
                      <a:endParaRPr kumimoji="0" lang="ru-RU" altLang="ru-RU" sz="12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9992" marR="89992" marT="46822" marB="46822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1059</a:t>
                      </a:r>
                      <a:endParaRPr kumimoji="0" lang="ru-RU" altLang="ru-RU" sz="12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9992" marR="89992" marT="46822" marB="46822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154</a:t>
                      </a:r>
                      <a:endParaRPr kumimoji="0" lang="ru-RU" alt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9992" marR="89992" marT="46822" marB="46822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3356</a:t>
                      </a:r>
                    </a:p>
                  </a:txBody>
                  <a:tcPr marL="89992" marR="89992" marT="46822" marB="46822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1283</a:t>
                      </a:r>
                    </a:p>
                  </a:txBody>
                  <a:tcPr marL="89992" marR="89992" marT="46822" marB="46822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00">
                <a:tc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  в том числе: Статьи в журналах, входящих</a:t>
                      </a:r>
                      <a:r>
                        <a:rPr lang="en-US" alt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</a:t>
                      </a:r>
                      <a:r>
                        <a:rPr lang="ru-RU" alt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в  перечень ВАК</a:t>
                      </a:r>
                    </a:p>
                  </a:txBody>
                  <a:tcPr marL="89992" marR="89992" marT="46822" marB="4682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407</a:t>
                      </a:r>
                      <a:endParaRPr kumimoji="0" lang="ru-RU" altLang="ru-RU" sz="12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9992" marR="89992" marT="46822" marB="46822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627</a:t>
                      </a:r>
                      <a:endParaRPr kumimoji="0" lang="ru-RU" altLang="ru-RU" sz="12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9992" marR="89992" marT="46822" marB="46822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45</a:t>
                      </a:r>
                      <a:endParaRPr kumimoji="0" lang="ru-RU" alt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9992" marR="89992" marT="46822" marB="46822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1104</a:t>
                      </a:r>
                    </a:p>
                  </a:txBody>
                  <a:tcPr marL="89992" marR="89992" marT="46822" marB="46822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545</a:t>
                      </a:r>
                    </a:p>
                  </a:txBody>
                  <a:tcPr marL="89992" marR="89992" marT="46822" marB="46822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Group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966384"/>
              </p:ext>
            </p:extLst>
          </p:nvPr>
        </p:nvGraphicFramePr>
        <p:xfrm>
          <a:off x="334963" y="2890483"/>
          <a:ext cx="11523982" cy="3402127"/>
        </p:xfrm>
        <a:graphic>
          <a:graphicData uri="http://schemas.openxmlformats.org/drawingml/2006/table">
            <a:tbl>
              <a:tblPr/>
              <a:tblGrid>
                <a:gridCol w="57527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685046605"/>
                    </a:ext>
                  </a:extLst>
                </a:gridCol>
                <a:gridCol w="11582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87120">
                  <a:extLst>
                    <a:ext uri="{9D8B030D-6E8A-4147-A177-3AD203B41FA5}">
                      <a16:colId xmlns:a16="http://schemas.microsoft.com/office/drawing/2014/main" val="2727556803"/>
                    </a:ext>
                  </a:extLst>
                </a:gridCol>
                <a:gridCol w="1409992">
                  <a:extLst>
                    <a:ext uri="{9D8B030D-6E8A-4147-A177-3AD203B41FA5}">
                      <a16:colId xmlns:a16="http://schemas.microsoft.com/office/drawing/2014/main" val="4063223156"/>
                    </a:ext>
                  </a:extLst>
                </a:gridCol>
                <a:gridCol w="947446">
                  <a:extLst>
                    <a:ext uri="{9D8B030D-6E8A-4147-A177-3AD203B41FA5}">
                      <a16:colId xmlns:a16="http://schemas.microsoft.com/office/drawing/2014/main" val="2286719312"/>
                    </a:ext>
                  </a:extLst>
                </a:gridCol>
              </a:tblGrid>
              <a:tr h="352927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6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Количество поданных заявок и полученных документов на объекты интеллектуальной собственности (ИС) 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ru-RU" alt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ru-RU" alt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ru-RU" alt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ru-RU" alt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ru-RU" alt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4418879"/>
                  </a:ext>
                </a:extLst>
              </a:tr>
              <a:tr h="277200">
                <a:tc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Показатель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2021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2022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2023</a:t>
                      </a:r>
                      <a:endParaRPr lang="ru-RU" alt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2024</a:t>
                      </a:r>
                      <a:endParaRPr lang="ru-RU" alt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2025</a:t>
                      </a:r>
                      <a:endParaRPr lang="ru-RU" alt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200">
                <a:tc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Подано заявок на патент на изобретение 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17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24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20</a:t>
                      </a:r>
                      <a:r>
                        <a:rPr lang="ru-RU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 (12)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14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11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200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Подано заявок на патент на полезную модель 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5</a:t>
                      </a:r>
                      <a:r>
                        <a:rPr lang="ru-RU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 (3)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11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200">
                <a:tc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Подано заявок на регистрацию программ для ЭВМ и баз данных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216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399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231</a:t>
                      </a:r>
                      <a:r>
                        <a:rPr lang="ru-RU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 (143)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61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56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200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b="1" i="0" kern="1200" dirty="0">
                          <a:solidFill>
                            <a:srgbClr val="002060"/>
                          </a:solidFill>
                          <a:latin typeface="+mj-lt"/>
                          <a:ea typeface="Roboto Light" panose="020B0604020202020204" charset="0"/>
                          <a:cs typeface="Roboto Light" panose="020B0604020202020204" charset="0"/>
                        </a:rPr>
                        <a:t>Подано заявок на объекты ИС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 defTabSz="914400" rtl="0" eaLnBrk="1" fontAlgn="ctr" latinLnBrk="0" hangingPunct="1"/>
                      <a:r>
                        <a:rPr lang="ru-RU" sz="1200" b="1" i="0" kern="1200" dirty="0">
                          <a:solidFill>
                            <a:srgbClr val="002060"/>
                          </a:solidFill>
                          <a:latin typeface="+mj-lt"/>
                          <a:ea typeface="Roboto Light" panose="020B0604020202020204" charset="0"/>
                          <a:cs typeface="Roboto Light" panose="020B0604020202020204" charset="0"/>
                        </a:rPr>
                        <a:t>239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 defTabSz="914400" rtl="0" eaLnBrk="1" fontAlgn="ctr" latinLnBrk="0" hangingPunct="1"/>
                      <a:r>
                        <a:rPr lang="ru-RU" sz="1200" b="1" i="0" kern="1200" dirty="0" smtClean="0">
                          <a:solidFill>
                            <a:srgbClr val="002060"/>
                          </a:solidFill>
                          <a:latin typeface="+mj-lt"/>
                          <a:ea typeface="Roboto Light" panose="020B0604020202020204" charset="0"/>
                          <a:cs typeface="Roboto Light" panose="020B0604020202020204" charset="0"/>
                        </a:rPr>
                        <a:t>427</a:t>
                      </a:r>
                      <a:endParaRPr lang="ru-RU" sz="1200" b="1" i="0" kern="1200" dirty="0">
                        <a:solidFill>
                          <a:srgbClr val="002060"/>
                        </a:solidFill>
                        <a:latin typeface="+mj-lt"/>
                        <a:ea typeface="Roboto Light" panose="020B0604020202020204" charset="0"/>
                        <a:cs typeface="Roboto Light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 defTabSz="914400" rtl="0" eaLnBrk="1" fontAlgn="ctr" latinLnBrk="0" hangingPunct="1"/>
                      <a:r>
                        <a:rPr lang="en-US" sz="1200" b="1" i="0" kern="1200" dirty="0" smtClean="0">
                          <a:solidFill>
                            <a:srgbClr val="002060"/>
                          </a:solidFill>
                          <a:latin typeface="+mj-lt"/>
                          <a:ea typeface="Roboto Light" panose="020B0604020202020204" charset="0"/>
                          <a:cs typeface="Roboto Light" panose="020B0604020202020204" charset="0"/>
                        </a:rPr>
                        <a:t>256</a:t>
                      </a:r>
                      <a:r>
                        <a:rPr lang="ru-RU" sz="1200" b="1" i="0" kern="1200" dirty="0" smtClean="0">
                          <a:solidFill>
                            <a:srgbClr val="002060"/>
                          </a:solidFill>
                          <a:latin typeface="+mj-lt"/>
                          <a:ea typeface="Roboto Light" panose="020B0604020202020204" charset="0"/>
                          <a:cs typeface="Roboto Light" panose="020B0604020202020204" charset="0"/>
                        </a:rPr>
                        <a:t> (158)</a:t>
                      </a:r>
                      <a:endParaRPr lang="ru-RU" sz="1200" b="1" i="0" kern="1200" dirty="0">
                        <a:solidFill>
                          <a:srgbClr val="002060"/>
                        </a:solidFill>
                        <a:latin typeface="+mj-lt"/>
                        <a:ea typeface="Roboto Light" panose="020B0604020202020204" charset="0"/>
                        <a:cs typeface="Roboto Light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26129"/>
                  </a:ext>
                </a:extLst>
              </a:tr>
              <a:tr h="277200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Получено патентов на изобретение  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15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25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1</a:t>
                      </a:r>
                      <a:r>
                        <a:rPr lang="ru-RU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9 (7)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14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14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200">
                <a:tc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Получено патентов на полезную модель 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4</a:t>
                      </a:r>
                      <a:r>
                        <a:rPr lang="ru-RU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 (2)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200">
                <a:tc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Получено свидетельств о регистрации ПО, БД и товарные знаки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214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399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231</a:t>
                      </a:r>
                      <a:r>
                        <a:rPr lang="ru-RU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 (143)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65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56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7200">
                <a:tc>
                  <a:txBody>
                    <a:bodyPr/>
                    <a:lstStyle/>
                    <a:p>
                      <a:pPr marL="85725" indent="0"/>
                      <a:r>
                        <a:rPr lang="ru-RU" sz="1200" b="1" i="0" kern="1200" dirty="0">
                          <a:solidFill>
                            <a:srgbClr val="002060"/>
                          </a:solidFill>
                          <a:latin typeface="+mj-lt"/>
                          <a:ea typeface="Roboto Light" panose="020B0604020202020204" charset="0"/>
                          <a:cs typeface="Roboto Light" panose="020B0604020202020204" charset="0"/>
                        </a:rPr>
                        <a:t>Получено охранных документов на объекты</a:t>
                      </a:r>
                      <a:r>
                        <a:rPr lang="ru-RU" sz="1200" b="1" i="0" kern="1200" baseline="0" dirty="0">
                          <a:solidFill>
                            <a:srgbClr val="002060"/>
                          </a:solidFill>
                          <a:latin typeface="+mj-lt"/>
                          <a:ea typeface="Roboto Light" panose="020B0604020202020204" charset="0"/>
                          <a:cs typeface="Roboto Light" panose="020B0604020202020204" charset="0"/>
                        </a:rPr>
                        <a:t> ИС</a:t>
                      </a:r>
                      <a:endParaRPr lang="ru-RU" sz="1200" b="1" i="0" kern="1200" dirty="0">
                        <a:solidFill>
                          <a:srgbClr val="002060"/>
                        </a:solidFill>
                        <a:latin typeface="+mj-lt"/>
                        <a:ea typeface="Roboto Light" panose="020B0604020202020204" charset="0"/>
                        <a:cs typeface="Roboto Light" panose="020B0604020202020204" charset="0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 defTabSz="914400" rtl="0" eaLnBrk="1" latinLnBrk="0" hangingPunct="1"/>
                      <a:r>
                        <a:rPr lang="ru-RU" sz="1200" b="1" i="0" kern="1200" dirty="0">
                          <a:solidFill>
                            <a:srgbClr val="002060"/>
                          </a:solidFill>
                          <a:latin typeface="+mj-lt"/>
                          <a:ea typeface="Roboto Light" panose="020B0604020202020204" charset="0"/>
                          <a:cs typeface="Roboto Light" panose="020B0604020202020204" charset="0"/>
                        </a:rPr>
                        <a:t>236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 defTabSz="914400" rtl="0" eaLnBrk="1" latinLnBrk="0" hangingPunct="1"/>
                      <a:r>
                        <a:rPr lang="ru-RU" sz="1200" b="1" i="0" kern="1200" dirty="0" smtClean="0">
                          <a:solidFill>
                            <a:srgbClr val="002060"/>
                          </a:solidFill>
                          <a:latin typeface="+mj-lt"/>
                          <a:ea typeface="Roboto Light" panose="020B0604020202020204" charset="0"/>
                          <a:cs typeface="Roboto Light" panose="020B0604020202020204" charset="0"/>
                        </a:rPr>
                        <a:t>428</a:t>
                      </a:r>
                      <a:endParaRPr lang="ru-RU" sz="1200" b="1" i="0" kern="1200" dirty="0">
                        <a:solidFill>
                          <a:srgbClr val="002060"/>
                        </a:solidFill>
                        <a:latin typeface="+mj-lt"/>
                        <a:ea typeface="Roboto Light" panose="020B0604020202020204" charset="0"/>
                        <a:cs typeface="Roboto Light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 defTabSz="914400" rtl="0" eaLnBrk="1" latinLnBrk="0" hangingPunct="1"/>
                      <a:r>
                        <a:rPr lang="en-US" sz="1200" b="1" i="0" kern="1200" dirty="0" smtClean="0">
                          <a:solidFill>
                            <a:srgbClr val="002060"/>
                          </a:solidFill>
                          <a:latin typeface="+mj-lt"/>
                          <a:ea typeface="Roboto Light" panose="020B0604020202020204" charset="0"/>
                          <a:cs typeface="Roboto Light" panose="020B0604020202020204" charset="0"/>
                        </a:rPr>
                        <a:t>253</a:t>
                      </a:r>
                      <a:r>
                        <a:rPr lang="ru-RU" sz="1200" b="1" i="0" kern="1200" dirty="0" smtClean="0">
                          <a:solidFill>
                            <a:srgbClr val="002060"/>
                          </a:solidFill>
                          <a:latin typeface="+mj-lt"/>
                          <a:ea typeface="Roboto Light" panose="020B0604020202020204" charset="0"/>
                          <a:cs typeface="Roboto Light" panose="020B0604020202020204" charset="0"/>
                        </a:rPr>
                        <a:t> (152)</a:t>
                      </a:r>
                      <a:endParaRPr lang="ru-RU" sz="1200" b="1" i="0" kern="1200" dirty="0">
                        <a:solidFill>
                          <a:srgbClr val="002060"/>
                        </a:solidFill>
                        <a:latin typeface="+mj-lt"/>
                        <a:ea typeface="Roboto Light" panose="020B0604020202020204" charset="0"/>
                        <a:cs typeface="Roboto Light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7200">
                <a:tc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Поддерживается патентов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96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116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136</a:t>
                      </a:r>
                      <a:r>
                        <a:rPr lang="ru-RU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 (126)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152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179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7200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Количество лицензионных договоров с МИП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4</a:t>
                      </a:r>
                      <a:r>
                        <a:rPr lang="ru-RU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 (4)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645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3313" y="1290256"/>
            <a:ext cx="1175091" cy="16367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с одним скругленным углом 3"/>
          <p:cNvSpPr/>
          <p:nvPr/>
        </p:nvSpPr>
        <p:spPr>
          <a:xfrm>
            <a:off x="0" y="-1"/>
            <a:ext cx="3589176" cy="333375"/>
          </a:xfrm>
          <a:prstGeom prst="round1Rect">
            <a:avLst>
              <a:gd name="adj" fmla="val 47278"/>
            </a:avLst>
          </a:prstGeom>
          <a:solidFill>
            <a:srgbClr val="D12E6D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Учебные и научные издания, выпущенные ГУАП за 24</a:t>
            </a:r>
            <a:r>
              <a:rPr lang="en-US" dirty="0" smtClean="0"/>
              <a:t>/</a:t>
            </a:r>
            <a:r>
              <a:rPr lang="ru-RU" dirty="0" smtClean="0"/>
              <a:t>25 учебный год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Научно-технологическая политика</a:t>
            </a:r>
            <a:endParaRPr lang="ru-RU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65630BD0-7705-42E5-BDA8-1D2401B32E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7734843"/>
              </p:ext>
            </p:extLst>
          </p:nvPr>
        </p:nvGraphicFramePr>
        <p:xfrm>
          <a:off x="334963" y="1268413"/>
          <a:ext cx="7032489" cy="29900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5894">
                  <a:extLst>
                    <a:ext uri="{9D8B030D-6E8A-4147-A177-3AD203B41FA5}">
                      <a16:colId xmlns:a16="http://schemas.microsoft.com/office/drawing/2014/main" val="4272002907"/>
                    </a:ext>
                  </a:extLst>
                </a:gridCol>
                <a:gridCol w="3259822">
                  <a:extLst>
                    <a:ext uri="{9D8B030D-6E8A-4147-A177-3AD203B41FA5}">
                      <a16:colId xmlns:a16="http://schemas.microsoft.com/office/drawing/2014/main" val="2130212105"/>
                    </a:ext>
                  </a:extLst>
                </a:gridCol>
                <a:gridCol w="1448739">
                  <a:extLst>
                    <a:ext uri="{9D8B030D-6E8A-4147-A177-3AD203B41FA5}">
                      <a16:colId xmlns:a16="http://schemas.microsoft.com/office/drawing/2014/main" val="2317835926"/>
                    </a:ext>
                  </a:extLst>
                </a:gridCol>
                <a:gridCol w="1788034">
                  <a:extLst>
                    <a:ext uri="{9D8B030D-6E8A-4147-A177-3AD203B41FA5}">
                      <a16:colId xmlns:a16="http://schemas.microsoft.com/office/drawing/2014/main" val="1369994247"/>
                    </a:ext>
                  </a:extLst>
                </a:gridCol>
              </a:tblGrid>
              <a:tr h="4353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№</a:t>
                      </a:r>
                      <a:br>
                        <a:rPr lang="ru-RU" sz="1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п/п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Виды изданий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Количество </a:t>
                      </a:r>
                      <a:r>
                        <a:rPr lang="ru-RU" sz="12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/>
                      </a:r>
                      <a:br>
                        <a:rPr lang="ru-RU" sz="12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</a:br>
                      <a:r>
                        <a:rPr lang="ru-RU" sz="12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наименований</a:t>
                      </a:r>
                      <a:endParaRPr lang="ru-RU" sz="1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Объем, </a:t>
                      </a:r>
                      <a:br>
                        <a:rPr lang="ru-RU" sz="12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</a:br>
                      <a:r>
                        <a:rPr lang="ru-RU" sz="12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(</a:t>
                      </a:r>
                      <a:r>
                        <a:rPr lang="ru-RU" sz="1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печ</a:t>
                      </a:r>
                      <a:r>
                        <a:rPr lang="ru-RU" sz="1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. л</a:t>
                      </a:r>
                      <a:r>
                        <a:rPr lang="ru-RU" sz="12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.) факт</a:t>
                      </a:r>
                      <a:r>
                        <a:rPr lang="ru-RU" sz="1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981956"/>
                  </a:ext>
                </a:extLst>
              </a:tr>
              <a:tr h="253192"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Учебные пособия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90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658,1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3209636"/>
                  </a:ext>
                </a:extLst>
              </a:tr>
              <a:tr h="253192"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Учебно-методические пособия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193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882,1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9639731"/>
                  </a:ext>
                </a:extLst>
              </a:tr>
              <a:tr h="253192"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3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Практикумы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43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186,0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0532469"/>
                  </a:ext>
                </a:extLst>
              </a:tr>
              <a:tr h="253192"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4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Методические указания и рекомендации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25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66,5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5504360"/>
                  </a:ext>
                </a:extLst>
              </a:tr>
              <a:tr h="253192"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5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Альбомы схем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3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8,5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284039"/>
                  </a:ext>
                </a:extLst>
              </a:tr>
              <a:tr h="253192"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6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Тексты лекций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4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29,8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3442261"/>
                  </a:ext>
                </a:extLst>
              </a:tr>
              <a:tr h="253192"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7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Сборники тезисов, докладов, статей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20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682,4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6519092"/>
                  </a:ext>
                </a:extLst>
              </a:tr>
              <a:tr h="253192"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8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Монографии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6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58,6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317810"/>
                  </a:ext>
                </a:extLst>
              </a:tr>
              <a:tr h="253192"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9</a:t>
                      </a:r>
                    </a:p>
                  </a:txBody>
                  <a:tcPr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Научные журналы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5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294,2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371623"/>
                  </a:ext>
                </a:extLst>
              </a:tr>
              <a:tr h="276025"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12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Итого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389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2866,2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9888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B0E0FD7D-4A89-4730-B9C4-87EEAF5E18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949218"/>
              </p:ext>
            </p:extLst>
          </p:nvPr>
        </p:nvGraphicFramePr>
        <p:xfrm>
          <a:off x="334963" y="4374161"/>
          <a:ext cx="11160351" cy="21173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8765">
                  <a:extLst>
                    <a:ext uri="{9D8B030D-6E8A-4147-A177-3AD203B41FA5}">
                      <a16:colId xmlns:a16="http://schemas.microsoft.com/office/drawing/2014/main" val="3231208120"/>
                    </a:ext>
                  </a:extLst>
                </a:gridCol>
                <a:gridCol w="6496177">
                  <a:extLst>
                    <a:ext uri="{9D8B030D-6E8A-4147-A177-3AD203B41FA5}">
                      <a16:colId xmlns:a16="http://schemas.microsoft.com/office/drawing/2014/main" val="1238069059"/>
                    </a:ext>
                  </a:extLst>
                </a:gridCol>
                <a:gridCol w="4125409">
                  <a:extLst>
                    <a:ext uri="{9D8B030D-6E8A-4147-A177-3AD203B41FA5}">
                      <a16:colId xmlns:a16="http://schemas.microsoft.com/office/drawing/2014/main" val="447725306"/>
                    </a:ext>
                  </a:extLst>
                </a:gridCol>
              </a:tblGrid>
              <a:tr h="4313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№ п/п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Научные журналы, изданные в </a:t>
                      </a:r>
                      <a:r>
                        <a:rPr lang="ru-RU" sz="12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рамках общеуниверситетской </a:t>
                      </a:r>
                      <a:r>
                        <a:rPr lang="ru-RU" sz="1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издательской </a:t>
                      </a:r>
                      <a:r>
                        <a:rPr lang="ru-RU" sz="12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деятельности</a:t>
                      </a:r>
                      <a:endParaRPr lang="ru-RU" sz="1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Объем (</a:t>
                      </a:r>
                      <a:r>
                        <a:rPr lang="ru-RU" sz="1200" b="1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печ</a:t>
                      </a:r>
                      <a:r>
                        <a:rPr lang="ru-RU" sz="1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. л</a:t>
                      </a:r>
                      <a:r>
                        <a:rPr lang="ru-RU" sz="12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.) факт</a:t>
                      </a:r>
                      <a:r>
                        <a:rPr lang="ru-RU" sz="1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943610"/>
                  </a:ext>
                </a:extLst>
              </a:tr>
              <a:tr h="291645"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Научный журнал «Инновационное приборостроение». № 3–6, 2024; № 1–3, 2025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68,8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0500617"/>
                  </a:ext>
                </a:extLst>
              </a:tr>
              <a:tr h="245104"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Научный журнал «Информационно управляющие системы». № 3–6, 2024; № 1–3, 2025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50,4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0737200"/>
                  </a:ext>
                </a:extLst>
              </a:tr>
              <a:tr h="313696"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3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Научный журнал «Актуальные проблемы экономики и управления». № 3–4, 2024; № 1–2, 2025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49,0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5282523"/>
                  </a:ext>
                </a:extLst>
              </a:tr>
              <a:tr h="257028"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4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Научно-практический журнал «Закон. Право. Государство». № 3–4, 2024; № 1–2, 2025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99,5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22703"/>
                  </a:ext>
                </a:extLst>
              </a:tr>
              <a:tr h="278367"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5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Научный журнал «</a:t>
                      </a:r>
                      <a:r>
                        <a:rPr lang="en-US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EINAI</a:t>
                      </a: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. Философия. Религия. Культура». Том 13, № 1/2 (25–26), 2024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26,5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0234919"/>
                  </a:ext>
                </a:extLst>
              </a:tr>
              <a:tr h="298366">
                <a:tc>
                  <a:txBody>
                    <a:bodyPr/>
                    <a:lstStyle/>
                    <a:p>
                      <a:pPr marL="0" marR="36195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b="1" kern="1200" dirty="0">
                        <a:solidFill>
                          <a:schemeClr val="lt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294,2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9963798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5912" y="1290256"/>
            <a:ext cx="1095804" cy="16061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049" y="2230652"/>
            <a:ext cx="1423721" cy="1974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6915" y="2470512"/>
            <a:ext cx="1316304" cy="18617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8784" y="2162097"/>
            <a:ext cx="1274727" cy="18592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356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одним скругленным углом 3"/>
          <p:cNvSpPr/>
          <p:nvPr/>
        </p:nvSpPr>
        <p:spPr>
          <a:xfrm>
            <a:off x="0" y="-1"/>
            <a:ext cx="3589176" cy="333375"/>
          </a:xfrm>
          <a:prstGeom prst="round1Rect">
            <a:avLst>
              <a:gd name="adj" fmla="val 47278"/>
            </a:avLst>
          </a:prstGeom>
          <a:solidFill>
            <a:srgbClr val="D12E6D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Действующие диссертационные советы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Научно-технологическая политика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3775865"/>
              </p:ext>
            </p:extLst>
          </p:nvPr>
        </p:nvGraphicFramePr>
        <p:xfrm>
          <a:off x="341391" y="1275424"/>
          <a:ext cx="11515647" cy="291805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290049">
                  <a:extLst>
                    <a:ext uri="{9D8B030D-6E8A-4147-A177-3AD203B41FA5}">
                      <a16:colId xmlns:a16="http://schemas.microsoft.com/office/drawing/2014/main" val="2352988188"/>
                    </a:ext>
                  </a:extLst>
                </a:gridCol>
                <a:gridCol w="1717040">
                  <a:extLst>
                    <a:ext uri="{9D8B030D-6E8A-4147-A177-3AD203B41FA5}">
                      <a16:colId xmlns:a16="http://schemas.microsoft.com/office/drawing/2014/main" val="1790989713"/>
                    </a:ext>
                  </a:extLst>
                </a:gridCol>
                <a:gridCol w="7508558">
                  <a:extLst>
                    <a:ext uri="{9D8B030D-6E8A-4147-A177-3AD203B41FA5}">
                      <a16:colId xmlns:a16="http://schemas.microsoft.com/office/drawing/2014/main" val="1694372616"/>
                    </a:ext>
                  </a:extLst>
                </a:gridCol>
              </a:tblGrid>
              <a:tr h="424923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Наименование</a:t>
                      </a:r>
                      <a:r>
                        <a:rPr lang="en-US" sz="1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</a:t>
                      </a:r>
                      <a:r>
                        <a:rPr lang="en-US" sz="1400" b="1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диссертационного</a:t>
                      </a:r>
                      <a:r>
                        <a:rPr lang="en-US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</a:t>
                      </a:r>
                      <a:r>
                        <a:rPr lang="en-US" sz="1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совета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Научные</a:t>
                      </a:r>
                      <a:r>
                        <a:rPr lang="en-US" sz="1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</a:t>
                      </a:r>
                      <a:r>
                        <a:rPr lang="en-US" sz="1400" b="1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специальности</a:t>
                      </a:r>
                      <a:r>
                        <a:rPr lang="en-US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</a:t>
                      </a:r>
                      <a:r>
                        <a:rPr lang="en-US" sz="1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совета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3021814"/>
                  </a:ext>
                </a:extLst>
              </a:tr>
              <a:tr h="687253">
                <a:tc row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На </a:t>
                      </a:r>
                      <a:r>
                        <a:rPr lang="en-US" sz="1400" b="1" kern="1200" dirty="0" err="1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базе</a:t>
                      </a:r>
                      <a:r>
                        <a:rPr lang="en-US" sz="14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4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ГУАП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24.2.384.01</a:t>
                      </a:r>
                      <a:r>
                        <a:rPr lang="ru-RU" sz="13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/>
                      </a:r>
                      <a:br>
                        <a:rPr lang="ru-RU" sz="13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</a:br>
                      <a:r>
                        <a:rPr lang="en-US" sz="12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(</a:t>
                      </a:r>
                      <a:r>
                        <a:rPr lang="en-US" sz="1200" b="1" kern="1200" dirty="0" err="1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ранее</a:t>
                      </a:r>
                      <a:r>
                        <a:rPr lang="ru-RU" sz="1200" b="1" kern="1200" baseline="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 Д </a:t>
                      </a:r>
                      <a:r>
                        <a:rPr lang="en-US" sz="12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212.233.05</a:t>
                      </a:r>
                      <a:r>
                        <a:rPr lang="en-US" sz="12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)</a:t>
                      </a:r>
                      <a:endParaRPr lang="ru-RU" sz="12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2.2.16. Радиолокация и радионавигация (технические науки)</a:t>
                      </a:r>
                    </a:p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2.2.15. Системы, сети и устройства телекоммуникаций (технические науки)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6918188"/>
                  </a:ext>
                </a:extLst>
              </a:tr>
              <a:tr h="7010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24.2.384.02</a:t>
                      </a:r>
                      <a:endParaRPr lang="ru-RU" sz="13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2.2.8. Методы и приборы контроля и диагностики материалов, изделий, веществ и природной </a:t>
                      </a:r>
                      <a:r>
                        <a:rPr lang="ru-RU" sz="12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среды (технические науки)</a:t>
                      </a:r>
                    </a:p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2.5.22</a:t>
                      </a:r>
                      <a:r>
                        <a:rPr lang="ru-RU" sz="12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. Управление качеством продукции. Стандартизация. Организация </a:t>
                      </a:r>
                      <a:r>
                        <a:rPr lang="ru-RU" sz="12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производства (технические науки)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3526414"/>
                  </a:ext>
                </a:extLst>
              </a:tr>
              <a:tr h="110484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На базе </a:t>
                      </a:r>
                      <a:endParaRPr lang="ru-RU" sz="1400" b="1" kern="1200" dirty="0" smtClean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  <a:p>
                      <a:pPr marL="171450" indent="-1714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dirty="0" err="1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СПбГУТ</a:t>
                      </a:r>
                      <a:endParaRPr lang="ru-RU" sz="1100" b="0" kern="1200" dirty="0" smtClean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  <a:p>
                      <a:pPr marL="171450" indent="-1714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ГУАП</a:t>
                      </a:r>
                    </a:p>
                    <a:p>
                      <a:pPr marL="171450" indent="-1714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ВОЕНМЕХ</a:t>
                      </a:r>
                      <a:endParaRPr lang="ru-RU" sz="11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3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99.2.038.03</a:t>
                      </a:r>
                      <a:br>
                        <a:rPr lang="ru-RU" sz="13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</a:br>
                      <a:r>
                        <a:rPr lang="ru-RU" sz="13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(ранее</a:t>
                      </a:r>
                      <a:r>
                        <a:rPr lang="ru-RU" sz="1300" b="1" kern="1200" baseline="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ru-RU" sz="13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Д</a:t>
                      </a:r>
                      <a:r>
                        <a:rPr lang="ru-RU" sz="1300" b="1" kern="1200" baseline="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ru-RU" sz="13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99</a:t>
                      </a:r>
                      <a:r>
                        <a:rPr lang="en-US" sz="13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9.121.03)</a:t>
                      </a:r>
                      <a:endParaRPr lang="ru-RU" sz="13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2.3.1. </a:t>
                      </a:r>
                      <a:r>
                        <a:rPr lang="ru-RU" sz="12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Системный анализ, управление и обработка информации, статистика</a:t>
                      </a:r>
                      <a:r>
                        <a:rPr lang="en-US" sz="12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(</a:t>
                      </a:r>
                      <a:r>
                        <a:rPr lang="en-US" sz="12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технические науки)</a:t>
                      </a:r>
                      <a:endParaRPr lang="ru-RU" sz="12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1.2.2. Математическое моделирование, численные методы и комплексы программ (технические науки)</a:t>
                      </a:r>
                      <a:endParaRPr lang="ru-RU" sz="12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2.3.6. Методы и системы защиты информации, информационная безопасность (технические науки)</a:t>
                      </a:r>
                      <a:endParaRPr lang="ru-RU" sz="12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96358536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843787"/>
              </p:ext>
            </p:extLst>
          </p:nvPr>
        </p:nvGraphicFramePr>
        <p:xfrm>
          <a:off x="6306165" y="4343369"/>
          <a:ext cx="5550873" cy="191735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810939">
                  <a:extLst>
                    <a:ext uri="{9D8B030D-6E8A-4147-A177-3AD203B41FA5}">
                      <a16:colId xmlns:a16="http://schemas.microsoft.com/office/drawing/2014/main" val="3636865816"/>
                    </a:ext>
                  </a:extLst>
                </a:gridCol>
                <a:gridCol w="1869967">
                  <a:extLst>
                    <a:ext uri="{9D8B030D-6E8A-4147-A177-3AD203B41FA5}">
                      <a16:colId xmlns:a16="http://schemas.microsoft.com/office/drawing/2014/main" val="3588977226"/>
                    </a:ext>
                  </a:extLst>
                </a:gridCol>
                <a:gridCol w="1869967">
                  <a:extLst>
                    <a:ext uri="{9D8B030D-6E8A-4147-A177-3AD203B41FA5}">
                      <a16:colId xmlns:a16="http://schemas.microsoft.com/office/drawing/2014/main" val="2073199850"/>
                    </a:ext>
                  </a:extLst>
                </a:gridCol>
              </a:tblGrid>
              <a:tr h="43560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Количество соискателей успешно защитивших диссертацию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rgbClr val="FFFFFF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119246"/>
                  </a:ext>
                </a:extLst>
              </a:tr>
              <a:tr h="4737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Тип</a:t>
                      </a:r>
                      <a:r>
                        <a:rPr lang="en-US" sz="1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</a:t>
                      </a:r>
                      <a:r>
                        <a:rPr lang="en-US" sz="14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диссертации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в</a:t>
                      </a:r>
                      <a:r>
                        <a:rPr lang="en-US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202</a:t>
                      </a:r>
                      <a:r>
                        <a:rPr lang="ru-RU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4 </a:t>
                      </a:r>
                      <a:r>
                        <a:rPr lang="en-US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г</a:t>
                      </a:r>
                      <a:r>
                        <a:rPr lang="en-US" sz="1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.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в </a:t>
                      </a:r>
                      <a:r>
                        <a:rPr lang="en-US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I </a:t>
                      </a:r>
                      <a:r>
                        <a:rPr lang="en-US" sz="14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полугодии</a:t>
                      </a:r>
                      <a:r>
                        <a:rPr lang="en-US" sz="1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</a:t>
                      </a:r>
                      <a:r>
                        <a:rPr lang="en-US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202</a:t>
                      </a:r>
                      <a:r>
                        <a:rPr lang="ru-RU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5</a:t>
                      </a:r>
                      <a:r>
                        <a:rPr lang="en-US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</a:t>
                      </a:r>
                      <a:r>
                        <a:rPr lang="en-US" sz="1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г.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475641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Кандидатская</a:t>
                      </a:r>
                      <a:endParaRPr lang="ru-RU" sz="16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7</a:t>
                      </a:r>
                      <a:endParaRPr lang="ru-RU" sz="16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7</a:t>
                      </a:r>
                      <a:endParaRPr lang="ru-RU" sz="16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1028516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Докторская</a:t>
                      </a:r>
                      <a:endParaRPr lang="ru-RU" sz="16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0</a:t>
                      </a:r>
                      <a:endParaRPr lang="ru-RU" sz="16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0</a:t>
                      </a:r>
                      <a:endParaRPr lang="ru-RU" sz="16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31613686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0591706"/>
              </p:ext>
            </p:extLst>
          </p:nvPr>
        </p:nvGraphicFramePr>
        <p:xfrm>
          <a:off x="341391" y="4347185"/>
          <a:ext cx="5724525" cy="1961540"/>
        </p:xfrm>
        <a:graphic>
          <a:graphicData uri="http://schemas.openxmlformats.org/drawingml/2006/table">
            <a:tbl>
              <a:tblPr firstRow="1" firstCol="1" bandRow="1"/>
              <a:tblGrid>
                <a:gridCol w="1985249">
                  <a:extLst>
                    <a:ext uri="{9D8B030D-6E8A-4147-A177-3AD203B41FA5}">
                      <a16:colId xmlns:a16="http://schemas.microsoft.com/office/drawing/2014/main" val="2330239454"/>
                    </a:ext>
                  </a:extLst>
                </a:gridCol>
                <a:gridCol w="1064029">
                  <a:extLst>
                    <a:ext uri="{9D8B030D-6E8A-4147-A177-3AD203B41FA5}">
                      <a16:colId xmlns:a16="http://schemas.microsoft.com/office/drawing/2014/main" val="2443473823"/>
                    </a:ext>
                  </a:extLst>
                </a:gridCol>
                <a:gridCol w="1242291">
                  <a:extLst>
                    <a:ext uri="{9D8B030D-6E8A-4147-A177-3AD203B41FA5}">
                      <a16:colId xmlns:a16="http://schemas.microsoft.com/office/drawing/2014/main" val="1083406877"/>
                    </a:ext>
                  </a:extLst>
                </a:gridCol>
                <a:gridCol w="1432956">
                  <a:extLst>
                    <a:ext uri="{9D8B030D-6E8A-4147-A177-3AD203B41FA5}">
                      <a16:colId xmlns:a16="http://schemas.microsoft.com/office/drawing/2014/main" val="1509616914"/>
                    </a:ext>
                  </a:extLst>
                </a:gridCol>
              </a:tblGrid>
              <a:tr h="434176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noProof="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Контингент аспирантов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478881"/>
                  </a:ext>
                </a:extLst>
              </a:tr>
              <a:tr h="22795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Условия </a:t>
                      </a:r>
                      <a:r>
                        <a:rPr lang="ru-RU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обучения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Форма обучения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Всего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656679"/>
                  </a:ext>
                </a:extLst>
              </a:tr>
              <a:tr h="2451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Очная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Заочная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0401309"/>
                  </a:ext>
                </a:extLst>
              </a:tr>
              <a:tr h="3278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Бюджет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151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—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151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83917"/>
                  </a:ext>
                </a:extLst>
              </a:tr>
              <a:tr h="3278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Контракт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82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4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86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2241446"/>
                  </a:ext>
                </a:extLst>
              </a:tr>
              <a:tr h="398561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Всего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233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4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237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5036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028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одним скругленным углом 3"/>
          <p:cNvSpPr/>
          <p:nvPr/>
        </p:nvSpPr>
        <p:spPr>
          <a:xfrm>
            <a:off x="0" y="-1"/>
            <a:ext cx="3589176" cy="333375"/>
          </a:xfrm>
          <a:prstGeom prst="round1Rect">
            <a:avLst>
              <a:gd name="adj" fmla="val 47278"/>
            </a:avLst>
          </a:prstGeom>
          <a:solidFill>
            <a:srgbClr val="D12E6D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Научно-образовательные мероприятия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Научно-технологическая политика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066800"/>
              </p:ext>
            </p:extLst>
          </p:nvPr>
        </p:nvGraphicFramePr>
        <p:xfrm>
          <a:off x="334963" y="1323828"/>
          <a:ext cx="11630024" cy="19085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20855">
                  <a:extLst>
                    <a:ext uri="{9D8B030D-6E8A-4147-A177-3AD203B41FA5}">
                      <a16:colId xmlns:a16="http://schemas.microsoft.com/office/drawing/2014/main" val="2044478456"/>
                    </a:ext>
                  </a:extLst>
                </a:gridCol>
                <a:gridCol w="2923309">
                  <a:extLst>
                    <a:ext uri="{9D8B030D-6E8A-4147-A177-3AD203B41FA5}">
                      <a16:colId xmlns:a16="http://schemas.microsoft.com/office/drawing/2014/main" val="1765464233"/>
                    </a:ext>
                  </a:extLst>
                </a:gridCol>
                <a:gridCol w="2964873">
                  <a:extLst>
                    <a:ext uri="{9D8B030D-6E8A-4147-A177-3AD203B41FA5}">
                      <a16:colId xmlns:a16="http://schemas.microsoft.com/office/drawing/2014/main" val="3972851137"/>
                    </a:ext>
                  </a:extLst>
                </a:gridCol>
                <a:gridCol w="2820987">
                  <a:extLst>
                    <a:ext uri="{9D8B030D-6E8A-4147-A177-3AD203B41FA5}">
                      <a16:colId xmlns:a16="http://schemas.microsoft.com/office/drawing/2014/main" val="1275371536"/>
                    </a:ext>
                  </a:extLst>
                </a:gridCol>
              </a:tblGrid>
              <a:tr h="290640">
                <a:tc>
                  <a:txBody>
                    <a:bodyPr/>
                    <a:lstStyle/>
                    <a:p>
                      <a:pPr marL="0" indent="0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+mj-lt"/>
                        </a:rPr>
                        <a:t>Институт 1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Институт 2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Институт 3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Институт 4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16572855"/>
                  </a:ext>
                </a:extLst>
              </a:tr>
              <a:tr h="1617902">
                <a:tc>
                  <a:txBody>
                    <a:bodyPr/>
                    <a:lstStyle/>
                    <a:p>
                      <a:pPr marL="1077913" indent="0"/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V</a:t>
                      </a:r>
                      <a:r>
                        <a:rPr lang="en-US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I</a:t>
                      </a:r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 Международная научная конференция «Аэрокосмическое приборостроение </a:t>
                      </a:r>
                      <a:b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</a:br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и эксплуатационные технологии», </a:t>
                      </a:r>
                      <a:b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</a:br>
                      <a:r>
                        <a:rPr lang="en-US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8</a:t>
                      </a:r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–2</a:t>
                      </a:r>
                      <a:r>
                        <a:rPr lang="en-US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5</a:t>
                      </a:r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 апреля 202</a:t>
                      </a:r>
                      <a:r>
                        <a:rPr lang="en-US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5</a:t>
                      </a:r>
                      <a:endParaRPr lang="ru-RU" sz="900" dirty="0" smtClean="0">
                        <a:solidFill>
                          <a:srgbClr val="002060"/>
                        </a:solidFill>
                        <a:latin typeface="+mj-lt"/>
                      </a:endParaRPr>
                    </a:p>
                    <a:p>
                      <a:pPr marL="1077913" indent="0"/>
                      <a:endParaRPr lang="ru-RU" sz="900" dirty="0" smtClean="0">
                        <a:solidFill>
                          <a:srgbClr val="002060"/>
                        </a:solidFill>
                        <a:latin typeface="+mj-lt"/>
                      </a:endParaRPr>
                    </a:p>
                    <a:p>
                      <a:pPr marL="1077913" indent="0" algn="l" defTabSz="914400" rtl="0" eaLnBrk="1" latinLnBrk="0" hangingPunct="1"/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Проведение первой летней международной школы ГУАП-ВГУ</a:t>
                      </a:r>
                      <a:b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n-US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–</a:t>
                      </a:r>
                      <a:r>
                        <a:rPr lang="en-US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 июля 2025</a:t>
                      </a:r>
                    </a:p>
                    <a:p>
                      <a:pPr marL="1077913" indent="0" algn="l" defTabSz="914400" rtl="0" eaLnBrk="1" latinLnBrk="0" hangingPunct="1"/>
                      <a:endParaRPr lang="ru-RU" sz="900" kern="1200" dirty="0" smtClean="0">
                        <a:solidFill>
                          <a:srgbClr val="00206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ru-RU" sz="9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77913" indent="0" algn="l" defTabSz="914400" rtl="0" eaLnBrk="1" latinLnBrk="0" hangingPunct="1"/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XXVI</a:t>
                      </a:r>
                      <a:r>
                        <a:rPr lang="en-US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I</a:t>
                      </a: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I Международная научная конференция </a:t>
                      </a:r>
                      <a:b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«Волновая электроника </a:t>
                      </a:r>
                      <a:b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и инфокоммуникационные системы», </a:t>
                      </a:r>
                      <a:r>
                        <a:rPr lang="en-US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–</a:t>
                      </a:r>
                      <a:r>
                        <a:rPr lang="en-US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16</a:t>
                      </a: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 мая 2025</a:t>
                      </a:r>
                    </a:p>
                    <a:p>
                      <a:pPr marL="1077913" indent="0" algn="l" defTabSz="914400" rtl="0" eaLnBrk="1" latinLnBrk="0" hangingPunct="1"/>
                      <a:endParaRPr lang="ru-RU" sz="900" kern="1200" dirty="0" smtClean="0">
                        <a:solidFill>
                          <a:srgbClr val="00206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1077913" indent="0" algn="l" defTabSz="914400" rtl="0" eaLnBrk="1" latinLnBrk="0" hangingPunct="1"/>
                      <a:r>
                        <a:rPr lang="ru-RU" sz="900" kern="1200" dirty="0" err="1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Хакатон</a:t>
                      </a: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 «Конструирование </a:t>
                      </a:r>
                      <a:b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и электроника»,</a:t>
                      </a:r>
                      <a:b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21 апреля 2025</a:t>
                      </a:r>
                      <a:endParaRPr lang="ru-RU" sz="900" kern="1200" dirty="0">
                        <a:solidFill>
                          <a:srgbClr val="00206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77913" indent="0" algn="l" defTabSz="914400" rtl="0" eaLnBrk="1" latinLnBrk="0" hangingPunct="1"/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XX Международная конференция</a:t>
                      </a:r>
                      <a:b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по электромеханике </a:t>
                      </a:r>
                      <a:b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и робототехнике </a:t>
                      </a:r>
                      <a:b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900" kern="1200" dirty="0" err="1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Завалишинские</a:t>
                      </a: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 чтения 2025», </a:t>
                      </a:r>
                      <a:b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15–16 апреля 2025</a:t>
                      </a:r>
                    </a:p>
                    <a:p>
                      <a:pPr marL="1077913" indent="0" algn="l" defTabSz="914400" rtl="0" eaLnBrk="1" latinLnBrk="0" hangingPunct="1"/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/>
                      </a:r>
                      <a:b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Соревнование «Эффективное управление сложными </a:t>
                      </a:r>
                      <a:b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техническими объектами»</a:t>
                      </a:r>
                      <a:b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4–6 декабря 2024</a:t>
                      </a: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77913" indent="0" algn="l" defTabSz="914400" rtl="0" eaLnBrk="1" latinLnBrk="0" hangingPunct="1"/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Международная конференция «Прикладной искусственный интеллект: перспективы и риски», 17 октября 2024</a:t>
                      </a:r>
                    </a:p>
                    <a:p>
                      <a:pPr marL="1077913" indent="0" algn="l" defTabSz="914400" rtl="0" eaLnBrk="1" latinLnBrk="0" hangingPunct="1"/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/>
                      </a:r>
                      <a:b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endParaRPr lang="ru-RU" sz="900" kern="1200" dirty="0" smtClean="0">
                        <a:solidFill>
                          <a:srgbClr val="00206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1077913" indent="0" algn="l" defTabSz="914400" rtl="0" eaLnBrk="1" latinLnBrk="0" hangingPunct="1"/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Международная конференция «Обработка, передача и защита информации в компьютерных системах», 17 апреля 2025</a:t>
                      </a:r>
                    </a:p>
                    <a:p>
                      <a:pPr marL="1077913" indent="0" algn="l" defTabSz="914400" rtl="0" eaLnBrk="1" latinLnBrk="0" hangingPunct="1"/>
                      <a:endParaRPr lang="ru-RU" sz="900" kern="1200" dirty="0" smtClean="0">
                        <a:solidFill>
                          <a:srgbClr val="00206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50633581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464312"/>
              </p:ext>
            </p:extLst>
          </p:nvPr>
        </p:nvGraphicFramePr>
        <p:xfrm>
          <a:off x="334963" y="3460743"/>
          <a:ext cx="11630026" cy="274657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32893">
                  <a:extLst>
                    <a:ext uri="{9D8B030D-6E8A-4147-A177-3AD203B41FA5}">
                      <a16:colId xmlns:a16="http://schemas.microsoft.com/office/drawing/2014/main" val="4047162301"/>
                    </a:ext>
                  </a:extLst>
                </a:gridCol>
                <a:gridCol w="2908092">
                  <a:extLst>
                    <a:ext uri="{9D8B030D-6E8A-4147-A177-3AD203B41FA5}">
                      <a16:colId xmlns:a16="http://schemas.microsoft.com/office/drawing/2014/main" val="1943986572"/>
                    </a:ext>
                  </a:extLst>
                </a:gridCol>
                <a:gridCol w="3028013">
                  <a:extLst>
                    <a:ext uri="{9D8B030D-6E8A-4147-A177-3AD203B41FA5}">
                      <a16:colId xmlns:a16="http://schemas.microsoft.com/office/drawing/2014/main" val="2537604658"/>
                    </a:ext>
                  </a:extLst>
                </a:gridCol>
                <a:gridCol w="2761028">
                  <a:extLst>
                    <a:ext uri="{9D8B030D-6E8A-4147-A177-3AD203B41FA5}">
                      <a16:colId xmlns:a16="http://schemas.microsoft.com/office/drawing/2014/main" val="1197618335"/>
                    </a:ext>
                  </a:extLst>
                </a:gridCol>
              </a:tblGrid>
              <a:tr h="287215">
                <a:tc>
                  <a:txBody>
                    <a:bodyPr/>
                    <a:lstStyle/>
                    <a:p>
                      <a:pPr marL="0" indent="0" algn="l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Факультет 6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10800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Институт ФПТИ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10800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Институт 8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10800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/>
                      <a:endParaRPr lang="ru-RU" sz="1400" b="1" kern="1200" dirty="0" smtClean="0">
                        <a:solidFill>
                          <a:srgbClr val="00206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10800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6246007"/>
                  </a:ext>
                </a:extLst>
              </a:tr>
              <a:tr h="2459362">
                <a:tc>
                  <a:txBody>
                    <a:bodyPr/>
                    <a:lstStyle/>
                    <a:p>
                      <a:pPr marL="1077913" indent="0" algn="l" defTabSz="914400" rtl="0" eaLnBrk="1" latinLnBrk="0" hangingPunct="1">
                        <a:lnSpc>
                          <a:spcPct val="100000"/>
                        </a:lnSpc>
                        <a:tabLst>
                          <a:tab pos="3498850" algn="l"/>
                        </a:tabLst>
                      </a:pP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XII Международная научно-практическая конференция «Философия и культура информационного общества – 2024», </a:t>
                      </a:r>
                      <a:r>
                        <a:rPr lang="en-US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22 ноября 2024 года</a:t>
                      </a:r>
                      <a:b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endParaRPr lang="ru-RU" sz="900" kern="1200" dirty="0" smtClean="0">
                        <a:solidFill>
                          <a:srgbClr val="00206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1077913" indent="0" algn="l" defTabSz="914400" rtl="0" eaLnBrk="1" latinLnBrk="0" hangingPunct="1">
                        <a:lnSpc>
                          <a:spcPct val="100000"/>
                        </a:lnSpc>
                        <a:tabLst>
                          <a:tab pos="3498850" algn="l"/>
                        </a:tabLst>
                      </a:pP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III Международная научно-практическая конференция «Обучение переводу в неязыковом вузе: актуальные вопросы и современные тенденции», </a:t>
                      </a:r>
                      <a:b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26 ноября 2024 г.</a:t>
                      </a:r>
                    </a:p>
                    <a:p>
                      <a:pPr marL="1077913" indent="0" algn="l" defTabSz="914400" rtl="0" eaLnBrk="1" latinLnBrk="0" hangingPunct="1">
                        <a:lnSpc>
                          <a:spcPct val="100000"/>
                        </a:lnSpc>
                        <a:tabLst>
                          <a:tab pos="3498850" algn="l"/>
                        </a:tabLst>
                      </a:pPr>
                      <a:endParaRPr lang="ru-RU" sz="900" kern="1200" dirty="0" smtClean="0">
                        <a:solidFill>
                          <a:srgbClr val="00206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1077913" indent="0" algn="l" defTabSz="914400" rtl="0" eaLnBrk="1" latinLnBrk="0" hangingPunct="1">
                        <a:lnSpc>
                          <a:spcPct val="100000"/>
                        </a:lnSpc>
                        <a:tabLst>
                          <a:tab pos="3498850" algn="l"/>
                        </a:tabLst>
                      </a:pP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/>
                      </a:r>
                      <a:b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endParaRPr lang="ru-RU" sz="900" kern="1200" dirty="0" smtClean="0">
                        <a:solidFill>
                          <a:srgbClr val="00206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1077913" indent="0" algn="l" defTabSz="914400" rtl="0" eaLnBrk="1" latinLnBrk="0" hangingPunct="1">
                        <a:lnSpc>
                          <a:spcPct val="100000"/>
                        </a:lnSpc>
                        <a:tabLst>
                          <a:tab pos="3498850" algn="l"/>
                        </a:tabLst>
                      </a:pPr>
                      <a:endParaRPr lang="ru-RU" sz="900" kern="1200" dirty="0" smtClean="0">
                        <a:solidFill>
                          <a:srgbClr val="00206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10800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7950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498850" algn="l"/>
                        </a:tabLst>
                      </a:pPr>
                      <a:r>
                        <a:rPr lang="en-US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VIII</a:t>
                      </a: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 Всероссийская научная конференция «Моделирование </a:t>
                      </a:r>
                      <a:r>
                        <a:rPr lang="en-US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и ситуационное управление качеством сложных систем», </a:t>
                      </a:r>
                      <a:b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 февраля 2025</a:t>
                      </a:r>
                    </a:p>
                    <a:p>
                      <a:pPr marL="107950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498850" algn="l"/>
                        </a:tabLst>
                      </a:pP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/>
                      </a:r>
                      <a:b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V</a:t>
                      </a:r>
                      <a:r>
                        <a:rPr lang="en-US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I</a:t>
                      </a: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I Международный форум «Метрологическое обеспечение инновационных технологий», </a:t>
                      </a:r>
                      <a:b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n-US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 марта 202</a:t>
                      </a:r>
                      <a:r>
                        <a:rPr lang="en-US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  <a:endParaRPr lang="ru-RU" sz="900" kern="1200" dirty="0" smtClean="0">
                        <a:solidFill>
                          <a:srgbClr val="00206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107950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498850" algn="l"/>
                        </a:tabLst>
                      </a:pPr>
                      <a:endParaRPr lang="ru-RU" sz="900" kern="1200" dirty="0" smtClean="0">
                        <a:solidFill>
                          <a:srgbClr val="00206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107950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498850" algn="l"/>
                        </a:tabLst>
                      </a:pPr>
                      <a:endParaRPr lang="ru-RU" sz="900" kern="1200" dirty="0" smtClean="0">
                        <a:solidFill>
                          <a:srgbClr val="00206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107950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498850" algn="l"/>
                        </a:tabLst>
                      </a:pP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V</a:t>
                      </a: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 Международный форум «Математические методы и модели в высокотехнологичном производстве», </a:t>
                      </a:r>
                      <a:endParaRPr lang="en-US" sz="900" kern="1200" dirty="0" smtClean="0">
                        <a:solidFill>
                          <a:srgbClr val="00206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107950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498850" algn="l"/>
                        </a:tabLst>
                      </a:pPr>
                      <a:r>
                        <a:rPr lang="en-US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 ноября 202</a:t>
                      </a:r>
                      <a:r>
                        <a:rPr lang="en-US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 года</a:t>
                      </a:r>
                    </a:p>
                  </a:txBody>
                  <a:tcPr marL="0" marR="10800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7950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498850" algn="l"/>
                        </a:tabLst>
                      </a:pP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V</a:t>
                      </a:r>
                      <a:r>
                        <a:rPr lang="en-US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I</a:t>
                      </a: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 Международная конференция «Экономические</a:t>
                      </a:r>
                      <a:r>
                        <a:rPr lang="en-US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и социальные тренды устойчивого развития современного общества», </a:t>
                      </a:r>
                      <a:b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n-US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15</a:t>
                      </a: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 мая 202</a:t>
                      </a:r>
                      <a:r>
                        <a:rPr lang="en-US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  <a:endParaRPr lang="ru-RU" sz="900" kern="1200" dirty="0" smtClean="0">
                        <a:solidFill>
                          <a:srgbClr val="00206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107950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498850" algn="l"/>
                        </a:tabLst>
                      </a:pPr>
                      <a:endParaRPr lang="ru-RU" sz="900" kern="1200" dirty="0" smtClean="0">
                        <a:solidFill>
                          <a:srgbClr val="00206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107950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498850" algn="l"/>
                        </a:tabLst>
                      </a:pPr>
                      <a:endParaRPr lang="ru-RU" sz="900" kern="1200" dirty="0" smtClean="0">
                        <a:solidFill>
                          <a:srgbClr val="00206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107950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498850" algn="l"/>
                        </a:tabLst>
                      </a:pPr>
                      <a:endParaRPr lang="ru-RU" sz="900" kern="1200" dirty="0" smtClean="0">
                        <a:solidFill>
                          <a:srgbClr val="00206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107950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498850" algn="l"/>
                        </a:tabLst>
                      </a:pP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Форум «Электроника для военно-тактической сферы» — военная электроника нового поколения,</a:t>
                      </a:r>
                      <a:b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23 мая 2025</a:t>
                      </a:r>
                    </a:p>
                  </a:txBody>
                  <a:tcPr marL="0" marR="10800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166813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498850" algn="l"/>
                        </a:tabLst>
                      </a:pPr>
                      <a:endParaRPr lang="ru-RU" sz="900" kern="1200" dirty="0" smtClean="0">
                        <a:solidFill>
                          <a:srgbClr val="00206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1166813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498850" algn="l"/>
                        </a:tabLst>
                      </a:pPr>
                      <a:endParaRPr lang="ru-RU" sz="900" kern="1200" dirty="0" smtClean="0">
                        <a:solidFill>
                          <a:srgbClr val="00206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1166813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498850" algn="l"/>
                        </a:tabLst>
                      </a:pPr>
                      <a:endParaRPr lang="ru-RU" sz="900" kern="1200" dirty="0" smtClean="0">
                        <a:solidFill>
                          <a:srgbClr val="00206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1166813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498850" algn="l"/>
                        </a:tabLst>
                      </a:pPr>
                      <a:endParaRPr lang="ru-RU" sz="900" kern="1200" dirty="0" smtClean="0">
                        <a:solidFill>
                          <a:srgbClr val="00206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1166813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498850" algn="l"/>
                        </a:tabLst>
                      </a:pPr>
                      <a:endParaRPr lang="ru-RU" sz="900" kern="1200" dirty="0" smtClean="0">
                        <a:solidFill>
                          <a:srgbClr val="00206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1166813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498850" algn="l"/>
                        </a:tabLst>
                      </a:pPr>
                      <a:endParaRPr lang="ru-RU" sz="900" kern="1200" dirty="0" smtClean="0">
                        <a:solidFill>
                          <a:srgbClr val="00206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1166813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498850" algn="l"/>
                        </a:tabLst>
                      </a:pPr>
                      <a:endParaRPr lang="ru-RU" sz="900" kern="1200" dirty="0" smtClean="0">
                        <a:solidFill>
                          <a:srgbClr val="00206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989013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tabLst>
                          <a:tab pos="3498850" algn="l"/>
                        </a:tabLst>
                      </a:pP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Встречи 2 раза в год:</a:t>
                      </a:r>
                    </a:p>
                    <a:p>
                      <a:pPr marL="1160463" indent="-17145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3498850" algn="l"/>
                        </a:tabLst>
                      </a:pP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В рамках Международной научной конференции «Волновая электроника </a:t>
                      </a:r>
                      <a:b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и инфокоммуникационные системы» (WECONF)</a:t>
                      </a:r>
                    </a:p>
                    <a:p>
                      <a:pPr marL="1160463" indent="-17145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3498850" algn="l"/>
                        </a:tabLst>
                      </a:pP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В рамках Всероссийского форума космонавтики </a:t>
                      </a:r>
                      <a:b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и авиации «</a:t>
                      </a:r>
                      <a:r>
                        <a:rPr lang="ru-RU" sz="900" kern="1200" dirty="0" err="1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КосмоСтарт</a:t>
                      </a: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»</a:t>
                      </a:r>
                    </a:p>
                  </a:txBody>
                  <a:tcPr marL="0" marR="10800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02482361"/>
                  </a:ext>
                </a:extLst>
              </a:tr>
            </a:tbl>
          </a:graphicData>
        </a:graphic>
      </p:graphicFrame>
      <p:pic>
        <p:nvPicPr>
          <p:cNvPr id="19" name="Рисунок 18"/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0368" y="3760503"/>
            <a:ext cx="1008000" cy="612000"/>
          </a:xfrm>
          <a:prstGeom prst="rect">
            <a:avLst/>
          </a:prstGeom>
        </p:spPr>
      </p:pic>
      <p:pic>
        <p:nvPicPr>
          <p:cNvPr id="20" name="Рисунок 19"/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4582" y="3733799"/>
            <a:ext cx="1008000" cy="612000"/>
          </a:xfrm>
          <a:prstGeom prst="rect">
            <a:avLst/>
          </a:prstGeom>
        </p:spPr>
      </p:pic>
      <p:pic>
        <p:nvPicPr>
          <p:cNvPr id="25" name="Picture 2" descr="https://media.guap.ru/22717/_title.jpg?s=l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963" y="1628775"/>
            <a:ext cx="1008000" cy="67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688" y="2454599"/>
            <a:ext cx="1007275" cy="617126"/>
          </a:xfrm>
          <a:prstGeom prst="rect">
            <a:avLst/>
          </a:prstGeom>
        </p:spPr>
      </p:pic>
      <p:pic>
        <p:nvPicPr>
          <p:cNvPr id="29" name="Picture 4" descr="https://media.guap.ru/22932/_title.jpg?s=l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63424" y="1628775"/>
            <a:ext cx="1005160" cy="62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1941" y="2455069"/>
            <a:ext cx="1006643" cy="611530"/>
          </a:xfrm>
          <a:prstGeom prst="rect">
            <a:avLst/>
          </a:prstGeom>
        </p:spPr>
      </p:pic>
      <p:pic>
        <p:nvPicPr>
          <p:cNvPr id="33" name="Picture 6" descr="https://media.guap.ru/22796/_title.jpg?s=l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4610" y="1631156"/>
            <a:ext cx="1008000" cy="61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ttps://media.guap.ru/22187/_title.jpg?s=l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4610" y="2462213"/>
            <a:ext cx="1003254" cy="60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https://media.guap.ru/21901/006.jpg?s=lg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56944" y="1628776"/>
            <a:ext cx="1008000" cy="61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6944" y="2439412"/>
            <a:ext cx="1008000" cy="627187"/>
          </a:xfrm>
          <a:prstGeom prst="rect">
            <a:avLst/>
          </a:prstGeom>
        </p:spPr>
      </p:pic>
      <p:pic>
        <p:nvPicPr>
          <p:cNvPr id="45" name="Picture 12" descr="https://media.guap.ru/22106/011.jpg?s=lg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4963" y="3734167"/>
            <a:ext cx="1008000" cy="60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0" descr="https://media.guap.ru/22130/_title.jpg?s=lg"/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4962" y="4574596"/>
            <a:ext cx="1008001" cy="60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Прямоугольник 47"/>
          <p:cNvSpPr/>
          <p:nvPr/>
        </p:nvSpPr>
        <p:spPr>
          <a:xfrm>
            <a:off x="6095999" y="4548009"/>
            <a:ext cx="17161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b="1" dirty="0">
                <a:solidFill>
                  <a:srgbClr val="002060"/>
                </a:solidFill>
                <a:latin typeface="Calibri"/>
              </a:rPr>
              <a:t>Инженерная школа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9036353" y="3429000"/>
            <a:ext cx="28206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srgbClr val="002060"/>
                </a:solidFill>
                <a:latin typeface="Calibri"/>
              </a:rPr>
              <a:t>Консорциум «Аэрокосмические системы нового поколения» 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FCD96A83-173C-4AC9-B802-9D554D8BD062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259" y="4750303"/>
            <a:ext cx="997873" cy="66551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DCC755A-6477-454A-AB2B-8080CF7EF41A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636" y="3986676"/>
            <a:ext cx="997496" cy="665517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0F20970-C231-4E0E-9506-98DC3457ED99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8415" y="3986675"/>
            <a:ext cx="997496" cy="665517"/>
          </a:xfrm>
          <a:prstGeom prst="rect">
            <a:avLst/>
          </a:prstGeom>
        </p:spPr>
      </p:pic>
      <p:pic>
        <p:nvPicPr>
          <p:cNvPr id="55" name="Picture 4" descr="https://media.guap.ru/23113/_title.jpg?s=lg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8761" y="4855785"/>
            <a:ext cx="1019607" cy="61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https://media.guap.ru/22951/009.jpg?s=lg"/>
          <p:cNvPicPr>
            <a:picLocks noChangeAspect="1" noChangeArrowheads="1"/>
          </p:cNvPicPr>
          <p:nvPr/>
        </p:nvPicPr>
        <p:blipFill rotWithShape="1"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10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866"/>
          <a:stretch/>
        </p:blipFill>
        <p:spPr bwMode="auto">
          <a:xfrm>
            <a:off x="6190368" y="3748087"/>
            <a:ext cx="1005260" cy="62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4170" y="4567238"/>
            <a:ext cx="1006909" cy="607218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4170" y="5415820"/>
            <a:ext cx="1006376" cy="60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0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0867" y="4360624"/>
            <a:ext cx="2122117" cy="2129075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9248346" y="4186773"/>
            <a:ext cx="2342677" cy="2302926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8596" y="3885769"/>
            <a:ext cx="3240402" cy="29860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Организационная структура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Кадровая политика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6706" y="1673603"/>
            <a:ext cx="1508282" cy="220844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0372520" y="1209499"/>
            <a:ext cx="1819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ru-RU" sz="1000" b="1" dirty="0">
                <a:solidFill>
                  <a:srgbClr val="002060"/>
                </a:solidFill>
                <a:latin typeface="+mj-lt"/>
              </a:rPr>
              <a:t>Приказ ГУАП </a:t>
            </a:r>
            <a:r>
              <a:rPr lang="ru-RU" sz="1000" b="1" dirty="0" smtClean="0">
                <a:solidFill>
                  <a:srgbClr val="002060"/>
                </a:solidFill>
                <a:latin typeface="+mj-lt"/>
              </a:rPr>
              <a:t/>
            </a:r>
            <a:br>
              <a:rPr lang="ru-RU" sz="1000" b="1" dirty="0" smtClean="0">
                <a:solidFill>
                  <a:srgbClr val="002060"/>
                </a:solidFill>
                <a:latin typeface="+mj-lt"/>
              </a:rPr>
            </a:br>
            <a:r>
              <a:rPr lang="ru-RU" sz="1000" b="1" dirty="0" smtClean="0">
                <a:solidFill>
                  <a:srgbClr val="002060"/>
                </a:solidFill>
                <a:latin typeface="+mj-lt"/>
              </a:rPr>
              <a:t>от </a:t>
            </a:r>
            <a:r>
              <a:rPr lang="ru-RU" sz="1000" b="1" dirty="0">
                <a:solidFill>
                  <a:srgbClr val="002060"/>
                </a:solidFill>
                <a:latin typeface="+mj-lt"/>
              </a:rPr>
              <a:t>27.12.2024 № 05-771/24</a:t>
            </a:r>
          </a:p>
        </p:txBody>
      </p:sp>
      <p:sp>
        <p:nvSpPr>
          <p:cNvPr id="13" name="Прямоугольник с двумя скругленными противолежащими углами 12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5772313" y="1156691"/>
            <a:ext cx="4517415" cy="2737429"/>
          </a:xfrm>
          <a:prstGeom prst="round2DiagRect">
            <a:avLst>
              <a:gd name="adj1" fmla="val 10967"/>
              <a:gd name="adj2" fmla="val 0"/>
            </a:avLst>
          </a:prstGeom>
          <a:gradFill flip="none" rotWithShape="1">
            <a:gsLst>
              <a:gs pos="39400">
                <a:srgbClr val="005AAA"/>
              </a:gs>
              <a:gs pos="0">
                <a:srgbClr val="005AAA"/>
              </a:gs>
              <a:gs pos="100000">
                <a:srgbClr val="00B7EE"/>
              </a:gs>
            </a:gsLst>
            <a:lin ang="19200000" scaled="0"/>
            <a:tileRect/>
          </a:gra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883629" y="1293379"/>
            <a:ext cx="4213556" cy="2467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Создана и внедрена система должностей заместителей директоров институтов (деканов факультетов), заведующего кафедрой по направлениям деятельности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Достигнут показатель </a:t>
            </a:r>
            <a:r>
              <a:rPr lang="ru-RU" sz="1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20% АУП </a:t>
            </a:r>
            <a:r>
              <a:rPr lang="ru-RU" sz="1400" b="1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1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институтах (факультетах)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Достигнут показатель –</a:t>
            </a:r>
            <a:r>
              <a:rPr lang="ru-RU" sz="1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30% ППС </a:t>
            </a:r>
            <a:r>
              <a:rPr lang="ru-RU" sz="1400" b="1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возрастом </a:t>
            </a:r>
            <a:r>
              <a:rPr lang="ru-RU" sz="11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до 39 лет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1569 </a:t>
            </a:r>
            <a:r>
              <a:rPr lang="ru-RU" sz="11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работников ГУАП прошли переподготовку и  повышение квалификации 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Проведена оптимизация кадрового документооборота в части автоматизации бизнес-процессов по кадровому учету через систему СБИС</a:t>
            </a:r>
          </a:p>
        </p:txBody>
      </p:sp>
      <p:sp>
        <p:nvSpPr>
          <p:cNvPr id="16" name="Прямоугольник с двумя скругленными противолежащими углами 15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334965" y="1125537"/>
            <a:ext cx="5302510" cy="2555875"/>
          </a:xfrm>
          <a:prstGeom prst="round2DiagRect">
            <a:avLst>
              <a:gd name="adj1" fmla="val 9589"/>
              <a:gd name="adj2" fmla="val 0"/>
            </a:avLst>
          </a:prstGeom>
          <a:solidFill>
            <a:srgbClr val="DEEBF7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81119" y="1625312"/>
            <a:ext cx="4825768" cy="1631216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182563" indent="-182563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Отдел разработки цифровых сервисов</a:t>
            </a:r>
          </a:p>
          <a:p>
            <a:pPr marL="182563" indent="-182563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Отдел проектирования бизнес-процессов</a:t>
            </a:r>
          </a:p>
          <a:p>
            <a:pPr marL="182563" indent="-182563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Отдел образовательных ресурсов и анализа данных</a:t>
            </a:r>
          </a:p>
          <a:p>
            <a:pPr marL="182563" indent="-182563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Отдел технической поддержки и сопровождения</a:t>
            </a:r>
          </a:p>
          <a:p>
            <a:pPr marL="182563" indent="-182563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Отдел развития образовательных технологий</a:t>
            </a:r>
          </a:p>
          <a:p>
            <a:pPr marL="182563" indent="-182563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Отдел поддержки студенческих сообществ и инициатив</a:t>
            </a:r>
          </a:p>
          <a:p>
            <a:pPr marL="182563" indent="-182563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Технопарк ГУАП</a:t>
            </a:r>
          </a:p>
          <a:p>
            <a:pPr marL="182563" indent="-182563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Управление образовательной деятельности</a:t>
            </a:r>
          </a:p>
          <a:p>
            <a:pPr marL="182563" indent="-182563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Отдел обеспечения учебной деятельности</a:t>
            </a:r>
          </a:p>
          <a:p>
            <a:pPr marL="182563" indent="-182563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Отдел сопровождения обучающихся (МФЦ)</a:t>
            </a:r>
          </a:p>
          <a:p>
            <a:pPr marL="182563" indent="-182563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12 учебных (лабораторных, вычисленных) комплекса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69803" y="1243515"/>
            <a:ext cx="869854" cy="3320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ru-RU" sz="1400" b="1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Созданы</a:t>
            </a:r>
          </a:p>
        </p:txBody>
      </p:sp>
      <p:sp>
        <p:nvSpPr>
          <p:cNvPr id="19" name="Прямоугольник с двумя скругленными противолежащими углами 18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334965" y="3327765"/>
            <a:ext cx="5302510" cy="3161935"/>
          </a:xfrm>
          <a:prstGeom prst="round2DiagRect">
            <a:avLst>
              <a:gd name="adj1" fmla="val 9589"/>
              <a:gd name="adj2" fmla="val 0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81119" y="3733528"/>
            <a:ext cx="4889378" cy="2808804"/>
          </a:xfrm>
          <a:prstGeom prst="rect">
            <a:avLst/>
          </a:prstGeom>
        </p:spPr>
        <p:txBody>
          <a:bodyPr wrap="square" numCol="2" spcCol="72000">
            <a:spAutoFit/>
          </a:bodyPr>
          <a:lstStyle/>
          <a:p>
            <a:pPr marL="108000" indent="-1080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Управление международной деятельности</a:t>
            </a:r>
          </a:p>
          <a:p>
            <a:pPr marL="108000" indent="-1080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Образовательный центр информационной безопасности</a:t>
            </a:r>
          </a:p>
          <a:p>
            <a:pPr marL="108000" indent="-1080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Базовая кафедра «Стандартизации, сертификации и управления качеством наукоемких производств</a:t>
            </a:r>
          </a:p>
          <a:p>
            <a:pPr marL="108000" indent="-1080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Базовая кафедра «Компоненты радиоэлектронных устройств и приборов </a:t>
            </a:r>
            <a:r>
              <a:rPr lang="ru-RU" sz="9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9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9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базе ООО «ПТ-Электроник»</a:t>
            </a:r>
          </a:p>
          <a:p>
            <a:pPr marL="108000" indent="-1080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Отдел информационной архитектуры </a:t>
            </a:r>
            <a:r>
              <a:rPr lang="ru-RU" sz="9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9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9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кибербезопасности</a:t>
            </a:r>
            <a:endParaRPr lang="ru-RU" sz="900" dirty="0">
              <a:solidFill>
                <a:schemeClr val="bg1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8000" indent="-1080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Отдел цифровой трансформации сервисов</a:t>
            </a:r>
          </a:p>
          <a:p>
            <a:pPr marL="108000" indent="-1080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Научно-образовательный центр «Встроенные электронные системы обработки информации и управления»</a:t>
            </a:r>
          </a:p>
          <a:p>
            <a:pPr marL="108000" indent="-1080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Учебный центр эксплуатационных технологий гражданской авиации</a:t>
            </a:r>
          </a:p>
          <a:p>
            <a:pPr marL="108000" indent="-1080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9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Инновационно</a:t>
            </a:r>
            <a:r>
              <a:rPr lang="ru-RU" sz="9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-технологический центр беспроводных мультимедиа технологий</a:t>
            </a:r>
          </a:p>
          <a:p>
            <a:pPr marL="108000" indent="-1080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Научно-образовательный центр интеллектуальных технологий обработки аэрокосмической информации (</a:t>
            </a:r>
            <a:r>
              <a:rPr lang="ru-RU" sz="9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АэроКосИнфо</a:t>
            </a:r>
            <a:r>
              <a:rPr lang="ru-RU" sz="9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108000" indent="-1080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r>
              <a:rPr lang="ru-RU" sz="9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киберфизических</a:t>
            </a:r>
            <a:r>
              <a:rPr lang="ru-RU" sz="9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систем </a:t>
            </a:r>
            <a:r>
              <a:rPr lang="ru-RU" sz="9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9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9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виртуальной реальности</a:t>
            </a:r>
          </a:p>
          <a:p>
            <a:pPr marL="108000" indent="-1080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Научно-образовательный центр экологической и </a:t>
            </a:r>
            <a:r>
              <a:rPr lang="ru-RU" sz="9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техносферной</a:t>
            </a:r>
            <a:r>
              <a:rPr lang="ru-RU" sz="9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безопасности</a:t>
            </a:r>
          </a:p>
          <a:p>
            <a:pPr marL="108000" indent="-1080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22 лаборатории институтов/факультетов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69803" y="3409735"/>
            <a:ext cx="1470274" cy="348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ru-RU" sz="14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Ликвидированы</a:t>
            </a:r>
          </a:p>
        </p:txBody>
      </p:sp>
      <p:sp>
        <p:nvSpPr>
          <p:cNvPr id="22" name="Прямоугольник с двумя скругленными противолежащими углами 21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3181625" y="5593491"/>
            <a:ext cx="2010575" cy="1000957"/>
          </a:xfrm>
          <a:prstGeom prst="round2DiagRect">
            <a:avLst>
              <a:gd name="adj1" fmla="val 8205"/>
              <a:gd name="adj2" fmla="val 0"/>
            </a:avLst>
          </a:prstGeom>
          <a:solidFill>
            <a:srgbClr val="8ECAFF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286667" y="5728511"/>
            <a:ext cx="1831852" cy="761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sz="1050" b="1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Реструктурированы </a:t>
            </a:r>
            <a:r>
              <a:rPr lang="ru-RU" sz="1050" b="1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050" b="1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050" b="1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и </a:t>
            </a:r>
            <a:r>
              <a:rPr lang="ru-RU" sz="1050" b="1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переподчинены</a:t>
            </a:r>
          </a:p>
          <a:p>
            <a:r>
              <a:rPr lang="ru-RU" sz="1000" b="1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14</a:t>
            </a:r>
            <a:r>
              <a:rPr lang="ru-RU" sz="10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9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учебно-вспомогательных </a:t>
            </a:r>
            <a:r>
              <a:rPr lang="ru-RU" sz="9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подразделений</a:t>
            </a:r>
            <a:endParaRPr lang="ru-RU" sz="900" dirty="0">
              <a:solidFill>
                <a:srgbClr val="002060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9302056" y="4162552"/>
            <a:ext cx="2140928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ru-RU" sz="1400" b="1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Награды </a:t>
            </a:r>
            <a:r>
              <a:rPr lang="ru-RU" sz="1400" b="1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b="1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и </a:t>
            </a:r>
            <a:r>
              <a:rPr lang="ru-RU" sz="1400" b="1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поощрения </a:t>
            </a:r>
            <a:r>
              <a:rPr lang="ru-RU" sz="1400" b="1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ГУАП</a:t>
            </a:r>
            <a:endParaRPr lang="ru-RU" sz="1400" b="1" dirty="0">
              <a:solidFill>
                <a:srgbClr val="002060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33" name="Таблица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64620"/>
              </p:ext>
            </p:extLst>
          </p:nvPr>
        </p:nvGraphicFramePr>
        <p:xfrm>
          <a:off x="9251087" y="4689475"/>
          <a:ext cx="2633824" cy="13707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4030">
                  <a:extLst>
                    <a:ext uri="{9D8B030D-6E8A-4147-A177-3AD203B41FA5}">
                      <a16:colId xmlns:a16="http://schemas.microsoft.com/office/drawing/2014/main" val="189327389"/>
                    </a:ext>
                  </a:extLst>
                </a:gridCol>
                <a:gridCol w="2139794">
                  <a:extLst>
                    <a:ext uri="{9D8B030D-6E8A-4147-A177-3AD203B41FA5}">
                      <a16:colId xmlns:a16="http://schemas.microsoft.com/office/drawing/2014/main" val="3591074295"/>
                    </a:ext>
                  </a:extLst>
                </a:gridCol>
              </a:tblGrid>
              <a:tr h="34269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12E6D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63</a:t>
                      </a:r>
                      <a:endParaRPr kumimoji="0" 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D12E6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Почетных грамоты</a:t>
                      </a:r>
                      <a:endParaRPr kumimoji="0" lang="ru-RU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37178768"/>
                  </a:ext>
                </a:extLst>
              </a:tr>
              <a:tr h="34269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12E6D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170</a:t>
                      </a:r>
                      <a:endParaRPr kumimoji="0" 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D12E6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Благодарностей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8889110"/>
                  </a:ext>
                </a:extLst>
              </a:tr>
              <a:tr h="34269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12E6D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5</a:t>
                      </a:r>
                      <a:endParaRPr kumimoji="0" 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D12E6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Благодарностей за Чемпионаты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1774771"/>
                  </a:ext>
                </a:extLst>
              </a:tr>
              <a:tr h="34269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12E6D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32</a:t>
                      </a:r>
                      <a:endParaRPr kumimoji="0" 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D12E6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Доска Почета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2270501"/>
                  </a:ext>
                </a:extLst>
              </a:tr>
            </a:tbl>
          </a:graphicData>
        </a:graphic>
      </p:graphicFrame>
      <p:sp>
        <p:nvSpPr>
          <p:cNvPr id="39" name="Прямоугольник 38"/>
          <p:cNvSpPr/>
          <p:nvPr/>
        </p:nvSpPr>
        <p:spPr>
          <a:xfrm>
            <a:off x="5798595" y="3925273"/>
            <a:ext cx="3361151" cy="2946532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graphicFrame>
        <p:nvGraphicFramePr>
          <p:cNvPr id="31" name="Таблица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812909"/>
              </p:ext>
            </p:extLst>
          </p:nvPr>
        </p:nvGraphicFramePr>
        <p:xfrm>
          <a:off x="6111594" y="4689475"/>
          <a:ext cx="3018745" cy="1615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3543">
                  <a:extLst>
                    <a:ext uri="{9D8B030D-6E8A-4147-A177-3AD203B41FA5}">
                      <a16:colId xmlns:a16="http://schemas.microsoft.com/office/drawing/2014/main" val="189327389"/>
                    </a:ext>
                  </a:extLst>
                </a:gridCol>
                <a:gridCol w="2615202">
                  <a:extLst>
                    <a:ext uri="{9D8B030D-6E8A-4147-A177-3AD203B41FA5}">
                      <a16:colId xmlns:a16="http://schemas.microsoft.com/office/drawing/2014/main" val="3591074295"/>
                    </a:ext>
                  </a:extLst>
                </a:gridCol>
              </a:tblGrid>
              <a:tr h="186309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12E6D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</a:t>
                      </a:r>
                      <a:endParaRPr kumimoji="0" 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D12E6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Медаль «За безупречный труд и отличие»</a:t>
                      </a:r>
                      <a:endParaRPr kumimoji="0" lang="ru-RU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37178768"/>
                  </a:ext>
                </a:extLst>
              </a:tr>
              <a:tr h="29497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12E6D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3</a:t>
                      </a:r>
                      <a:endParaRPr kumimoji="0" 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D12E6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Почетных грамоты Министерства науки </a:t>
                      </a:r>
                      <a:b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и высшего образования РФ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88891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12E6D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</a:t>
                      </a:r>
                      <a:endParaRPr kumimoji="0" 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D12E6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Награды Губернатора Санкт-Петербурга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1774771"/>
                  </a:ext>
                </a:extLst>
              </a:tr>
              <a:tr h="174382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12E6D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</a:t>
                      </a:r>
                      <a:endParaRPr kumimoji="0" 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D12E6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Почетная грамота КНВШ 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2270501"/>
                  </a:ext>
                </a:extLst>
              </a:tr>
              <a:tr h="20353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12E6D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10</a:t>
                      </a:r>
                      <a:endParaRPr kumimoji="0" 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D12E6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Благодарностей КНВШ 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7219692"/>
                  </a:ext>
                </a:extLst>
              </a:tr>
            </a:tbl>
          </a:graphicData>
        </a:graphic>
      </p:graphicFrame>
      <p:sp>
        <p:nvSpPr>
          <p:cNvPr id="32" name="Прямоугольник 31"/>
          <p:cNvSpPr/>
          <p:nvPr/>
        </p:nvSpPr>
        <p:spPr>
          <a:xfrm>
            <a:off x="6229602" y="4186773"/>
            <a:ext cx="2868502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ru-RU" sz="1400" b="1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Ведомственные </a:t>
            </a:r>
            <a:br>
              <a:rPr lang="ru-RU" sz="1400" b="1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и региональные награды</a:t>
            </a:r>
            <a:endParaRPr lang="ru-RU" sz="1400" b="1" dirty="0">
              <a:solidFill>
                <a:srgbClr val="002060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7975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Динамика средней численности работников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Кадровая политика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824408"/>
              </p:ext>
            </p:extLst>
          </p:nvPr>
        </p:nvGraphicFramePr>
        <p:xfrm>
          <a:off x="334963" y="1439863"/>
          <a:ext cx="11630025" cy="402264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669619">
                  <a:extLst>
                    <a:ext uri="{9D8B030D-6E8A-4147-A177-3AD203B41FA5}">
                      <a16:colId xmlns:a16="http://schemas.microsoft.com/office/drawing/2014/main" val="3101353033"/>
                    </a:ext>
                  </a:extLst>
                </a:gridCol>
                <a:gridCol w="1907392">
                  <a:extLst>
                    <a:ext uri="{9D8B030D-6E8A-4147-A177-3AD203B41FA5}">
                      <a16:colId xmlns:a16="http://schemas.microsoft.com/office/drawing/2014/main" val="2721126450"/>
                    </a:ext>
                  </a:extLst>
                </a:gridCol>
                <a:gridCol w="1907392">
                  <a:extLst>
                    <a:ext uri="{9D8B030D-6E8A-4147-A177-3AD203B41FA5}">
                      <a16:colId xmlns:a16="http://schemas.microsoft.com/office/drawing/2014/main" val="4062302994"/>
                    </a:ext>
                  </a:extLst>
                </a:gridCol>
                <a:gridCol w="2072811">
                  <a:extLst>
                    <a:ext uri="{9D8B030D-6E8A-4147-A177-3AD203B41FA5}">
                      <a16:colId xmlns:a16="http://schemas.microsoft.com/office/drawing/2014/main" val="3257646366"/>
                    </a:ext>
                  </a:extLst>
                </a:gridCol>
                <a:gridCol w="2072811">
                  <a:extLst>
                    <a:ext uri="{9D8B030D-6E8A-4147-A177-3AD203B41FA5}">
                      <a16:colId xmlns:a16="http://schemas.microsoft.com/office/drawing/2014/main" val="2326576440"/>
                    </a:ext>
                  </a:extLst>
                </a:gridCol>
              </a:tblGrid>
              <a:tr h="36000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Категория работников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72000" marR="72000" marT="36000" marB="36000" anchor="ctr"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Средняя численность работников</a:t>
                      </a: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52899"/>
                  </a:ext>
                </a:extLst>
              </a:tr>
              <a:tr h="3117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2022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2023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2024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 пол. </a:t>
                      </a:r>
                      <a:r>
                        <a:rPr lang="ru-RU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2025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7719054"/>
                  </a:ext>
                </a:extLst>
              </a:tr>
              <a:tr h="40910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ППС</a:t>
                      </a:r>
                    </a:p>
                  </a:txBody>
                  <a:tcPr marL="72000" marR="72000" marT="36000" marB="36000" anchor="ctr"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437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436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450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466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7913742"/>
                  </a:ext>
                </a:extLst>
              </a:tr>
              <a:tr h="40910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НР – всего,  в том числе:</a:t>
                      </a:r>
                    </a:p>
                  </a:txBody>
                  <a:tcPr marL="72000" marR="72000" marT="36000" marB="36000" anchor="ctr"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35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39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41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32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651102"/>
                  </a:ext>
                </a:extLst>
              </a:tr>
              <a:tr h="409108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НС</a:t>
                      </a:r>
                      <a:endParaRPr lang="ru-RU" sz="14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72000" marR="72000" marT="36000" marB="36000" anchor="ctr"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3337004"/>
                  </a:ext>
                </a:extLst>
              </a:tr>
              <a:tr h="409108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Преподаватели </a:t>
                      </a: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СПО</a:t>
                      </a:r>
                    </a:p>
                  </a:txBody>
                  <a:tcPr marL="72000" marR="72000" marT="36000" marB="36000" anchor="ctr"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49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50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47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46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3317030"/>
                  </a:ext>
                </a:extLst>
              </a:tr>
              <a:tr h="409108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УВП</a:t>
                      </a:r>
                    </a:p>
                  </a:txBody>
                  <a:tcPr marL="72000" marR="72000" marT="36000" marB="36000" anchor="ctr"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285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277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264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263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218439"/>
                  </a:ext>
                </a:extLst>
              </a:tr>
              <a:tr h="409108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АУП</a:t>
                      </a:r>
                    </a:p>
                  </a:txBody>
                  <a:tcPr marL="72000" marR="72000" marT="36000" marB="36000" anchor="ctr"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265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268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266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274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4804077"/>
                  </a:ext>
                </a:extLst>
              </a:tr>
              <a:tr h="409108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Прочий персонал</a:t>
                      </a:r>
                    </a:p>
                  </a:txBody>
                  <a:tcPr marL="72000" marR="72000" marT="36000" marB="36000" anchor="ctr"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165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166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174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177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1697845"/>
                  </a:ext>
                </a:extLst>
              </a:tr>
              <a:tr h="487160"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Все категории</a:t>
                      </a:r>
                    </a:p>
                  </a:txBody>
                  <a:tcPr marL="72000" marR="72000" marT="36000" marB="36000" anchor="ctr"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1236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1236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1242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1258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2014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803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Реализация молодежной политики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Молодежная политика</a:t>
            </a:r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345210" y="1268413"/>
            <a:ext cx="11628324" cy="5305108"/>
            <a:chOff x="345210" y="1268413"/>
            <a:chExt cx="11628324" cy="5305108"/>
          </a:xfrm>
        </p:grpSpPr>
        <p:sp>
          <p:nvSpPr>
            <p:cNvPr id="73" name="Прямоугольник с одним скругленным углом 72"/>
            <p:cNvSpPr/>
            <p:nvPr/>
          </p:nvSpPr>
          <p:spPr>
            <a:xfrm>
              <a:off x="8937768" y="1268413"/>
              <a:ext cx="3031013" cy="1884869"/>
            </a:xfrm>
            <a:prstGeom prst="round1Rect">
              <a:avLst>
                <a:gd name="adj" fmla="val 20344"/>
              </a:avLst>
            </a:prstGeom>
            <a:solidFill>
              <a:srgbClr val="F4CBED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53" name="Прямоугольник с одним скругленным углом 52"/>
            <p:cNvSpPr/>
            <p:nvPr/>
          </p:nvSpPr>
          <p:spPr>
            <a:xfrm>
              <a:off x="8937090" y="1900500"/>
              <a:ext cx="3036444" cy="1186392"/>
            </a:xfrm>
            <a:prstGeom prst="round1Rect">
              <a:avLst>
                <a:gd name="adj" fmla="val 20344"/>
              </a:avLst>
            </a:prstGeom>
            <a:solidFill>
              <a:srgbClr val="EFB7E6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74" name="Прямоугольник с одним скругленным углом 73"/>
            <p:cNvSpPr/>
            <p:nvPr/>
          </p:nvSpPr>
          <p:spPr>
            <a:xfrm>
              <a:off x="8935052" y="2720271"/>
              <a:ext cx="3036444" cy="1186392"/>
            </a:xfrm>
            <a:prstGeom prst="round1Rect">
              <a:avLst>
                <a:gd name="adj" fmla="val 20344"/>
              </a:avLst>
            </a:prstGeom>
            <a:solidFill>
              <a:srgbClr val="E998DC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75" name="Прямоугольник с одним скругленным углом 74"/>
            <p:cNvSpPr/>
            <p:nvPr/>
          </p:nvSpPr>
          <p:spPr>
            <a:xfrm>
              <a:off x="8933270" y="3615405"/>
              <a:ext cx="3036444" cy="1307222"/>
            </a:xfrm>
            <a:prstGeom prst="round1Rect">
              <a:avLst>
                <a:gd name="adj" fmla="val 20344"/>
              </a:avLst>
            </a:prstGeom>
            <a:solidFill>
              <a:srgbClr val="DD64CA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76" name="Прямоугольник с одним скругленным углом 75"/>
            <p:cNvSpPr/>
            <p:nvPr/>
          </p:nvSpPr>
          <p:spPr>
            <a:xfrm>
              <a:off x="8933270" y="4454253"/>
              <a:ext cx="3036444" cy="1424738"/>
            </a:xfrm>
            <a:prstGeom prst="round1Rect">
              <a:avLst>
                <a:gd name="adj" fmla="val 20344"/>
              </a:avLst>
            </a:prstGeom>
            <a:solidFill>
              <a:srgbClr val="D231B9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77" name="Прямоугольник с одним скругленным углом 76"/>
            <p:cNvSpPr/>
            <p:nvPr/>
          </p:nvSpPr>
          <p:spPr>
            <a:xfrm>
              <a:off x="8933270" y="5451141"/>
              <a:ext cx="3039994" cy="1122380"/>
            </a:xfrm>
            <a:prstGeom prst="round1Rect">
              <a:avLst>
                <a:gd name="adj" fmla="val 20344"/>
              </a:avLst>
            </a:prstGeom>
            <a:solidFill>
              <a:srgbClr val="A1238D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59" name="Прямоугольник с одним скругленным углом 58"/>
            <p:cNvSpPr/>
            <p:nvPr/>
          </p:nvSpPr>
          <p:spPr>
            <a:xfrm>
              <a:off x="5897313" y="1268413"/>
              <a:ext cx="2876747" cy="1241693"/>
            </a:xfrm>
            <a:prstGeom prst="round1Rect">
              <a:avLst>
                <a:gd name="adj" fmla="val 20344"/>
              </a:avLst>
            </a:prstGeom>
            <a:solidFill>
              <a:srgbClr val="E6E2F5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31" name="Прямоугольник с двумя скругленными противолежащими углами 30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345210" y="1268413"/>
              <a:ext cx="5398636" cy="1803261"/>
            </a:xfrm>
            <a:prstGeom prst="round2DiagRect">
              <a:avLst/>
            </a:prstGeom>
            <a:solidFill>
              <a:srgbClr val="F2F0FA">
                <a:alpha val="60784"/>
              </a:srgb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592192" y="1423612"/>
              <a:ext cx="5082467" cy="10464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 sz="1400" b="1" dirty="0">
                  <a:solidFill>
                    <a:schemeClr val="accent5">
                      <a:lumMod val="50000"/>
                    </a:schemeClr>
                  </a:solidFill>
                  <a:latin typeface="Calibri"/>
                </a:rPr>
                <a:t>Концепция реализации молодежной политики в ГУАП </a:t>
              </a:r>
              <a:r>
                <a:rPr lang="en-US" sz="1400" b="1" dirty="0" smtClean="0">
                  <a:solidFill>
                    <a:schemeClr val="accent5">
                      <a:lumMod val="50000"/>
                    </a:schemeClr>
                  </a:solidFill>
                  <a:latin typeface="Calibri"/>
                </a:rPr>
                <a:t>—</a:t>
              </a:r>
              <a:r>
                <a:rPr lang="ru-RU" sz="1200" dirty="0" smtClean="0">
                  <a:solidFill>
                    <a:schemeClr val="accent5">
                      <a:lumMod val="50000"/>
                    </a:schemeClr>
                  </a:solidFill>
                  <a:latin typeface="Calibri"/>
                </a:rPr>
                <a:t>создание </a:t>
              </a:r>
              <a:r>
                <a:rPr lang="ru-RU" sz="1200" dirty="0">
                  <a:solidFill>
                    <a:schemeClr val="accent5">
                      <a:lumMod val="50000"/>
                    </a:schemeClr>
                  </a:solidFill>
                  <a:latin typeface="Calibri"/>
                </a:rPr>
                <a:t>развивающей среды и равных условий для разностороннего развития и самореализации молодежи, подготовки конкурентоспособных выпускников-молодых профессионалов, а также профессионального развития молодых работников ГУАП.</a:t>
              </a:r>
            </a:p>
          </p:txBody>
        </p:sp>
        <p:grpSp>
          <p:nvGrpSpPr>
            <p:cNvPr id="36" name="Группа 35"/>
            <p:cNvGrpSpPr/>
            <p:nvPr/>
          </p:nvGrpSpPr>
          <p:grpSpPr>
            <a:xfrm>
              <a:off x="345210" y="2736918"/>
              <a:ext cx="2222585" cy="3726968"/>
              <a:chOff x="4192561" y="1085006"/>
              <a:chExt cx="2575269" cy="3702307"/>
            </a:xfrm>
          </p:grpSpPr>
          <p:grpSp>
            <p:nvGrpSpPr>
              <p:cNvPr id="39" name="Группа 38"/>
              <p:cNvGrpSpPr/>
              <p:nvPr/>
            </p:nvGrpSpPr>
            <p:grpSpPr>
              <a:xfrm>
                <a:off x="4192561" y="1085006"/>
                <a:ext cx="2575269" cy="3702307"/>
                <a:chOff x="6443286" y="313325"/>
                <a:chExt cx="2575269" cy="3702307"/>
              </a:xfrm>
              <a:solidFill>
                <a:srgbClr val="000066"/>
              </a:solidFill>
            </p:grpSpPr>
            <p:sp>
              <p:nvSpPr>
                <p:cNvPr id="41" name="Прямоугольник с двумя скругленными противолежащими углами 40">
                  <a:extLst>
                    <a:ext uri="{FF2B5EF4-FFF2-40B4-BE49-F238E27FC236}">
                      <a16:creationId xmlns:a16="http://schemas.microsoft.com/office/drawing/2014/main" id="{48C43A40-1A27-BE44-A1AE-E14DFCBC5D1E}"/>
                    </a:ext>
                  </a:extLst>
                </p:cNvPr>
                <p:cNvSpPr/>
                <p:nvPr/>
              </p:nvSpPr>
              <p:spPr>
                <a:xfrm>
                  <a:off x="6443286" y="313325"/>
                  <a:ext cx="2575269" cy="3702307"/>
                </a:xfrm>
                <a:prstGeom prst="round2DiagRect">
                  <a:avLst>
                    <a:gd name="adj1" fmla="val 13010"/>
                    <a:gd name="adj2" fmla="val 0"/>
                  </a:avLst>
                </a:prstGeom>
                <a:grp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endParaRPr lang="ru-RU" sz="1400" dirty="0"/>
                </a:p>
              </p:txBody>
            </p:sp>
            <p:sp>
              <p:nvSpPr>
                <p:cNvPr id="42" name="Прямоугольник 41"/>
                <p:cNvSpPr/>
                <p:nvPr/>
              </p:nvSpPr>
              <p:spPr>
                <a:xfrm>
                  <a:off x="6776984" y="566959"/>
                  <a:ext cx="1997031" cy="70320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ru-RU" sz="2000" dirty="0">
                      <a:solidFill>
                        <a:schemeClr val="bg1"/>
                      </a:solidFill>
                      <a:latin typeface="+mj-lt"/>
                      <a:ea typeface="Roboto" panose="02000000000000000000" pitchFamily="2" charset="0"/>
                      <a:cs typeface="Roboto" panose="02000000000000000000" pitchFamily="2" charset="0"/>
                    </a:rPr>
                    <a:t>Компоненты </a:t>
                  </a:r>
                  <a:r>
                    <a:rPr lang="ru-RU" sz="2000" dirty="0" smtClean="0">
                      <a:solidFill>
                        <a:schemeClr val="bg1"/>
                      </a:solidFill>
                      <a:latin typeface="+mj-lt"/>
                      <a:ea typeface="Roboto" panose="02000000000000000000" pitchFamily="2" charset="0"/>
                      <a:cs typeface="Roboto" panose="02000000000000000000" pitchFamily="2" charset="0"/>
                    </a:rPr>
                    <a:t/>
                  </a:r>
                  <a:br>
                    <a:rPr lang="ru-RU" sz="2000" dirty="0" smtClean="0">
                      <a:solidFill>
                        <a:schemeClr val="bg1"/>
                      </a:solidFill>
                      <a:latin typeface="+mj-lt"/>
                      <a:ea typeface="Roboto" panose="02000000000000000000" pitchFamily="2" charset="0"/>
                      <a:cs typeface="Roboto" panose="02000000000000000000" pitchFamily="2" charset="0"/>
                    </a:rPr>
                  </a:br>
                  <a:r>
                    <a:rPr lang="ru-RU" sz="2000" dirty="0" smtClean="0">
                      <a:solidFill>
                        <a:schemeClr val="bg1"/>
                      </a:solidFill>
                      <a:latin typeface="+mj-lt"/>
                      <a:ea typeface="Roboto" panose="02000000000000000000" pitchFamily="2" charset="0"/>
                      <a:cs typeface="Roboto" panose="02000000000000000000" pitchFamily="2" charset="0"/>
                    </a:rPr>
                    <a:t>среды</a:t>
                  </a:r>
                  <a:endParaRPr lang="ru-RU" sz="2000" dirty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endParaRPr>
                </a:p>
              </p:txBody>
            </p:sp>
          </p:grpSp>
          <p:sp>
            <p:nvSpPr>
              <p:cNvPr id="40" name="Прямоугольник 39"/>
              <p:cNvSpPr/>
              <p:nvPr/>
            </p:nvSpPr>
            <p:spPr>
              <a:xfrm>
                <a:off x="4478735" y="2188895"/>
                <a:ext cx="2092078" cy="2236998"/>
              </a:xfrm>
              <a:prstGeom prst="rect">
                <a:avLst/>
              </a:prstGeom>
              <a:solidFill>
                <a:srgbClr val="000066"/>
              </a:solidFill>
            </p:spPr>
            <p:txBody>
              <a:bodyPr wrap="square">
                <a:spAutoFit/>
              </a:bodyPr>
              <a:lstStyle/>
              <a:p>
                <a:pPr marL="171450" indent="-1714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ru-RU" sz="1400" dirty="0" smtClean="0">
                    <a:solidFill>
                      <a:schemeClr val="lt1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Возможности</a:t>
                </a:r>
              </a:p>
              <a:p>
                <a:pPr marL="171450" indent="-171450">
                  <a:lnSpc>
                    <a:spcPts val="1400"/>
                  </a:lnSpc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ru-RU" sz="1400" dirty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Отраслевые образовательные мероприятия </a:t>
                </a:r>
                <a:endParaRPr lang="ru-RU" sz="14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171450" indent="-171450">
                  <a:lnSpc>
                    <a:spcPts val="1400"/>
                  </a:lnSpc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ru-RU" sz="1400" dirty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Студенческие </a:t>
                </a:r>
                <a:br>
                  <a:rPr lang="ru-RU" sz="1400" dirty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</a:br>
                <a:r>
                  <a:rPr lang="ru-RU" sz="1400" dirty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сообщества</a:t>
                </a:r>
              </a:p>
              <a:p>
                <a:pPr marL="171450" indent="-1714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ru-RU" sz="1400" dirty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Инициативы </a:t>
                </a:r>
              </a:p>
              <a:p>
                <a:pPr marL="171450" indent="-1714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ru-RU" sz="1400" dirty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ru-RU" sz="1400" dirty="0" smtClean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Навыки</a:t>
                </a:r>
              </a:p>
            </p:txBody>
          </p:sp>
        </p:grpSp>
        <p:grpSp>
          <p:nvGrpSpPr>
            <p:cNvPr id="43" name="Группа 42"/>
            <p:cNvGrpSpPr/>
            <p:nvPr/>
          </p:nvGrpSpPr>
          <p:grpSpPr>
            <a:xfrm>
              <a:off x="2327403" y="2488333"/>
              <a:ext cx="3416443" cy="3964855"/>
              <a:chOff x="6300011" y="856848"/>
              <a:chExt cx="3416443" cy="3964855"/>
            </a:xfrm>
            <a:solidFill>
              <a:srgbClr val="003399"/>
            </a:solidFill>
          </p:grpSpPr>
          <p:grpSp>
            <p:nvGrpSpPr>
              <p:cNvPr id="44" name="Группа 43"/>
              <p:cNvGrpSpPr/>
              <p:nvPr/>
            </p:nvGrpSpPr>
            <p:grpSpPr>
              <a:xfrm>
                <a:off x="6300011" y="856848"/>
                <a:ext cx="3416443" cy="3964855"/>
                <a:chOff x="6300011" y="856848"/>
                <a:chExt cx="3416443" cy="3964855"/>
              </a:xfrm>
              <a:grpFill/>
            </p:grpSpPr>
            <p:sp>
              <p:nvSpPr>
                <p:cNvPr id="46" name="Прямоугольник с двумя скругленными противолежащими углами 45">
                  <a:extLst>
                    <a:ext uri="{FF2B5EF4-FFF2-40B4-BE49-F238E27FC236}">
                      <a16:creationId xmlns:a16="http://schemas.microsoft.com/office/drawing/2014/main" id="{48C43A40-1A27-BE44-A1AE-E14DFCBC5D1E}"/>
                    </a:ext>
                  </a:extLst>
                </p:cNvPr>
                <p:cNvSpPr/>
                <p:nvPr/>
              </p:nvSpPr>
              <p:spPr>
                <a:xfrm>
                  <a:off x="6300011" y="856848"/>
                  <a:ext cx="3416443" cy="3964855"/>
                </a:xfrm>
                <a:prstGeom prst="round2DiagRect">
                  <a:avLst>
                    <a:gd name="adj1" fmla="val 10179"/>
                    <a:gd name="adj2" fmla="val 0"/>
                  </a:avLst>
                </a:prstGeom>
                <a:grp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endParaRPr lang="ru-RU" sz="1400" dirty="0"/>
                </a:p>
              </p:txBody>
            </p:sp>
            <p:sp>
              <p:nvSpPr>
                <p:cNvPr id="47" name="Прямоугольник 46"/>
                <p:cNvSpPr/>
                <p:nvPr/>
              </p:nvSpPr>
              <p:spPr>
                <a:xfrm>
                  <a:off x="6603986" y="1128006"/>
                  <a:ext cx="1868194" cy="400110"/>
                </a:xfrm>
                <a:prstGeom prst="rect">
                  <a:avLst/>
                </a:prstGeom>
                <a:grpFill/>
              </p:spPr>
              <p:txBody>
                <a:bodyPr wrap="square">
                  <a:spAutoFit/>
                </a:bodyPr>
                <a:lstStyle/>
                <a:p>
                  <a:r>
                    <a:rPr lang="ru-RU" sz="2000" dirty="0" smtClean="0">
                      <a:solidFill>
                        <a:schemeClr val="bg1"/>
                      </a:solidFill>
                      <a:latin typeface="+mj-lt"/>
                      <a:ea typeface="Roboto" panose="02000000000000000000" pitchFamily="2" charset="0"/>
                      <a:cs typeface="Roboto" panose="02000000000000000000" pitchFamily="2" charset="0"/>
                    </a:rPr>
                    <a:t>Проекты</a:t>
                  </a:r>
                  <a:endParaRPr lang="ru-RU" sz="2000" dirty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endParaRPr>
                </a:p>
              </p:txBody>
            </p:sp>
          </p:grpSp>
          <p:sp>
            <p:nvSpPr>
              <p:cNvPr id="45" name="Прямоугольник 44"/>
              <p:cNvSpPr/>
              <p:nvPr/>
            </p:nvSpPr>
            <p:spPr>
              <a:xfrm>
                <a:off x="6603985" y="1588222"/>
                <a:ext cx="2953260" cy="16619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1450" indent="-17145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ru-RU" sz="1400" b="1" dirty="0" smtClean="0">
                    <a:solidFill>
                      <a:schemeClr val="lt1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Проект «Профессия в деталях» </a:t>
                </a:r>
                <a:r>
                  <a:rPr lang="ru-RU" sz="1600" dirty="0">
                    <a:solidFill>
                      <a:schemeClr val="lt1"/>
                    </a:solidFill>
                    <a:latin typeface="+mj-lt"/>
                    <a:ea typeface="Calibri"/>
                    <a:cs typeface="Calibri"/>
                    <a:sym typeface="Calibri"/>
                  </a:rPr>
                  <a:t/>
                </a:r>
                <a:br>
                  <a:rPr lang="ru-RU" sz="1600" dirty="0">
                    <a:solidFill>
                      <a:schemeClr val="lt1"/>
                    </a:solidFill>
                    <a:latin typeface="+mj-lt"/>
                    <a:ea typeface="Calibri"/>
                    <a:cs typeface="Calibri"/>
                    <a:sym typeface="Calibri"/>
                  </a:rPr>
                </a:br>
                <a:r>
                  <a:rPr lang="ru-RU" sz="1000" dirty="0" err="1" smtClean="0">
                    <a:solidFill>
                      <a:schemeClr val="lt1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профориентационный</a:t>
                </a:r>
                <a:r>
                  <a:rPr lang="ru-RU" sz="1000" dirty="0" smtClean="0">
                    <a:solidFill>
                      <a:schemeClr val="lt1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 проект</a:t>
                </a:r>
                <a:endParaRPr lang="ru-RU" sz="1000" dirty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  <a:p>
                <a:pPr marL="171450" indent="-17145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ru-RU" sz="1400" b="1" dirty="0">
                    <a:solidFill>
                      <a:schemeClr val="lt1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Проект </a:t>
                </a:r>
                <a:r>
                  <a:rPr lang="ru-RU" sz="1400" b="1" dirty="0" smtClean="0">
                    <a:solidFill>
                      <a:schemeClr val="lt1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«Спутники»</a:t>
                </a:r>
                <a:r>
                  <a:rPr lang="ru-RU" sz="1600" b="1" dirty="0" smtClean="0">
                    <a:solidFill>
                      <a:schemeClr val="lt1"/>
                    </a:solidFill>
                    <a:latin typeface="+mj-lt"/>
                    <a:ea typeface="Calibri"/>
                    <a:cs typeface="Calibri"/>
                    <a:sym typeface="Calibri"/>
                  </a:rPr>
                  <a:t/>
                </a:r>
                <a:br>
                  <a:rPr lang="ru-RU" sz="1600" b="1" dirty="0" smtClean="0">
                    <a:solidFill>
                      <a:schemeClr val="lt1"/>
                    </a:solidFill>
                    <a:latin typeface="+mj-lt"/>
                    <a:ea typeface="Calibri"/>
                    <a:cs typeface="Calibri"/>
                    <a:sym typeface="Calibri"/>
                  </a:rPr>
                </a:br>
                <a:r>
                  <a:rPr lang="ru-RU" sz="1000" dirty="0" smtClean="0">
                    <a:solidFill>
                      <a:schemeClr val="lt1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программа для адаптации первокурсников</a:t>
                </a:r>
                <a:endParaRPr lang="ru-RU" sz="1000" dirty="0">
                  <a:solidFill>
                    <a:schemeClr val="lt1"/>
                  </a:solidFill>
                  <a:latin typeface="+mj-lt"/>
                  <a:ea typeface="Roboto"/>
                  <a:cs typeface="Roboto"/>
                  <a:sym typeface="Roboto"/>
                </a:endParaRPr>
              </a:p>
              <a:p>
                <a:pPr marL="171450" indent="-17145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ru-RU" sz="1400" b="1" dirty="0" smtClean="0">
                    <a:solidFill>
                      <a:schemeClr val="lt1"/>
                    </a:solidFill>
                    <a:latin typeface="+mj-lt"/>
                    <a:ea typeface="Calibri"/>
                    <a:cs typeface="Calibri"/>
                  </a:rPr>
                  <a:t>Платформа </a:t>
                </a:r>
                <a:r>
                  <a:rPr lang="ru-RU" sz="1400" b="1" dirty="0">
                    <a:solidFill>
                      <a:schemeClr val="lt1"/>
                    </a:solidFill>
                    <a:latin typeface="+mj-lt"/>
                    <a:ea typeface="Calibri"/>
                    <a:cs typeface="Calibri"/>
                  </a:rPr>
                  <a:t>«</a:t>
                </a:r>
                <a:r>
                  <a:rPr lang="ru-RU" sz="1400" b="1" dirty="0" err="1">
                    <a:solidFill>
                      <a:schemeClr val="lt1"/>
                    </a:solidFill>
                    <a:latin typeface="+mj-lt"/>
                    <a:ea typeface="Calibri"/>
                    <a:cs typeface="Calibri"/>
                  </a:rPr>
                  <a:t>GoUP</a:t>
                </a:r>
                <a:r>
                  <a:rPr lang="ru-RU" sz="1400" b="1" dirty="0">
                    <a:solidFill>
                      <a:schemeClr val="lt1"/>
                    </a:solidFill>
                    <a:latin typeface="+mj-lt"/>
                    <a:ea typeface="Calibri"/>
                    <a:cs typeface="Calibri"/>
                  </a:rPr>
                  <a:t> – твой опыт» </a:t>
                </a:r>
                <a:r>
                  <a:rPr lang="ru-RU" sz="1000" dirty="0" smtClean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цифровая </a:t>
                </a:r>
                <a:r>
                  <a:rPr lang="ru-RU" sz="1000" dirty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платформа для </a:t>
                </a:r>
                <a:r>
                  <a:rPr lang="ru-RU" sz="1000" dirty="0" smtClean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школьников,</a:t>
                </a:r>
                <a:br>
                  <a:rPr lang="ru-RU" sz="1000" dirty="0" smtClean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</a:br>
                <a:r>
                  <a:rPr lang="ru-RU" sz="1000" dirty="0" smtClean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обучающихся</a:t>
                </a:r>
                <a:r>
                  <a:rPr lang="ru-RU" sz="1000" dirty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, выпускников</a:t>
                </a:r>
              </a:p>
            </p:txBody>
          </p:sp>
        </p:grpSp>
        <p:sp>
          <p:nvSpPr>
            <p:cNvPr id="60" name="Прямоугольник с одним скругленным углом 59"/>
            <p:cNvSpPr/>
            <p:nvPr/>
          </p:nvSpPr>
          <p:spPr>
            <a:xfrm>
              <a:off x="5897314" y="2113500"/>
              <a:ext cx="2882489" cy="1121272"/>
            </a:xfrm>
            <a:prstGeom prst="round1Rect">
              <a:avLst>
                <a:gd name="adj" fmla="val 20344"/>
              </a:avLst>
            </a:prstGeom>
            <a:solidFill>
              <a:srgbClr val="CEC5EA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63" name="Прямоугольник с одним скругленным углом 62"/>
            <p:cNvSpPr/>
            <p:nvPr/>
          </p:nvSpPr>
          <p:spPr>
            <a:xfrm>
              <a:off x="5897314" y="2924654"/>
              <a:ext cx="2901326" cy="1298080"/>
            </a:xfrm>
            <a:prstGeom prst="round1Rect">
              <a:avLst>
                <a:gd name="adj" fmla="val 20344"/>
              </a:avLst>
            </a:prstGeom>
            <a:solidFill>
              <a:srgbClr val="B5A8E0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64" name="Прямоугольник с одним скругленным углом 63"/>
            <p:cNvSpPr/>
            <p:nvPr/>
          </p:nvSpPr>
          <p:spPr>
            <a:xfrm>
              <a:off x="5900961" y="3811328"/>
              <a:ext cx="2897679" cy="1111299"/>
            </a:xfrm>
            <a:prstGeom prst="round1Rect">
              <a:avLst>
                <a:gd name="adj" fmla="val 20344"/>
              </a:avLst>
            </a:prstGeom>
            <a:solidFill>
              <a:srgbClr val="9C8AD5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62" name="Прямоугольник с одним скругленным углом 61"/>
            <p:cNvSpPr/>
            <p:nvPr/>
          </p:nvSpPr>
          <p:spPr>
            <a:xfrm>
              <a:off x="5897313" y="4454253"/>
              <a:ext cx="2901327" cy="1704720"/>
            </a:xfrm>
            <a:prstGeom prst="round1Rect">
              <a:avLst>
                <a:gd name="adj" fmla="val 20344"/>
              </a:avLst>
            </a:prstGeom>
            <a:solidFill>
              <a:srgbClr val="846DCB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61" name="Прямоугольник с одним скругленным углом 60"/>
            <p:cNvSpPr/>
            <p:nvPr/>
          </p:nvSpPr>
          <p:spPr>
            <a:xfrm>
              <a:off x="5897314" y="5337175"/>
              <a:ext cx="2901326" cy="1236345"/>
            </a:xfrm>
            <a:prstGeom prst="round1Rect">
              <a:avLst>
                <a:gd name="adj" fmla="val 20344"/>
              </a:avLst>
            </a:prstGeom>
            <a:solidFill>
              <a:srgbClr val="6B50C0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6077034" y="2197542"/>
              <a:ext cx="2671792" cy="6386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300"/>
                </a:spcAft>
                <a:tabLst>
                  <a:tab pos="457200" algn="l"/>
                </a:tabLst>
              </a:pPr>
              <a:r>
                <a:rPr lang="ru-RU" sz="1100" b="1" dirty="0">
                  <a:solidFill>
                    <a:srgbClr val="261B4D"/>
                  </a:solidFill>
                  <a:latin typeface="+mj-lt"/>
                  <a:cs typeface="Times New Roman" panose="02020603050405020304" pitchFamily="18" charset="0"/>
                </a:rPr>
                <a:t>1 место на </a:t>
              </a:r>
              <a:r>
                <a:rPr lang="ru-RU" sz="1100" b="1" dirty="0" smtClean="0">
                  <a:solidFill>
                    <a:srgbClr val="261B4D"/>
                  </a:solidFill>
                  <a:latin typeface="+mj-lt"/>
                  <a:cs typeface="Times New Roman" panose="02020603050405020304" pitchFamily="18" charset="0"/>
                </a:rPr>
                <a:t>международном </a:t>
              </a:r>
              <a:r>
                <a:rPr lang="ru-RU" sz="1100" b="1" dirty="0">
                  <a:solidFill>
                    <a:srgbClr val="261B4D"/>
                  </a:solidFill>
                  <a:latin typeface="+mj-lt"/>
                  <a:cs typeface="Times New Roman" panose="02020603050405020304" pitchFamily="18" charset="0"/>
                </a:rPr>
                <a:t>конкурсе </a:t>
              </a:r>
              <a:endParaRPr lang="ru-RU" sz="1100" b="1" dirty="0" smtClean="0">
                <a:solidFill>
                  <a:srgbClr val="261B4D"/>
                </a:solidFill>
                <a:latin typeface="+mj-lt"/>
                <a:cs typeface="Times New Roman" panose="02020603050405020304" pitchFamily="18" charset="0"/>
              </a:endParaRPr>
            </a:p>
            <a:p>
              <a:pPr>
                <a:spcAft>
                  <a:spcPts val="300"/>
                </a:spcAft>
                <a:tabLst>
                  <a:tab pos="457200" algn="l"/>
                </a:tabLst>
              </a:pPr>
              <a:r>
                <a:rPr lang="ru-RU" sz="1100" dirty="0" smtClean="0">
                  <a:solidFill>
                    <a:srgbClr val="261B4D"/>
                  </a:solidFill>
                  <a:latin typeface="+mj-lt"/>
                  <a:cs typeface="Times New Roman" panose="02020603050405020304" pitchFamily="18" charset="0"/>
                </a:rPr>
                <a:t>«</a:t>
              </a:r>
              <a:r>
                <a:rPr lang="ru-RU" sz="1100" dirty="0">
                  <a:solidFill>
                    <a:srgbClr val="261B4D"/>
                  </a:solidFill>
                  <a:latin typeface="+mj-lt"/>
                  <a:cs typeface="Times New Roman" panose="02020603050405020304" pitchFamily="18" charset="0"/>
                </a:rPr>
                <a:t>Проводники смыслов. Экскурсоводы победы» </a:t>
              </a:r>
            </a:p>
          </p:txBody>
        </p:sp>
        <p:sp>
          <p:nvSpPr>
            <p:cNvPr id="70" name="Прямоугольник 69"/>
            <p:cNvSpPr/>
            <p:nvPr/>
          </p:nvSpPr>
          <p:spPr>
            <a:xfrm>
              <a:off x="6074318" y="2959546"/>
              <a:ext cx="2517697" cy="8079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Aft>
                  <a:spcPts val="300"/>
                </a:spcAft>
                <a:tabLst>
                  <a:tab pos="457200" algn="l"/>
                </a:tabLst>
              </a:pPr>
              <a:r>
                <a:rPr lang="ru-RU" sz="1100" b="1" dirty="0">
                  <a:solidFill>
                    <a:srgbClr val="261B4D"/>
                  </a:solidFill>
                  <a:latin typeface="+mj-lt"/>
                  <a:cs typeface="Times New Roman" panose="02020603050405020304" pitchFamily="18" charset="0"/>
                </a:rPr>
                <a:t>1 </a:t>
              </a:r>
              <a:r>
                <a:rPr lang="ru-RU" sz="1100" b="1" dirty="0" smtClean="0">
                  <a:solidFill>
                    <a:srgbClr val="261B4D"/>
                  </a:solidFill>
                  <a:latin typeface="+mj-lt"/>
                  <a:cs typeface="Times New Roman" panose="02020603050405020304" pitchFamily="18" charset="0"/>
                </a:rPr>
                <a:t>место в финале</a:t>
              </a:r>
            </a:p>
            <a:p>
              <a:pPr lvl="0">
                <a:spcAft>
                  <a:spcPts val="1200"/>
                </a:spcAft>
                <a:tabLst>
                  <a:tab pos="457200" algn="l"/>
                </a:tabLst>
              </a:pPr>
              <a:r>
                <a:rPr lang="ru-RU" sz="1100" dirty="0" smtClean="0">
                  <a:solidFill>
                    <a:srgbClr val="261B4D"/>
                  </a:solidFill>
                  <a:latin typeface="+mj-lt"/>
                  <a:cs typeface="Times New Roman" panose="02020603050405020304" pitchFamily="18" charset="0"/>
                </a:rPr>
                <a:t>XXVII </a:t>
              </a:r>
              <a:r>
                <a:rPr lang="ru-RU" sz="1100" dirty="0">
                  <a:solidFill>
                    <a:srgbClr val="261B4D"/>
                  </a:solidFill>
                  <a:latin typeface="+mj-lt"/>
                  <a:cs typeface="Times New Roman" panose="02020603050405020304" pitchFamily="18" charset="0"/>
                </a:rPr>
                <a:t>Молодежного чемпионата </a:t>
              </a:r>
              <a:r>
                <a:rPr lang="ru-RU" sz="1100" dirty="0" smtClean="0">
                  <a:solidFill>
                    <a:srgbClr val="261B4D"/>
                  </a:solidFill>
                  <a:latin typeface="+mj-lt"/>
                  <a:cs typeface="Times New Roman" panose="02020603050405020304" pitchFamily="18" charset="0"/>
                </a:rPr>
                <a:t/>
              </a:r>
              <a:br>
                <a:rPr lang="ru-RU" sz="1100" dirty="0" smtClean="0">
                  <a:solidFill>
                    <a:srgbClr val="261B4D"/>
                  </a:solidFill>
                  <a:latin typeface="+mj-lt"/>
                  <a:cs typeface="Times New Roman" panose="02020603050405020304" pitchFamily="18" charset="0"/>
                </a:rPr>
              </a:br>
              <a:r>
                <a:rPr lang="ru-RU" sz="1100" dirty="0" smtClean="0">
                  <a:solidFill>
                    <a:srgbClr val="261B4D"/>
                  </a:solidFill>
                  <a:latin typeface="+mj-lt"/>
                  <a:cs typeface="Times New Roman" panose="02020603050405020304" pitchFamily="18" charset="0"/>
                </a:rPr>
                <a:t>по </a:t>
              </a:r>
              <a:r>
                <a:rPr lang="ru-RU" sz="1100" dirty="0">
                  <a:solidFill>
                    <a:srgbClr val="261B4D"/>
                  </a:solidFill>
                  <a:latin typeface="+mj-lt"/>
                  <a:cs typeface="Times New Roman" panose="02020603050405020304" pitchFamily="18" charset="0"/>
                </a:rPr>
                <a:t>интеллектуальным играм </a:t>
              </a:r>
              <a:r>
                <a:rPr lang="ru-RU" sz="1100" dirty="0" smtClean="0">
                  <a:solidFill>
                    <a:srgbClr val="261B4D"/>
                  </a:solidFill>
                  <a:latin typeface="+mj-lt"/>
                  <a:cs typeface="Times New Roman" panose="02020603050405020304" pitchFamily="18" charset="0"/>
                </a:rPr>
                <a:t/>
              </a:r>
              <a:br>
                <a:rPr lang="ru-RU" sz="1100" dirty="0" smtClean="0">
                  <a:solidFill>
                    <a:srgbClr val="261B4D"/>
                  </a:solidFill>
                  <a:latin typeface="+mj-lt"/>
                  <a:cs typeface="Times New Roman" panose="02020603050405020304" pitchFamily="18" charset="0"/>
                </a:rPr>
              </a:br>
              <a:r>
                <a:rPr lang="ru-RU" sz="1100" dirty="0" smtClean="0">
                  <a:solidFill>
                    <a:srgbClr val="261B4D"/>
                  </a:solidFill>
                  <a:latin typeface="+mj-lt"/>
                  <a:cs typeface="Times New Roman" panose="02020603050405020304" pitchFamily="18" charset="0"/>
                </a:rPr>
                <a:t>«</a:t>
              </a:r>
              <a:r>
                <a:rPr lang="ru-RU" sz="1100" dirty="0">
                  <a:solidFill>
                    <a:srgbClr val="261B4D"/>
                  </a:solidFill>
                  <a:latin typeface="+mj-lt"/>
                  <a:cs typeface="Times New Roman" panose="02020603050405020304" pitchFamily="18" charset="0"/>
                </a:rPr>
                <a:t>Гран-при Санкт-Петербурга»</a:t>
              </a:r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6074318" y="3918369"/>
              <a:ext cx="2518327" cy="4546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Bef>
                  <a:spcPts val="600"/>
                </a:spcBef>
                <a:spcAft>
                  <a:spcPts val="800"/>
                </a:spcAft>
                <a:tabLst>
                  <a:tab pos="457200" algn="l"/>
                </a:tabLst>
              </a:pPr>
              <a:r>
                <a:rPr lang="ru-RU" sz="1100" b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Победитель Всероссийского инженерного конкурса </a:t>
              </a:r>
              <a:endParaRPr lang="ru-RU" sz="11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72" name="Прямоугольник 71"/>
            <p:cNvSpPr/>
            <p:nvPr/>
          </p:nvSpPr>
          <p:spPr>
            <a:xfrm>
              <a:off x="6077033" y="4570891"/>
              <a:ext cx="2671793" cy="6522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tabLst>
                  <a:tab pos="457200" algn="l"/>
                </a:tabLst>
              </a:pPr>
              <a:r>
                <a:rPr lang="ru-RU" sz="1200" b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Бронзовый призер</a:t>
              </a:r>
              <a:r>
                <a:rPr lang="ru-RU" sz="1100" b="1" dirty="0" smtClean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/>
              </a:r>
              <a:br>
                <a:rPr lang="ru-RU" sz="1100" b="1" dirty="0" smtClean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</a:br>
              <a:r>
                <a:rPr lang="ru-RU" sz="11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Всероссийской олимпиады студентов </a:t>
              </a:r>
              <a:r>
                <a:rPr lang="ru-RU" sz="1100" dirty="0" smtClean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/>
              </a:r>
              <a:br>
                <a:rPr lang="ru-RU" sz="1100" dirty="0" smtClean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</a:br>
              <a:r>
                <a:rPr lang="ru-RU" sz="1100" dirty="0" smtClean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«</a:t>
              </a:r>
              <a:r>
                <a:rPr lang="ru-RU" sz="11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Я – профессионал»</a:t>
              </a:r>
            </a:p>
          </p:txBody>
        </p:sp>
        <p:sp>
          <p:nvSpPr>
            <p:cNvPr id="80" name="Прямоугольник 79"/>
            <p:cNvSpPr/>
            <p:nvPr/>
          </p:nvSpPr>
          <p:spPr>
            <a:xfrm>
              <a:off x="9017658" y="3716023"/>
              <a:ext cx="2610802" cy="6669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07000"/>
                </a:lnSpc>
                <a:spcBef>
                  <a:spcPts val="600"/>
                </a:spcBef>
                <a:spcAft>
                  <a:spcPts val="300"/>
                </a:spcAft>
                <a:tabLst>
                  <a:tab pos="457200" algn="l"/>
                </a:tabLst>
              </a:pPr>
              <a:r>
                <a:rPr lang="ru-RU" sz="1200" b="1" dirty="0">
                  <a:solidFill>
                    <a:schemeClr val="lt1"/>
                  </a:solidFill>
                  <a:latin typeface="+mj-lt"/>
                  <a:ea typeface="Calibri"/>
                  <a:cs typeface="Calibri"/>
                </a:rPr>
                <a:t>9 обучающихся ГУАП – </a:t>
              </a:r>
            </a:p>
            <a:p>
              <a:pPr lvl="0">
                <a:tabLst>
                  <a:tab pos="457200" algn="l"/>
                </a:tabLst>
              </a:pPr>
              <a:r>
                <a:rPr lang="ru-RU" sz="1100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</a:rPr>
                <a:t>Получили грант </a:t>
              </a:r>
              <a:r>
                <a:rPr lang="ru-RU" sz="1100" dirty="0">
                  <a:solidFill>
                    <a:schemeClr val="lt1"/>
                  </a:solidFill>
                  <a:latin typeface="+mj-lt"/>
                  <a:ea typeface="Calibri"/>
                  <a:cs typeface="Calibri"/>
                </a:rPr>
                <a:t>Президента Российской Федерации за достижения </a:t>
              </a:r>
            </a:p>
          </p:txBody>
        </p:sp>
        <p:sp>
          <p:nvSpPr>
            <p:cNvPr id="81" name="Прямоугольник 80"/>
            <p:cNvSpPr/>
            <p:nvPr/>
          </p:nvSpPr>
          <p:spPr>
            <a:xfrm>
              <a:off x="9017658" y="2858114"/>
              <a:ext cx="2278243" cy="6386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300"/>
                </a:spcAft>
                <a:tabLst>
                  <a:tab pos="457200" algn="l"/>
                </a:tabLst>
              </a:pPr>
              <a:r>
                <a:rPr lang="ru-RU" sz="1100" b="1" dirty="0">
                  <a:solidFill>
                    <a:srgbClr val="5C1450"/>
                  </a:solidFill>
                  <a:latin typeface="+mj-lt"/>
                  <a:cs typeface="Times New Roman" panose="02020603050405020304" pitchFamily="18" charset="0"/>
                </a:rPr>
                <a:t>ТОП-10</a:t>
              </a:r>
              <a:endParaRPr lang="ru-RU" sz="1100" b="1" dirty="0" smtClean="0">
                <a:solidFill>
                  <a:srgbClr val="5C1450"/>
                </a:solidFill>
                <a:latin typeface="+mj-lt"/>
                <a:cs typeface="Times New Roman" panose="02020603050405020304" pitchFamily="18" charset="0"/>
              </a:endParaRPr>
            </a:p>
            <a:p>
              <a:pPr>
                <a:tabLst>
                  <a:tab pos="457200" algn="l"/>
                </a:tabLst>
              </a:pPr>
              <a:r>
                <a:rPr lang="ru-RU" sz="1100" dirty="0">
                  <a:solidFill>
                    <a:srgbClr val="5C1450"/>
                  </a:solidFill>
                  <a:latin typeface="+mj-lt"/>
                  <a:cs typeface="Times New Roman" panose="02020603050405020304" pitchFamily="18" charset="0"/>
                </a:rPr>
                <a:t>Всероссийского конкурса «Студенческий лидер» </a:t>
              </a:r>
            </a:p>
          </p:txBody>
        </p:sp>
        <p:sp>
          <p:nvSpPr>
            <p:cNvPr id="82" name="Прямоугольник 81"/>
            <p:cNvSpPr/>
            <p:nvPr/>
          </p:nvSpPr>
          <p:spPr>
            <a:xfrm>
              <a:off x="9017658" y="5598844"/>
              <a:ext cx="2278243" cy="8540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300"/>
                </a:spcAft>
                <a:tabLst>
                  <a:tab pos="457200" algn="l"/>
                </a:tabLst>
              </a:pPr>
              <a:r>
                <a:rPr lang="ru-RU" sz="1200" b="1" dirty="0">
                  <a:solidFill>
                    <a:schemeClr val="lt1"/>
                  </a:solidFill>
                  <a:latin typeface="+mj-lt"/>
                  <a:ea typeface="Calibri"/>
                  <a:cs typeface="Calibri"/>
                </a:rPr>
                <a:t>Финалисты </a:t>
              </a:r>
              <a:r>
                <a:rPr lang="ru-RU" sz="1200" b="1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</a:rPr>
                <a:t/>
              </a:r>
              <a:br>
                <a:rPr lang="ru-RU" sz="1200" b="1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</a:rPr>
              </a:br>
              <a:r>
                <a:rPr lang="ru-RU" sz="1200" b="1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</a:rPr>
                <a:t>Всероссийского </a:t>
              </a:r>
              <a:r>
                <a:rPr lang="ru-RU" sz="1200" b="1" dirty="0">
                  <a:solidFill>
                    <a:schemeClr val="lt1"/>
                  </a:solidFill>
                  <a:latin typeface="+mj-lt"/>
                  <a:ea typeface="Calibri"/>
                  <a:cs typeface="Calibri"/>
                </a:rPr>
                <a:t>конкурса «Студенческие семьи России</a:t>
              </a:r>
              <a:r>
                <a:rPr lang="ru-RU" sz="1200" b="1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</a:rPr>
                <a:t>»</a:t>
              </a:r>
            </a:p>
            <a:p>
              <a:pPr>
                <a:spcAft>
                  <a:spcPts val="300"/>
                </a:spcAft>
                <a:tabLst>
                  <a:tab pos="457200" algn="l"/>
                </a:tabLst>
              </a:pPr>
              <a:r>
                <a:rPr lang="ru-RU" sz="1100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</a:rPr>
                <a:t>2 </a:t>
              </a:r>
              <a:r>
                <a:rPr lang="ru-RU" sz="1100" dirty="0">
                  <a:solidFill>
                    <a:schemeClr val="lt1"/>
                  </a:solidFill>
                  <a:latin typeface="+mj-lt"/>
                  <a:ea typeface="Calibri"/>
                  <a:cs typeface="Calibri"/>
                </a:rPr>
                <a:t>место в номинации «Спорт</a:t>
              </a:r>
              <a:r>
                <a:rPr lang="ru-RU" sz="1100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</a:rPr>
                <a:t>»</a:t>
              </a:r>
              <a:endParaRPr lang="ru-RU" sz="1100" dirty="0">
                <a:solidFill>
                  <a:schemeClr val="lt1"/>
                </a:solidFill>
                <a:latin typeface="+mj-lt"/>
                <a:ea typeface="Calibri"/>
                <a:cs typeface="Calibri"/>
              </a:endParaRPr>
            </a:p>
          </p:txBody>
        </p:sp>
        <p:sp>
          <p:nvSpPr>
            <p:cNvPr id="83" name="Прямоугольник 82"/>
            <p:cNvSpPr/>
            <p:nvPr/>
          </p:nvSpPr>
          <p:spPr>
            <a:xfrm>
              <a:off x="9017658" y="4543966"/>
              <a:ext cx="2895779" cy="1005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Bef>
                  <a:spcPts val="600"/>
                </a:spcBef>
                <a:spcAft>
                  <a:spcPts val="300"/>
                </a:spcAft>
                <a:tabLst>
                  <a:tab pos="457200" algn="l"/>
                </a:tabLst>
              </a:pPr>
              <a:r>
                <a:rPr lang="ru-RU" sz="1200" b="1" dirty="0">
                  <a:solidFill>
                    <a:schemeClr val="lt1"/>
                  </a:solidFill>
                  <a:latin typeface="+mj-lt"/>
                  <a:ea typeface="Calibri"/>
                  <a:cs typeface="Calibri"/>
                </a:rPr>
                <a:t>Топ-8</a:t>
              </a:r>
              <a:endParaRPr lang="ru-RU" sz="1200" b="1" dirty="0" smtClean="0">
                <a:solidFill>
                  <a:schemeClr val="lt1"/>
                </a:solidFill>
                <a:latin typeface="+mj-lt"/>
                <a:ea typeface="Calibri"/>
                <a:cs typeface="Calibri"/>
              </a:endParaRPr>
            </a:p>
            <a:p>
              <a:pPr>
                <a:tabLst>
                  <a:tab pos="457200" algn="l"/>
                </a:tabLst>
              </a:pPr>
              <a:r>
                <a:rPr lang="ru-RU" sz="1100" dirty="0">
                  <a:solidFill>
                    <a:schemeClr val="lt1"/>
                  </a:solidFill>
                  <a:latin typeface="+mj-lt"/>
                  <a:ea typeface="Calibri"/>
                  <a:cs typeface="Calibri"/>
                </a:rPr>
                <a:t>в рейтинге студенческих СМИ России молодежный телеграмм-канал </a:t>
              </a:r>
              <a:r>
                <a:rPr lang="ru-RU" sz="1100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</a:rPr>
                <a:t/>
              </a:r>
              <a:br>
                <a:rPr lang="ru-RU" sz="1100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</a:rPr>
              </a:br>
              <a:r>
                <a:rPr lang="ru-RU" sz="1100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</a:rPr>
                <a:t>«</a:t>
              </a:r>
              <a:r>
                <a:rPr lang="ru-RU" sz="1100" dirty="0">
                  <a:solidFill>
                    <a:schemeClr val="lt1"/>
                  </a:solidFill>
                  <a:latin typeface="+mj-lt"/>
                  <a:ea typeface="Calibri"/>
                  <a:cs typeface="Calibri"/>
                </a:rPr>
                <a:t>Импульс ГУАП»</a:t>
              </a:r>
            </a:p>
            <a:p>
              <a:pPr>
                <a:tabLst>
                  <a:tab pos="457200" algn="l"/>
                </a:tabLst>
              </a:pPr>
              <a:endParaRPr lang="ru-RU" sz="1100" dirty="0">
                <a:solidFill>
                  <a:schemeClr val="lt1"/>
                </a:solidFill>
                <a:latin typeface="+mj-lt"/>
                <a:ea typeface="Calibri"/>
                <a:cs typeface="Calibri"/>
              </a:endParaRPr>
            </a:p>
          </p:txBody>
        </p:sp>
        <p:sp>
          <p:nvSpPr>
            <p:cNvPr id="84" name="Прямоугольник 83"/>
            <p:cNvSpPr/>
            <p:nvPr/>
          </p:nvSpPr>
          <p:spPr>
            <a:xfrm>
              <a:off x="9017658" y="1416477"/>
              <a:ext cx="2804643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ru-RU" sz="1100" b="1" dirty="0">
                  <a:solidFill>
                    <a:srgbClr val="5C1450"/>
                  </a:solidFill>
                  <a:latin typeface="+mj-lt"/>
                  <a:cs typeface="Times New Roman" panose="02020603050405020304" pitchFamily="18" charset="0"/>
                </a:rPr>
                <a:t>Победитель </a:t>
              </a:r>
              <a:r>
                <a:rPr lang="ru-RU" sz="1100" b="1" dirty="0" smtClean="0">
                  <a:solidFill>
                    <a:srgbClr val="5C1450"/>
                  </a:solidFill>
                  <a:latin typeface="+mj-lt"/>
                  <a:cs typeface="Times New Roman" panose="02020603050405020304" pitchFamily="18" charset="0"/>
                </a:rPr>
                <a:t>Всероссийского </a:t>
              </a:r>
              <a:r>
                <a:rPr lang="ru-RU" sz="1100" b="1" dirty="0">
                  <a:solidFill>
                    <a:srgbClr val="5C1450"/>
                  </a:solidFill>
                  <a:latin typeface="+mj-lt"/>
                  <a:cs typeface="Times New Roman" panose="02020603050405020304" pitchFamily="18" charset="0"/>
                </a:rPr>
                <a:t>конкурса «Знание</a:t>
              </a:r>
              <a:r>
                <a:rPr lang="ru-RU" sz="1100" b="1" dirty="0" smtClean="0">
                  <a:solidFill>
                    <a:srgbClr val="5C1450"/>
                  </a:solidFill>
                  <a:latin typeface="+mj-lt"/>
                  <a:cs typeface="Times New Roman" panose="02020603050405020304" pitchFamily="18" charset="0"/>
                </a:rPr>
                <a:t>. Лектор</a:t>
              </a:r>
              <a:r>
                <a:rPr lang="ru-RU" sz="1100" b="1" dirty="0">
                  <a:solidFill>
                    <a:srgbClr val="5C1450"/>
                  </a:solidFill>
                  <a:latin typeface="+mj-lt"/>
                  <a:cs typeface="Times New Roman" panose="02020603050405020304" pitchFamily="18" charset="0"/>
                </a:rPr>
                <a:t>» </a:t>
              </a:r>
              <a:r>
                <a:rPr lang="ru-RU" sz="1100" dirty="0" smtClean="0">
                  <a:solidFill>
                    <a:srgbClr val="5C145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6095998" y="1408027"/>
              <a:ext cx="2336801" cy="6386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300"/>
                </a:spcAft>
                <a:tabLst>
                  <a:tab pos="457200" algn="l"/>
                </a:tabLst>
              </a:pPr>
              <a:r>
                <a:rPr lang="ru-RU" sz="1100" b="1" dirty="0">
                  <a:solidFill>
                    <a:srgbClr val="261B4D"/>
                  </a:solidFill>
                  <a:latin typeface="+mj-lt"/>
                  <a:cs typeface="Times New Roman" panose="02020603050405020304" pitchFamily="18" charset="0"/>
                </a:rPr>
                <a:t>3 студента </a:t>
              </a:r>
              <a:r>
                <a:rPr lang="ru-RU" sz="1100" b="1" dirty="0" smtClean="0">
                  <a:solidFill>
                    <a:srgbClr val="261B4D"/>
                  </a:solidFill>
                  <a:latin typeface="+mj-lt"/>
                  <a:cs typeface="Times New Roman" panose="02020603050405020304" pitchFamily="18" charset="0"/>
                </a:rPr>
                <a:t>ГУАП —</a:t>
              </a:r>
            </a:p>
            <a:p>
              <a:pPr>
                <a:spcAft>
                  <a:spcPts val="300"/>
                </a:spcAft>
                <a:tabLst>
                  <a:tab pos="457200" algn="l"/>
                </a:tabLst>
              </a:pPr>
              <a:r>
                <a:rPr lang="ru-RU" sz="1100" dirty="0" smtClean="0">
                  <a:solidFill>
                    <a:srgbClr val="261B4D"/>
                  </a:solidFill>
                  <a:latin typeface="+mj-lt"/>
                  <a:cs typeface="Times New Roman" panose="02020603050405020304" pitchFamily="18" charset="0"/>
                </a:rPr>
                <a:t>победители </a:t>
              </a:r>
              <a:r>
                <a:rPr lang="ru-RU" sz="1100" dirty="0">
                  <a:solidFill>
                    <a:srgbClr val="261B4D"/>
                  </a:solidFill>
                  <a:latin typeface="+mj-lt"/>
                  <a:cs typeface="Times New Roman" panose="02020603050405020304" pitchFamily="18" charset="0"/>
                </a:rPr>
                <a:t>конкурса «Твой ход, староста!» в 2025 году</a:t>
              </a: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9063225" y="2020252"/>
              <a:ext cx="2804643" cy="8079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ru-RU" sz="1100" b="1" dirty="0">
                  <a:solidFill>
                    <a:srgbClr val="5C1450"/>
                  </a:solidFill>
                  <a:latin typeface="+mj-lt"/>
                  <a:cs typeface="Times New Roman" panose="02020603050405020304" pitchFamily="18" charset="0"/>
                </a:rPr>
                <a:t>Победитель творческого конкурса «</a:t>
              </a:r>
              <a:r>
                <a:rPr lang="ru-RU" sz="1100" b="1" dirty="0" err="1">
                  <a:solidFill>
                    <a:srgbClr val="5C1450"/>
                  </a:solidFill>
                  <a:latin typeface="+mj-lt"/>
                  <a:cs typeface="Times New Roman" panose="02020603050405020304" pitchFamily="18" charset="0"/>
                </a:rPr>
                <a:t>Студ.Весна</a:t>
              </a:r>
              <a:r>
                <a:rPr lang="ru-RU" sz="1100" b="1" dirty="0" smtClean="0">
                  <a:solidFill>
                    <a:srgbClr val="5C1450"/>
                  </a:solidFill>
                  <a:latin typeface="+mj-lt"/>
                  <a:cs typeface="Times New Roman" panose="02020603050405020304" pitchFamily="18" charset="0"/>
                </a:rPr>
                <a:t>»</a:t>
              </a:r>
            </a:p>
            <a:p>
              <a:pPr>
                <a:spcAft>
                  <a:spcPts val="600"/>
                </a:spcAft>
              </a:pPr>
              <a:r>
                <a:rPr lang="ru-RU" sz="1100" dirty="0">
                  <a:solidFill>
                    <a:srgbClr val="5C1450"/>
                  </a:solidFill>
                  <a:latin typeface="+mj-lt"/>
                  <a:cs typeface="Times New Roman" panose="02020603050405020304" pitchFamily="18" charset="0"/>
                </a:rPr>
                <a:t>в номинации «Смешанные ансамбли»</a:t>
              </a:r>
              <a:br>
                <a:rPr lang="ru-RU" sz="1100" dirty="0">
                  <a:solidFill>
                    <a:srgbClr val="5C1450"/>
                  </a:solidFill>
                  <a:latin typeface="+mj-lt"/>
                  <a:cs typeface="Times New Roman" panose="02020603050405020304" pitchFamily="18" charset="0"/>
                </a:rPr>
              </a:br>
              <a:endParaRPr lang="ru-RU" sz="1100" dirty="0" smtClean="0">
                <a:solidFill>
                  <a:srgbClr val="5C145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48" name="Овал 47"/>
          <p:cNvSpPr/>
          <p:nvPr/>
        </p:nvSpPr>
        <p:spPr>
          <a:xfrm>
            <a:off x="11658600" y="6328513"/>
            <a:ext cx="499324" cy="499324"/>
          </a:xfrm>
          <a:prstGeom prst="ellipse">
            <a:avLst/>
          </a:prstGeom>
          <a:solidFill>
            <a:srgbClr val="D12E6D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49" name="TextBox 48"/>
          <p:cNvSpPr txBox="1"/>
          <p:nvPr/>
        </p:nvSpPr>
        <p:spPr>
          <a:xfrm>
            <a:off x="11645583" y="6424286"/>
            <a:ext cx="535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75C801B-6540-4C5C-8138-3A6B288D5B43}" type="slidenum">
              <a:rPr lang="ru-RU" sz="1400" b="1" baseline="0" smtClean="0">
                <a:solidFill>
                  <a:schemeClr val="bg1"/>
                </a:solidFill>
                <a:latin typeface="+mj-lt"/>
              </a:rPr>
              <a:pPr algn="ctr"/>
              <a:t>55</a:t>
            </a:fld>
            <a:endParaRPr lang="ru-RU" sz="2000" b="1" baseline="0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50" name="Таблица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0261460"/>
              </p:ext>
            </p:extLst>
          </p:nvPr>
        </p:nvGraphicFramePr>
        <p:xfrm>
          <a:off x="2853012" y="4884417"/>
          <a:ext cx="2121218" cy="1005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0228">
                  <a:extLst>
                    <a:ext uri="{9D8B030D-6E8A-4147-A177-3AD203B41FA5}">
                      <a16:colId xmlns:a16="http://schemas.microsoft.com/office/drawing/2014/main" val="189327389"/>
                    </a:ext>
                  </a:extLst>
                </a:gridCol>
                <a:gridCol w="1570990">
                  <a:extLst>
                    <a:ext uri="{9D8B030D-6E8A-4147-A177-3AD203B41FA5}">
                      <a16:colId xmlns:a16="http://schemas.microsoft.com/office/drawing/2014/main" val="3591074295"/>
                    </a:ext>
                  </a:extLst>
                </a:gridCol>
              </a:tblGrid>
              <a:tr h="3146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3227</a:t>
                      </a:r>
                    </a:p>
                  </a:txBody>
                  <a:tcPr marL="45720" marR="4572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количество пользователей</a:t>
                      </a:r>
                      <a:endParaRPr kumimoji="0" lang="ru-RU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37178768"/>
                  </a:ext>
                </a:extLst>
              </a:tr>
              <a:tr h="29588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276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количество мероприятий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8889110"/>
                  </a:ext>
                </a:extLst>
              </a:tr>
              <a:tr h="29588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27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создано сообществ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1774771"/>
                  </a:ext>
                </a:extLst>
              </a:tr>
            </a:tbl>
          </a:graphicData>
        </a:graphic>
      </p:graphicFrame>
      <p:sp>
        <p:nvSpPr>
          <p:cNvPr id="51" name="Прямоугольник 50"/>
          <p:cNvSpPr/>
          <p:nvPr/>
        </p:nvSpPr>
        <p:spPr>
          <a:xfrm>
            <a:off x="6062530" y="5454980"/>
            <a:ext cx="2579097" cy="998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11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8 352 119 рублей  – </a:t>
            </a:r>
            <a:br>
              <a:rPr lang="ru-RU" sz="11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sz="11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6 </a:t>
            </a:r>
            <a:r>
              <a:rPr lang="ru-RU" sz="11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проектных решений – ГУАП стал победителем </a:t>
            </a:r>
            <a:r>
              <a:rPr lang="ru-RU" sz="11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грантового</a:t>
            </a:r>
            <a:r>
              <a:rPr lang="ru-RU" sz="11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конкурса «</a:t>
            </a:r>
            <a:r>
              <a:rPr lang="ru-RU" sz="11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Росмолодежь</a:t>
            </a:r>
            <a:r>
              <a:rPr lang="ru-RU" sz="11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. Гранты </a:t>
            </a:r>
            <a:r>
              <a:rPr lang="ru-RU" sz="11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среди вузов» </a:t>
            </a:r>
            <a:r>
              <a:rPr lang="ru-RU" sz="11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/>
            </a:r>
            <a:br>
              <a:rPr lang="ru-RU" sz="11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sz="11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на </a:t>
            </a:r>
            <a:r>
              <a:rPr lang="ru-RU" sz="11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2025-2026 </a:t>
            </a:r>
            <a:r>
              <a:rPr lang="ru-RU" sz="11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годы</a:t>
            </a:r>
            <a:endParaRPr lang="ru-RU" sz="11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9576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Группа 51"/>
          <p:cNvGrpSpPr/>
          <p:nvPr/>
        </p:nvGrpSpPr>
        <p:grpSpPr>
          <a:xfrm>
            <a:off x="334964" y="1268411"/>
            <a:ext cx="5104498" cy="4032251"/>
            <a:chOff x="6311433" y="4106349"/>
            <a:chExt cx="4608820" cy="3995211"/>
          </a:xfrm>
        </p:grpSpPr>
        <p:sp>
          <p:nvSpPr>
            <p:cNvPr id="53" name="Прямоугольник с двумя скругленными противолежащими углами 52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6311433" y="4106349"/>
              <a:ext cx="4608820" cy="3995211"/>
            </a:xfrm>
            <a:prstGeom prst="round2DiagRect">
              <a:avLst>
                <a:gd name="adj1" fmla="val 10004"/>
                <a:gd name="adj2" fmla="val 0"/>
              </a:avLst>
            </a:prstGeom>
            <a:solidFill>
              <a:srgbClr val="D9EDFF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6535280" y="5347542"/>
              <a:ext cx="4226467" cy="17839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200" b="1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6823 обучающихся </a:t>
              </a:r>
              <a:r>
                <a:rPr lang="ru-RU" sz="12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приняли участие в </a:t>
              </a:r>
              <a:r>
                <a:rPr lang="ru-RU" sz="12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мероприятиях</a:t>
              </a:r>
              <a:br>
                <a:rPr lang="ru-RU" sz="12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ru-RU" sz="12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Рабочей </a:t>
              </a:r>
              <a:r>
                <a:rPr lang="ru-RU" sz="12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программы воспитания 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200" b="1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Проведено более 1200 </a:t>
              </a:r>
              <a:r>
                <a:rPr lang="ru-RU" sz="12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научных, технологических, карьерных, культурно-массовых, спортивно-оздоровительных, профилактических мероприятий для студентов ГУАП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Проведено </a:t>
              </a:r>
              <a:r>
                <a:rPr lang="ru-RU" sz="1200" b="1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свыше 1050 </a:t>
              </a:r>
              <a:r>
                <a:rPr lang="ru-RU" sz="12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кураторских часов 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Выпущено </a:t>
              </a:r>
              <a:r>
                <a:rPr lang="ru-RU" sz="1200" b="1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8 подкастов </a:t>
              </a:r>
              <a:r>
                <a:rPr lang="ru-RU" sz="12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«С проректором по ВР и МП» </a:t>
              </a:r>
              <a:r>
                <a:rPr lang="ru-RU" sz="12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/>
              </a:r>
              <a:br>
                <a:rPr lang="ru-RU" sz="12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ru-RU" sz="12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в </a:t>
              </a:r>
              <a:r>
                <a:rPr lang="ru-RU" sz="12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Телеграмме по темам воспитательной </a:t>
              </a:r>
              <a:r>
                <a:rPr lang="ru-RU" sz="12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деятельности</a:t>
              </a:r>
              <a:endParaRPr lang="ru-RU" sz="12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6609733" y="4850671"/>
              <a:ext cx="1418679" cy="3659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Мероприятия</a:t>
              </a: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Мероприятия</a:t>
            </a:r>
            <a:r>
              <a:rPr lang="en-US" dirty="0" smtClean="0"/>
              <a:t>: </a:t>
            </a:r>
            <a:r>
              <a:rPr lang="ru-RU" dirty="0" smtClean="0"/>
              <a:t>воспитательная </a:t>
            </a:r>
            <a:r>
              <a:rPr lang="ru-RU" dirty="0"/>
              <a:t>и культурно-массовая работа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Молодежная политика</a:t>
            </a:r>
            <a:endParaRPr lang="ru-RU" dirty="0"/>
          </a:p>
        </p:txBody>
      </p:sp>
      <p:sp>
        <p:nvSpPr>
          <p:cNvPr id="98" name="Прямоугольник с двумя скругленными противолежащими углами 97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5484358" y="1184567"/>
            <a:ext cx="3846695" cy="1628210"/>
          </a:xfrm>
          <a:prstGeom prst="round2DiagRect">
            <a:avLst>
              <a:gd name="adj1" fmla="val 8205"/>
              <a:gd name="adj2" fmla="val 0"/>
            </a:avLst>
          </a:prstGeom>
          <a:solidFill>
            <a:srgbClr val="003C71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100" name="Прямоугольник 99"/>
          <p:cNvSpPr/>
          <p:nvPr/>
        </p:nvSpPr>
        <p:spPr>
          <a:xfrm>
            <a:off x="5709396" y="1374606"/>
            <a:ext cx="335483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6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ru-RU" sz="16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Всероссийский </a:t>
            </a:r>
            <a:br>
              <a:rPr lang="ru-RU" sz="16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6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форум космонавтики </a:t>
            </a:r>
            <a:r>
              <a:rPr lang="ru-RU" sz="16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и </a:t>
            </a:r>
            <a:r>
              <a:rPr lang="ru-RU" sz="16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авиации </a:t>
            </a:r>
            <a:br>
              <a:rPr lang="ru-RU" sz="16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6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«</a:t>
            </a:r>
            <a:r>
              <a:rPr lang="ru-RU" sz="1600" b="1" dirty="0" err="1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КосмоСтарт</a:t>
            </a:r>
            <a:r>
              <a:rPr lang="ru-RU" sz="16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» </a:t>
            </a:r>
          </a:p>
        </p:txBody>
      </p:sp>
      <p:graphicFrame>
        <p:nvGraphicFramePr>
          <p:cNvPr id="101" name="Таблица 1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5814295"/>
              </p:ext>
            </p:extLst>
          </p:nvPr>
        </p:nvGraphicFramePr>
        <p:xfrm>
          <a:off x="5827198" y="2198793"/>
          <a:ext cx="1477392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4213">
                  <a:extLst>
                    <a:ext uri="{9D8B030D-6E8A-4147-A177-3AD203B41FA5}">
                      <a16:colId xmlns:a16="http://schemas.microsoft.com/office/drawing/2014/main" val="189327389"/>
                    </a:ext>
                  </a:extLst>
                </a:gridCol>
                <a:gridCol w="793179">
                  <a:extLst>
                    <a:ext uri="{9D8B030D-6E8A-4147-A177-3AD203B41FA5}">
                      <a16:colId xmlns:a16="http://schemas.microsoft.com/office/drawing/2014/main" val="35910742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1976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очных </a:t>
                      </a:r>
                      <a:b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участников 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8889110"/>
                  </a:ext>
                </a:extLst>
              </a:tr>
            </a:tbl>
          </a:graphicData>
        </a:graphic>
      </p:graphicFrame>
      <p:graphicFrame>
        <p:nvGraphicFramePr>
          <p:cNvPr id="103" name="Таблица 10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392511"/>
              </p:ext>
            </p:extLst>
          </p:nvPr>
        </p:nvGraphicFramePr>
        <p:xfrm>
          <a:off x="7288147" y="2197536"/>
          <a:ext cx="1893888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4312">
                  <a:extLst>
                    <a:ext uri="{9D8B030D-6E8A-4147-A177-3AD203B41FA5}">
                      <a16:colId xmlns:a16="http://schemas.microsoft.com/office/drawing/2014/main" val="189327389"/>
                    </a:ext>
                  </a:extLst>
                </a:gridCol>
                <a:gridCol w="1499576">
                  <a:extLst>
                    <a:ext uri="{9D8B030D-6E8A-4147-A177-3AD203B41FA5}">
                      <a16:colId xmlns:a16="http://schemas.microsoft.com/office/drawing/2014/main" val="35910742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площадок</a:t>
                      </a:r>
                      <a:b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мероприятия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8889110"/>
                  </a:ext>
                </a:extLst>
              </a:tr>
            </a:tbl>
          </a:graphicData>
        </a:graphic>
      </p:graphicFrame>
      <p:sp>
        <p:nvSpPr>
          <p:cNvPr id="104" name="Прямоугольник с двумя скругленными противолежащими углами 103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9215276" y="1312708"/>
            <a:ext cx="2527962" cy="1216868"/>
          </a:xfrm>
          <a:prstGeom prst="round2DiagRect">
            <a:avLst>
              <a:gd name="adj1" fmla="val 8205"/>
              <a:gd name="adj2" fmla="val 0"/>
            </a:avLst>
          </a:prstGeom>
          <a:solidFill>
            <a:srgbClr val="8ECAFF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125" name="Прямоугольник с двумя скругленными противолежащими углами 124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2104971" y="5201884"/>
            <a:ext cx="6083567" cy="1335355"/>
          </a:xfrm>
          <a:prstGeom prst="round2DiagRect">
            <a:avLst>
              <a:gd name="adj1" fmla="val 8205"/>
              <a:gd name="adj2" fmla="val 0"/>
            </a:avLst>
          </a:prstGeom>
          <a:solidFill>
            <a:srgbClr val="8ECAFF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108" name="Прямоугольник с двумя скругленными противолежащими углами 107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5160187" y="2637674"/>
            <a:ext cx="3824252" cy="1426570"/>
          </a:xfrm>
          <a:prstGeom prst="round2DiagRect">
            <a:avLst>
              <a:gd name="adj1" fmla="val 8205"/>
              <a:gd name="adj2" fmla="val 0"/>
            </a:avLst>
          </a:prstGeom>
          <a:solidFill>
            <a:srgbClr val="005097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115" name="Прямоугольник с двумя скругленными противолежащими углами 114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4622440" y="3943408"/>
            <a:ext cx="3398209" cy="1679754"/>
          </a:xfrm>
          <a:prstGeom prst="round2DiagRect">
            <a:avLst>
              <a:gd name="adj1" fmla="val 8205"/>
              <a:gd name="adj2" fmla="val 0"/>
            </a:avLst>
          </a:prstGeom>
          <a:solidFill>
            <a:srgbClr val="00325E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109" name="Прямоугольник с двумя скругленными противолежащими углами 108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7661553" y="3867220"/>
            <a:ext cx="4081684" cy="1634943"/>
          </a:xfrm>
          <a:prstGeom prst="round2DiagRect">
            <a:avLst>
              <a:gd name="adj1" fmla="val 8205"/>
              <a:gd name="adj2" fmla="val 0"/>
            </a:avLst>
          </a:prstGeom>
          <a:solidFill>
            <a:srgbClr val="006ED0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105" name="Прямоугольник 104"/>
          <p:cNvSpPr/>
          <p:nvPr/>
        </p:nvSpPr>
        <p:spPr>
          <a:xfrm>
            <a:off x="5419810" y="2879806"/>
            <a:ext cx="2912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n-US" sz="14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ru-RU" sz="14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Международная межвузовская деловая игра «Точка роста»</a:t>
            </a:r>
          </a:p>
        </p:txBody>
      </p:sp>
      <p:graphicFrame>
        <p:nvGraphicFramePr>
          <p:cNvPr id="106" name="Таблица 10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725110"/>
              </p:ext>
            </p:extLst>
          </p:nvPr>
        </p:nvGraphicFramePr>
        <p:xfrm>
          <a:off x="5518719" y="3379366"/>
          <a:ext cx="1323404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0225">
                  <a:extLst>
                    <a:ext uri="{9D8B030D-6E8A-4147-A177-3AD203B41FA5}">
                      <a16:colId xmlns:a16="http://schemas.microsoft.com/office/drawing/2014/main" val="189327389"/>
                    </a:ext>
                  </a:extLst>
                </a:gridCol>
                <a:gridCol w="793179">
                  <a:extLst>
                    <a:ext uri="{9D8B030D-6E8A-4147-A177-3AD203B41FA5}">
                      <a16:colId xmlns:a16="http://schemas.microsoft.com/office/drawing/2014/main" val="35910742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19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5</a:t>
                      </a:r>
                      <a:endParaRPr kumimoji="0" lang="ru-RU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участников  </a:t>
                      </a:r>
                      <a:b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и гостей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8889110"/>
                  </a:ext>
                </a:extLst>
              </a:tr>
            </a:tbl>
          </a:graphicData>
        </a:graphic>
      </p:graphicFrame>
      <p:sp>
        <p:nvSpPr>
          <p:cNvPr id="110" name="Прямоугольник 109"/>
          <p:cNvSpPr/>
          <p:nvPr/>
        </p:nvSpPr>
        <p:spPr>
          <a:xfrm>
            <a:off x="8008399" y="4125068"/>
            <a:ext cx="3631695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Спектакль </a:t>
            </a:r>
            <a:r>
              <a:rPr lang="ru-RU" sz="1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«Я помню</a:t>
            </a:r>
            <a:r>
              <a:rPr lang="ru-RU" sz="14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»,</a:t>
            </a:r>
            <a:br>
              <a:rPr lang="ru-RU" sz="14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4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созданный </a:t>
            </a:r>
            <a:r>
              <a:rPr lang="ru-RU" sz="1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творческими студиями </a:t>
            </a:r>
            <a:r>
              <a:rPr lang="ru-RU" sz="14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ГУАП, приуроченный ко </a:t>
            </a:r>
            <a:r>
              <a:rPr lang="ru-RU" sz="1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Дню </a:t>
            </a:r>
            <a:r>
              <a:rPr lang="ru-RU" sz="14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победы</a:t>
            </a:r>
            <a:endParaRPr lang="ru-RU" sz="14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11" name="Таблица 1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572998"/>
              </p:ext>
            </p:extLst>
          </p:nvPr>
        </p:nvGraphicFramePr>
        <p:xfrm>
          <a:off x="8076200" y="4813397"/>
          <a:ext cx="3445227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50888">
                  <a:extLst>
                    <a:ext uri="{9D8B030D-6E8A-4147-A177-3AD203B41FA5}">
                      <a16:colId xmlns:a16="http://schemas.microsoft.com/office/drawing/2014/main" val="189327389"/>
                    </a:ext>
                  </a:extLst>
                </a:gridCol>
                <a:gridCol w="2694339">
                  <a:extLst>
                    <a:ext uri="{9D8B030D-6E8A-4147-A177-3AD203B41FA5}">
                      <a16:colId xmlns:a16="http://schemas.microsoft.com/office/drawing/2014/main" val="35910742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&gt;</a:t>
                      </a: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170</a:t>
                      </a:r>
                      <a:endParaRPr kumimoji="0" lang="ru-RU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зрителей Ленинградской области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посмотрели гастрольное представление спектакля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8889110"/>
                  </a:ext>
                </a:extLst>
              </a:tr>
            </a:tbl>
          </a:graphicData>
        </a:graphic>
      </p:graphicFrame>
      <p:sp>
        <p:nvSpPr>
          <p:cNvPr id="112" name="Прямоугольник 111"/>
          <p:cNvSpPr/>
          <p:nvPr/>
        </p:nvSpPr>
        <p:spPr>
          <a:xfrm>
            <a:off x="2323342" y="5400018"/>
            <a:ext cx="5587266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Roboto" panose="02000000000000000000" pitchFamily="2" charset="0"/>
              </a:rPr>
              <a:t>Создан документальный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Roboto" panose="02000000000000000000" pitchFamily="2" charset="0"/>
              </a:rPr>
              <a:t/>
            </a:r>
            <a:b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Roboto" panose="02000000000000000000" pitchFamily="2" charset="0"/>
              </a:rPr>
            </a:b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Roboto" panose="02000000000000000000" pitchFamily="2" charset="0"/>
              </a:rPr>
              <a:t>фильм «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Roboto" panose="02000000000000000000" pitchFamily="2" charset="0"/>
              </a:rPr>
              <a:t>Навеки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Roboto" panose="02000000000000000000" pitchFamily="2" charset="0"/>
              </a:rPr>
              <a:t>восемнадцать»</a:t>
            </a:r>
          </a:p>
          <a:p>
            <a:pPr lvl="0">
              <a:spcAft>
                <a:spcPts val="600"/>
              </a:spcAft>
              <a:defRPr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+mj-lt"/>
                <a:ea typeface="Roboto" panose="02000000000000000000" pitchFamily="2" charset="0"/>
              </a:rPr>
              <a:t>посвященный памяти студентов ЛАИ, которые погибли в годы ВОВ. Фильм приурочен к 80-летию Победы и был снят сотрудниками и студентами 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Roboto" panose="02000000000000000000" pitchFamily="2" charset="0"/>
              </a:rPr>
              <a:t>ГУАП</a:t>
            </a:r>
            <a:endParaRPr lang="ru-RU" sz="1200" dirty="0">
              <a:solidFill>
                <a:schemeClr val="accent5">
                  <a:lumMod val="50000"/>
                </a:schemeClr>
              </a:solidFill>
              <a:latin typeface="+mj-lt"/>
              <a:ea typeface="Roboto" panose="02000000000000000000" pitchFamily="2" charset="0"/>
            </a:endParaRPr>
          </a:p>
        </p:txBody>
      </p:sp>
      <p:sp>
        <p:nvSpPr>
          <p:cNvPr id="114" name="Прямоугольник с двумя скругленными противолежащими углами 113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8558449" y="2487145"/>
            <a:ext cx="3351236" cy="1411694"/>
          </a:xfrm>
          <a:prstGeom prst="round2DiagRect">
            <a:avLst>
              <a:gd name="adj1" fmla="val 15111"/>
              <a:gd name="adj2" fmla="val 0"/>
            </a:avLst>
          </a:prstGeom>
          <a:solidFill>
            <a:srgbClr val="D5EBFF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815965" y="2943131"/>
            <a:ext cx="27054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Roboto" panose="02000000000000000000" pitchFamily="2" charset="0"/>
              </a:rPr>
              <a:t>Открыта Медиа студия ГУАП «Просто космос»</a:t>
            </a:r>
          </a:p>
        </p:txBody>
      </p:sp>
      <p:sp>
        <p:nvSpPr>
          <p:cNvPr id="118" name="Прямоугольник 117"/>
          <p:cNvSpPr/>
          <p:nvPr/>
        </p:nvSpPr>
        <p:spPr>
          <a:xfrm>
            <a:off x="4952393" y="4221732"/>
            <a:ext cx="2920133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Авторская выставка </a:t>
            </a:r>
          </a:p>
          <a:p>
            <a:pPr>
              <a:lnSpc>
                <a:spcPts val="15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«</a:t>
            </a:r>
            <a:r>
              <a:rPr lang="ru-RU" sz="1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Они сражались за Родину», </a:t>
            </a:r>
            <a:endParaRPr lang="ru-RU" sz="1400" b="1" dirty="0" smtClean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ts val="15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приуроченная к </a:t>
            </a:r>
            <a:r>
              <a:rPr lang="ru-RU" sz="1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27 января</a:t>
            </a:r>
          </a:p>
        </p:txBody>
      </p:sp>
      <p:graphicFrame>
        <p:nvGraphicFramePr>
          <p:cNvPr id="119" name="Таблица 1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981658"/>
              </p:ext>
            </p:extLst>
          </p:nvPr>
        </p:nvGraphicFramePr>
        <p:xfrm>
          <a:off x="5091227" y="4962702"/>
          <a:ext cx="106045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0225">
                  <a:extLst>
                    <a:ext uri="{9D8B030D-6E8A-4147-A177-3AD203B41FA5}">
                      <a16:colId xmlns:a16="http://schemas.microsoft.com/office/drawing/2014/main" val="189327389"/>
                    </a:ext>
                  </a:extLst>
                </a:gridCol>
                <a:gridCol w="530225">
                  <a:extLst>
                    <a:ext uri="{9D8B030D-6E8A-4147-A177-3AD203B41FA5}">
                      <a16:colId xmlns:a16="http://schemas.microsoft.com/office/drawing/2014/main" val="35910742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397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человек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посетили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8889110"/>
                  </a:ext>
                </a:extLst>
              </a:tr>
            </a:tbl>
          </a:graphicData>
        </a:graphic>
      </p:graphicFrame>
      <p:sp>
        <p:nvSpPr>
          <p:cNvPr id="126" name="Прямоугольник 125"/>
          <p:cNvSpPr/>
          <p:nvPr/>
        </p:nvSpPr>
        <p:spPr>
          <a:xfrm>
            <a:off x="9589138" y="1666993"/>
            <a:ext cx="177614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Roboto" panose="02000000000000000000" pitchFamily="2" charset="0"/>
              </a:rPr>
              <a:t>160 кураторов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Roboto" panose="02000000000000000000" pitchFamily="2" charset="0"/>
              </a:rPr>
              <a:t/>
            </a:r>
            <a:b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Roboto" panose="02000000000000000000" pitchFamily="2" charset="0"/>
              </a:rPr>
            </a:b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+mj-lt"/>
                <a:ea typeface="Roboto" panose="02000000000000000000" pitchFamily="2" charset="0"/>
              </a:rPr>
              <a:t>академических групп</a:t>
            </a:r>
          </a:p>
        </p:txBody>
      </p:sp>
      <p:sp>
        <p:nvSpPr>
          <p:cNvPr id="122" name="Прямоугольник с двумя скругленными противолежащими углами 121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7661554" y="5423682"/>
            <a:ext cx="3853296" cy="1113557"/>
          </a:xfrm>
          <a:prstGeom prst="round2DiagRect">
            <a:avLst>
              <a:gd name="adj1" fmla="val 13557"/>
              <a:gd name="adj2" fmla="val 0"/>
            </a:avLst>
          </a:prstGeom>
          <a:solidFill>
            <a:srgbClr val="0177FF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graphicFrame>
        <p:nvGraphicFramePr>
          <p:cNvPr id="33" name="Таблица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9082412"/>
              </p:ext>
            </p:extLst>
          </p:nvPr>
        </p:nvGraphicFramePr>
        <p:xfrm>
          <a:off x="9451451" y="5786217"/>
          <a:ext cx="1919526" cy="426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04875">
                  <a:extLst>
                    <a:ext uri="{9D8B030D-6E8A-4147-A177-3AD203B41FA5}">
                      <a16:colId xmlns:a16="http://schemas.microsoft.com/office/drawing/2014/main" val="189327389"/>
                    </a:ext>
                  </a:extLst>
                </a:gridCol>
                <a:gridCol w="1014651">
                  <a:extLst>
                    <a:ext uri="{9D8B030D-6E8A-4147-A177-3AD203B41FA5}">
                      <a16:colId xmlns:a16="http://schemas.microsoft.com/office/drawing/2014/main" val="35910742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&gt;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1</a:t>
                      </a: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00</a:t>
                      </a:r>
                      <a:endParaRPr kumimoji="0" lang="ru-RU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человек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посетили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стенд ГУАП</a:t>
                      </a:r>
                    </a:p>
                  </a:txBody>
                  <a:tcPr marL="3600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8889110"/>
                  </a:ext>
                </a:extLst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481870"/>
              </p:ext>
            </p:extLst>
          </p:nvPr>
        </p:nvGraphicFramePr>
        <p:xfrm>
          <a:off x="6792369" y="3379366"/>
          <a:ext cx="633413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250">
                  <a:extLst>
                    <a:ext uri="{9D8B030D-6E8A-4147-A177-3AD203B41FA5}">
                      <a16:colId xmlns:a16="http://schemas.microsoft.com/office/drawing/2014/main" val="189327389"/>
                    </a:ext>
                  </a:extLst>
                </a:gridCol>
                <a:gridCol w="411163">
                  <a:extLst>
                    <a:ext uri="{9D8B030D-6E8A-4147-A177-3AD203B41FA5}">
                      <a16:colId xmlns:a16="http://schemas.microsoft.com/office/drawing/2014/main" val="35910742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3</a:t>
                      </a:r>
                      <a:endParaRPr kumimoji="0" lang="ru-RU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страны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8889110"/>
                  </a:ext>
                </a:extLst>
              </a:tr>
            </a:tbl>
          </a:graphicData>
        </a:graphic>
      </p:graphicFrame>
      <p:graphicFrame>
        <p:nvGraphicFramePr>
          <p:cNvPr id="35" name="Таблица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275162"/>
              </p:ext>
            </p:extLst>
          </p:nvPr>
        </p:nvGraphicFramePr>
        <p:xfrm>
          <a:off x="7510937" y="3379366"/>
          <a:ext cx="693738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250">
                  <a:extLst>
                    <a:ext uri="{9D8B030D-6E8A-4147-A177-3AD203B41FA5}">
                      <a16:colId xmlns:a16="http://schemas.microsoft.com/office/drawing/2014/main" val="189327389"/>
                    </a:ext>
                  </a:extLst>
                </a:gridCol>
                <a:gridCol w="471488">
                  <a:extLst>
                    <a:ext uri="{9D8B030D-6E8A-4147-A177-3AD203B41FA5}">
                      <a16:colId xmlns:a16="http://schemas.microsoft.com/office/drawing/2014/main" val="35910742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городов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8889110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1837" y="5594038"/>
            <a:ext cx="1501725" cy="78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8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Спортивные достижения ГУАП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Молодежная политика</a:t>
            </a:r>
          </a:p>
        </p:txBody>
      </p:sp>
      <p:sp>
        <p:nvSpPr>
          <p:cNvPr id="11" name="Овал 10"/>
          <p:cNvSpPr/>
          <p:nvPr/>
        </p:nvSpPr>
        <p:spPr>
          <a:xfrm>
            <a:off x="11658600" y="6328513"/>
            <a:ext cx="499324" cy="499324"/>
          </a:xfrm>
          <a:prstGeom prst="ellipse">
            <a:avLst/>
          </a:prstGeom>
          <a:solidFill>
            <a:srgbClr val="D12E6D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1645583" y="6424286"/>
            <a:ext cx="535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75C801B-6540-4C5C-8138-3A6B288D5B43}" type="slidenum">
              <a:rPr lang="ru-RU" sz="1400" b="1" baseline="0" smtClean="0">
                <a:solidFill>
                  <a:schemeClr val="bg1"/>
                </a:solidFill>
                <a:latin typeface="+mj-lt"/>
              </a:rPr>
              <a:pPr algn="ctr"/>
              <a:t>57</a:t>
            </a:fld>
            <a:endParaRPr lang="ru-RU" sz="2000" b="1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Прямоугольник с двумя скругленными противолежащими углами 8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322274" y="1261465"/>
            <a:ext cx="4336825" cy="2089107"/>
          </a:xfrm>
          <a:prstGeom prst="round2DiagRect">
            <a:avLst>
              <a:gd name="adj1" fmla="val 9102"/>
              <a:gd name="adj2" fmla="val 0"/>
            </a:avLst>
          </a:prstGeom>
          <a:solidFill>
            <a:srgbClr val="D7E7F5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88335" y="1463563"/>
            <a:ext cx="3279173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 smtClean="0">
                <a:solidFill>
                  <a:srgbClr val="002060"/>
                </a:solidFill>
                <a:latin typeface="+mj-lt"/>
              </a:rPr>
              <a:t>Основные соревнования </a:t>
            </a:r>
            <a:br>
              <a:rPr lang="ru-RU" b="1" dirty="0" smtClean="0">
                <a:solidFill>
                  <a:srgbClr val="002060"/>
                </a:solidFill>
                <a:latin typeface="+mj-lt"/>
              </a:rPr>
            </a:br>
            <a:r>
              <a:rPr lang="ru-RU" b="1" dirty="0" smtClean="0">
                <a:solidFill>
                  <a:srgbClr val="002060"/>
                </a:solidFill>
                <a:latin typeface="+mj-lt"/>
              </a:rPr>
              <a:t>для сборных команд ГУАП 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2060"/>
                </a:solidFill>
                <a:latin typeface="+mj-lt"/>
              </a:rPr>
              <a:t>чемпионат Санкт-Петербурга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2060"/>
                </a:solidFill>
                <a:latin typeface="+mj-lt"/>
              </a:rPr>
              <a:t>чемпионат  вузов Санкт-Петербурга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2656947" y="2618776"/>
            <a:ext cx="1328745" cy="461665"/>
            <a:chOff x="9009553" y="2186868"/>
            <a:chExt cx="1328745" cy="46166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9009553" y="2186868"/>
              <a:ext cx="49565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ru-RU" sz="2400" b="1" dirty="0" smtClean="0">
                  <a:solidFill>
                    <a:srgbClr val="C00000"/>
                  </a:solidFill>
                  <a:latin typeface="+mj-lt"/>
                </a:rPr>
                <a:t>49</a:t>
              </a:r>
              <a:endParaRPr lang="ru-RU" sz="2400" b="1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9432281" y="2222370"/>
              <a:ext cx="906017" cy="402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sz="1200" dirty="0" smtClean="0">
                  <a:solidFill>
                    <a:srgbClr val="002060"/>
                  </a:solidFill>
                  <a:latin typeface="Calibri"/>
                </a:rPr>
                <a:t>участвовал</a:t>
              </a:r>
              <a:r>
                <a:rPr lang="ru-RU" sz="1200" dirty="0">
                  <a:solidFill>
                    <a:srgbClr val="002060"/>
                  </a:solidFill>
                  <a:latin typeface="Calibri"/>
                </a:rPr>
                <a:t/>
              </a:r>
              <a:br>
                <a:rPr lang="ru-RU" sz="1200" dirty="0">
                  <a:solidFill>
                    <a:srgbClr val="002060"/>
                  </a:solidFill>
                  <a:latin typeface="Calibri"/>
                </a:rPr>
              </a:br>
              <a:r>
                <a:rPr lang="ru-RU" sz="1200" dirty="0">
                  <a:solidFill>
                    <a:srgbClr val="002060"/>
                  </a:solidFill>
                  <a:latin typeface="Calibri"/>
                </a:rPr>
                <a:t>ГУАП</a:t>
              </a:r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1719085" y="2711110"/>
            <a:ext cx="10408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+mj-lt"/>
              </a:rPr>
              <a:t>из которых в</a:t>
            </a:r>
            <a:endParaRPr lang="ru-RU" sz="1200" b="1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764798" y="2618778"/>
            <a:ext cx="1031567" cy="461665"/>
            <a:chOff x="7669390" y="2617157"/>
            <a:chExt cx="1031567" cy="46166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669390" y="2617157"/>
              <a:ext cx="49565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ru-RU" sz="2400" b="1" dirty="0" smtClean="0">
                  <a:solidFill>
                    <a:srgbClr val="C00000"/>
                  </a:solidFill>
                  <a:latin typeface="+mj-lt"/>
                </a:rPr>
                <a:t>79</a:t>
              </a:r>
              <a:endParaRPr lang="ru-RU" sz="2400" b="1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8075465" y="2635110"/>
              <a:ext cx="625492" cy="4257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ru-RU" sz="1200" dirty="0" smtClean="0">
                  <a:solidFill>
                    <a:srgbClr val="002060"/>
                  </a:solidFill>
                  <a:latin typeface="Calibri"/>
                </a:rPr>
                <a:t>видов</a:t>
              </a:r>
            </a:p>
            <a:p>
              <a:pPr>
                <a:lnSpc>
                  <a:spcPts val="1300"/>
                </a:lnSpc>
              </a:pPr>
              <a:r>
                <a:rPr lang="ru-RU" sz="1200" dirty="0" smtClean="0">
                  <a:solidFill>
                    <a:srgbClr val="002060"/>
                  </a:solidFill>
                  <a:latin typeface="Calibri"/>
                </a:rPr>
                <a:t>спорта</a:t>
              </a:r>
              <a:endParaRPr lang="ru-RU" sz="1200" dirty="0">
                <a:solidFill>
                  <a:srgbClr val="002060"/>
                </a:solidFill>
                <a:latin typeface="Calibri"/>
              </a:endParaRPr>
            </a:p>
          </p:txBody>
        </p:sp>
      </p:grpSp>
      <p:grpSp>
        <p:nvGrpSpPr>
          <p:cNvPr id="64" name="Группа 63"/>
          <p:cNvGrpSpPr/>
          <p:nvPr/>
        </p:nvGrpSpPr>
        <p:grpSpPr>
          <a:xfrm>
            <a:off x="5841418" y="5457797"/>
            <a:ext cx="2543486" cy="1244258"/>
            <a:chOff x="277741" y="4225770"/>
            <a:chExt cx="2543486" cy="1244258"/>
          </a:xfrm>
        </p:grpSpPr>
        <p:sp>
          <p:nvSpPr>
            <p:cNvPr id="34" name="Прямоугольник с двумя скругленными противолежащими углами 33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277741" y="4225770"/>
              <a:ext cx="2543486" cy="1244258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rgbClr val="2E75B6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544503" y="4718340"/>
              <a:ext cx="202732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Входят в состав сборных команд ГУАП</a:t>
              </a:r>
              <a:endParaRPr lang="ru-RU" sz="14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548286" y="4371682"/>
              <a:ext cx="191475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prstClr val="white"/>
                  </a:solidFill>
                  <a:latin typeface="Calibri"/>
                  <a:ea typeface="Roboto" panose="02000000000000000000" pitchFamily="2" charset="0"/>
                  <a:cs typeface="Roboto" panose="02000000000000000000" pitchFamily="2" charset="0"/>
                </a:rPr>
                <a:t>&gt;</a:t>
              </a:r>
              <a:r>
                <a:rPr lang="ru-RU" sz="2000" b="1" dirty="0" smtClean="0">
                  <a:solidFill>
                    <a:prstClr val="white"/>
                  </a:solidFill>
                  <a:latin typeface="Calibri"/>
                  <a:ea typeface="Roboto" panose="02000000000000000000" pitchFamily="2" charset="0"/>
                  <a:cs typeface="Roboto" panose="02000000000000000000" pitchFamily="2" charset="0"/>
                </a:rPr>
                <a:t> 600 студентов</a:t>
              </a:r>
              <a:endParaRPr lang="ru-RU" dirty="0"/>
            </a:p>
          </p:txBody>
        </p:sp>
      </p:grpSp>
      <p:sp>
        <p:nvSpPr>
          <p:cNvPr id="51" name="Прямоугольник с двумя скругленными противолежащими углами 50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5463261" y="4092815"/>
            <a:ext cx="5962130" cy="1401386"/>
          </a:xfrm>
          <a:prstGeom prst="round2DiagRect">
            <a:avLst>
              <a:gd name="adj1" fmla="val 6970"/>
              <a:gd name="adj2" fmla="val 0"/>
            </a:avLst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52" name="Прямоугольник с двумя скругленными противолежащими углами 51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5464799" y="1611563"/>
            <a:ext cx="5960591" cy="2442532"/>
          </a:xfrm>
          <a:prstGeom prst="round2DiagRect">
            <a:avLst>
              <a:gd name="adj1" fmla="val 6970"/>
              <a:gd name="adj2" fmla="val 0"/>
            </a:avLst>
          </a:prstGeom>
          <a:solidFill>
            <a:srgbClr val="FEFBCE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5463261" y="1172345"/>
            <a:ext cx="66335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>
                <a:solidFill>
                  <a:srgbClr val="002060"/>
                </a:solidFill>
                <a:latin typeface="+mj-lt"/>
              </a:rPr>
              <a:t>Виды спорта, где сборные ГУАП заняли  призовые </a:t>
            </a:r>
            <a:r>
              <a:rPr lang="ru-RU" b="1" dirty="0" smtClean="0">
                <a:solidFill>
                  <a:srgbClr val="002060"/>
                </a:solidFill>
                <a:latin typeface="+mj-lt"/>
              </a:rPr>
              <a:t>места</a:t>
            </a:r>
            <a:endParaRPr lang="en-US" b="1" dirty="0" smtClean="0">
              <a:solidFill>
                <a:srgbClr val="002060"/>
              </a:solidFill>
              <a:latin typeface="+mj-lt"/>
            </a:endParaRP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523291"/>
              </p:ext>
            </p:extLst>
          </p:nvPr>
        </p:nvGraphicFramePr>
        <p:xfrm>
          <a:off x="5714349" y="1627389"/>
          <a:ext cx="5792158" cy="38005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32216">
                  <a:extLst>
                    <a:ext uri="{9D8B030D-6E8A-4147-A177-3AD203B41FA5}">
                      <a16:colId xmlns:a16="http://schemas.microsoft.com/office/drawing/2014/main" val="2109489181"/>
                    </a:ext>
                  </a:extLst>
                </a:gridCol>
                <a:gridCol w="2013155">
                  <a:extLst>
                    <a:ext uri="{9D8B030D-6E8A-4147-A177-3AD203B41FA5}">
                      <a16:colId xmlns:a16="http://schemas.microsoft.com/office/drawing/2014/main" val="3444615733"/>
                    </a:ext>
                  </a:extLst>
                </a:gridCol>
                <a:gridCol w="1946787">
                  <a:extLst>
                    <a:ext uri="{9D8B030D-6E8A-4147-A177-3AD203B41FA5}">
                      <a16:colId xmlns:a16="http://schemas.microsoft.com/office/drawing/2014/main" val="2671187525"/>
                    </a:ext>
                  </a:extLst>
                </a:gridCol>
              </a:tblGrid>
              <a:tr h="178545">
                <a:tc gridSpan="3"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+mj-lt"/>
                        </a:rPr>
                        <a:t>I 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+mj-lt"/>
                        </a:rPr>
                        <a:t>место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7187735"/>
                  </a:ext>
                </a:extLst>
              </a:tr>
              <a:tr h="9812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Спортивное ориентирование </a:t>
                      </a:r>
                      <a:endParaRPr lang="ru-RU" sz="1000" dirty="0"/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Настольный теннис </a:t>
                      </a: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Флорбол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5279197"/>
                  </a:ext>
                </a:extLst>
              </a:tr>
              <a:tr h="9812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Шахматы </a:t>
                      </a: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Борьба женская </a:t>
                      </a: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Бильярд </a:t>
                      </a: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99986306"/>
                  </a:ext>
                </a:extLst>
              </a:tr>
              <a:tr h="280112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III 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место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13317"/>
                  </a:ext>
                </a:extLst>
              </a:tr>
              <a:tr h="9812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Боулинг</a:t>
                      </a: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Дартс</a:t>
                      </a: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Маутинбайк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(велоспорт)</a:t>
                      </a: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73661323"/>
                  </a:ext>
                </a:extLst>
              </a:tr>
            </a:tbl>
          </a:graphicData>
        </a:graphic>
      </p:graphicFrame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3254" y="1916113"/>
            <a:ext cx="1485213" cy="848133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9806" y="1916508"/>
            <a:ext cx="1504336" cy="84813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2365" y="1912526"/>
            <a:ext cx="1445342" cy="851720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1156" y="3006607"/>
            <a:ext cx="1462077" cy="820152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7265" y="2988382"/>
            <a:ext cx="1450442" cy="825048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9806" y="2988382"/>
            <a:ext cx="1473137" cy="811161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6184" y="4335438"/>
            <a:ext cx="1517049" cy="811161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7849" y="4343350"/>
            <a:ext cx="1517049" cy="795336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4801" y="4357945"/>
            <a:ext cx="1504336" cy="78904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8180328" y="5589588"/>
            <a:ext cx="3245062" cy="1175567"/>
            <a:chOff x="2322454" y="4465691"/>
            <a:chExt cx="3245062" cy="1175567"/>
          </a:xfrm>
        </p:grpSpPr>
        <p:sp>
          <p:nvSpPr>
            <p:cNvPr id="31" name="Прямоугольник с двумя скругленными противолежащими углами 30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2322454" y="4465691"/>
              <a:ext cx="3245062" cy="1175567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rgbClr val="20298A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2527030" y="4920438"/>
              <a:ext cx="285957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ГУАП занял н</a:t>
              </a:r>
              <a:r>
                <a:rPr lang="ru-RU" sz="1400" dirty="0" smtClean="0">
                  <a:solidFill>
                    <a:prstClr val="white"/>
                  </a:solidFill>
                  <a:latin typeface="Calibri"/>
                  <a:ea typeface="Roboto" panose="02000000000000000000" pitchFamily="2" charset="0"/>
                  <a:cs typeface="Roboto" panose="02000000000000000000" pitchFamily="2" charset="0"/>
                </a:rPr>
                <a:t>а чемпионате вузов </a:t>
              </a:r>
              <a:r>
                <a:rPr lang="ru-RU" sz="1400" dirty="0">
                  <a:solidFill>
                    <a:prstClr val="white"/>
                  </a:solidFill>
                  <a:latin typeface="Calibri"/>
                  <a:ea typeface="Roboto" panose="02000000000000000000" pitchFamily="2" charset="0"/>
                  <a:cs typeface="Roboto" panose="02000000000000000000" pitchFamily="2" charset="0"/>
                </a:rPr>
                <a:t>Санкт-Петербурга среди студентов </a:t>
              </a:r>
              <a:endParaRPr lang="ru-RU" sz="14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2530813" y="4573780"/>
              <a:ext cx="23320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 smtClean="0">
                  <a:solidFill>
                    <a:prstClr val="white"/>
                  </a:solidFill>
                  <a:latin typeface="Calibri"/>
                  <a:ea typeface="Roboto" panose="02000000000000000000" pitchFamily="2" charset="0"/>
                  <a:cs typeface="Roboto" panose="02000000000000000000" pitchFamily="2" charset="0"/>
                </a:rPr>
                <a:t>6 место из 57 вузов</a:t>
              </a:r>
              <a:endParaRPr lang="ru-RU" dirty="0"/>
            </a:p>
          </p:txBody>
        </p:sp>
      </p:grpSp>
      <p:sp>
        <p:nvSpPr>
          <p:cNvPr id="65" name="Прямоугольник 64"/>
          <p:cNvSpPr/>
          <p:nvPr/>
        </p:nvSpPr>
        <p:spPr>
          <a:xfrm>
            <a:off x="253540" y="3352085"/>
            <a:ext cx="3871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 smtClean="0">
                <a:solidFill>
                  <a:srgbClr val="002060"/>
                </a:solidFill>
                <a:latin typeface="+mj-lt"/>
              </a:rPr>
              <a:t>Национальные соревнования</a:t>
            </a:r>
            <a:endParaRPr lang="en-US" b="1" dirty="0" smtClean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68" name="Рисунок 6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070" y="3797413"/>
            <a:ext cx="516047" cy="516047"/>
          </a:xfrm>
          <a:prstGeom prst="rect">
            <a:avLst/>
          </a:prstGeom>
        </p:spPr>
      </p:pic>
      <p:sp>
        <p:nvSpPr>
          <p:cNvPr id="69" name="Прямоугольник 68"/>
          <p:cNvSpPr/>
          <p:nvPr/>
        </p:nvSpPr>
        <p:spPr>
          <a:xfrm>
            <a:off x="804078" y="3721417"/>
            <a:ext cx="40324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«Осенний марафон» и «Гандикап им. Злотникова». Гребной </a:t>
            </a:r>
            <a:r>
              <a:rPr lang="ru-RU" sz="1000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спорт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«</a:t>
            </a:r>
            <a:r>
              <a:rPr lang="ru-RU" sz="1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Пул 10</a:t>
            </a:r>
            <a:r>
              <a:rPr lang="ru-RU" sz="1000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». Бильярд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Семиборье. Легкая атлетика</a:t>
            </a:r>
            <a:r>
              <a:rPr lang="ru-RU" sz="1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. Чемпионат вузов СПб </a:t>
            </a:r>
            <a:endParaRPr lang="ru-RU" sz="1000" dirty="0" smtClean="0">
              <a:solidFill>
                <a:srgbClr val="002060"/>
              </a:solidFill>
              <a:latin typeface="+mj-lt"/>
              <a:ea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3 км </a:t>
            </a:r>
            <a:r>
              <a:rPr lang="ru-RU" sz="1000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«Спортивная </a:t>
            </a:r>
            <a:r>
              <a:rPr lang="ru-RU" sz="1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ходьба». </a:t>
            </a:r>
            <a:endParaRPr lang="ru-RU" sz="1000" dirty="0" smtClean="0">
              <a:solidFill>
                <a:srgbClr val="002060"/>
              </a:solidFill>
              <a:latin typeface="+mj-lt"/>
              <a:ea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rgbClr val="002060"/>
                </a:solidFill>
                <a:latin typeface="+mj-lt"/>
              </a:rPr>
              <a:t>Этап Кубка </a:t>
            </a:r>
            <a:r>
              <a:rPr lang="ru-RU" sz="1000" dirty="0">
                <a:solidFill>
                  <a:srgbClr val="002060"/>
                </a:solidFill>
                <a:latin typeface="+mj-lt"/>
              </a:rPr>
              <a:t>России по </a:t>
            </a:r>
            <a:r>
              <a:rPr lang="ru-RU" sz="1000" dirty="0" smtClean="0">
                <a:solidFill>
                  <a:srgbClr val="002060"/>
                </a:solidFill>
                <a:latin typeface="+mj-lt"/>
              </a:rPr>
              <a:t>кольцевым автогонкам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rgbClr val="002060"/>
                </a:solidFill>
                <a:latin typeface="+mj-lt"/>
              </a:rPr>
              <a:t>Чемпионат Санкт-Петербурга по пауэрлифтингу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rgbClr val="002060"/>
                </a:solidFill>
                <a:latin typeface="+mj-lt"/>
              </a:rPr>
              <a:t>Всероссийские соревнования </a:t>
            </a:r>
            <a:r>
              <a:rPr lang="ru-RU" sz="1000" dirty="0">
                <a:solidFill>
                  <a:srgbClr val="002060"/>
                </a:solidFill>
                <a:latin typeface="+mj-lt"/>
              </a:rPr>
              <a:t>по спортивному ориентированию «Чёрное море-2025»</a:t>
            </a:r>
          </a:p>
        </p:txBody>
      </p:sp>
      <p:pic>
        <p:nvPicPr>
          <p:cNvPr id="71" name="Рисунок 70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231" y="5163763"/>
            <a:ext cx="499537" cy="499537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43" y="5847121"/>
            <a:ext cx="493784" cy="493784"/>
          </a:xfrm>
          <a:prstGeom prst="rect">
            <a:avLst/>
          </a:prstGeom>
        </p:spPr>
      </p:pic>
      <p:sp>
        <p:nvSpPr>
          <p:cNvPr id="73" name="Прямоугольник 72"/>
          <p:cNvSpPr/>
          <p:nvPr/>
        </p:nvSpPr>
        <p:spPr>
          <a:xfrm>
            <a:off x="797214" y="5046368"/>
            <a:ext cx="377405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«Лыжная </a:t>
            </a:r>
            <a:r>
              <a:rPr lang="ru-RU" sz="1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гонка — классика» на Первенстве России </a:t>
            </a:r>
            <a:r>
              <a:rPr lang="ru-RU" sz="1000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/>
            </a:r>
            <a:br>
              <a:rPr lang="ru-RU" sz="1000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</a:br>
            <a:r>
              <a:rPr lang="ru-RU" sz="1000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по </a:t>
            </a:r>
            <a:r>
              <a:rPr lang="ru-RU" sz="1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спортивному </a:t>
            </a:r>
            <a:r>
              <a:rPr lang="ru-RU" sz="1000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ориентированию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«Прыжок с шестом» </a:t>
            </a:r>
            <a:r>
              <a:rPr lang="ru-RU" sz="1000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на </a:t>
            </a:r>
            <a:r>
              <a:rPr lang="ru-RU" sz="1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летнем Чемпионате ВУЗов </a:t>
            </a:r>
            <a:r>
              <a:rPr lang="ru-RU" sz="1000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СПб </a:t>
            </a:r>
            <a:br>
              <a:rPr lang="ru-RU" sz="1000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</a:br>
            <a:r>
              <a:rPr lang="ru-RU" sz="1000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по легкой атлетике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000" dirty="0" smtClean="0">
              <a:solidFill>
                <a:srgbClr val="002060"/>
              </a:solidFill>
              <a:latin typeface="+mj-lt"/>
              <a:ea typeface="Calibri" panose="020F0502020204030204" pitchFamily="34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804078" y="5815809"/>
            <a:ext cx="353861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Чемпионат вузов </a:t>
            </a:r>
            <a:r>
              <a:rPr lang="ru-RU" sz="1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СПб в соревновании по стрельбе </a:t>
            </a:r>
            <a:r>
              <a:rPr lang="ru-RU" sz="1000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/>
            </a:r>
            <a:br>
              <a:rPr lang="ru-RU" sz="1000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</a:br>
            <a:r>
              <a:rPr lang="ru-RU" sz="1000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из </a:t>
            </a:r>
            <a:r>
              <a:rPr lang="ru-RU" sz="1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лука, в дисциплине блочный </a:t>
            </a:r>
            <a:r>
              <a:rPr lang="ru-RU" sz="1000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лук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Чемпионат СПб по </a:t>
            </a:r>
            <a:r>
              <a:rPr lang="ru-RU" sz="1000" dirty="0" err="1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дартсу</a:t>
            </a:r>
            <a:endParaRPr lang="ru-RU" sz="1000" dirty="0" smtClean="0">
              <a:solidFill>
                <a:srgbClr val="002060"/>
              </a:solidFill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51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Прямоугольник с двумя скругленными противолежащими углами 79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7898852" y="2113377"/>
            <a:ext cx="3797848" cy="2953924"/>
          </a:xfrm>
          <a:prstGeom prst="round2DiagRect">
            <a:avLst>
              <a:gd name="adj1" fmla="val 10553"/>
              <a:gd name="adj2" fmla="val 0"/>
            </a:avLst>
          </a:prstGeom>
          <a:noFill/>
          <a:ln w="28575"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46" name="Прямоугольник с двумя скругленными противолежащими углами 45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224145" y="1256141"/>
            <a:ext cx="7938780" cy="3487988"/>
          </a:xfrm>
          <a:prstGeom prst="round2DiagRect">
            <a:avLst>
              <a:gd name="adj1" fmla="val 10812"/>
              <a:gd name="adj2" fmla="val 0"/>
            </a:avLst>
          </a:prstGeom>
          <a:gradFill flip="none" rotWithShape="1">
            <a:gsLst>
              <a:gs pos="0">
                <a:srgbClr val="0970C0"/>
              </a:gs>
              <a:gs pos="31000">
                <a:srgbClr val="1369BD"/>
              </a:gs>
              <a:gs pos="100000">
                <a:srgbClr val="4549AC"/>
              </a:gs>
            </a:gsLst>
            <a:lin ang="2700000" scaled="1"/>
            <a:tileRect/>
          </a:gra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Социальная работа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Молодежная политика</a:t>
            </a:r>
            <a:endParaRPr lang="ru-RU" dirty="0"/>
          </a:p>
        </p:txBody>
      </p:sp>
      <p:sp>
        <p:nvSpPr>
          <p:cNvPr id="35" name="Прямоугольник с двумя скругленными противолежащими углами 34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695325" y="3990500"/>
            <a:ext cx="4578479" cy="2433159"/>
          </a:xfrm>
          <a:prstGeom prst="round2DiagRect">
            <a:avLst>
              <a:gd name="adj1" fmla="val 11198"/>
              <a:gd name="adj2" fmla="val 0"/>
            </a:avLst>
          </a:prstGeom>
          <a:solidFill>
            <a:srgbClr val="EBF3FA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36" name="Google Shape;117;p4"/>
          <p:cNvSpPr txBox="1"/>
          <p:nvPr/>
        </p:nvSpPr>
        <p:spPr>
          <a:xfrm>
            <a:off x="1212008" y="4511342"/>
            <a:ext cx="3741888" cy="1431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Более 812 предметов  гуманитарной помощи собрано </a:t>
            </a:r>
            <a:r>
              <a:rPr lang="ru-RU" sz="12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и </a:t>
            </a:r>
            <a:r>
              <a:rPr lang="ru-RU" sz="12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отправлено </a:t>
            </a:r>
            <a:r>
              <a:rPr lang="ru-RU" sz="12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бойцам СВО</a:t>
            </a:r>
            <a:endParaRPr lang="ru-RU" sz="1200" dirty="0">
              <a:solidFill>
                <a:srgbClr val="002060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  <a:p>
            <a:pPr marL="171450" marR="0" lvl="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Психологи ГУАП провели свыше 400 консультаций </a:t>
            </a:r>
            <a:br>
              <a:rPr lang="ru-RU" sz="12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</a:br>
            <a:r>
              <a:rPr lang="ru-RU" sz="12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для обучающихся и сотрудников</a:t>
            </a:r>
          </a:p>
          <a:p>
            <a:pPr marL="171450" marR="0" lvl="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Индивидуальное сопровождение детей-сирот </a:t>
            </a:r>
            <a:br>
              <a:rPr lang="ru-RU" sz="12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</a:br>
            <a:r>
              <a:rPr lang="ru-RU" sz="12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и лиц, оставшихся без попечения родителей</a:t>
            </a:r>
            <a:endParaRPr sz="1200" dirty="0">
              <a:solidFill>
                <a:srgbClr val="002060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637884" y="3005749"/>
            <a:ext cx="2190852" cy="772834"/>
            <a:chOff x="695325" y="1665659"/>
            <a:chExt cx="2190852" cy="77283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95325" y="1665659"/>
              <a:ext cx="219085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sz="20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49 895 315 рублей </a:t>
              </a:r>
              <a:endParaRPr lang="ru-RU" sz="2000" b="1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95325" y="2007606"/>
              <a:ext cx="1999698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sz="11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выплачено материальной помощи студентам ВО</a:t>
              </a: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3082952" y="3005749"/>
            <a:ext cx="2190852" cy="772834"/>
            <a:chOff x="2790825" y="1665659"/>
            <a:chExt cx="2190852" cy="772834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2790825" y="1665659"/>
              <a:ext cx="219085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sz="20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1 322 122  </a:t>
              </a:r>
              <a:r>
                <a:rPr lang="ru-RU" sz="2000" b="1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рубля </a:t>
              </a: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2790825" y="2007606"/>
              <a:ext cx="1999698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sz="11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выплачено материальной помощи студентам </a:t>
              </a:r>
              <a:r>
                <a:rPr lang="ru-RU" sz="11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СПО</a:t>
              </a:r>
              <a:endParaRPr lang="ru-RU" sz="11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5528020" y="3005749"/>
            <a:ext cx="2444405" cy="1280666"/>
            <a:chOff x="4771572" y="1665659"/>
            <a:chExt cx="2444405" cy="1280666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4771573" y="1665659"/>
              <a:ext cx="219085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sz="2000" b="1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500 </a:t>
              </a:r>
              <a:r>
                <a:rPr lang="ru-RU" sz="20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000 </a:t>
              </a:r>
              <a:r>
                <a:rPr lang="ru-RU" sz="2000" b="1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рублей </a:t>
              </a: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4771572" y="2007606"/>
              <a:ext cx="2444405" cy="9387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sz="11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выплачена материальная помощь студентам – жителям ДНР и ЛНР, материальная поддержка </a:t>
              </a:r>
              <a:endParaRPr lang="ru-RU" sz="11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</a:endParaRPr>
            </a:p>
            <a:p>
              <a:pPr lvl="0">
                <a:defRPr/>
              </a:pPr>
              <a:r>
                <a:rPr lang="ru-RU" sz="11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обучающимся</a:t>
              </a:r>
              <a:r>
                <a:rPr lang="ru-RU" sz="11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, чьи родители мобилизованы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591576" y="1471352"/>
            <a:ext cx="1542024" cy="1339614"/>
            <a:chOff x="591576" y="1441498"/>
            <a:chExt cx="1542024" cy="1339614"/>
          </a:xfrm>
        </p:grpSpPr>
        <p:sp>
          <p:nvSpPr>
            <p:cNvPr id="61" name="Прямоугольник 60"/>
            <p:cNvSpPr/>
            <p:nvPr/>
          </p:nvSpPr>
          <p:spPr>
            <a:xfrm>
              <a:off x="591576" y="1441498"/>
              <a:ext cx="73342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sz="3600" b="1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80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611107" y="2011671"/>
              <a:ext cx="152249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 smtClean="0">
                  <a:solidFill>
                    <a:prstClr val="white"/>
                  </a:solidFill>
                  <a:latin typeface="Calibri"/>
                  <a:ea typeface="Roboto" panose="02000000000000000000" pitchFamily="2" charset="0"/>
                </a:rPr>
                <a:t>Обучающихся</a:t>
              </a:r>
              <a:r>
                <a:rPr lang="ru-RU" sz="1100" dirty="0">
                  <a:solidFill>
                    <a:prstClr val="white"/>
                  </a:solidFill>
                  <a:latin typeface="Calibri"/>
                  <a:ea typeface="Roboto" panose="02000000000000000000" pitchFamily="2" charset="0"/>
                </a:rPr>
                <a:t>, </a:t>
              </a:r>
              <a:r>
                <a:rPr lang="ru-RU" sz="1100" dirty="0" smtClean="0">
                  <a:solidFill>
                    <a:prstClr val="white"/>
                  </a:solidFill>
                  <a:latin typeface="Calibri"/>
                  <a:ea typeface="Roboto" panose="02000000000000000000" pitchFamily="2" charset="0"/>
                </a:rPr>
                <a:t/>
              </a:r>
              <a:br>
                <a:rPr lang="ru-RU" sz="1100" dirty="0" smtClean="0">
                  <a:solidFill>
                    <a:prstClr val="white"/>
                  </a:solidFill>
                  <a:latin typeface="Calibri"/>
                  <a:ea typeface="Roboto" panose="02000000000000000000" pitchFamily="2" charset="0"/>
                </a:rPr>
              </a:br>
              <a:r>
                <a:rPr lang="ru-RU" sz="1100" dirty="0" smtClean="0">
                  <a:solidFill>
                    <a:prstClr val="white"/>
                  </a:solidFill>
                  <a:latin typeface="Calibri"/>
                  <a:ea typeface="Roboto" panose="02000000000000000000" pitchFamily="2" charset="0"/>
                </a:rPr>
                <a:t>чьи </a:t>
              </a:r>
              <a:r>
                <a:rPr lang="ru-RU" sz="1100" dirty="0">
                  <a:solidFill>
                    <a:prstClr val="white"/>
                  </a:solidFill>
                  <a:latin typeface="Calibri"/>
                  <a:ea typeface="Roboto" panose="02000000000000000000" pitchFamily="2" charset="0"/>
                </a:rPr>
                <a:t>родители на </a:t>
              </a:r>
              <a:r>
                <a:rPr lang="ru-RU" sz="1100" dirty="0" smtClean="0">
                  <a:solidFill>
                    <a:prstClr val="white"/>
                  </a:solidFill>
                  <a:latin typeface="Calibri"/>
                  <a:ea typeface="Roboto" panose="02000000000000000000" pitchFamily="2" charset="0"/>
                </a:rPr>
                <a:t>СВО, получают </a:t>
              </a:r>
              <a:r>
                <a:rPr lang="ru-RU" sz="1100" dirty="0">
                  <a:solidFill>
                    <a:prstClr val="white"/>
                  </a:solidFill>
                  <a:latin typeface="Calibri"/>
                  <a:ea typeface="Roboto" panose="02000000000000000000" pitchFamily="2" charset="0"/>
                </a:rPr>
                <a:t>поддержку </a:t>
              </a:r>
              <a:r>
                <a:rPr lang="ru-RU" sz="1100" dirty="0" smtClean="0">
                  <a:solidFill>
                    <a:prstClr val="white"/>
                  </a:solidFill>
                  <a:latin typeface="Calibri"/>
                  <a:ea typeface="Roboto" panose="02000000000000000000" pitchFamily="2" charset="0"/>
                </a:rPr>
                <a:t/>
              </a:r>
              <a:br>
                <a:rPr lang="ru-RU" sz="1100" dirty="0" smtClean="0">
                  <a:solidFill>
                    <a:prstClr val="white"/>
                  </a:solidFill>
                  <a:latin typeface="Calibri"/>
                  <a:ea typeface="Roboto" panose="02000000000000000000" pitchFamily="2" charset="0"/>
                </a:rPr>
              </a:br>
              <a:r>
                <a:rPr lang="ru-RU" sz="1100" dirty="0" smtClean="0">
                  <a:solidFill>
                    <a:prstClr val="white"/>
                  </a:solidFill>
                  <a:latin typeface="Calibri"/>
                  <a:ea typeface="Roboto" panose="02000000000000000000" pitchFamily="2" charset="0"/>
                </a:rPr>
                <a:t>раз </a:t>
              </a:r>
              <a:r>
                <a:rPr lang="ru-RU" sz="1100" dirty="0">
                  <a:solidFill>
                    <a:prstClr val="white"/>
                  </a:solidFill>
                  <a:latin typeface="Calibri"/>
                  <a:ea typeface="Roboto" panose="02000000000000000000" pitchFamily="2" charset="0"/>
                </a:rPr>
                <a:t>в </a:t>
              </a:r>
              <a:r>
                <a:rPr lang="ru-RU" sz="1100" dirty="0" smtClean="0">
                  <a:solidFill>
                    <a:prstClr val="white"/>
                  </a:solidFill>
                  <a:latin typeface="Calibri"/>
                  <a:ea typeface="Roboto" panose="02000000000000000000" pitchFamily="2" charset="0"/>
                </a:rPr>
                <a:t>семестр</a:t>
              </a:r>
              <a:endParaRPr lang="ru-RU" sz="1100" dirty="0">
                <a:solidFill>
                  <a:prstClr val="white"/>
                </a:solidFill>
                <a:latin typeface="Calibri"/>
                <a:ea typeface="Roboto" panose="02000000000000000000" pitchFamily="2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2180206" y="1501539"/>
            <a:ext cx="1543303" cy="976817"/>
            <a:chOff x="2330129" y="1482139"/>
            <a:chExt cx="1543303" cy="976817"/>
          </a:xfrm>
        </p:grpSpPr>
        <p:sp>
          <p:nvSpPr>
            <p:cNvPr id="63" name="Прямоугольник 62"/>
            <p:cNvSpPr/>
            <p:nvPr/>
          </p:nvSpPr>
          <p:spPr>
            <a:xfrm>
              <a:off x="2338265" y="1482139"/>
              <a:ext cx="73342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sz="3600" b="1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46</a:t>
              </a:r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2330129" y="2028069"/>
              <a:ext cx="1543303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 smtClean="0">
                  <a:solidFill>
                    <a:prstClr val="white"/>
                  </a:solidFill>
                  <a:latin typeface="Calibri"/>
                  <a:ea typeface="Roboto" panose="02000000000000000000" pitchFamily="2" charset="0"/>
                </a:rPr>
                <a:t>Студентов со статусом «Студенческая семья»</a:t>
              </a:r>
              <a:endParaRPr lang="ru-RU" sz="1100" dirty="0">
                <a:solidFill>
                  <a:prstClr val="white"/>
                </a:solidFill>
                <a:latin typeface="Calibri"/>
                <a:ea typeface="Roboto" panose="02000000000000000000" pitchFamily="2" charset="0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5559431" y="1490875"/>
            <a:ext cx="1822120" cy="951278"/>
            <a:chOff x="5788031" y="1490875"/>
            <a:chExt cx="1822120" cy="951278"/>
          </a:xfrm>
        </p:grpSpPr>
        <p:sp>
          <p:nvSpPr>
            <p:cNvPr id="68" name="Прямоугольник 67"/>
            <p:cNvSpPr/>
            <p:nvPr/>
          </p:nvSpPr>
          <p:spPr>
            <a:xfrm>
              <a:off x="5788031" y="1490875"/>
              <a:ext cx="148325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sz="3600" b="1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3717</a:t>
              </a:r>
            </a:p>
          </p:txBody>
        </p:sp>
        <p:sp>
          <p:nvSpPr>
            <p:cNvPr id="69" name="Прямоугольник 68"/>
            <p:cNvSpPr/>
            <p:nvPr/>
          </p:nvSpPr>
          <p:spPr>
            <a:xfrm>
              <a:off x="5788031" y="2011266"/>
              <a:ext cx="182212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 smtClean="0">
                  <a:solidFill>
                    <a:prstClr val="white"/>
                  </a:solidFill>
                  <a:latin typeface="Calibri"/>
                  <a:ea typeface="Roboto" panose="02000000000000000000" pitchFamily="2" charset="0"/>
                </a:rPr>
                <a:t>Студентов получили материальную помощь</a:t>
              </a:r>
              <a:endParaRPr lang="ru-RU" sz="1100" dirty="0">
                <a:solidFill>
                  <a:prstClr val="white"/>
                </a:solidFill>
                <a:latin typeface="Calibri"/>
                <a:ea typeface="Roboto" panose="02000000000000000000" pitchFamily="2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3770115" y="1502878"/>
            <a:ext cx="1742711" cy="1126311"/>
            <a:chOff x="4582624" y="1500728"/>
            <a:chExt cx="1742711" cy="1126311"/>
          </a:xfrm>
        </p:grpSpPr>
        <p:sp>
          <p:nvSpPr>
            <p:cNvPr id="71" name="Прямоугольник 70"/>
            <p:cNvSpPr/>
            <p:nvPr/>
          </p:nvSpPr>
          <p:spPr>
            <a:xfrm>
              <a:off x="4591829" y="1500728"/>
              <a:ext cx="73342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sz="3600" b="1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56</a:t>
              </a:r>
            </a:p>
          </p:txBody>
        </p:sp>
        <p:sp>
          <p:nvSpPr>
            <p:cNvPr id="72" name="Прямоугольник 71"/>
            <p:cNvSpPr/>
            <p:nvPr/>
          </p:nvSpPr>
          <p:spPr>
            <a:xfrm>
              <a:off x="4582624" y="2026875"/>
              <a:ext cx="1742711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 smtClean="0">
                  <a:solidFill>
                    <a:prstClr val="white"/>
                  </a:solidFill>
                  <a:latin typeface="Calibri"/>
                  <a:ea typeface="Roboto" panose="02000000000000000000" pitchFamily="2" charset="0"/>
                </a:rPr>
                <a:t>Студентов из числа детей-сирот обучаются </a:t>
              </a:r>
              <a:br>
                <a:rPr lang="ru-RU" sz="1100" dirty="0" smtClean="0">
                  <a:solidFill>
                    <a:prstClr val="white"/>
                  </a:solidFill>
                  <a:latin typeface="Calibri"/>
                  <a:ea typeface="Roboto" panose="02000000000000000000" pitchFamily="2" charset="0"/>
                </a:rPr>
              </a:br>
              <a:r>
                <a:rPr lang="ru-RU" sz="1100" dirty="0" smtClean="0">
                  <a:solidFill>
                    <a:prstClr val="white"/>
                  </a:solidFill>
                  <a:latin typeface="Calibri"/>
                  <a:ea typeface="Roboto" panose="02000000000000000000" pitchFamily="2" charset="0"/>
                </a:rPr>
                <a:t>в ГУАП на 1.07.2025</a:t>
              </a:r>
              <a:endParaRPr lang="ru-RU" sz="1100" dirty="0">
                <a:solidFill>
                  <a:prstClr val="white"/>
                </a:solidFill>
                <a:latin typeface="Calibri"/>
                <a:ea typeface="Roboto" panose="02000000000000000000" pitchFamily="2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8523970" y="2457679"/>
            <a:ext cx="3172730" cy="2025770"/>
            <a:chOff x="8771108" y="2619521"/>
            <a:chExt cx="3172730" cy="2025770"/>
          </a:xfrm>
        </p:grpSpPr>
        <p:sp>
          <p:nvSpPr>
            <p:cNvPr id="76" name="Прямоугольник 75"/>
            <p:cNvSpPr/>
            <p:nvPr/>
          </p:nvSpPr>
          <p:spPr>
            <a:xfrm>
              <a:off x="8823802" y="3745045"/>
              <a:ext cx="3120036" cy="9002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Aft>
                  <a:spcPts val="300"/>
                </a:spcAft>
                <a:defRPr/>
              </a:pPr>
              <a:r>
                <a:rPr lang="ru-RU" sz="1400" b="1" dirty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Roboto" panose="02000000000000000000" pitchFamily="2" charset="0"/>
                </a:rPr>
                <a:t>96 оздоровительных путевок </a:t>
              </a:r>
              <a:endParaRPr lang="ru-RU" sz="14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Roboto" panose="02000000000000000000" pitchFamily="2" charset="0"/>
              </a:endParaRPr>
            </a:p>
            <a:p>
              <a:pPr lvl="0">
                <a:spcAft>
                  <a:spcPts val="300"/>
                </a:spcAft>
                <a:defRPr/>
              </a:pPr>
              <a:r>
                <a:rPr lang="ru-RU" sz="1200" dirty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Roboto" panose="02000000000000000000" pitchFamily="2" charset="0"/>
                </a:rPr>
                <a:t>предоставили студентам, в том числе студенческим семьям и обучающимся, относящимся к льготным категориям;</a:t>
              </a:r>
            </a:p>
          </p:txBody>
        </p:sp>
        <p:sp>
          <p:nvSpPr>
            <p:cNvPr id="77" name="Прямоугольник 76"/>
            <p:cNvSpPr/>
            <p:nvPr/>
          </p:nvSpPr>
          <p:spPr>
            <a:xfrm>
              <a:off x="8771108" y="2619521"/>
              <a:ext cx="2920011" cy="10849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Aft>
                  <a:spcPts val="300"/>
                </a:spcAft>
                <a:defRPr/>
              </a:pPr>
              <a:r>
                <a:rPr lang="ru-RU" sz="1400" b="1" dirty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Roboto" panose="02000000000000000000" pitchFamily="2" charset="0"/>
                </a:rPr>
                <a:t>600 000 рублей </a:t>
              </a:r>
              <a:endParaRPr lang="ru-RU" sz="14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Roboto" panose="02000000000000000000" pitchFamily="2" charset="0"/>
              </a:endParaRPr>
            </a:p>
            <a:p>
              <a:pPr lvl="0">
                <a:spcAft>
                  <a:spcPts val="300"/>
                </a:spcAft>
                <a:defRPr/>
              </a:pPr>
              <a:r>
                <a:rPr lang="ru-RU" sz="1200" dirty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Roboto" panose="02000000000000000000" pitchFamily="2" charset="0"/>
                </a:rPr>
                <a:t>выплачено нуждающимся обучающимся, в связи с введением режима чрезвычайной ситуации на территории Курской области и Белгородской области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333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Прямоугольник с двумя скругленными противолежащими углами 77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0" y="1258905"/>
            <a:ext cx="2245433" cy="5194284"/>
          </a:xfrm>
          <a:prstGeom prst="round2DiagRect">
            <a:avLst>
              <a:gd name="adj1" fmla="val 16667"/>
              <a:gd name="adj2" fmla="val 0"/>
            </a:avLst>
          </a:prstGeom>
          <a:gradFill flip="none" rotWithShape="1">
            <a:gsLst>
              <a:gs pos="39400">
                <a:srgbClr val="005AAA"/>
              </a:gs>
              <a:gs pos="0">
                <a:srgbClr val="005AAA"/>
              </a:gs>
              <a:gs pos="100000">
                <a:srgbClr val="00B7EE"/>
              </a:gs>
            </a:gsLst>
            <a:lin ang="19200000" scaled="0"/>
            <a:tileRect/>
          </a:gra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Приоритет 2030</a:t>
            </a:r>
            <a:r>
              <a:rPr lang="ru-RU" dirty="0"/>
              <a:t>. Ключевые стратегические инициативы и показатели </a:t>
            </a:r>
            <a:r>
              <a:rPr lang="ru-RU" dirty="0" smtClean="0"/>
              <a:t>эффективности</a:t>
            </a:r>
            <a:endParaRPr lang="ru-RU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Стратегия </a:t>
            </a:r>
            <a:r>
              <a:rPr lang="ru-RU" dirty="0" smtClean="0"/>
              <a:t>развития</a:t>
            </a:r>
            <a:endParaRPr lang="ru-RU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AC46823-BD5B-4D5F-B996-1DDF15874438}"/>
              </a:ext>
            </a:extLst>
          </p:cNvPr>
          <p:cNvSpPr txBox="1"/>
          <p:nvPr/>
        </p:nvSpPr>
        <p:spPr>
          <a:xfrm>
            <a:off x="212575" y="2206223"/>
            <a:ext cx="1967198" cy="28469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ru-RU"/>
            </a:defPPr>
            <a:lvl1pPr algn="ctr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>
              <a:spcAft>
                <a:spcPts val="600"/>
              </a:spcAft>
            </a:pPr>
            <a:r>
              <a:rPr lang="ru-RU" sz="1800" dirty="0">
                <a:solidFill>
                  <a:schemeClr val="bg1"/>
                </a:solidFill>
                <a:latin typeface="+mj-lt"/>
              </a:rPr>
              <a:t>Цель ГУАП: </a:t>
            </a:r>
            <a:endParaRPr lang="ru-RU" sz="1800" dirty="0" smtClean="0">
              <a:solidFill>
                <a:schemeClr val="bg1"/>
              </a:solidFill>
              <a:latin typeface="+mj-lt"/>
            </a:endParaRPr>
          </a:p>
          <a:p>
            <a:pPr algn="l"/>
            <a:r>
              <a:rPr lang="ru-RU" sz="1200" dirty="0" smtClean="0">
                <a:solidFill>
                  <a:schemeClr val="bg1"/>
                </a:solidFill>
                <a:latin typeface="+mj-lt"/>
              </a:rPr>
              <a:t>Стать 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признанным </a:t>
            </a:r>
            <a:r>
              <a:rPr lang="ru-RU" sz="12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 smtClean="0">
                <a:solidFill>
                  <a:schemeClr val="bg1"/>
                </a:solidFill>
                <a:latin typeface="+mj-lt"/>
              </a:rPr>
            </a:b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в 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мире инженерным университетом, занимающимся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исследованиями, разработками </a:t>
            </a:r>
            <a:r>
              <a:rPr lang="ru-RU" sz="12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 smtClean="0">
                <a:solidFill>
                  <a:schemeClr val="bg1"/>
                </a:solidFill>
                <a:latin typeface="+mj-lt"/>
              </a:rPr>
            </a:b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и 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цифровым производством </a:t>
            </a:r>
            <a:r>
              <a:rPr lang="ru-RU" sz="12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1200" dirty="0" smtClean="0">
                <a:solidFill>
                  <a:schemeClr val="bg1"/>
                </a:solidFill>
                <a:latin typeface="+mj-lt"/>
              </a:rPr>
            </a:b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в 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области беспилотных систем и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аэрокосмической связи,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обеспечивающим технологическое лидерство страны.</a:t>
            </a:r>
            <a:endParaRPr lang="ru-RU" sz="1200" dirty="0">
              <a:solidFill>
                <a:schemeClr val="bg1"/>
              </a:solidFill>
              <a:latin typeface="+mj-lt"/>
              <a:sym typeface="Roboto"/>
            </a:endParaRPr>
          </a:p>
        </p:txBody>
      </p:sp>
      <p:grpSp>
        <p:nvGrpSpPr>
          <p:cNvPr id="110" name="Группа 109"/>
          <p:cNvGrpSpPr/>
          <p:nvPr/>
        </p:nvGrpSpPr>
        <p:grpSpPr>
          <a:xfrm>
            <a:off x="2208308" y="1268413"/>
            <a:ext cx="10008907" cy="5366583"/>
            <a:chOff x="2208308" y="1268413"/>
            <a:chExt cx="10008907" cy="5366583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2FC0DD2-4E17-4F70-B176-D706C9CE84F4}"/>
                </a:ext>
              </a:extLst>
            </p:cNvPr>
            <p:cNvSpPr txBox="1"/>
            <p:nvPr/>
          </p:nvSpPr>
          <p:spPr>
            <a:xfrm>
              <a:off x="10483140" y="1902847"/>
              <a:ext cx="1598177" cy="6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>
              <a:defPPr>
                <a:defRPr lang="ru-RU"/>
              </a:defPPr>
              <a:lvl1pPr>
                <a:defRPr sz="1400"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ru-RU" sz="1100" b="0" dirty="0">
                  <a:solidFill>
                    <a:srgbClr val="002060"/>
                  </a:solidFill>
                  <a:latin typeface="+mj-lt"/>
                </a:rPr>
                <a:t>рост трудоустройства выпускников </a:t>
              </a:r>
              <a:r>
                <a:rPr lang="ru-RU" sz="1100" b="0" dirty="0" smtClean="0">
                  <a:solidFill>
                    <a:srgbClr val="002060"/>
                  </a:solidFill>
                  <a:latin typeface="+mj-lt"/>
                </a:rPr>
                <a:t/>
              </a:r>
              <a:br>
                <a:rPr lang="ru-RU" sz="1100" b="0" dirty="0" smtClean="0">
                  <a:solidFill>
                    <a:srgbClr val="002060"/>
                  </a:solidFill>
                  <a:latin typeface="+mj-lt"/>
                </a:rPr>
              </a:br>
              <a:r>
                <a:rPr lang="ru-RU" sz="1100" b="0" dirty="0" smtClean="0">
                  <a:solidFill>
                    <a:srgbClr val="002060"/>
                  </a:solidFill>
                  <a:latin typeface="+mj-lt"/>
                </a:rPr>
                <a:t>в </a:t>
              </a:r>
              <a:r>
                <a:rPr lang="ru-RU" sz="1100" b="0" dirty="0">
                  <a:solidFill>
                    <a:srgbClr val="002060"/>
                  </a:solidFill>
                  <a:latin typeface="+mj-lt"/>
                </a:rPr>
                <a:t>отрасли</a:t>
              </a:r>
            </a:p>
          </p:txBody>
        </p:sp>
        <p:sp>
          <p:nvSpPr>
            <p:cNvPr id="93" name="Прямоугольник 92">
              <a:extLst>
                <a:ext uri="{FF2B5EF4-FFF2-40B4-BE49-F238E27FC236}">
                  <a16:creationId xmlns:a16="http://schemas.microsoft.com/office/drawing/2014/main" id="{4A797A69-0E21-43E2-A6DA-5BA01660A83A}"/>
                </a:ext>
              </a:extLst>
            </p:cNvPr>
            <p:cNvSpPr/>
            <p:nvPr/>
          </p:nvSpPr>
          <p:spPr>
            <a:xfrm>
              <a:off x="9714989" y="1864354"/>
              <a:ext cx="679983" cy="638658"/>
            </a:xfrm>
            <a:prstGeom prst="rect">
              <a:avLst/>
            </a:prstGeom>
            <a:solidFill>
              <a:srgbClr val="D12E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ts val="2000"/>
                </a:lnSpc>
              </a:pPr>
              <a:r>
                <a:rPr lang="ru-RU" sz="11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до</a:t>
              </a:r>
              <a:r>
                <a:rPr lang="ru-RU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ru-RU" sz="16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90%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6B3DFC0B-F9B5-4AA5-B777-8026F2750B15}"/>
                </a:ext>
              </a:extLst>
            </p:cNvPr>
            <p:cNvSpPr txBox="1"/>
            <p:nvPr/>
          </p:nvSpPr>
          <p:spPr>
            <a:xfrm>
              <a:off x="10442233" y="2796118"/>
              <a:ext cx="1598178" cy="4308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>
              <a:defPPr>
                <a:defRPr lang="ru-RU"/>
              </a:defPPr>
              <a:lvl1pPr>
                <a:defRPr sz="1400"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ru-RU" sz="1100" b="0" dirty="0">
                  <a:solidFill>
                    <a:srgbClr val="002060"/>
                  </a:solidFill>
                  <a:latin typeface="+mj-lt"/>
                </a:rPr>
                <a:t>численность молодых сотрудников</a:t>
              </a:r>
            </a:p>
          </p:txBody>
        </p:sp>
        <p:sp>
          <p:nvSpPr>
            <p:cNvPr id="95" name="Прямоугольник 94">
              <a:extLst>
                <a:ext uri="{FF2B5EF4-FFF2-40B4-BE49-F238E27FC236}">
                  <a16:creationId xmlns:a16="http://schemas.microsoft.com/office/drawing/2014/main" id="{787FB072-D814-4CF5-8E94-546D80AA708B}"/>
                </a:ext>
              </a:extLst>
            </p:cNvPr>
            <p:cNvSpPr/>
            <p:nvPr/>
          </p:nvSpPr>
          <p:spPr>
            <a:xfrm>
              <a:off x="9714989" y="2673075"/>
              <a:ext cx="679983" cy="657401"/>
            </a:xfrm>
            <a:prstGeom prst="rect">
              <a:avLst/>
            </a:prstGeom>
            <a:solidFill>
              <a:srgbClr val="D12E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i="0" u="none" strike="noStrike" baseline="0" dirty="0">
                  <a:latin typeface="+mj-lt"/>
                  <a:cs typeface="Arial" panose="020B0604020202020204" pitchFamily="34" charset="0"/>
                </a:rPr>
                <a:t>&gt;40%</a:t>
              </a:r>
              <a:endParaRPr lang="ru-RU" sz="1600" b="1" dirty="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96" name="Прямоугольник 95">
              <a:extLst>
                <a:ext uri="{FF2B5EF4-FFF2-40B4-BE49-F238E27FC236}">
                  <a16:creationId xmlns:a16="http://schemas.microsoft.com/office/drawing/2014/main" id="{ED2E99FD-2A0C-4F3A-B76C-387C7E41BE62}"/>
                </a:ext>
              </a:extLst>
            </p:cNvPr>
            <p:cNvSpPr/>
            <p:nvPr/>
          </p:nvSpPr>
          <p:spPr>
            <a:xfrm>
              <a:off x="10470370" y="3559980"/>
              <a:ext cx="1598177" cy="6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ru-RU" sz="11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запатентовано собственных технологий</a:t>
              </a:r>
            </a:p>
          </p:txBody>
        </p:sp>
        <p:sp>
          <p:nvSpPr>
            <p:cNvPr id="97" name="Прямоугольник 96">
              <a:extLst>
                <a:ext uri="{FF2B5EF4-FFF2-40B4-BE49-F238E27FC236}">
                  <a16:creationId xmlns:a16="http://schemas.microsoft.com/office/drawing/2014/main" id="{8D97C7DA-FE66-469C-8E9F-0D72F5D83AE7}"/>
                </a:ext>
              </a:extLst>
            </p:cNvPr>
            <p:cNvSpPr/>
            <p:nvPr/>
          </p:nvSpPr>
          <p:spPr>
            <a:xfrm>
              <a:off x="9743124" y="3557340"/>
              <a:ext cx="679983" cy="586023"/>
            </a:xfrm>
            <a:prstGeom prst="rect">
              <a:avLst/>
            </a:prstGeom>
            <a:solidFill>
              <a:srgbClr val="D12E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latin typeface="+mj-lt"/>
                  <a:cs typeface="Arial" panose="020B0604020202020204" pitchFamily="34" charset="0"/>
                </a:rPr>
                <a:t>20</a:t>
              </a:r>
            </a:p>
          </p:txBody>
        </p:sp>
        <p:sp>
          <p:nvSpPr>
            <p:cNvPr id="98" name="Прямоугольник 97">
              <a:extLst>
                <a:ext uri="{FF2B5EF4-FFF2-40B4-BE49-F238E27FC236}">
                  <a16:creationId xmlns:a16="http://schemas.microsoft.com/office/drawing/2014/main" id="{618964C1-C9EE-4789-AF03-A75FE665174F}"/>
                </a:ext>
              </a:extLst>
            </p:cNvPr>
            <p:cNvSpPr/>
            <p:nvPr/>
          </p:nvSpPr>
          <p:spPr>
            <a:xfrm>
              <a:off x="9751276" y="4317683"/>
              <a:ext cx="679983" cy="592574"/>
            </a:xfrm>
            <a:prstGeom prst="rect">
              <a:avLst/>
            </a:prstGeom>
            <a:solidFill>
              <a:srgbClr val="D12E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1 млрд</a:t>
              </a:r>
            </a:p>
          </p:txBody>
        </p:sp>
        <p:sp>
          <p:nvSpPr>
            <p:cNvPr id="99" name="Прямоугольник 98">
              <a:extLst>
                <a:ext uri="{FF2B5EF4-FFF2-40B4-BE49-F238E27FC236}">
                  <a16:creationId xmlns:a16="http://schemas.microsoft.com/office/drawing/2014/main" id="{FC87D715-1D1D-45B5-B583-203E711CED8A}"/>
                </a:ext>
              </a:extLst>
            </p:cNvPr>
            <p:cNvSpPr/>
            <p:nvPr/>
          </p:nvSpPr>
          <p:spPr>
            <a:xfrm>
              <a:off x="10484008" y="4345083"/>
              <a:ext cx="1541072" cy="6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ru-RU" sz="11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привлеченное внешнее финансирование </a:t>
              </a:r>
            </a:p>
          </p:txBody>
        </p:sp>
        <p:sp>
          <p:nvSpPr>
            <p:cNvPr id="100" name="Прямоугольник 99">
              <a:extLst>
                <a:ext uri="{FF2B5EF4-FFF2-40B4-BE49-F238E27FC236}">
                  <a16:creationId xmlns:a16="http://schemas.microsoft.com/office/drawing/2014/main" id="{F98B1A18-82D1-4C55-957D-CDF04353565F}"/>
                </a:ext>
              </a:extLst>
            </p:cNvPr>
            <p:cNvSpPr/>
            <p:nvPr/>
          </p:nvSpPr>
          <p:spPr>
            <a:xfrm>
              <a:off x="9735652" y="5066469"/>
              <a:ext cx="679983" cy="608004"/>
            </a:xfrm>
            <a:prstGeom prst="rect">
              <a:avLst/>
            </a:prstGeom>
            <a:solidFill>
              <a:srgbClr val="D12E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latin typeface="+mj-lt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6C986C46-22ED-46EA-9273-038558DE8C82}"/>
                </a:ext>
              </a:extLst>
            </p:cNvPr>
            <p:cNvSpPr txBox="1"/>
            <p:nvPr/>
          </p:nvSpPr>
          <p:spPr>
            <a:xfrm>
              <a:off x="10453713" y="4984581"/>
              <a:ext cx="1763502" cy="9387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>
              <a:defPPr>
                <a:defRPr lang="ru-RU"/>
              </a:defPPr>
              <a:lvl1pPr>
                <a:defRPr sz="1400"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ru-RU" sz="1100" b="0" dirty="0">
                  <a:solidFill>
                    <a:srgbClr val="002060"/>
                  </a:solidFill>
                  <a:latin typeface="+mj-lt"/>
                </a:rPr>
                <a:t>отраслевых образовательных фабрик </a:t>
              </a:r>
              <a:r>
                <a:rPr lang="ru-RU" sz="1100" b="0" dirty="0" smtClean="0">
                  <a:solidFill>
                    <a:srgbClr val="002060"/>
                  </a:solidFill>
                  <a:latin typeface="+mj-lt"/>
                </a:rPr>
                <a:t/>
              </a:r>
              <a:br>
                <a:rPr lang="ru-RU" sz="1100" b="0" dirty="0" smtClean="0">
                  <a:solidFill>
                    <a:srgbClr val="002060"/>
                  </a:solidFill>
                  <a:latin typeface="+mj-lt"/>
                </a:rPr>
              </a:br>
              <a:r>
                <a:rPr lang="ru-RU" sz="1100" b="0" dirty="0" smtClean="0">
                  <a:solidFill>
                    <a:srgbClr val="002060"/>
                  </a:solidFill>
                  <a:latin typeface="+mj-lt"/>
                </a:rPr>
                <a:t>по </a:t>
              </a:r>
              <a:r>
                <a:rPr lang="ru-RU" sz="1100" b="0" dirty="0">
                  <a:solidFill>
                    <a:srgbClr val="002060"/>
                  </a:solidFill>
                  <a:latin typeface="+mj-lt"/>
                </a:rPr>
                <a:t>500 обучающихся студентов в семестр</a:t>
              </a:r>
            </a:p>
            <a:p>
              <a:endParaRPr lang="ru-RU" sz="1100" b="0" dirty="0">
                <a:solidFill>
                  <a:srgbClr val="002060"/>
                </a:solidFill>
                <a:latin typeface="+mj-lt"/>
              </a:endParaRPr>
            </a:p>
          </p:txBody>
        </p:sp>
        <p:sp>
          <p:nvSpPr>
            <p:cNvPr id="102" name="Прямоугольник 101">
              <a:extLst>
                <a:ext uri="{FF2B5EF4-FFF2-40B4-BE49-F238E27FC236}">
                  <a16:creationId xmlns:a16="http://schemas.microsoft.com/office/drawing/2014/main" id="{05A4F46A-67CF-482E-AFFC-DC45B27C9414}"/>
                </a:ext>
              </a:extLst>
            </p:cNvPr>
            <p:cNvSpPr/>
            <p:nvPr/>
          </p:nvSpPr>
          <p:spPr>
            <a:xfrm>
              <a:off x="9735652" y="5856061"/>
              <a:ext cx="679983" cy="517859"/>
            </a:xfrm>
            <a:prstGeom prst="rect">
              <a:avLst/>
            </a:prstGeom>
            <a:solidFill>
              <a:srgbClr val="D12E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latin typeface="+mj-lt"/>
                  <a:cs typeface="Arial" panose="020B0604020202020204" pitchFamily="34" charset="0"/>
                </a:rPr>
                <a:t>20</a:t>
              </a:r>
            </a:p>
          </p:txBody>
        </p:sp>
        <p:sp>
          <p:nvSpPr>
            <p:cNvPr id="103" name="Прямоугольник 102">
              <a:extLst>
                <a:ext uri="{FF2B5EF4-FFF2-40B4-BE49-F238E27FC236}">
                  <a16:creationId xmlns:a16="http://schemas.microsoft.com/office/drawing/2014/main" id="{A9A2C529-E60D-48F5-A796-28B84BE267FF}"/>
                </a:ext>
              </a:extLst>
            </p:cNvPr>
            <p:cNvSpPr/>
            <p:nvPr/>
          </p:nvSpPr>
          <p:spPr>
            <a:xfrm>
              <a:off x="10453711" y="5781112"/>
              <a:ext cx="1725427" cy="6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ru-RU" sz="11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самостоятельных продуктовых решений (УГТ 9)</a:t>
              </a: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2208308" y="1268413"/>
              <a:ext cx="7351719" cy="5366583"/>
              <a:chOff x="2208308" y="1268413"/>
              <a:chExt cx="7351719" cy="5366583"/>
            </a:xfrm>
          </p:grpSpPr>
          <p:sp>
            <p:nvSpPr>
              <p:cNvPr id="2" name="Прямоугольник 1"/>
              <p:cNvSpPr/>
              <p:nvPr/>
            </p:nvSpPr>
            <p:spPr>
              <a:xfrm>
                <a:off x="3312756" y="1268413"/>
                <a:ext cx="2476035" cy="355803"/>
              </a:xfrm>
              <a:prstGeom prst="rect">
                <a:avLst/>
              </a:prstGeom>
              <a:solidFill>
                <a:srgbClr val="005AAA"/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Новая модель ГУАП</a:t>
                </a:r>
              </a:p>
            </p:txBody>
          </p:sp>
          <p:sp>
            <p:nvSpPr>
              <p:cNvPr id="3" name="Прямоугольник 2"/>
              <p:cNvSpPr/>
              <p:nvPr/>
            </p:nvSpPr>
            <p:spPr>
              <a:xfrm>
                <a:off x="2245433" y="1732024"/>
                <a:ext cx="125377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spcAft>
                    <a:spcPts val="800"/>
                  </a:spcAft>
                </a:pPr>
                <a:r>
                  <a:rPr lang="ru-RU" sz="1000" b="1" dirty="0">
                    <a:solidFill>
                      <a:srgbClr val="005AAA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Стратегическая цель развития №1</a:t>
                </a:r>
              </a:p>
            </p:txBody>
          </p:sp>
          <p:grpSp>
            <p:nvGrpSpPr>
              <p:cNvPr id="6" name="Группа 5"/>
              <p:cNvGrpSpPr/>
              <p:nvPr/>
            </p:nvGrpSpPr>
            <p:grpSpPr>
              <a:xfrm>
                <a:off x="3556279" y="1803583"/>
                <a:ext cx="6003748" cy="752593"/>
                <a:chOff x="3556279" y="1803583"/>
                <a:chExt cx="6003748" cy="752593"/>
              </a:xfrm>
            </p:grpSpPr>
            <p:sp>
              <p:nvSpPr>
                <p:cNvPr id="35" name="Прямоугольник 34"/>
                <p:cNvSpPr/>
                <p:nvPr/>
              </p:nvSpPr>
              <p:spPr>
                <a:xfrm>
                  <a:off x="3556279" y="1803583"/>
                  <a:ext cx="5911496" cy="256993"/>
                </a:xfrm>
                <a:prstGeom prst="rect">
                  <a:avLst/>
                </a:prstGeom>
                <a:solidFill>
                  <a:srgbClr val="005AAA"/>
                </a:solidFill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ru-RU" sz="1000" b="1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Изменение подхода в построении партнерских отношений и системы управления университетом</a:t>
                  </a:r>
                </a:p>
              </p:txBody>
            </p:sp>
            <p:sp>
              <p:nvSpPr>
                <p:cNvPr id="5" name="Прямоугольник 4"/>
                <p:cNvSpPr/>
                <p:nvPr/>
              </p:nvSpPr>
              <p:spPr>
                <a:xfrm>
                  <a:off x="3556279" y="2048345"/>
                  <a:ext cx="6003748" cy="5078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ru-RU" sz="900" dirty="0">
                      <a:solidFill>
                        <a:srgbClr val="005AAA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Создание независимой системы юридического и экономического сопровождения продаж и НИОКР </a:t>
                  </a:r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ru-RU" sz="900" dirty="0">
                      <a:solidFill>
                        <a:srgbClr val="005AAA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Развитие внутреннего фонда поддержки перспективных исследований.</a:t>
                  </a:r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ru-RU" sz="900" dirty="0">
                      <a:solidFill>
                        <a:srgbClr val="005AAA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Создание Офиса технологического лидерства ГУАП</a:t>
                  </a:r>
                </a:p>
              </p:txBody>
            </p:sp>
          </p:grpSp>
          <p:grpSp>
            <p:nvGrpSpPr>
              <p:cNvPr id="7" name="Группа 6"/>
              <p:cNvGrpSpPr/>
              <p:nvPr/>
            </p:nvGrpSpPr>
            <p:grpSpPr>
              <a:xfrm>
                <a:off x="2208308" y="2484617"/>
                <a:ext cx="7351719" cy="962652"/>
                <a:chOff x="2208308" y="2484617"/>
                <a:chExt cx="7351719" cy="962652"/>
              </a:xfrm>
            </p:grpSpPr>
            <p:grpSp>
              <p:nvGrpSpPr>
                <p:cNvPr id="38" name="Группа 37"/>
                <p:cNvGrpSpPr/>
                <p:nvPr/>
              </p:nvGrpSpPr>
              <p:grpSpPr>
                <a:xfrm>
                  <a:off x="3556279" y="2556176"/>
                  <a:ext cx="6003748" cy="891093"/>
                  <a:chOff x="3556279" y="1803583"/>
                  <a:chExt cx="6003748" cy="891093"/>
                </a:xfrm>
              </p:grpSpPr>
              <p:sp>
                <p:nvSpPr>
                  <p:cNvPr id="39" name="Прямоугольник 38"/>
                  <p:cNvSpPr/>
                  <p:nvPr/>
                </p:nvSpPr>
                <p:spPr>
                  <a:xfrm>
                    <a:off x="3556279" y="1803583"/>
                    <a:ext cx="5911496" cy="256993"/>
                  </a:xfrm>
                  <a:prstGeom prst="rect">
                    <a:avLst/>
                  </a:prstGeom>
                  <a:solidFill>
                    <a:srgbClr val="005AAA"/>
                  </a:solidFill>
                </p:spPr>
                <p:txBody>
                  <a:bodyPr wrap="square">
                    <a:spAutoFit/>
                  </a:bodyPr>
                  <a:lstStyle/>
                  <a:p>
                    <a:pPr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ru-RU" sz="1000" b="1" dirty="0" err="1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Фундаментализация</a:t>
                    </a:r>
                    <a:r>
                      <a:rPr lang="ru-RU" sz="1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и инженерная ориентация образования</a:t>
                    </a:r>
                  </a:p>
                </p:txBody>
              </p:sp>
              <p:sp>
                <p:nvSpPr>
                  <p:cNvPr id="40" name="Прямоугольник 39"/>
                  <p:cNvSpPr/>
                  <p:nvPr/>
                </p:nvSpPr>
                <p:spPr>
                  <a:xfrm>
                    <a:off x="3556279" y="2048345"/>
                    <a:ext cx="6003748" cy="64633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171450" indent="-171450">
                      <a:buFont typeface="Arial" panose="020B0604020202020204" pitchFamily="34" charset="0"/>
                      <a:buChar char="•"/>
                    </a:pPr>
                    <a:r>
                      <a:rPr lang="ru-RU" sz="900" dirty="0">
                        <a:solidFill>
                          <a:srgbClr val="005AAA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Внедрение новой структуры и содержания фундаментальной подготовки</a:t>
                    </a:r>
                  </a:p>
                  <a:p>
                    <a:pPr marL="171450" indent="-171450">
                      <a:buFont typeface="Arial" panose="020B0604020202020204" pitchFamily="34" charset="0"/>
                      <a:buChar char="•"/>
                    </a:pPr>
                    <a:r>
                      <a:rPr lang="ru-RU" sz="900" dirty="0">
                        <a:solidFill>
                          <a:srgbClr val="005AAA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Создание образовательных программ только под заказ </a:t>
                    </a:r>
                    <a:r>
                      <a:rPr lang="ru-RU" sz="900" dirty="0" smtClean="0">
                        <a:solidFill>
                          <a:srgbClr val="005AAA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партнеров</a:t>
                    </a:r>
                    <a:endParaRPr lang="ru-RU" sz="900" dirty="0">
                      <a:solidFill>
                        <a:srgbClr val="005AAA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marL="171450" indent="-171450">
                      <a:buFont typeface="Arial" panose="020B0604020202020204" pitchFamily="34" charset="0"/>
                      <a:buChar char="•"/>
                    </a:pPr>
                    <a:r>
                      <a:rPr lang="ru-RU" sz="900" dirty="0">
                        <a:solidFill>
                          <a:srgbClr val="005AAA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Повышение уровня трудоустройства выпускников в профильные отрасли </a:t>
                    </a:r>
                  </a:p>
                  <a:p>
                    <a:pPr marL="171450" indent="-171450">
                      <a:buFont typeface="Arial" panose="020B0604020202020204" pitchFamily="34" charset="0"/>
                      <a:buChar char="•"/>
                    </a:pPr>
                    <a:r>
                      <a:rPr lang="ru-RU" sz="900" dirty="0">
                        <a:solidFill>
                          <a:srgbClr val="005AAA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Создание отраслевых Образовательных фабрик</a:t>
                    </a:r>
                  </a:p>
                </p:txBody>
              </p:sp>
            </p:grpSp>
            <p:sp>
              <p:nvSpPr>
                <p:cNvPr id="41" name="Прямоугольник 40"/>
                <p:cNvSpPr/>
                <p:nvPr/>
              </p:nvSpPr>
              <p:spPr>
                <a:xfrm>
                  <a:off x="2208308" y="2484617"/>
                  <a:ext cx="1253775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r">
                    <a:spcAft>
                      <a:spcPts val="800"/>
                    </a:spcAft>
                  </a:pPr>
                  <a:r>
                    <a:rPr lang="ru-RU" sz="1000" b="1" dirty="0">
                      <a:solidFill>
                        <a:srgbClr val="005AAA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Стратегическая цель развития </a:t>
                  </a:r>
                  <a:r>
                    <a:rPr lang="ru-RU" sz="1000" b="1" dirty="0" smtClean="0">
                      <a:solidFill>
                        <a:srgbClr val="005AAA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№2</a:t>
                  </a:r>
                  <a:endParaRPr lang="ru-RU" sz="1000" b="1" dirty="0">
                    <a:solidFill>
                      <a:srgbClr val="005AAA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62" name="Группа 61"/>
              <p:cNvGrpSpPr/>
              <p:nvPr/>
            </p:nvGrpSpPr>
            <p:grpSpPr>
              <a:xfrm>
                <a:off x="2208308" y="3361756"/>
                <a:ext cx="7351719" cy="824152"/>
                <a:chOff x="2208308" y="2484617"/>
                <a:chExt cx="7351719" cy="824152"/>
              </a:xfrm>
            </p:grpSpPr>
            <p:grpSp>
              <p:nvGrpSpPr>
                <p:cNvPr id="63" name="Группа 62"/>
                <p:cNvGrpSpPr/>
                <p:nvPr/>
              </p:nvGrpSpPr>
              <p:grpSpPr>
                <a:xfrm>
                  <a:off x="3556279" y="2556176"/>
                  <a:ext cx="6003748" cy="752593"/>
                  <a:chOff x="3556279" y="1803583"/>
                  <a:chExt cx="6003748" cy="752593"/>
                </a:xfrm>
              </p:grpSpPr>
              <p:sp>
                <p:nvSpPr>
                  <p:cNvPr id="65" name="Прямоугольник 64"/>
                  <p:cNvSpPr/>
                  <p:nvPr/>
                </p:nvSpPr>
                <p:spPr>
                  <a:xfrm>
                    <a:off x="3556279" y="1803583"/>
                    <a:ext cx="5911496" cy="256993"/>
                  </a:xfrm>
                  <a:prstGeom prst="rect">
                    <a:avLst/>
                  </a:prstGeom>
                  <a:solidFill>
                    <a:srgbClr val="005AAA"/>
                  </a:solidFill>
                </p:spPr>
                <p:txBody>
                  <a:bodyPr wrap="square">
                    <a:spAutoFit/>
                  </a:bodyPr>
                  <a:lstStyle/>
                  <a:p>
                    <a:pPr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ru-RU" sz="1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ГУАП как центр компетенций по аэрокосмическим системам связи, БАС и цифровому производству</a:t>
                    </a:r>
                  </a:p>
                </p:txBody>
              </p:sp>
              <p:sp>
                <p:nvSpPr>
                  <p:cNvPr id="66" name="Прямоугольник 65"/>
                  <p:cNvSpPr/>
                  <p:nvPr/>
                </p:nvSpPr>
                <p:spPr>
                  <a:xfrm>
                    <a:off x="3556279" y="2048345"/>
                    <a:ext cx="6003748" cy="50783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171450" indent="-171450">
                      <a:buFont typeface="Arial" panose="020B0604020202020204" pitchFamily="34" charset="0"/>
                      <a:buChar char="•"/>
                    </a:pPr>
                    <a:r>
                      <a:rPr lang="ru-RU" sz="900" dirty="0">
                        <a:solidFill>
                          <a:srgbClr val="005AAA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Создание организационной и институциональной инфраструктуры для развития R&amp;D</a:t>
                    </a:r>
                  </a:p>
                  <a:p>
                    <a:pPr marL="171450" indent="-171450">
                      <a:buFont typeface="Arial" panose="020B0604020202020204" pitchFamily="34" charset="0"/>
                      <a:buChar char="•"/>
                    </a:pPr>
                    <a:r>
                      <a:rPr lang="ru-RU" sz="900" dirty="0">
                        <a:solidFill>
                          <a:srgbClr val="005AAA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Создание современной инфраструктуры, доступа к передовым технологиям, создание Технопарка. </a:t>
                    </a:r>
                  </a:p>
                  <a:p>
                    <a:pPr marL="171450" indent="-171450">
                      <a:buFont typeface="Arial" panose="020B0604020202020204" pitchFamily="34" charset="0"/>
                      <a:buChar char="•"/>
                    </a:pPr>
                    <a:r>
                      <a:rPr lang="ru-RU" sz="900" dirty="0">
                        <a:solidFill>
                          <a:srgbClr val="005AAA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Переход к модели инвестиционного финансирования </a:t>
                    </a:r>
                    <a:r>
                      <a:rPr lang="ru-RU" sz="900" dirty="0" smtClean="0">
                        <a:solidFill>
                          <a:srgbClr val="005AAA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проектов</a:t>
                    </a:r>
                    <a:endParaRPr lang="ru-RU" sz="900" dirty="0">
                      <a:solidFill>
                        <a:srgbClr val="005AAA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64" name="Прямоугольник 63"/>
                <p:cNvSpPr/>
                <p:nvPr/>
              </p:nvSpPr>
              <p:spPr>
                <a:xfrm>
                  <a:off x="2208308" y="2484617"/>
                  <a:ext cx="1253775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r">
                    <a:spcAft>
                      <a:spcPts val="800"/>
                    </a:spcAft>
                  </a:pPr>
                  <a:r>
                    <a:rPr lang="ru-RU" sz="1000" b="1" dirty="0">
                      <a:solidFill>
                        <a:srgbClr val="005AAA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Стратегическая цель развития </a:t>
                  </a:r>
                  <a:r>
                    <a:rPr lang="ru-RU" sz="1000" b="1" dirty="0" smtClean="0">
                      <a:solidFill>
                        <a:srgbClr val="005AAA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№3</a:t>
                  </a:r>
                  <a:endParaRPr lang="ru-RU" sz="1000" b="1" dirty="0">
                    <a:solidFill>
                      <a:srgbClr val="005AAA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67" name="Группа 66"/>
              <p:cNvGrpSpPr/>
              <p:nvPr/>
            </p:nvGrpSpPr>
            <p:grpSpPr>
              <a:xfrm>
                <a:off x="2208308" y="4131952"/>
                <a:ext cx="7351719" cy="824152"/>
                <a:chOff x="2208308" y="2484617"/>
                <a:chExt cx="7351719" cy="824152"/>
              </a:xfrm>
            </p:grpSpPr>
            <p:grpSp>
              <p:nvGrpSpPr>
                <p:cNvPr id="68" name="Группа 67"/>
                <p:cNvGrpSpPr/>
                <p:nvPr/>
              </p:nvGrpSpPr>
              <p:grpSpPr>
                <a:xfrm>
                  <a:off x="3556279" y="2556176"/>
                  <a:ext cx="6003748" cy="752593"/>
                  <a:chOff x="3556279" y="1803583"/>
                  <a:chExt cx="6003748" cy="752593"/>
                </a:xfrm>
              </p:grpSpPr>
              <p:sp>
                <p:nvSpPr>
                  <p:cNvPr id="70" name="Прямоугольник 69"/>
                  <p:cNvSpPr/>
                  <p:nvPr/>
                </p:nvSpPr>
                <p:spPr>
                  <a:xfrm>
                    <a:off x="3556279" y="1803583"/>
                    <a:ext cx="5911496" cy="256993"/>
                  </a:xfrm>
                  <a:prstGeom prst="rect">
                    <a:avLst/>
                  </a:prstGeom>
                  <a:solidFill>
                    <a:srgbClr val="005AAA"/>
                  </a:solidFill>
                </p:spPr>
                <p:txBody>
                  <a:bodyPr wrap="square">
                    <a:spAutoFit/>
                  </a:bodyPr>
                  <a:lstStyle/>
                  <a:p>
                    <a:pPr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ru-RU" sz="1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Переход на цифровые автоматизированные производственные платформы</a:t>
                    </a:r>
                  </a:p>
                </p:txBody>
              </p:sp>
              <p:sp>
                <p:nvSpPr>
                  <p:cNvPr id="71" name="Прямоугольник 70"/>
                  <p:cNvSpPr/>
                  <p:nvPr/>
                </p:nvSpPr>
                <p:spPr>
                  <a:xfrm>
                    <a:off x="3556279" y="2048345"/>
                    <a:ext cx="6003748" cy="50783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171450" indent="-171450">
                      <a:buFont typeface="Arial" panose="020B0604020202020204" pitchFamily="34" charset="0"/>
                      <a:buChar char="•"/>
                    </a:pPr>
                    <a:r>
                      <a:rPr lang="ru-RU" sz="900" dirty="0">
                        <a:solidFill>
                          <a:srgbClr val="005AAA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Создание дискретного и безлюдного цифрового роботизированного производства на базе Технопарка. </a:t>
                    </a:r>
                  </a:p>
                  <a:p>
                    <a:pPr marL="171450" indent="-171450">
                      <a:buFont typeface="Arial" panose="020B0604020202020204" pitchFamily="34" charset="0"/>
                      <a:buChar char="•"/>
                    </a:pPr>
                    <a:r>
                      <a:rPr lang="ru-RU" sz="900" dirty="0">
                        <a:solidFill>
                          <a:srgbClr val="005AAA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Создание инфраструктуры новых научно-технологических пространств с индустриальными </a:t>
                    </a:r>
                    <a:r>
                      <a:rPr lang="ru-RU" sz="900" dirty="0" smtClean="0">
                        <a:solidFill>
                          <a:srgbClr val="005AAA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партнерами </a:t>
                    </a:r>
                    <a:endParaRPr lang="ru-RU" sz="900" dirty="0">
                      <a:solidFill>
                        <a:srgbClr val="005AAA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marL="171450" indent="-171450">
                      <a:buFont typeface="Arial" panose="020B0604020202020204" pitchFamily="34" charset="0"/>
                      <a:buChar char="•"/>
                    </a:pPr>
                    <a:r>
                      <a:rPr lang="ru-RU" sz="900" dirty="0">
                        <a:solidFill>
                          <a:srgbClr val="005AAA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Развитие </a:t>
                    </a:r>
                    <a:r>
                      <a:rPr lang="ru-RU" sz="900" dirty="0" err="1">
                        <a:solidFill>
                          <a:srgbClr val="005AAA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хаба</a:t>
                    </a:r>
                    <a:r>
                      <a:rPr lang="ru-RU" sz="900" dirty="0">
                        <a:solidFill>
                          <a:srgbClr val="005AAA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технологического предпринимательства</a:t>
                    </a:r>
                  </a:p>
                </p:txBody>
              </p:sp>
            </p:grpSp>
            <p:sp>
              <p:nvSpPr>
                <p:cNvPr id="69" name="Прямоугольник 68"/>
                <p:cNvSpPr/>
                <p:nvPr/>
              </p:nvSpPr>
              <p:spPr>
                <a:xfrm>
                  <a:off x="2208308" y="2484617"/>
                  <a:ext cx="1253775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r">
                    <a:spcAft>
                      <a:spcPts val="800"/>
                    </a:spcAft>
                  </a:pPr>
                  <a:r>
                    <a:rPr lang="ru-RU" sz="1000" b="1" dirty="0">
                      <a:solidFill>
                        <a:srgbClr val="005AAA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Стратегическая цель развития </a:t>
                  </a:r>
                  <a:r>
                    <a:rPr lang="ru-RU" sz="1000" b="1" dirty="0" smtClean="0">
                      <a:solidFill>
                        <a:srgbClr val="005AAA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№4</a:t>
                  </a:r>
                  <a:endParaRPr lang="ru-RU" sz="1000" b="1" dirty="0">
                    <a:solidFill>
                      <a:srgbClr val="005AAA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72" name="Группа 71"/>
              <p:cNvGrpSpPr/>
              <p:nvPr/>
            </p:nvGrpSpPr>
            <p:grpSpPr>
              <a:xfrm>
                <a:off x="2208308" y="4902148"/>
                <a:ext cx="7351719" cy="824152"/>
                <a:chOff x="2208308" y="2484617"/>
                <a:chExt cx="7351719" cy="824152"/>
              </a:xfrm>
            </p:grpSpPr>
            <p:grpSp>
              <p:nvGrpSpPr>
                <p:cNvPr id="73" name="Группа 72"/>
                <p:cNvGrpSpPr/>
                <p:nvPr/>
              </p:nvGrpSpPr>
              <p:grpSpPr>
                <a:xfrm>
                  <a:off x="3556279" y="2556176"/>
                  <a:ext cx="6003748" cy="752593"/>
                  <a:chOff x="3556279" y="1803583"/>
                  <a:chExt cx="6003748" cy="752593"/>
                </a:xfrm>
              </p:grpSpPr>
              <p:sp>
                <p:nvSpPr>
                  <p:cNvPr id="79" name="Прямоугольник 78"/>
                  <p:cNvSpPr/>
                  <p:nvPr/>
                </p:nvSpPr>
                <p:spPr>
                  <a:xfrm>
                    <a:off x="3556279" y="1803583"/>
                    <a:ext cx="5911496" cy="256993"/>
                  </a:xfrm>
                  <a:prstGeom prst="rect">
                    <a:avLst/>
                  </a:prstGeom>
                  <a:solidFill>
                    <a:srgbClr val="005AAA"/>
                  </a:solidFill>
                </p:spPr>
                <p:txBody>
                  <a:bodyPr wrap="square">
                    <a:spAutoFit/>
                  </a:bodyPr>
                  <a:lstStyle/>
                  <a:p>
                    <a:pPr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ru-RU" sz="1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Создание системы формирования кадрового состава университета</a:t>
                    </a:r>
                  </a:p>
                </p:txBody>
              </p:sp>
              <p:sp>
                <p:nvSpPr>
                  <p:cNvPr id="80" name="Прямоугольник 79"/>
                  <p:cNvSpPr/>
                  <p:nvPr/>
                </p:nvSpPr>
                <p:spPr>
                  <a:xfrm>
                    <a:off x="3556279" y="2048345"/>
                    <a:ext cx="6003748" cy="50783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171450" indent="-171450">
                      <a:buFont typeface="Arial" panose="020B0604020202020204" pitchFamily="34" charset="0"/>
                      <a:buChar char="•"/>
                    </a:pPr>
                    <a:r>
                      <a:rPr lang="ru-RU" sz="900" dirty="0">
                        <a:solidFill>
                          <a:srgbClr val="005AAA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Создание программы поддержки молодежи для формирования кадрового резерва</a:t>
                    </a:r>
                  </a:p>
                  <a:p>
                    <a:pPr marL="171450" indent="-171450">
                      <a:buFont typeface="Arial" panose="020B0604020202020204" pitchFamily="34" charset="0"/>
                      <a:buChar char="•"/>
                    </a:pPr>
                    <a:r>
                      <a:rPr lang="ru-RU" sz="900" dirty="0">
                        <a:solidFill>
                          <a:srgbClr val="005AAA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Проведение отраслевых чемпионатов, </a:t>
                    </a:r>
                    <a:r>
                      <a:rPr lang="ru-RU" sz="900" dirty="0" err="1">
                        <a:solidFill>
                          <a:srgbClr val="005AAA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хакатонов</a:t>
                    </a:r>
                    <a:r>
                      <a:rPr lang="ru-RU" sz="900" dirty="0">
                        <a:solidFill>
                          <a:srgbClr val="005AAA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и профильных научных конференций</a:t>
                    </a:r>
                  </a:p>
                  <a:p>
                    <a:pPr marL="171450" indent="-171450">
                      <a:buFont typeface="Arial" panose="020B0604020202020204" pitchFamily="34" charset="0"/>
                      <a:buChar char="•"/>
                    </a:pPr>
                    <a:r>
                      <a:rPr lang="ru-RU" sz="900" dirty="0">
                        <a:solidFill>
                          <a:srgbClr val="005AAA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Внедрение профессиональной и управленческой магистратур, и технологической аспирантуры </a:t>
                    </a:r>
                  </a:p>
                </p:txBody>
              </p:sp>
            </p:grpSp>
            <p:sp>
              <p:nvSpPr>
                <p:cNvPr id="74" name="Прямоугольник 73"/>
                <p:cNvSpPr/>
                <p:nvPr/>
              </p:nvSpPr>
              <p:spPr>
                <a:xfrm>
                  <a:off x="2208308" y="2484617"/>
                  <a:ext cx="1253775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r">
                    <a:spcAft>
                      <a:spcPts val="800"/>
                    </a:spcAft>
                  </a:pPr>
                  <a:r>
                    <a:rPr lang="ru-RU" sz="1000" b="1" dirty="0">
                      <a:solidFill>
                        <a:srgbClr val="005AAA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Стратегическая цель развития </a:t>
                  </a:r>
                  <a:r>
                    <a:rPr lang="ru-RU" sz="1000" b="1" dirty="0" smtClean="0">
                      <a:solidFill>
                        <a:srgbClr val="005AAA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№5</a:t>
                  </a:r>
                  <a:endParaRPr lang="ru-RU" sz="1000" b="1" dirty="0">
                    <a:solidFill>
                      <a:srgbClr val="005AAA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81" name="Группа 80"/>
              <p:cNvGrpSpPr/>
              <p:nvPr/>
            </p:nvGrpSpPr>
            <p:grpSpPr>
              <a:xfrm>
                <a:off x="2208308" y="5672344"/>
                <a:ext cx="7351719" cy="962652"/>
                <a:chOff x="2208308" y="2484617"/>
                <a:chExt cx="7351719" cy="962652"/>
              </a:xfrm>
            </p:grpSpPr>
            <p:grpSp>
              <p:nvGrpSpPr>
                <p:cNvPr id="82" name="Группа 81"/>
                <p:cNvGrpSpPr/>
                <p:nvPr/>
              </p:nvGrpSpPr>
              <p:grpSpPr>
                <a:xfrm>
                  <a:off x="3556279" y="2556176"/>
                  <a:ext cx="6003748" cy="891093"/>
                  <a:chOff x="3556279" y="1803583"/>
                  <a:chExt cx="6003748" cy="891093"/>
                </a:xfrm>
              </p:grpSpPr>
              <p:sp>
                <p:nvSpPr>
                  <p:cNvPr id="84" name="Прямоугольник 83"/>
                  <p:cNvSpPr/>
                  <p:nvPr/>
                </p:nvSpPr>
                <p:spPr>
                  <a:xfrm>
                    <a:off x="3556279" y="1803583"/>
                    <a:ext cx="5911496" cy="256993"/>
                  </a:xfrm>
                  <a:prstGeom prst="rect">
                    <a:avLst/>
                  </a:prstGeom>
                  <a:solidFill>
                    <a:srgbClr val="005AAA"/>
                  </a:solidFill>
                </p:spPr>
                <p:txBody>
                  <a:bodyPr wrap="square">
                    <a:spAutoFit/>
                  </a:bodyPr>
                  <a:lstStyle/>
                  <a:p>
                    <a:pPr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ru-RU" sz="1000" b="1" dirty="0" err="1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Цифровизация</a:t>
                    </a:r>
                    <a:r>
                      <a:rPr lang="ru-RU" sz="1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и оптимизация научно-образовательного процесса</a:t>
                    </a:r>
                  </a:p>
                </p:txBody>
              </p:sp>
              <p:sp>
                <p:nvSpPr>
                  <p:cNvPr id="85" name="Прямоугольник 84"/>
                  <p:cNvSpPr/>
                  <p:nvPr/>
                </p:nvSpPr>
                <p:spPr>
                  <a:xfrm>
                    <a:off x="3556279" y="2048345"/>
                    <a:ext cx="6003748" cy="64633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171450" indent="-171450">
                      <a:buFont typeface="Arial" panose="020B0604020202020204" pitchFamily="34" charset="0"/>
                      <a:buChar char="•"/>
                    </a:pPr>
                    <a:r>
                      <a:rPr lang="ru-RU" sz="900" dirty="0">
                        <a:solidFill>
                          <a:srgbClr val="005AAA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Создание единого многофункционального центра для обучающихся</a:t>
                    </a:r>
                  </a:p>
                  <a:p>
                    <a:pPr marL="171450" indent="-171450">
                      <a:buFont typeface="Arial" panose="020B0604020202020204" pitchFamily="34" charset="0"/>
                      <a:buChar char="•"/>
                    </a:pPr>
                    <a:r>
                      <a:rPr lang="ru-RU" sz="900" dirty="0">
                        <a:solidFill>
                          <a:srgbClr val="005AAA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Создание Цифровой платформы для научно-технологической и образовательной деятельностей</a:t>
                    </a:r>
                  </a:p>
                  <a:p>
                    <a:pPr marL="171450" indent="-171450">
                      <a:buFont typeface="Arial" panose="020B0604020202020204" pitchFamily="34" charset="0"/>
                      <a:buChar char="•"/>
                    </a:pPr>
                    <a:r>
                      <a:rPr lang="ru-RU" sz="900" dirty="0">
                        <a:solidFill>
                          <a:srgbClr val="005AAA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Цифровой помощник поиска информации в документации с применение искусственного интеллекта </a:t>
                    </a:r>
                  </a:p>
                  <a:p>
                    <a:pPr marL="171450" indent="-171450">
                      <a:buFont typeface="Arial" panose="020B0604020202020204" pitchFamily="34" charset="0"/>
                      <a:buChar char="•"/>
                    </a:pPr>
                    <a:r>
                      <a:rPr lang="ru-RU" sz="900" dirty="0">
                        <a:solidFill>
                          <a:srgbClr val="005AAA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Цифровой университет</a:t>
                    </a:r>
                  </a:p>
                </p:txBody>
              </p:sp>
            </p:grpSp>
            <p:sp>
              <p:nvSpPr>
                <p:cNvPr id="83" name="Прямоугольник 82"/>
                <p:cNvSpPr/>
                <p:nvPr/>
              </p:nvSpPr>
              <p:spPr>
                <a:xfrm>
                  <a:off x="2208308" y="2484617"/>
                  <a:ext cx="1253775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r">
                    <a:spcAft>
                      <a:spcPts val="800"/>
                    </a:spcAft>
                  </a:pPr>
                  <a:r>
                    <a:rPr lang="ru-RU" sz="1000" b="1" dirty="0">
                      <a:solidFill>
                        <a:srgbClr val="005AAA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Стратегическая цель развития </a:t>
                  </a:r>
                  <a:r>
                    <a:rPr lang="ru-RU" sz="1000" b="1" dirty="0" smtClean="0">
                      <a:solidFill>
                        <a:srgbClr val="005AAA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№6</a:t>
                  </a:r>
                  <a:endParaRPr lang="ru-RU" sz="1000" b="1" dirty="0">
                    <a:solidFill>
                      <a:srgbClr val="005AAA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11" name="Прямая соединительная линия 10"/>
            <p:cNvCxnSpPr>
              <a:endCxn id="83" idx="3"/>
            </p:cNvCxnSpPr>
            <p:nvPr/>
          </p:nvCxnSpPr>
          <p:spPr>
            <a:xfrm>
              <a:off x="3462083" y="1628775"/>
              <a:ext cx="0" cy="4243624"/>
            </a:xfrm>
            <a:prstGeom prst="line">
              <a:avLst/>
            </a:prstGeom>
            <a:ln w="12700">
              <a:solidFill>
                <a:srgbClr val="005A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Прямая соединительная линия 85"/>
            <p:cNvCxnSpPr/>
            <p:nvPr/>
          </p:nvCxnSpPr>
          <p:spPr>
            <a:xfrm>
              <a:off x="9467767" y="1810124"/>
              <a:ext cx="2497213" cy="3039"/>
            </a:xfrm>
            <a:prstGeom prst="line">
              <a:avLst/>
            </a:prstGeom>
            <a:ln w="12700">
              <a:solidFill>
                <a:srgbClr val="005A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я соединительная линия 86"/>
            <p:cNvCxnSpPr/>
            <p:nvPr/>
          </p:nvCxnSpPr>
          <p:spPr>
            <a:xfrm>
              <a:off x="9467775" y="2559490"/>
              <a:ext cx="2497213" cy="3039"/>
            </a:xfrm>
            <a:prstGeom prst="line">
              <a:avLst/>
            </a:prstGeom>
            <a:ln w="12700">
              <a:solidFill>
                <a:srgbClr val="005A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Прямая соединительная линия 87"/>
            <p:cNvCxnSpPr/>
            <p:nvPr/>
          </p:nvCxnSpPr>
          <p:spPr>
            <a:xfrm>
              <a:off x="9467773" y="3438413"/>
              <a:ext cx="2497213" cy="3039"/>
            </a:xfrm>
            <a:prstGeom prst="line">
              <a:avLst/>
            </a:prstGeom>
            <a:ln w="12700">
              <a:solidFill>
                <a:srgbClr val="005A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Прямая соединительная линия 88"/>
            <p:cNvCxnSpPr/>
            <p:nvPr/>
          </p:nvCxnSpPr>
          <p:spPr>
            <a:xfrm>
              <a:off x="9467768" y="4209302"/>
              <a:ext cx="2497213" cy="3039"/>
            </a:xfrm>
            <a:prstGeom prst="line">
              <a:avLst/>
            </a:prstGeom>
            <a:ln w="12700">
              <a:solidFill>
                <a:srgbClr val="005A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единительная линия 89"/>
            <p:cNvCxnSpPr/>
            <p:nvPr/>
          </p:nvCxnSpPr>
          <p:spPr>
            <a:xfrm>
              <a:off x="9467767" y="4981542"/>
              <a:ext cx="2497213" cy="3039"/>
            </a:xfrm>
            <a:prstGeom prst="line">
              <a:avLst/>
            </a:prstGeom>
            <a:ln w="12700">
              <a:solidFill>
                <a:srgbClr val="005A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Прямая соединительная линия 90"/>
            <p:cNvCxnSpPr/>
            <p:nvPr/>
          </p:nvCxnSpPr>
          <p:spPr>
            <a:xfrm>
              <a:off x="9467766" y="5752635"/>
              <a:ext cx="2497213" cy="3039"/>
            </a:xfrm>
            <a:prstGeom prst="line">
              <a:avLst/>
            </a:prstGeom>
            <a:ln w="12700">
              <a:solidFill>
                <a:srgbClr val="005A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>
              <a:endCxn id="35" idx="1"/>
            </p:cNvCxnSpPr>
            <p:nvPr/>
          </p:nvCxnSpPr>
          <p:spPr>
            <a:xfrm flipV="1">
              <a:off x="3462083" y="1932080"/>
              <a:ext cx="94196" cy="1495"/>
            </a:xfrm>
            <a:prstGeom prst="line">
              <a:avLst/>
            </a:prstGeom>
            <a:ln w="9525">
              <a:solidFill>
                <a:srgbClr val="005A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Прямая соединительная линия 103"/>
            <p:cNvCxnSpPr/>
            <p:nvPr/>
          </p:nvCxnSpPr>
          <p:spPr>
            <a:xfrm flipV="1">
              <a:off x="3462082" y="2700547"/>
              <a:ext cx="94196" cy="1495"/>
            </a:xfrm>
            <a:prstGeom prst="line">
              <a:avLst/>
            </a:prstGeom>
            <a:ln w="9525">
              <a:solidFill>
                <a:srgbClr val="005A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Прямая соединительная линия 104"/>
            <p:cNvCxnSpPr/>
            <p:nvPr/>
          </p:nvCxnSpPr>
          <p:spPr>
            <a:xfrm flipV="1">
              <a:off x="3458463" y="3576139"/>
              <a:ext cx="94196" cy="1495"/>
            </a:xfrm>
            <a:prstGeom prst="line">
              <a:avLst/>
            </a:prstGeom>
            <a:ln w="9525">
              <a:solidFill>
                <a:srgbClr val="005A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Прямая соединительная линия 105"/>
            <p:cNvCxnSpPr/>
            <p:nvPr/>
          </p:nvCxnSpPr>
          <p:spPr>
            <a:xfrm flipV="1">
              <a:off x="3458463" y="4351817"/>
              <a:ext cx="94196" cy="1495"/>
            </a:xfrm>
            <a:prstGeom prst="line">
              <a:avLst/>
            </a:prstGeom>
            <a:ln w="9525">
              <a:solidFill>
                <a:srgbClr val="005A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Прямая соединительная линия 106"/>
            <p:cNvCxnSpPr/>
            <p:nvPr/>
          </p:nvCxnSpPr>
          <p:spPr>
            <a:xfrm flipV="1">
              <a:off x="3458463" y="5117777"/>
              <a:ext cx="94196" cy="1495"/>
            </a:xfrm>
            <a:prstGeom prst="line">
              <a:avLst/>
            </a:prstGeom>
            <a:ln w="9525">
              <a:solidFill>
                <a:srgbClr val="005A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Прямая соединительная линия 107"/>
            <p:cNvCxnSpPr/>
            <p:nvPr/>
          </p:nvCxnSpPr>
          <p:spPr>
            <a:xfrm flipV="1">
              <a:off x="3458463" y="5877461"/>
              <a:ext cx="94196" cy="1495"/>
            </a:xfrm>
            <a:prstGeom prst="line">
              <a:avLst/>
            </a:prstGeom>
            <a:ln w="9525">
              <a:solidFill>
                <a:srgbClr val="005A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2013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Центр оценки и развития универсальных управленческих компетенций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Молодежная политика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415133"/>
              </p:ext>
            </p:extLst>
          </p:nvPr>
        </p:nvGraphicFramePr>
        <p:xfrm>
          <a:off x="4953001" y="1412985"/>
          <a:ext cx="6904038" cy="2255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43274">
                  <a:extLst>
                    <a:ext uri="{9D8B030D-6E8A-4147-A177-3AD203B41FA5}">
                      <a16:colId xmlns:a16="http://schemas.microsoft.com/office/drawing/2014/main" val="4120688565"/>
                    </a:ext>
                  </a:extLst>
                </a:gridCol>
                <a:gridCol w="3560764">
                  <a:extLst>
                    <a:ext uri="{9D8B030D-6E8A-4147-A177-3AD203B41FA5}">
                      <a16:colId xmlns:a16="http://schemas.microsoft.com/office/drawing/2014/main" val="185692038"/>
                    </a:ext>
                  </a:extLst>
                </a:gridCol>
              </a:tblGrid>
              <a:tr h="21760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Тестирование студентов </a:t>
                      </a:r>
                      <a:b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</a:b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на платформе РСВ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ru-RU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/>
                        <a:ea typeface="Roboto" panose="02000000000000000000" pitchFamily="2" charset="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5998 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студентов прошли тестирование: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93% студентов 1 курса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90% студентов 2 курса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91%  выпускников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Мероприятия </a:t>
                      </a:r>
                      <a:b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</a:b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АНО «РСВ»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ru-RU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libri"/>
                        <a:ea typeface="Roboto" panose="02000000000000000000" pitchFamily="2" charset="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16 студентов ГУАП 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/>
                      </a:r>
                      <a:b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</a:b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приняли участие 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в 3 мероприятиях </a:t>
                      </a:r>
                      <a:b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</a:b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федерального уровня АНО «РСВ»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libri"/>
                        <a:ea typeface="Roboto" panose="02000000000000000000" pitchFamily="2" charset="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145 студентов 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приняли участие </a:t>
                      </a:r>
                      <a:b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</a:b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в двух специальных школах по развитию мягких навыков для вузов Санкт-Петербурга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0499136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63" y="1464237"/>
            <a:ext cx="4120079" cy="1583763"/>
          </a:xfrm>
          <a:prstGeom prst="rect">
            <a:avLst/>
          </a:prstGeom>
        </p:spPr>
      </p:pic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207654"/>
              </p:ext>
            </p:extLst>
          </p:nvPr>
        </p:nvGraphicFramePr>
        <p:xfrm>
          <a:off x="334964" y="3578860"/>
          <a:ext cx="11630024" cy="291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69783">
                  <a:extLst>
                    <a:ext uri="{9D8B030D-6E8A-4147-A177-3AD203B41FA5}">
                      <a16:colId xmlns:a16="http://schemas.microsoft.com/office/drawing/2014/main" val="7788229"/>
                    </a:ext>
                  </a:extLst>
                </a:gridCol>
                <a:gridCol w="3243629">
                  <a:extLst>
                    <a:ext uri="{9D8B030D-6E8A-4147-A177-3AD203B41FA5}">
                      <a16:colId xmlns:a16="http://schemas.microsoft.com/office/drawing/2014/main" val="4120688565"/>
                    </a:ext>
                  </a:extLst>
                </a:gridCol>
                <a:gridCol w="2743933">
                  <a:extLst>
                    <a:ext uri="{9D8B030D-6E8A-4147-A177-3AD203B41FA5}">
                      <a16:colId xmlns:a16="http://schemas.microsoft.com/office/drawing/2014/main" val="1564759681"/>
                    </a:ext>
                  </a:extLst>
                </a:gridCol>
                <a:gridCol w="3172679">
                  <a:extLst>
                    <a:ext uri="{9D8B030D-6E8A-4147-A177-3AD203B41FA5}">
                      <a16:colId xmlns:a16="http://schemas.microsoft.com/office/drawing/2014/main" val="185692038"/>
                    </a:ext>
                  </a:extLst>
                </a:gridCol>
              </a:tblGrid>
              <a:tr h="25201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Тренинги и мастер-классы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62 тренинга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,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 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направленных на развитие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надпрофессиональных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 компетенций, </a:t>
                      </a:r>
                      <a:b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</a:b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716 студентов 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приняли участие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38  карьерных мастер-класса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,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 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 </a:t>
                      </a:r>
                      <a:b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</a:b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направленных на трудоустройство студентов, </a:t>
                      </a:r>
                      <a:b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</a:b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424 студента 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приняли участие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8 тренингов 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проведено для кураторов университета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24 специализированных тренинга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 проведено по запросу подразделений ГУАП, участниками стали 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218 студентов и 45 школьников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Работа с партнерами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ru-RU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libri"/>
                        <a:ea typeface="Roboto" panose="02000000000000000000" pitchFamily="2" charset="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31 карьерное мероприятие с партнерами  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проведено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/>
                        <a:ea typeface="Roboto" panose="02000000000000000000" pitchFamily="2" charset="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В них приняли участие </a:t>
                      </a:r>
                      <a:b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</a:b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1676 студентов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/>
                        <a:ea typeface="Roboto" panose="02000000000000000000" pitchFamily="2" charset="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04991365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9"/>
          <a:stretch/>
        </p:blipFill>
        <p:spPr>
          <a:xfrm>
            <a:off x="334963" y="3704667"/>
            <a:ext cx="2354084" cy="23347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7899" y="3716338"/>
            <a:ext cx="2624469" cy="232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1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dirty="0"/>
              <a:t>Деятельность Точки кипения – </a:t>
            </a:r>
            <a:r>
              <a:rPr lang="ru-RU" sz="2200" dirty="0" smtClean="0"/>
              <a:t>Санкт-Петербург. ГУАП</a:t>
            </a:r>
            <a:endParaRPr lang="ru-RU" sz="2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Молодежная политика</a:t>
            </a:r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058429" y="1258571"/>
            <a:ext cx="3795077" cy="2913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>
                <a:solidFill>
                  <a:srgbClr val="2B375C"/>
                </a:solidFill>
                <a:latin typeface="+mj-lt"/>
                <a:ea typeface="Roboto" panose="02000000000000000000" pitchFamily="2" charset="0"/>
              </a:rPr>
              <a:t>Ключевые направления</a:t>
            </a:r>
          </a:p>
          <a:p>
            <a:pPr marL="171450" indent="-171450">
              <a:spcAft>
                <a:spcPts val="2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Наука и исследования</a:t>
            </a:r>
          </a:p>
          <a:p>
            <a:pPr marL="171450" indent="-171450">
              <a:spcAft>
                <a:spcPts val="2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Инженерия будущего </a:t>
            </a:r>
          </a:p>
          <a:p>
            <a:pPr marL="171450" indent="-171450">
              <a:spcAft>
                <a:spcPts val="2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Аэронет</a:t>
            </a:r>
            <a:r>
              <a:rPr lang="ru-RU" sz="12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. БАС и </a:t>
            </a:r>
            <a:r>
              <a:rPr lang="ru-RU" sz="1200" dirty="0" err="1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дроносфера</a:t>
            </a:r>
            <a:endParaRPr lang="ru-RU" sz="1200" dirty="0">
              <a:solidFill>
                <a:srgbClr val="002060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" indent="-171450">
              <a:spcAft>
                <a:spcPts val="2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IT. Информационная безопасность </a:t>
            </a:r>
          </a:p>
          <a:p>
            <a:pPr marL="171450" indent="-171450">
              <a:spcAft>
                <a:spcPts val="2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 Новые производственные  технологии и рынки</a:t>
            </a:r>
          </a:p>
          <a:p>
            <a:pPr marL="171450" indent="-171450">
              <a:spcAft>
                <a:spcPts val="2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Профессии и навыки будущего</a:t>
            </a:r>
          </a:p>
          <a:p>
            <a:pPr marL="171450" indent="-171450">
              <a:spcAft>
                <a:spcPts val="2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Профориентация. Карьерная навигация</a:t>
            </a:r>
          </a:p>
          <a:p>
            <a:pPr marL="171450" indent="-171450">
              <a:spcAft>
                <a:spcPts val="2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Самореализация молодежи. Развитие личности</a:t>
            </a:r>
          </a:p>
          <a:p>
            <a:pPr marL="171450" indent="-171450">
              <a:spcAft>
                <a:spcPts val="2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Образование. Развитие навыков</a:t>
            </a:r>
          </a:p>
          <a:p>
            <a:pPr marL="171450" indent="-171450">
              <a:spcAft>
                <a:spcPts val="2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Экология. Городская среда </a:t>
            </a:r>
          </a:p>
          <a:p>
            <a:pPr marL="171450" indent="-171450">
              <a:spcAft>
                <a:spcPts val="2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Креативные индустрии </a:t>
            </a:r>
          </a:p>
          <a:p>
            <a:pPr marL="171450" indent="-171450">
              <a:spcAft>
                <a:spcPts val="2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Культура и искусство 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4440" y="1406740"/>
            <a:ext cx="4739640" cy="1681181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4641847" y="4338846"/>
            <a:ext cx="3305814" cy="2192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>
                <a:solidFill>
                  <a:srgbClr val="2B375C"/>
                </a:solidFill>
                <a:latin typeface="+mj-lt"/>
                <a:ea typeface="Roboto" panose="02000000000000000000" pitchFamily="2" charset="0"/>
              </a:rPr>
              <a:t>Всероссийские мероприятия </a:t>
            </a:r>
            <a:endParaRPr lang="ru-RU" sz="1600" b="1" dirty="0" smtClean="0">
              <a:solidFill>
                <a:srgbClr val="2B375C"/>
              </a:solidFill>
              <a:latin typeface="+mj-lt"/>
              <a:ea typeface="Roboto" panose="02000000000000000000" pitchFamily="2" charset="0"/>
            </a:endParaRPr>
          </a:p>
          <a:p>
            <a:pPr marL="171450" indent="-171450">
              <a:spcAft>
                <a:spcPts val="3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Летняя школа «Криптография и информационная безопасность»</a:t>
            </a:r>
          </a:p>
          <a:p>
            <a:pPr marL="171450" indent="-171450">
              <a:spcAft>
                <a:spcPts val="3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Всероссийский Экологический диктант. Региональная площадка 174</a:t>
            </a:r>
          </a:p>
          <a:p>
            <a:pPr marL="171450" indent="-171450">
              <a:spcAft>
                <a:spcPts val="3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CityHack</a:t>
            </a:r>
            <a:r>
              <a:rPr lang="ru-RU" sz="12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. IV Всероссийский цифровой урбанистический </a:t>
            </a:r>
            <a:r>
              <a:rPr lang="ru-RU" sz="1200" dirty="0" err="1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хакатон</a:t>
            </a:r>
            <a:endParaRPr lang="ru-RU" sz="1200" dirty="0">
              <a:solidFill>
                <a:srgbClr val="002060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" indent="-171450">
              <a:spcAft>
                <a:spcPts val="3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VI Всероссийская студенческая олимпиада по моделированию и ситуационному управлению качеством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747638" y="4341421"/>
            <a:ext cx="3783441" cy="2192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>
                <a:solidFill>
                  <a:srgbClr val="2B375C"/>
                </a:solidFill>
                <a:latin typeface="+mj-lt"/>
                <a:ea typeface="Roboto" panose="02000000000000000000" pitchFamily="2" charset="0"/>
              </a:rPr>
              <a:t>Международные мероприятия </a:t>
            </a:r>
            <a:endParaRPr lang="ru-RU" sz="1600" b="1" dirty="0" smtClean="0">
              <a:solidFill>
                <a:srgbClr val="2B375C"/>
              </a:solidFill>
              <a:latin typeface="+mj-lt"/>
              <a:ea typeface="Roboto" panose="02000000000000000000" pitchFamily="2" charset="0"/>
            </a:endParaRPr>
          </a:p>
          <a:p>
            <a:pPr marL="171450" indent="-171450">
              <a:spcAft>
                <a:spcPts val="3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Международная конференция «Прикладной искусственный интеллект: перспективы и риски»</a:t>
            </a:r>
          </a:p>
          <a:p>
            <a:pPr marL="171450" indent="-171450">
              <a:spcAft>
                <a:spcPts val="3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VII международный форум </a:t>
            </a:r>
            <a:r>
              <a:rPr lang="ru-RU" sz="12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«Метрологическое </a:t>
            </a:r>
            <a:r>
              <a:rPr lang="ru-RU" sz="12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обеспечение инновационных </a:t>
            </a:r>
            <a:r>
              <a:rPr lang="ru-RU" sz="12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технологий»</a:t>
            </a:r>
            <a:endParaRPr lang="ru-RU" sz="1200" dirty="0">
              <a:solidFill>
                <a:srgbClr val="002060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" indent="-171450">
              <a:spcAft>
                <a:spcPts val="3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IV Международный Форум предпринимателей </a:t>
            </a:r>
            <a:r>
              <a:rPr lang="ru-RU" sz="12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«Бизнес </a:t>
            </a:r>
            <a:r>
              <a:rPr lang="ru-RU" sz="12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как </a:t>
            </a:r>
            <a:r>
              <a:rPr lang="ru-RU" sz="12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искусство»</a:t>
            </a:r>
            <a:endParaRPr lang="ru-RU" sz="1200" dirty="0">
              <a:solidFill>
                <a:srgbClr val="002060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" indent="-171450">
              <a:spcAft>
                <a:spcPts val="3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XX Международная конференция </a:t>
            </a:r>
            <a:r>
              <a:rPr lang="ru-RU" sz="12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2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2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по </a:t>
            </a:r>
            <a:r>
              <a:rPr lang="ru-RU" sz="12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электромеханике и робототехнике </a:t>
            </a:r>
            <a:r>
              <a:rPr lang="ru-RU" sz="12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2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2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«</a:t>
            </a:r>
            <a:r>
              <a:rPr lang="ru-RU" sz="1200" dirty="0" err="1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Завалишинские</a:t>
            </a:r>
            <a:r>
              <a:rPr lang="ru-RU" sz="12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чтения </a:t>
            </a:r>
            <a:r>
              <a:rPr lang="ru-RU" sz="12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2025»</a:t>
            </a:r>
            <a:endParaRPr lang="ru-RU" sz="1200" dirty="0">
              <a:solidFill>
                <a:srgbClr val="002060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826389" y="3160006"/>
            <a:ext cx="1619733" cy="773353"/>
            <a:chOff x="6751719" y="2452394"/>
            <a:chExt cx="1619733" cy="773353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6751719" y="2917970"/>
              <a:ext cx="161973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посетителей</a:t>
              </a: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6751721" y="2452394"/>
              <a:ext cx="1619731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16 248</a:t>
              </a:r>
              <a:endParaRPr lang="en-US" sz="2400" b="1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2922969" y="3160006"/>
            <a:ext cx="1382579" cy="773353"/>
            <a:chOff x="6751719" y="2452394"/>
            <a:chExt cx="1382579" cy="77335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6751719" y="2917970"/>
              <a:ext cx="138257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мероприятий</a:t>
              </a:r>
              <a:endPara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6751721" y="2452394"/>
              <a:ext cx="1382577" cy="46166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588</a:t>
              </a:r>
              <a:endParaRPr lang="en-US" sz="2400" b="1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4592253" y="3160006"/>
            <a:ext cx="1947295" cy="773353"/>
            <a:chOff x="6751719" y="2452394"/>
            <a:chExt cx="1947295" cy="773353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6751719" y="2917970"/>
              <a:ext cx="194729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экспертов и спикеров</a:t>
              </a:r>
              <a:endPara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7034077" y="2452394"/>
              <a:ext cx="1382577" cy="461665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897</a:t>
              </a:r>
              <a:endParaRPr lang="en-US" sz="2400" b="1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</a:endParaRPr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8058429" y="4338846"/>
            <a:ext cx="3305814" cy="2192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>
                <a:solidFill>
                  <a:srgbClr val="2B375C"/>
                </a:solidFill>
                <a:latin typeface="+mj-lt"/>
                <a:ea typeface="Roboto" panose="02000000000000000000" pitchFamily="2" charset="0"/>
              </a:rPr>
              <a:t>Региональные мероприятия  </a:t>
            </a:r>
          </a:p>
          <a:p>
            <a:pPr marL="171450" indent="-171450">
              <a:spcAft>
                <a:spcPts val="3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Окружной фестиваль цифрового искусства «Мы вместе-Россия!»</a:t>
            </a:r>
          </a:p>
          <a:p>
            <a:pPr marL="171450" indent="-171450">
              <a:spcAft>
                <a:spcPts val="3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Региональная экспортная неделя 2024</a:t>
            </a:r>
          </a:p>
          <a:p>
            <a:pPr marL="171450" indent="-171450">
              <a:spcAft>
                <a:spcPts val="3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Региональная научно-практическая конференция «Эффективные технологии в развитии творческой личности на основе ТРИЗ»</a:t>
            </a:r>
          </a:p>
          <a:p>
            <a:pPr marL="171450" indent="-171450">
              <a:spcAft>
                <a:spcPts val="3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I Региональная олимпиада по критическому мышлению и эвристическому анализу</a:t>
            </a:r>
          </a:p>
        </p:txBody>
      </p:sp>
    </p:spTree>
    <p:extLst>
      <p:ext uri="{BB962C8B-B14F-4D97-AF65-F5344CB8AC3E}">
        <p14:creationId xmlns:p14="http://schemas.microsoft.com/office/powerpoint/2010/main" val="114891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3374"/>
            <a:ext cx="12191999" cy="652462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Международная политика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88" y="333377"/>
            <a:ext cx="12182476" cy="652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41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3374"/>
            <a:ext cx="12191999" cy="652462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Международная политика</a:t>
            </a:r>
            <a:endParaRPr lang="ru-RU" dirty="0"/>
          </a:p>
        </p:txBody>
      </p:sp>
      <p:pic>
        <p:nvPicPr>
          <p:cNvPr id="4" name="video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5324" y="391120"/>
            <a:ext cx="10801351" cy="607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6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Выбор иностранными студентами типов образовательных программ БЕЗ ПРИЕМА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Международная политика</a:t>
            </a:r>
            <a:endParaRPr lang="ru-RU" dirty="0"/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388008"/>
              </p:ext>
            </p:extLst>
          </p:nvPr>
        </p:nvGraphicFramePr>
        <p:xfrm>
          <a:off x="5452926" y="1268413"/>
          <a:ext cx="6043749" cy="5221290"/>
        </p:xfrm>
        <a:graphic>
          <a:graphicData uri="http://schemas.openxmlformats.org/drawingml/2006/table">
            <a:tbl>
              <a:tblPr/>
              <a:tblGrid>
                <a:gridCol w="4898548">
                  <a:extLst>
                    <a:ext uri="{9D8B030D-6E8A-4147-A177-3AD203B41FA5}">
                      <a16:colId xmlns:a16="http://schemas.microsoft.com/office/drawing/2014/main" val="2602572321"/>
                    </a:ext>
                  </a:extLst>
                </a:gridCol>
                <a:gridCol w="1145201">
                  <a:extLst>
                    <a:ext uri="{9D8B030D-6E8A-4147-A177-3AD203B41FA5}">
                      <a16:colId xmlns:a16="http://schemas.microsoft.com/office/drawing/2014/main" val="1411015402"/>
                    </a:ext>
                  </a:extLst>
                </a:gridCol>
              </a:tblGrid>
              <a:tr h="43115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Укрупненные группы направлений подготовки</a:t>
                      </a:r>
                    </a:p>
                  </a:txBody>
                  <a:tcPr marL="34617" marR="34617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Число</a:t>
                      </a:r>
                      <a:br>
                        <a:rPr lang="ru-RU" altLang="ru-RU" sz="12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</a:br>
                      <a:r>
                        <a:rPr lang="ru-RU" altLang="ru-RU" sz="12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обучающихся</a:t>
                      </a:r>
                    </a:p>
                  </a:txBody>
                  <a:tcPr marL="34617" marR="34617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755163"/>
                  </a:ext>
                </a:extLst>
              </a:tr>
              <a:tr h="31530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020000. Компьютерные и информационные науки</a:t>
                      </a:r>
                    </a:p>
                  </a:txBody>
                  <a:tcPr marL="60696" marR="60696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0696" marR="60696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2513208"/>
                  </a:ext>
                </a:extLst>
              </a:tr>
              <a:tr h="31530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090000. Информатика и вычислительная техника</a:t>
                      </a:r>
                    </a:p>
                  </a:txBody>
                  <a:tcPr marL="60696" marR="60696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60696" marR="60696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5784032"/>
                  </a:ext>
                </a:extLst>
              </a:tr>
              <a:tr h="31530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110000. Электроника, радиотехника и системы связи</a:t>
                      </a:r>
                    </a:p>
                  </a:txBody>
                  <a:tcPr marL="60696" marR="60696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0696" marR="60696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8606705"/>
                  </a:ext>
                </a:extLst>
              </a:tr>
              <a:tr h="42384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120000. </a:t>
                      </a:r>
                      <a:r>
                        <a:rPr lang="ru-RU" altLang="ru-RU" sz="1200" b="0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Фотоника</a:t>
                      </a:r>
                      <a:r>
                        <a:rPr lang="ru-RU" altLang="ru-RU" sz="12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, приборостроение, оптические и биотехнические системы и технологии</a:t>
                      </a:r>
                    </a:p>
                  </a:txBody>
                  <a:tcPr marL="60696" marR="60696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0696" marR="60696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9261340"/>
                  </a:ext>
                </a:extLst>
              </a:tr>
              <a:tr h="31530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200000. </a:t>
                      </a:r>
                      <a:r>
                        <a:rPr lang="ru-RU" altLang="ru-RU" sz="1200" b="0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Техносферная</a:t>
                      </a:r>
                      <a:r>
                        <a:rPr lang="ru-RU" altLang="ru-RU" sz="12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безопасность и </a:t>
                      </a:r>
                      <a:r>
                        <a:rPr lang="ru-RU" altLang="ru-RU" sz="1200" b="0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природообустройство</a:t>
                      </a:r>
                      <a:endParaRPr lang="ru-RU" altLang="ru-RU" sz="1200" b="0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60696" marR="60696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0696" marR="60696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0701692"/>
                  </a:ext>
                </a:extLst>
              </a:tr>
              <a:tr h="31530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230000. Техника и технологии наземного транспорта</a:t>
                      </a:r>
                    </a:p>
                  </a:txBody>
                  <a:tcPr marL="60696" marR="60696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0696" marR="60696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6916912"/>
                  </a:ext>
                </a:extLst>
              </a:tr>
              <a:tr h="43329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250000. Аэронавигация и эксплуатация авиационной и ракетно-космической техники</a:t>
                      </a:r>
                    </a:p>
                  </a:txBody>
                  <a:tcPr marL="60696" marR="60696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 marL="60696" marR="60696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9589654"/>
                  </a:ext>
                </a:extLst>
              </a:tr>
              <a:tr h="31530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270000. Управление в технических системах</a:t>
                      </a:r>
                    </a:p>
                  </a:txBody>
                  <a:tcPr marL="60696" marR="60696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0696" marR="60696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0835452"/>
                  </a:ext>
                </a:extLst>
              </a:tr>
              <a:tr h="31530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380000. Экономика и управление</a:t>
                      </a:r>
                    </a:p>
                  </a:txBody>
                  <a:tcPr marL="60696" marR="60696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148</a:t>
                      </a:r>
                    </a:p>
                  </a:txBody>
                  <a:tcPr marL="60696" marR="60696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8085773"/>
                  </a:ext>
                </a:extLst>
              </a:tr>
              <a:tr h="31530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400000. Юриспруденция</a:t>
                      </a:r>
                    </a:p>
                  </a:txBody>
                  <a:tcPr marL="60696" marR="60696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60696" marR="60696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0517921"/>
                  </a:ext>
                </a:extLst>
              </a:tr>
              <a:tr h="42572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420000. Средства массовой информации и информационно-библиотечное дело</a:t>
                      </a:r>
                    </a:p>
                  </a:txBody>
                  <a:tcPr marL="60696" marR="60696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60696" marR="60696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2071154"/>
                  </a:ext>
                </a:extLst>
              </a:tr>
              <a:tr h="31530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41.00.00. Политические науки и регионоведение</a:t>
                      </a:r>
                    </a:p>
                  </a:txBody>
                  <a:tcPr marL="60696" marR="60696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0696" marR="60696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2430785"/>
                  </a:ext>
                </a:extLst>
              </a:tr>
              <a:tr h="31530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450000. Гуманитарные науки</a:t>
                      </a:r>
                    </a:p>
                  </a:txBody>
                  <a:tcPr marL="60696" marR="60696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60960" marR="60960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2284972"/>
                  </a:ext>
                </a:extLst>
              </a:tr>
              <a:tr h="35422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ИТОГО</a:t>
                      </a:r>
                    </a:p>
                  </a:txBody>
                  <a:tcPr marL="60696" marR="60696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ru-RU" sz="12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40</a:t>
                      </a:r>
                      <a:r>
                        <a:rPr lang="ru-RU" altLang="ru-RU" sz="12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</a:t>
                      </a:r>
                    </a:p>
                  </a:txBody>
                  <a:tcPr marL="60696" marR="60696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7526840"/>
                  </a:ext>
                </a:extLst>
              </a:tr>
            </a:tbl>
          </a:graphicData>
        </a:graphic>
      </p:graphicFrame>
      <p:sp>
        <p:nvSpPr>
          <p:cNvPr id="24" name="Прямоугольник 23"/>
          <p:cNvSpPr/>
          <p:nvPr/>
        </p:nvSpPr>
        <p:spPr>
          <a:xfrm>
            <a:off x="695325" y="4258991"/>
            <a:ext cx="4567237" cy="209288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ru-RU" altLang="ru-RU" sz="1600" dirty="0">
                <a:solidFill>
                  <a:srgbClr val="002060"/>
                </a:solidFill>
                <a:latin typeface="Calibri" panose="020F0502020204030204" pitchFamily="34" charset="0"/>
              </a:rPr>
              <a:t>В ГУАП обучаются иностранные граждане </a:t>
            </a:r>
            <a:br>
              <a:rPr lang="ru-RU" altLang="ru-RU" sz="16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ru-RU" altLang="ru-RU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из </a:t>
            </a:r>
            <a:r>
              <a:rPr lang="ru-RU" altLang="ru-RU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3</a:t>
            </a:r>
            <a:r>
              <a:rPr lang="en-US" altLang="ru-RU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2</a:t>
            </a:r>
            <a:r>
              <a:rPr lang="ru-RU" altLang="ru-RU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ru-RU" altLang="ru-RU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стран мира</a:t>
            </a:r>
          </a:p>
          <a:p>
            <a:pPr>
              <a:spcAft>
                <a:spcPts val="1200"/>
              </a:spcAft>
            </a:pPr>
            <a:r>
              <a:rPr lang="ru-RU" altLang="ru-RU" sz="1600" dirty="0">
                <a:solidFill>
                  <a:srgbClr val="002060"/>
                </a:solidFill>
                <a:latin typeface="Calibri" panose="020F0502020204030204" pitchFamily="34" charset="0"/>
              </a:rPr>
              <a:t>В 2025/26 учебном году добавились страны Государство Израиль, Алжирская Народная Демократическая Республика, Республика Гана, Итальянская Республика, Федеративная Демократическая Республика Эфиопия</a:t>
            </a: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8105353"/>
              </p:ext>
            </p:extLst>
          </p:nvPr>
        </p:nvGraphicFramePr>
        <p:xfrm>
          <a:off x="1" y="1398796"/>
          <a:ext cx="5262562" cy="2800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0747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Выпуск специалистов в ГУАП (иностранных граждан) в </a:t>
            </a:r>
            <a:r>
              <a:rPr lang="ru-RU" dirty="0" smtClean="0"/>
              <a:t>24/25 </a:t>
            </a:r>
            <a:r>
              <a:rPr lang="ru-RU" dirty="0"/>
              <a:t>уч. году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Международная </a:t>
            </a:r>
            <a:r>
              <a:rPr lang="ru-RU" dirty="0" smtClean="0"/>
              <a:t>политика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787550"/>
              </p:ext>
            </p:extLst>
          </p:nvPr>
        </p:nvGraphicFramePr>
        <p:xfrm>
          <a:off x="334963" y="1230313"/>
          <a:ext cx="11630024" cy="2416203"/>
        </p:xfrm>
        <a:graphic>
          <a:graphicData uri="http://schemas.openxmlformats.org/drawingml/2006/table">
            <a:tbl>
              <a:tblPr firstRow="1" firstCol="1" bandRow="1"/>
              <a:tblGrid>
                <a:gridCol w="1471283">
                  <a:extLst>
                    <a:ext uri="{9D8B030D-6E8A-4147-A177-3AD203B41FA5}">
                      <a16:colId xmlns:a16="http://schemas.microsoft.com/office/drawing/2014/main" val="648958626"/>
                    </a:ext>
                  </a:extLst>
                </a:gridCol>
                <a:gridCol w="875250">
                  <a:extLst>
                    <a:ext uri="{9D8B030D-6E8A-4147-A177-3AD203B41FA5}">
                      <a16:colId xmlns:a16="http://schemas.microsoft.com/office/drawing/2014/main" val="4253325131"/>
                    </a:ext>
                  </a:extLst>
                </a:gridCol>
                <a:gridCol w="1244228">
                  <a:extLst>
                    <a:ext uri="{9D8B030D-6E8A-4147-A177-3AD203B41FA5}">
                      <a16:colId xmlns:a16="http://schemas.microsoft.com/office/drawing/2014/main" val="1525528496"/>
                    </a:ext>
                  </a:extLst>
                </a:gridCol>
                <a:gridCol w="765679">
                  <a:extLst>
                    <a:ext uri="{9D8B030D-6E8A-4147-A177-3AD203B41FA5}">
                      <a16:colId xmlns:a16="http://schemas.microsoft.com/office/drawing/2014/main" val="1396402944"/>
                    </a:ext>
                  </a:extLst>
                </a:gridCol>
                <a:gridCol w="1148519">
                  <a:extLst>
                    <a:ext uri="{9D8B030D-6E8A-4147-A177-3AD203B41FA5}">
                      <a16:colId xmlns:a16="http://schemas.microsoft.com/office/drawing/2014/main" val="3559515514"/>
                    </a:ext>
                  </a:extLst>
                </a:gridCol>
                <a:gridCol w="765679">
                  <a:extLst>
                    <a:ext uri="{9D8B030D-6E8A-4147-A177-3AD203B41FA5}">
                      <a16:colId xmlns:a16="http://schemas.microsoft.com/office/drawing/2014/main" val="2535640644"/>
                    </a:ext>
                  </a:extLst>
                </a:gridCol>
                <a:gridCol w="1244228">
                  <a:extLst>
                    <a:ext uri="{9D8B030D-6E8A-4147-A177-3AD203B41FA5}">
                      <a16:colId xmlns:a16="http://schemas.microsoft.com/office/drawing/2014/main" val="1877928264"/>
                    </a:ext>
                  </a:extLst>
                </a:gridCol>
                <a:gridCol w="765679">
                  <a:extLst>
                    <a:ext uri="{9D8B030D-6E8A-4147-A177-3AD203B41FA5}">
                      <a16:colId xmlns:a16="http://schemas.microsoft.com/office/drawing/2014/main" val="4172443714"/>
                    </a:ext>
                  </a:extLst>
                </a:gridCol>
                <a:gridCol w="114851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52808">
                  <a:extLst>
                    <a:ext uri="{9D8B030D-6E8A-4147-A177-3AD203B41FA5}">
                      <a16:colId xmlns:a16="http://schemas.microsoft.com/office/drawing/2014/main" val="2742286331"/>
                    </a:ext>
                  </a:extLst>
                </a:gridCol>
                <a:gridCol w="114815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65873">
                <a:tc gridSpan="11"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Выпуск специалистов с высшим образованием</a:t>
                      </a: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9440093"/>
                  </a:ext>
                </a:extLst>
              </a:tr>
              <a:tr h="375069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Форма обучения</a:t>
                      </a:r>
                    </a:p>
                  </a:txBody>
                  <a:tcPr marL="34290" marR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Специалитет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Бакалавриат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Магистратура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Аспирантура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393335"/>
                  </a:ext>
                </a:extLst>
              </a:tr>
              <a:tr h="3879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 отличием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 отличием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 отличием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 отличием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 отличием</a:t>
                      </a: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1649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Очная</a:t>
                      </a:r>
                    </a:p>
                  </a:txBody>
                  <a:tcPr marL="34290" marR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36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16,7%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28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14,3%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Х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64</a:t>
                      </a:r>
                      <a:endParaRPr lang="ru-RU" sz="1300" b="1" i="0" u="none" strike="noStrike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15,6%</a:t>
                      </a:r>
                      <a:endParaRPr lang="ru-RU" sz="1300" b="1" i="0" u="none" strike="noStrike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846803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Очно-заочная</a:t>
                      </a:r>
                    </a:p>
                  </a:txBody>
                  <a:tcPr marL="34290" marR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endParaRPr lang="ru-RU" sz="1300" b="1" i="0" u="none" strike="noStrike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0,0%</a:t>
                      </a:r>
                      <a:endParaRPr lang="ru-RU" sz="1300" b="1" i="0" u="none" strike="noStrike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4407985"/>
                  </a:ext>
                </a:extLst>
              </a:tr>
              <a:tr h="26338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Заочная</a:t>
                      </a:r>
                    </a:p>
                  </a:txBody>
                  <a:tcPr marL="34290" marR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Х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  <a:endParaRPr lang="ru-RU" sz="1300" b="1" i="0" u="none" strike="noStrike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44077172"/>
                  </a:ext>
                </a:extLst>
              </a:tr>
              <a:tr h="36437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3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Всего</a:t>
                      </a:r>
                    </a:p>
                  </a:txBody>
                  <a:tcPr marL="34290" marR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  <a:endParaRPr lang="ru-RU" sz="1300" b="1" i="0" u="none" strike="noStrike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0,0%</a:t>
                      </a:r>
                      <a:endParaRPr lang="ru-RU" sz="1300" b="1" i="0" u="none" strike="noStrike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42</a:t>
                      </a:r>
                      <a:endParaRPr lang="ru-RU" sz="1300" b="1" i="0" u="none" strike="noStrike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14,3%</a:t>
                      </a:r>
                      <a:endParaRPr lang="ru-RU" sz="1300" b="1" i="0" u="none" strike="noStrike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28</a:t>
                      </a:r>
                      <a:endParaRPr lang="ru-RU" sz="1300" b="1" i="0" u="none" strike="noStrike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14,3%</a:t>
                      </a:r>
                      <a:endParaRPr lang="ru-RU" sz="1300" b="1" i="0" u="none" strike="noStrike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endParaRPr lang="ru-RU" sz="1300" b="1" i="0" u="none" strike="noStrike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Х</a:t>
                      </a:r>
                      <a:endParaRPr lang="ru-RU" sz="1300" b="1" i="0" u="none" strike="noStrike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71</a:t>
                      </a:r>
                      <a:endParaRPr lang="ru-RU" sz="1300" b="1" i="0" u="none" strike="noStrike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14,1%</a:t>
                      </a:r>
                      <a:endParaRPr lang="ru-RU" sz="1300" b="1" i="0" u="none" strike="noStrike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252046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59771"/>
              </p:ext>
            </p:extLst>
          </p:nvPr>
        </p:nvGraphicFramePr>
        <p:xfrm>
          <a:off x="334964" y="4127499"/>
          <a:ext cx="5724524" cy="2181226"/>
        </p:xfrm>
        <a:graphic>
          <a:graphicData uri="http://schemas.openxmlformats.org/drawingml/2006/table">
            <a:tbl>
              <a:tblPr firstRow="1" firstCol="1" bandRow="1"/>
              <a:tblGrid>
                <a:gridCol w="2477092">
                  <a:extLst>
                    <a:ext uri="{9D8B030D-6E8A-4147-A177-3AD203B41FA5}">
                      <a16:colId xmlns:a16="http://schemas.microsoft.com/office/drawing/2014/main" val="3323283274"/>
                    </a:ext>
                  </a:extLst>
                </a:gridCol>
                <a:gridCol w="1652636">
                  <a:extLst>
                    <a:ext uri="{9D8B030D-6E8A-4147-A177-3AD203B41FA5}">
                      <a16:colId xmlns:a16="http://schemas.microsoft.com/office/drawing/2014/main" val="1736405687"/>
                    </a:ext>
                  </a:extLst>
                </a:gridCol>
                <a:gridCol w="1594796">
                  <a:extLst>
                    <a:ext uri="{9D8B030D-6E8A-4147-A177-3AD203B41FA5}">
                      <a16:colId xmlns:a16="http://schemas.microsoft.com/office/drawing/2014/main" val="1910782558"/>
                    </a:ext>
                  </a:extLst>
                </a:gridCol>
              </a:tblGrid>
              <a:tr h="679160">
                <a:tc gridSpan="3"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Выпуск специалистов </a:t>
                      </a:r>
                      <a:br>
                        <a:rPr lang="ru-RU" sz="16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</a:br>
                      <a:r>
                        <a:rPr lang="ru-RU" sz="16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со средним профессиональным образованием в ГУАП </a:t>
                      </a:r>
                      <a:endParaRPr lang="ru-RU" sz="16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923806"/>
                  </a:ext>
                </a:extLst>
              </a:tr>
              <a:tr h="5186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Форма обучения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 отличием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328185"/>
                  </a:ext>
                </a:extLst>
              </a:tr>
              <a:tr h="44805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Очная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33,3%</a:t>
                      </a:r>
                      <a:endParaRPr lang="ru-RU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5513544"/>
                  </a:ext>
                </a:extLst>
              </a:tr>
              <a:tr h="53532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3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Всего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  <a:endParaRPr lang="ru-RU" sz="1300" b="1" i="0" u="none" strike="noStrike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33,3%</a:t>
                      </a:r>
                      <a:endParaRPr lang="ru-RU" sz="1300" b="1" i="0" u="none" strike="noStrike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714606"/>
                  </a:ext>
                </a:extLst>
              </a:tr>
            </a:tbl>
          </a:graphicData>
        </a:graphic>
      </p:graphicFrame>
      <p:pic>
        <p:nvPicPr>
          <p:cNvPr id="8" name="Рисунок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75226" y="3751291"/>
            <a:ext cx="5321449" cy="2978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387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21" r="10934" b="12543"/>
          <a:stretch/>
        </p:blipFill>
        <p:spPr>
          <a:xfrm>
            <a:off x="4051476" y="352968"/>
            <a:ext cx="7445199" cy="6507479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Прием </a:t>
            </a:r>
            <a:r>
              <a:rPr lang="ru-RU" dirty="0" smtClean="0"/>
              <a:t>иностранных студентов</a:t>
            </a:r>
            <a:r>
              <a:rPr lang="en-US" dirty="0" smtClean="0"/>
              <a:t> 2025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Международная политика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129066"/>
              </p:ext>
            </p:extLst>
          </p:nvPr>
        </p:nvGraphicFramePr>
        <p:xfrm>
          <a:off x="334961" y="1458912"/>
          <a:ext cx="11522077" cy="3635601"/>
        </p:xfrm>
        <a:graphic>
          <a:graphicData uri="http://schemas.openxmlformats.org/drawingml/2006/table">
            <a:tbl>
              <a:tblPr/>
              <a:tblGrid>
                <a:gridCol w="44479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8481">
                  <a:extLst>
                    <a:ext uri="{9D8B030D-6E8A-4147-A177-3AD203B41FA5}">
                      <a16:colId xmlns:a16="http://schemas.microsoft.com/office/drawing/2014/main" val="1007270250"/>
                    </a:ext>
                  </a:extLst>
                </a:gridCol>
                <a:gridCol w="1535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25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79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94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137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76" marR="68576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СПО</a:t>
                      </a:r>
                    </a:p>
                  </a:txBody>
                  <a:tcPr marL="68576" marR="68576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 err="1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Бакалавриат</a:t>
                      </a:r>
                      <a:r>
                        <a:rPr lang="en-US" sz="14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/</a:t>
                      </a:r>
                      <a:br>
                        <a:rPr lang="en-US" sz="14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1" kern="1200" dirty="0" err="1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специалитет</a:t>
                      </a:r>
                      <a:endParaRPr lang="ru-RU" sz="1400" b="1" kern="1200" dirty="0" smtClean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Магистратура</a:t>
                      </a:r>
                    </a:p>
                  </a:txBody>
                  <a:tcPr marL="68576" marR="68576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Аспирантура</a:t>
                      </a:r>
                    </a:p>
                  </a:txBody>
                  <a:tcPr marL="68576" marR="68576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576" marR="68576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19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Бюджет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itchFamily="34" charset="0"/>
                          <a:cs typeface="Calibri Light" pitchFamily="34" charset="0"/>
                        </a:rPr>
                        <a:t/>
                      </a:r>
                      <a:b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itchFamily="34" charset="0"/>
                          <a:cs typeface="Calibri Light" pitchFamily="34" charset="0"/>
                        </a:rPr>
                      </a:b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itchFamily="34" charset="0"/>
                          <a:cs typeface="Calibri Light" pitchFamily="34" charset="0"/>
                        </a:rPr>
                        <a:t>за счет средств федерального бюджета и по направлениям Министерства науки и высшего образования РФ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6" marR="68576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17+9</a:t>
                      </a:r>
                    </a:p>
                  </a:txBody>
                  <a:tcPr marL="31748" marR="31748" marT="9522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4+3</a:t>
                      </a: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+1</a:t>
                      </a: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34</a:t>
                      </a:r>
                    </a:p>
                  </a:txBody>
                  <a:tcPr marL="68576" marR="68576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22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Контракт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itchFamily="34" charset="0"/>
                          <a:cs typeface="Calibri Light" pitchFamily="34" charset="0"/>
                        </a:rPr>
                        <a:t/>
                      </a:r>
                      <a:b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itchFamily="34" charset="0"/>
                          <a:cs typeface="Calibri Light" pitchFamily="34" charset="0"/>
                        </a:rPr>
                      </a:b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itchFamily="34" charset="0"/>
                          <a:cs typeface="Calibri Light" pitchFamily="34" charset="0"/>
                        </a:rPr>
                        <a:t>по договорам об оказании платных</a:t>
                      </a:r>
                      <a:b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itchFamily="34" charset="0"/>
                          <a:cs typeface="Calibri Light" pitchFamily="34" charset="0"/>
                        </a:rPr>
                      </a:b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itchFamily="34" charset="0"/>
                          <a:cs typeface="Calibri Light" pitchFamily="34" charset="0"/>
                        </a:rPr>
                        <a:t>образовательных услуг</a:t>
                      </a:r>
                    </a:p>
                  </a:txBody>
                  <a:tcPr marL="68576" marR="68576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7</a:t>
                      </a: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126</a:t>
                      </a:r>
                    </a:p>
                  </a:txBody>
                  <a:tcPr marL="31748" marR="31748" marT="9522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80</a:t>
                      </a: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213</a:t>
                      </a:r>
                    </a:p>
                  </a:txBody>
                  <a:tcPr marL="68576" marR="68576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7732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Всего </a:t>
                      </a:r>
                    </a:p>
                  </a:txBody>
                  <a:tcPr marL="68576" marR="68576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7</a:t>
                      </a:r>
                    </a:p>
                  </a:txBody>
                  <a:tcPr marL="68576" marR="68576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152</a:t>
                      </a:r>
                    </a:p>
                  </a:txBody>
                  <a:tcPr marL="68576" marR="68576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87</a:t>
                      </a:r>
                    </a:p>
                  </a:txBody>
                  <a:tcPr marL="68576" marR="68576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1</a:t>
                      </a:r>
                    </a:p>
                  </a:txBody>
                  <a:tcPr marL="68576" marR="68576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247</a:t>
                      </a:r>
                    </a:p>
                  </a:txBody>
                  <a:tcPr marL="68576" marR="68576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521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Образование для иностранцев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Международная политика</a:t>
            </a:r>
            <a:endParaRPr lang="ru-RU" dirty="0"/>
          </a:p>
        </p:txBody>
      </p:sp>
      <p:sp>
        <p:nvSpPr>
          <p:cNvPr id="20" name="Прямоугольник 7"/>
          <p:cNvSpPr>
            <a:spLocks noChangeArrowheads="1"/>
          </p:cNvSpPr>
          <p:nvPr/>
        </p:nvSpPr>
        <p:spPr bwMode="auto">
          <a:xfrm>
            <a:off x="7989262" y="4323787"/>
            <a:ext cx="214873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000" b="1" dirty="0">
                <a:solidFill>
                  <a:srgbClr val="002060"/>
                </a:solidFill>
                <a:latin typeface="+mj-lt"/>
              </a:rPr>
              <a:t>Разработаны 3 программы «Русский язык как иностранный. Основной курс» по профилям -  экономический, инженерно-технический и гуманитарный и программа «Вечерний </a:t>
            </a:r>
            <a:r>
              <a:rPr lang="ru-RU" altLang="ru-RU" sz="1000" b="1" dirty="0" err="1">
                <a:solidFill>
                  <a:srgbClr val="002060"/>
                </a:solidFill>
                <a:latin typeface="+mj-lt"/>
              </a:rPr>
              <a:t>интенсив</a:t>
            </a:r>
            <a:r>
              <a:rPr lang="ru-RU" altLang="ru-RU" sz="1000" b="1" dirty="0">
                <a:solidFill>
                  <a:srgbClr val="002060"/>
                </a:solidFill>
                <a:latin typeface="+mj-lt"/>
              </a:rPr>
              <a:t>. Русский язык как иностранный. Основной курс», утверждены решением ученого совета ГУАП </a:t>
            </a:r>
            <a:r>
              <a:rPr lang="ru-RU" altLang="ru-RU" sz="1000" b="1" dirty="0" smtClean="0">
                <a:solidFill>
                  <a:srgbClr val="002060"/>
                </a:solidFill>
                <a:latin typeface="+mj-lt"/>
              </a:rPr>
              <a:t/>
            </a:r>
            <a:br>
              <a:rPr lang="ru-RU" altLang="ru-RU" sz="1000" b="1" dirty="0" smtClean="0">
                <a:solidFill>
                  <a:srgbClr val="002060"/>
                </a:solidFill>
                <a:latin typeface="+mj-lt"/>
              </a:rPr>
            </a:br>
            <a:r>
              <a:rPr lang="ru-RU" altLang="ru-RU" sz="1000" b="1" dirty="0" smtClean="0">
                <a:solidFill>
                  <a:srgbClr val="002060"/>
                </a:solidFill>
                <a:latin typeface="+mj-lt"/>
              </a:rPr>
              <a:t>от </a:t>
            </a:r>
            <a:r>
              <a:rPr lang="ru-RU" altLang="ru-RU" sz="1000" b="1" dirty="0">
                <a:solidFill>
                  <a:srgbClr val="002060"/>
                </a:solidFill>
                <a:latin typeface="+mj-lt"/>
              </a:rPr>
              <a:t>27.05.2025 №УС – </a:t>
            </a:r>
            <a:r>
              <a:rPr lang="ru-RU" altLang="ru-RU" sz="1000" b="1" dirty="0" smtClean="0">
                <a:solidFill>
                  <a:srgbClr val="002060"/>
                </a:solidFill>
                <a:latin typeface="+mj-lt"/>
              </a:rPr>
              <a:t>04</a:t>
            </a:r>
            <a:endParaRPr lang="ru-RU" altLang="ru-RU" sz="1000" b="1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2713598" y="4098965"/>
            <a:ext cx="2511496" cy="2442460"/>
            <a:chOff x="5575474" y="1306088"/>
            <a:chExt cx="1887615" cy="1782986"/>
          </a:xfrm>
        </p:grpSpPr>
        <p:pic>
          <p:nvPicPr>
            <p:cNvPr id="17" name="Рисунок 3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647540" y="1306088"/>
              <a:ext cx="1741401" cy="1483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Прямоугольник 7"/>
            <p:cNvSpPr>
              <a:spLocks noChangeArrowheads="1"/>
            </p:cNvSpPr>
            <p:nvPr/>
          </p:nvSpPr>
          <p:spPr bwMode="auto">
            <a:xfrm>
              <a:off x="5575474" y="2796995"/>
              <a:ext cx="1887615" cy="292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000" b="1" dirty="0">
                  <a:solidFill>
                    <a:srgbClr val="002060"/>
                  </a:solidFill>
                  <a:latin typeface="+mj-lt"/>
                </a:rPr>
                <a:t>ГУАП вошел </a:t>
              </a:r>
              <a:r>
                <a:rPr lang="ru-RU" altLang="ru-RU" sz="1000" b="1" dirty="0" smtClean="0">
                  <a:solidFill>
                    <a:srgbClr val="002060"/>
                  </a:solidFill>
                  <a:latin typeface="+mj-lt"/>
                </a:rPr>
                <a:t>в</a:t>
              </a:r>
              <a:r>
                <a:rPr lang="ru-RU" altLang="ru-RU" sz="1000" b="1" dirty="0">
                  <a:solidFill>
                    <a:srgbClr val="002060"/>
                  </a:solidFill>
                  <a:latin typeface="+mj-lt"/>
                </a:rPr>
                <a:t> топ-100 лучших российских вузов мира </a:t>
              </a:r>
              <a:r>
                <a:rPr lang="ru-RU" altLang="ru-RU" sz="1000" b="1" dirty="0" smtClean="0">
                  <a:solidFill>
                    <a:srgbClr val="002060"/>
                  </a:solidFill>
                  <a:latin typeface="+mj-lt"/>
                </a:rPr>
                <a:t>для </a:t>
              </a:r>
              <a:r>
                <a:rPr lang="ru-RU" altLang="ru-RU" sz="1000" b="1" dirty="0">
                  <a:solidFill>
                    <a:srgbClr val="002060"/>
                  </a:solidFill>
                  <a:latin typeface="+mj-lt"/>
                </a:rPr>
                <a:t>иностранных студентов</a:t>
              </a: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5344424" y="1280687"/>
            <a:ext cx="2568086" cy="2148313"/>
            <a:chOff x="2855837" y="4057173"/>
            <a:chExt cx="2568086" cy="2148313"/>
          </a:xfrm>
        </p:grpSpPr>
        <p:sp>
          <p:nvSpPr>
            <p:cNvPr id="23" name="Прямоугольник 7"/>
            <p:cNvSpPr>
              <a:spLocks noChangeArrowheads="1"/>
            </p:cNvSpPr>
            <p:nvPr/>
          </p:nvSpPr>
          <p:spPr bwMode="auto">
            <a:xfrm>
              <a:off x="2855837" y="5497600"/>
              <a:ext cx="256808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ru-RU" altLang="ru-RU" sz="1000" b="1" dirty="0">
                  <a:solidFill>
                    <a:srgbClr val="002060"/>
                  </a:solidFill>
                  <a:latin typeface="+mj-lt"/>
                </a:rPr>
                <a:t>Осуществлен первый выпуск иностранных обучающихся по вновь разработанной программе «Русский язык как иностранный. Основной курс»</a:t>
              </a:r>
            </a:p>
          </p:txBody>
        </p:sp>
        <p:pic>
          <p:nvPicPr>
            <p:cNvPr id="19" name="Рисунок 8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883621" y="4057173"/>
              <a:ext cx="2362247" cy="139588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2793162" y="1268067"/>
            <a:ext cx="2521774" cy="2560610"/>
            <a:chOff x="2793162" y="1268067"/>
            <a:chExt cx="2521774" cy="2560610"/>
          </a:xfrm>
        </p:grpSpPr>
        <p:sp>
          <p:nvSpPr>
            <p:cNvPr id="24" name="Прямоугольник 7"/>
            <p:cNvSpPr>
              <a:spLocks noChangeArrowheads="1"/>
            </p:cNvSpPr>
            <p:nvPr/>
          </p:nvSpPr>
          <p:spPr bwMode="auto">
            <a:xfrm>
              <a:off x="2793162" y="3274679"/>
              <a:ext cx="2521774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000" b="1" dirty="0">
                  <a:solidFill>
                    <a:srgbClr val="002060"/>
                  </a:solidFill>
                  <a:latin typeface="+mj-lt"/>
                </a:rPr>
                <a:t>Заключено соглашение о реализации образовательного проекта «</a:t>
              </a:r>
              <a:r>
                <a:rPr lang="ru-RU" altLang="ru-RU" sz="1000" b="1" dirty="0" err="1">
                  <a:solidFill>
                    <a:srgbClr val="002060"/>
                  </a:solidFill>
                  <a:latin typeface="+mj-lt"/>
                </a:rPr>
                <a:t>Чжунъюань</a:t>
              </a:r>
              <a:r>
                <a:rPr lang="ru-RU" altLang="ru-RU" sz="1000" b="1" dirty="0">
                  <a:solidFill>
                    <a:srgbClr val="002060"/>
                  </a:solidFill>
                  <a:latin typeface="+mj-lt"/>
                </a:rPr>
                <a:t> – Петербургский авиационный институт»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93162" y="1268067"/>
              <a:ext cx="2352368" cy="1958411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2" name="Группа 11"/>
          <p:cNvGrpSpPr/>
          <p:nvPr/>
        </p:nvGrpSpPr>
        <p:grpSpPr>
          <a:xfrm>
            <a:off x="244504" y="1268067"/>
            <a:ext cx="2548658" cy="3830783"/>
            <a:chOff x="244504" y="1268067"/>
            <a:chExt cx="2548658" cy="3830783"/>
          </a:xfrm>
        </p:grpSpPr>
        <p:sp>
          <p:nvSpPr>
            <p:cNvPr id="22" name="Прямоугольник 7"/>
            <p:cNvSpPr>
              <a:spLocks noChangeArrowheads="1"/>
            </p:cNvSpPr>
            <p:nvPr/>
          </p:nvSpPr>
          <p:spPr bwMode="auto">
            <a:xfrm>
              <a:off x="244504" y="4237076"/>
              <a:ext cx="2548658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ru-RU" altLang="ru-RU" sz="1000" b="1" dirty="0">
                  <a:solidFill>
                    <a:srgbClr val="002060"/>
                  </a:solidFill>
                  <a:latin typeface="+mj-lt"/>
                </a:rPr>
                <a:t>Заключено 3 новых </a:t>
              </a:r>
              <a:r>
                <a:rPr lang="ru-RU" altLang="ru-RU" sz="1000" b="1" dirty="0" smtClean="0">
                  <a:solidFill>
                    <a:srgbClr val="002060"/>
                  </a:solidFill>
                  <a:latin typeface="+mj-lt"/>
                </a:rPr>
                <a:t>договора</a:t>
              </a:r>
              <a:br>
                <a:rPr lang="ru-RU" altLang="ru-RU" sz="1000" b="1" dirty="0" smtClean="0">
                  <a:solidFill>
                    <a:srgbClr val="002060"/>
                  </a:solidFill>
                  <a:latin typeface="+mj-lt"/>
                </a:rPr>
              </a:br>
              <a:r>
                <a:rPr lang="ru-RU" altLang="ru-RU" sz="1000" b="1" dirty="0" smtClean="0">
                  <a:solidFill>
                    <a:srgbClr val="002060"/>
                  </a:solidFill>
                  <a:latin typeface="+mj-lt"/>
                </a:rPr>
                <a:t> о </a:t>
              </a:r>
              <a:r>
                <a:rPr lang="ru-RU" altLang="ru-RU" sz="1000" b="1" dirty="0">
                  <a:solidFill>
                    <a:srgbClr val="002060"/>
                  </a:solidFill>
                  <a:latin typeface="+mj-lt"/>
                </a:rPr>
                <a:t>сотрудничестве с целью привлечения иностранных абитуриентов </a:t>
              </a:r>
              <a:r>
                <a:rPr lang="ru-RU" altLang="ru-RU" sz="1000" b="1" dirty="0" smtClean="0">
                  <a:solidFill>
                    <a:srgbClr val="002060"/>
                  </a:solidFill>
                  <a:latin typeface="+mj-lt"/>
                </a:rPr>
                <a:t>для </a:t>
              </a:r>
              <a:r>
                <a:rPr lang="ru-RU" altLang="ru-RU" sz="1000" b="1" dirty="0">
                  <a:solidFill>
                    <a:srgbClr val="002060"/>
                  </a:solidFill>
                  <a:latin typeface="+mj-lt"/>
                </a:rPr>
                <a:t>обучения в ГУАП и выдано 2 доверенности </a:t>
              </a:r>
              <a:r>
                <a:rPr lang="ru-RU" altLang="ru-RU" sz="1000" b="1" dirty="0" err="1">
                  <a:solidFill>
                    <a:srgbClr val="002060"/>
                  </a:solidFill>
                  <a:latin typeface="+mj-lt"/>
                </a:rPr>
                <a:t>амбассадорам</a:t>
              </a:r>
              <a:r>
                <a:rPr lang="ru-RU" altLang="ru-RU" sz="1000" b="1" dirty="0">
                  <a:solidFill>
                    <a:srgbClr val="002060"/>
                  </a:solidFill>
                  <a:latin typeface="+mj-lt"/>
                </a:rPr>
                <a:t> - иностранцам</a:t>
              </a: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963" y="1268067"/>
              <a:ext cx="2188654" cy="296900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9262" y="1268067"/>
            <a:ext cx="2148734" cy="296057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6890" y="1260805"/>
            <a:ext cx="1628098" cy="2750224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Прямоугольник 7"/>
          <p:cNvSpPr>
            <a:spLocks noChangeArrowheads="1"/>
          </p:cNvSpPr>
          <p:nvPr/>
        </p:nvSpPr>
        <p:spPr bwMode="auto">
          <a:xfrm>
            <a:off x="10336890" y="4098965"/>
            <a:ext cx="135428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000" b="1" dirty="0">
                <a:solidFill>
                  <a:srgbClr val="002060"/>
                </a:solidFill>
                <a:latin typeface="+mj-lt"/>
              </a:rPr>
              <a:t>Новые направления для иностранных абитуриентов</a:t>
            </a:r>
          </a:p>
        </p:txBody>
      </p:sp>
      <p:pic>
        <p:nvPicPr>
          <p:cNvPr id="30" name="Рисунок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7153" y="3512285"/>
            <a:ext cx="2001395" cy="26189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Прямоугольник 7"/>
          <p:cNvSpPr>
            <a:spLocks noChangeArrowheads="1"/>
          </p:cNvSpPr>
          <p:nvPr/>
        </p:nvSpPr>
        <p:spPr bwMode="auto">
          <a:xfrm>
            <a:off x="5486284" y="6163976"/>
            <a:ext cx="23138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000" b="1" dirty="0">
                <a:solidFill>
                  <a:srgbClr val="002060"/>
                </a:solidFill>
                <a:latin typeface="+mj-lt"/>
              </a:rPr>
              <a:t>Проведение на регулярной основе ДОД для иностранцев (онлайн)</a:t>
            </a:r>
          </a:p>
        </p:txBody>
      </p:sp>
    </p:spTree>
    <p:extLst>
      <p:ext uri="{BB962C8B-B14F-4D97-AF65-F5344CB8AC3E}">
        <p14:creationId xmlns:p14="http://schemas.microsoft.com/office/powerpoint/2010/main" val="418780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Адаптация и вовлечение иностранных обучающихся во </a:t>
            </a:r>
            <a:r>
              <a:rPr lang="ru-RU" dirty="0" err="1" smtClean="0"/>
              <a:t>внеучебную</a:t>
            </a:r>
            <a:r>
              <a:rPr lang="ru-RU" dirty="0" smtClean="0"/>
              <a:t> </a:t>
            </a:r>
            <a:r>
              <a:rPr lang="ru-RU" dirty="0"/>
              <a:t>жизнь ГУАП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Международная политика</a:t>
            </a:r>
            <a:endParaRPr lang="ru-RU" dirty="0"/>
          </a:p>
        </p:txBody>
      </p:sp>
      <p:sp>
        <p:nvSpPr>
          <p:cNvPr id="23" name="Прямоугольник 7"/>
          <p:cNvSpPr>
            <a:spLocks noChangeArrowheads="1"/>
          </p:cNvSpPr>
          <p:nvPr/>
        </p:nvSpPr>
        <p:spPr bwMode="auto">
          <a:xfrm>
            <a:off x="261294" y="5889536"/>
            <a:ext cx="3226944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100" b="1" dirty="0">
                <a:solidFill>
                  <a:srgbClr val="002060"/>
                </a:solidFill>
                <a:latin typeface="+mj-lt"/>
              </a:rPr>
              <a:t>Сотрудники ОРИО проводят пешеходные экскурсии. Маршрут студенческий: от Сенной </a:t>
            </a:r>
            <a:r>
              <a:rPr lang="ru-RU" altLang="ru-RU" sz="1100" b="1" dirty="0" smtClean="0">
                <a:solidFill>
                  <a:srgbClr val="002060"/>
                </a:solidFill>
                <a:latin typeface="+mj-lt"/>
              </a:rPr>
              <a:t/>
            </a:r>
            <a:br>
              <a:rPr lang="ru-RU" altLang="ru-RU" sz="1100" b="1" dirty="0" smtClean="0">
                <a:solidFill>
                  <a:srgbClr val="002060"/>
                </a:solidFill>
                <a:latin typeface="+mj-lt"/>
              </a:rPr>
            </a:br>
            <a:r>
              <a:rPr lang="ru-RU" altLang="ru-RU" sz="1100" b="1" dirty="0" smtClean="0">
                <a:solidFill>
                  <a:srgbClr val="002060"/>
                </a:solidFill>
                <a:latin typeface="+mj-lt"/>
              </a:rPr>
              <a:t>до </a:t>
            </a:r>
            <a:r>
              <a:rPr lang="ru-RU" altLang="ru-RU" sz="1100" b="1" dirty="0">
                <a:solidFill>
                  <a:srgbClr val="002060"/>
                </a:solidFill>
                <a:latin typeface="+mj-lt"/>
              </a:rPr>
              <a:t>ГУАП. От ГУАП до Адмиралтейской</a:t>
            </a:r>
          </a:p>
        </p:txBody>
      </p:sp>
      <p:sp>
        <p:nvSpPr>
          <p:cNvPr id="24" name="Прямоугольник 7"/>
          <p:cNvSpPr>
            <a:spLocks noChangeArrowheads="1"/>
          </p:cNvSpPr>
          <p:nvPr/>
        </p:nvSpPr>
        <p:spPr bwMode="auto">
          <a:xfrm>
            <a:off x="7604932" y="4737282"/>
            <a:ext cx="425210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100" b="1" dirty="0">
                <a:solidFill>
                  <a:srgbClr val="002060"/>
                </a:solidFill>
                <a:latin typeface="+mj-lt"/>
              </a:rPr>
              <a:t>Фестиваль национальных </a:t>
            </a:r>
            <a:r>
              <a:rPr lang="ru-RU" altLang="ru-RU" sz="1100" b="1" dirty="0" smtClean="0">
                <a:solidFill>
                  <a:srgbClr val="002060"/>
                </a:solidFill>
                <a:latin typeface="+mj-lt"/>
              </a:rPr>
              <a:t>культур</a:t>
            </a:r>
            <a:br>
              <a:rPr lang="ru-RU" altLang="ru-RU" sz="1100" b="1" dirty="0" smtClean="0">
                <a:solidFill>
                  <a:srgbClr val="002060"/>
                </a:solidFill>
                <a:latin typeface="+mj-lt"/>
              </a:rPr>
            </a:br>
            <a:r>
              <a:rPr lang="ru-RU" altLang="ru-RU" sz="1100" b="1" dirty="0" smtClean="0">
                <a:solidFill>
                  <a:srgbClr val="002060"/>
                </a:solidFill>
                <a:latin typeface="+mj-lt"/>
              </a:rPr>
              <a:t> (</a:t>
            </a:r>
            <a:r>
              <a:rPr lang="ru-RU" altLang="ru-RU" sz="1100" b="1" dirty="0">
                <a:solidFill>
                  <a:srgbClr val="002060"/>
                </a:solidFill>
                <a:latin typeface="+mj-lt"/>
              </a:rPr>
              <a:t>Демонстрация многообразия культуры России)</a:t>
            </a:r>
          </a:p>
        </p:txBody>
      </p:sp>
      <p:sp>
        <p:nvSpPr>
          <p:cNvPr id="22" name="Прямоугольник 7"/>
          <p:cNvSpPr>
            <a:spLocks noChangeArrowheads="1"/>
          </p:cNvSpPr>
          <p:nvPr/>
        </p:nvSpPr>
        <p:spPr bwMode="auto">
          <a:xfrm>
            <a:off x="261294" y="3716338"/>
            <a:ext cx="27012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000" b="1" dirty="0">
                <a:solidFill>
                  <a:srgbClr val="002060"/>
                </a:solidFill>
                <a:latin typeface="+mj-lt"/>
              </a:rPr>
              <a:t>Ведение </a:t>
            </a:r>
            <a:r>
              <a:rPr lang="ru-RU" altLang="ru-RU" sz="1000" b="1" dirty="0" err="1" smtClean="0">
                <a:solidFill>
                  <a:srgbClr val="002060"/>
                </a:solidFill>
                <a:latin typeface="+mj-lt"/>
              </a:rPr>
              <a:t>Telegram</a:t>
            </a:r>
            <a:r>
              <a:rPr lang="ru-RU" altLang="ru-RU" sz="1000" b="1" dirty="0" smtClean="0">
                <a:solidFill>
                  <a:srgbClr val="002060"/>
                </a:solidFill>
                <a:latin typeface="+mj-lt"/>
              </a:rPr>
              <a:t>-каналов «Иностранные </a:t>
            </a:r>
            <a:r>
              <a:rPr lang="ru-RU" altLang="ru-RU" sz="1000" b="1" dirty="0">
                <a:solidFill>
                  <a:srgbClr val="002060"/>
                </a:solidFill>
                <a:latin typeface="+mj-lt"/>
              </a:rPr>
              <a:t>поступающие </a:t>
            </a:r>
            <a:r>
              <a:rPr lang="ru-RU" altLang="ru-RU" sz="1000" b="1" dirty="0" smtClean="0">
                <a:solidFill>
                  <a:srgbClr val="002060"/>
                </a:solidFill>
                <a:latin typeface="+mj-lt"/>
              </a:rPr>
              <a:t>ГУАП» и «Иностранцы ГУАП»</a:t>
            </a:r>
            <a:endParaRPr lang="ru-RU" altLang="ru-RU" sz="1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9" name="Прямоугольник 7"/>
          <p:cNvSpPr>
            <a:spLocks noChangeArrowheads="1"/>
          </p:cNvSpPr>
          <p:nvPr/>
        </p:nvSpPr>
        <p:spPr bwMode="auto">
          <a:xfrm>
            <a:off x="3339388" y="3940063"/>
            <a:ext cx="186955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100" b="1" dirty="0">
                <a:solidFill>
                  <a:srgbClr val="002060"/>
                </a:solidFill>
                <a:latin typeface="+mj-lt"/>
              </a:rPr>
              <a:t>Иностранные студенты – участники творческих студий ГУАП</a:t>
            </a:r>
          </a:p>
        </p:txBody>
      </p:sp>
      <p:pic>
        <p:nvPicPr>
          <p:cNvPr id="25" name="Рисунок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4963" y="1268668"/>
            <a:ext cx="2835998" cy="244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6953" y="1260180"/>
            <a:ext cx="4358036" cy="339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Рисунок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613" y="4211709"/>
            <a:ext cx="2823348" cy="166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0F5C236-F190-A19A-CE98-E988154F47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235" y="1268669"/>
            <a:ext cx="3955311" cy="2569006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935" y="3965944"/>
            <a:ext cx="1896204" cy="2342896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4585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3376"/>
            <a:ext cx="12191999" cy="497416"/>
          </a:xfrm>
        </p:spPr>
        <p:txBody>
          <a:bodyPr>
            <a:normAutofit/>
          </a:bodyPr>
          <a:lstStyle/>
          <a:p>
            <a:r>
              <a:rPr lang="ru-RU" sz="2200" dirty="0"/>
              <a:t>Международные соглашения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Международная политика</a:t>
            </a:r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353005" y="918300"/>
            <a:ext cx="4663495" cy="2190864"/>
            <a:chOff x="353005" y="918300"/>
            <a:chExt cx="4663495" cy="2190864"/>
          </a:xfrm>
        </p:grpSpPr>
        <p:sp>
          <p:nvSpPr>
            <p:cNvPr id="8" name="Прямоугольник с двумя скругленными противолежащими углами 7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353005" y="918300"/>
              <a:ext cx="4663495" cy="2190864"/>
            </a:xfrm>
            <a:prstGeom prst="round2DiagRect">
              <a:avLst>
                <a:gd name="adj1" fmla="val 12957"/>
                <a:gd name="adj2" fmla="val 0"/>
              </a:avLst>
            </a:prstGeom>
            <a:solidFill>
              <a:schemeClr val="accent1">
                <a:lumMod val="20000"/>
                <a:lumOff val="80000"/>
                <a:alpha val="61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2333807" y="1395420"/>
              <a:ext cx="2566752" cy="1490251"/>
              <a:chOff x="2621180" y="1352797"/>
              <a:chExt cx="2566752" cy="1490251"/>
            </a:xfrm>
          </p:grpSpPr>
          <p:sp>
            <p:nvSpPr>
              <p:cNvPr id="12" name="Прямоугольник 11"/>
              <p:cNvSpPr/>
              <p:nvPr/>
            </p:nvSpPr>
            <p:spPr>
              <a:xfrm>
                <a:off x="3237372" y="1745520"/>
                <a:ext cx="1950560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100" dirty="0">
                    <a:solidFill>
                      <a:srgbClr val="01509F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д</a:t>
                </a:r>
                <a:r>
                  <a:rPr lang="ru-RU" sz="1100" dirty="0" smtClean="0">
                    <a:solidFill>
                      <a:srgbClr val="01509F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ействующих соглашений </a:t>
                </a:r>
                <a:r>
                  <a:rPr lang="en-US" sz="1100" dirty="0" smtClean="0">
                    <a:solidFill>
                      <a:srgbClr val="01509F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/>
                </a:r>
                <a:br>
                  <a:rPr lang="en-US" sz="1100" dirty="0" smtClean="0">
                    <a:solidFill>
                      <a:srgbClr val="01509F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</a:br>
                <a:r>
                  <a:rPr lang="ru-RU" sz="1100" dirty="0" smtClean="0">
                    <a:solidFill>
                      <a:srgbClr val="01509F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о сотрудничестве</a:t>
                </a:r>
                <a:endParaRPr lang="ru-RU" sz="1100" dirty="0">
                  <a:solidFill>
                    <a:srgbClr val="01509F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cxnSp>
            <p:nvCxnSpPr>
              <p:cNvPr id="16" name="Прямая со стрелкой 15"/>
              <p:cNvCxnSpPr>
                <a:cxnSpLocks/>
              </p:cNvCxnSpPr>
              <p:nvPr/>
            </p:nvCxnSpPr>
            <p:spPr>
              <a:xfrm>
                <a:off x="2621180" y="2060212"/>
                <a:ext cx="619188" cy="329369"/>
              </a:xfrm>
              <a:prstGeom prst="straightConnector1">
                <a:avLst/>
              </a:prstGeom>
              <a:ln>
                <a:solidFill>
                  <a:srgbClr val="01509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Прямая со стрелкой 16"/>
              <p:cNvCxnSpPr>
                <a:cxnSpLocks/>
              </p:cNvCxnSpPr>
              <p:nvPr/>
            </p:nvCxnSpPr>
            <p:spPr>
              <a:xfrm flipV="1">
                <a:off x="2682005" y="1534387"/>
                <a:ext cx="555367" cy="288924"/>
              </a:xfrm>
              <a:prstGeom prst="straightConnector1">
                <a:avLst/>
              </a:prstGeom>
              <a:ln>
                <a:solidFill>
                  <a:srgbClr val="01509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Прямоугольник 17"/>
              <p:cNvSpPr/>
              <p:nvPr/>
            </p:nvSpPr>
            <p:spPr>
              <a:xfrm>
                <a:off x="3299822" y="1352797"/>
                <a:ext cx="557166" cy="400110"/>
              </a:xfrm>
              <a:prstGeom prst="rect">
                <a:avLst/>
              </a:prstGeom>
              <a:solidFill>
                <a:srgbClr val="01509F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000" b="1" dirty="0" smtClean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65</a:t>
                </a:r>
                <a:r>
                  <a:rPr lang="ru-RU" sz="2000" b="1" dirty="0" smtClean="0">
                    <a:solidFill>
                      <a:srgbClr val="01509F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endParaRPr lang="ru-RU" sz="2000" dirty="0">
                  <a:latin typeface="+mj-lt"/>
                </a:endParaRPr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>
                <a:off x="3270213" y="2581438"/>
                <a:ext cx="1917719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100" dirty="0" smtClean="0">
                    <a:solidFill>
                      <a:srgbClr val="01509F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международных ассоциаций</a:t>
                </a:r>
              </a:p>
            </p:txBody>
          </p:sp>
          <p:sp>
            <p:nvSpPr>
              <p:cNvPr id="20" name="Прямоугольник 19"/>
              <p:cNvSpPr/>
              <p:nvPr/>
            </p:nvSpPr>
            <p:spPr>
              <a:xfrm>
                <a:off x="3349041" y="2206070"/>
                <a:ext cx="507947" cy="400110"/>
              </a:xfrm>
              <a:prstGeom prst="rect">
                <a:avLst/>
              </a:prstGeom>
              <a:solidFill>
                <a:srgbClr val="01509F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000" b="1" dirty="0" smtClean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14</a:t>
                </a:r>
                <a:r>
                  <a:rPr lang="ru-RU" sz="2000" b="1" dirty="0" smtClean="0">
                    <a:solidFill>
                      <a:srgbClr val="01509F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endParaRPr lang="ru-RU" sz="2000" dirty="0">
                  <a:latin typeface="+mj-lt"/>
                </a:endParaRPr>
              </a:p>
            </p:txBody>
          </p:sp>
        </p:grp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5263" y="1405660"/>
              <a:ext cx="1352619" cy="1393516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565245" y="1052300"/>
              <a:ext cx="297183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solidFill>
                    <a:srgbClr val="005AAA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Соглашения о сотрудничестве</a:t>
              </a:r>
            </a:p>
          </p:txBody>
        </p:sp>
      </p:grpSp>
      <p:sp>
        <p:nvSpPr>
          <p:cNvPr id="22" name="Прямоугольник с двумя скругленными противолежащими углами 21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4951630" y="882392"/>
            <a:ext cx="6689969" cy="5667891"/>
          </a:xfrm>
          <a:prstGeom prst="round2DiagRect">
            <a:avLst>
              <a:gd name="adj1" fmla="val 9974"/>
              <a:gd name="adj2" fmla="val 0"/>
            </a:avLst>
          </a:prstGeom>
          <a:solidFill>
            <a:srgbClr val="2E75B6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8666259" y="1554063"/>
            <a:ext cx="281729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Меморандумы </a:t>
            </a:r>
            <a:br>
              <a:rPr lang="ru-RU" sz="1400" b="1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b="1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о взаимопонимании</a:t>
            </a:r>
            <a:endParaRPr lang="ru-RU" sz="1400" b="1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678052" y="2063216"/>
            <a:ext cx="280550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Университет </a:t>
            </a:r>
            <a:r>
              <a:rPr lang="ru-RU" sz="1000" dirty="0" err="1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Читкара</a:t>
            </a:r>
            <a:r>
              <a:rPr lang="ru-RU" sz="10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(Индия</a:t>
            </a:r>
            <a:r>
              <a:rPr lang="ru-RU" sz="10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  <a:endParaRPr lang="ru-RU" sz="1000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Университет </a:t>
            </a:r>
            <a:r>
              <a:rPr lang="ru-RU" sz="1000" dirty="0" err="1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Мпумаланга</a:t>
            </a:r>
            <a:r>
              <a:rPr lang="ru-RU" sz="10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(ЮАР</a:t>
            </a:r>
            <a:r>
              <a:rPr lang="ru-RU" sz="10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  <a:endParaRPr lang="ru-RU" sz="1000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dirty="0" err="1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Термезский</a:t>
            </a:r>
            <a:r>
              <a:rPr lang="ru-RU" sz="10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государственный университет </a:t>
            </a:r>
            <a:r>
              <a:rPr lang="ru-RU" sz="10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инженерии и </a:t>
            </a:r>
            <a:r>
              <a:rPr lang="ru-RU" sz="1000" dirty="0" err="1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агротехнологии</a:t>
            </a:r>
            <a:r>
              <a:rPr lang="ru-RU" sz="10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(Республика Узбекистан</a:t>
            </a:r>
            <a:r>
              <a:rPr lang="ru-RU" sz="10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  <a:endParaRPr lang="ru-RU" sz="1000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334963" y="2982586"/>
            <a:ext cx="4785678" cy="1632587"/>
            <a:chOff x="6597467" y="969302"/>
            <a:chExt cx="4844584" cy="1632587"/>
          </a:xfrm>
        </p:grpSpPr>
        <p:sp>
          <p:nvSpPr>
            <p:cNvPr id="32" name="Прямоугольник с двумя скругленными противолежащими углами 31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6597467" y="969302"/>
              <a:ext cx="4844584" cy="1632587"/>
            </a:xfrm>
            <a:prstGeom prst="round2DiagRect">
              <a:avLst>
                <a:gd name="adj1" fmla="val 11378"/>
                <a:gd name="adj2" fmla="val 0"/>
              </a:avLst>
            </a:prstGeom>
            <a:solidFill>
              <a:srgbClr val="2B375C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6870874" y="1424903"/>
              <a:ext cx="4210609" cy="9771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Участие в </a:t>
              </a:r>
              <a:r>
                <a:rPr lang="ru-RU" sz="10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6</a:t>
              </a:r>
              <a:r>
                <a:rPr lang="ru-RU" sz="10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 образовательных выставках за рубежом</a:t>
              </a: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ru-RU" sz="10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5</a:t>
              </a:r>
              <a:r>
                <a:rPr lang="ru-RU" sz="10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 изданий справочников для иностранных абитуриентов </a:t>
              </a:r>
              <a:r>
                <a:rPr lang="ru-RU" sz="10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/>
              </a:r>
              <a:br>
                <a:rPr lang="ru-RU" sz="10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ru-RU" sz="10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на </a:t>
              </a:r>
              <a:r>
                <a:rPr lang="ru-RU" sz="10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6 иностранных языках+ НED карта</a:t>
              </a: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ru-RU" sz="10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На </a:t>
              </a:r>
              <a:r>
                <a:rPr lang="ru-RU" sz="10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4</a:t>
              </a:r>
              <a:r>
                <a:rPr lang="ru-RU" sz="10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 языках </a:t>
              </a:r>
              <a:r>
                <a:rPr lang="ru-RU" sz="10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подготовлены рекламные буклеты об </a:t>
              </a:r>
              <a:r>
                <a:rPr lang="ru-RU" sz="10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университете </a:t>
              </a: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Ежеквартальное размещение информации о ГУАП </a:t>
              </a:r>
              <a:r>
                <a:rPr lang="ru-RU" sz="10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в </a:t>
              </a:r>
              <a:r>
                <a:rPr lang="ru-RU" sz="10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IAF </a:t>
              </a:r>
              <a:r>
                <a:rPr lang="ru-RU" sz="1000" b="1" dirty="0" err="1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Newsletter</a:t>
              </a:r>
              <a:endParaRPr lang="ru-RU" sz="10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sp>
        <p:nvSpPr>
          <p:cNvPr id="38" name="Прямоугольник 37"/>
          <p:cNvSpPr/>
          <p:nvPr/>
        </p:nvSpPr>
        <p:spPr>
          <a:xfrm>
            <a:off x="5236195" y="1548008"/>
            <a:ext cx="26573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Договоры </a:t>
            </a:r>
            <a:r>
              <a:rPr lang="ru-RU" sz="14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о </a:t>
            </a:r>
            <a:r>
              <a:rPr lang="ru-RU" sz="1400" b="1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сотрудничестве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5251396" y="1867491"/>
            <a:ext cx="3295596" cy="1746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Учреждение </a:t>
            </a:r>
            <a:r>
              <a:rPr lang="ru-RU" sz="10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образования </a:t>
            </a:r>
            <a:r>
              <a:rPr lang="ru-RU" sz="10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«Белорусский </a:t>
            </a:r>
            <a:r>
              <a:rPr lang="ru-RU" sz="10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государственный технологический </a:t>
            </a:r>
            <a:r>
              <a:rPr lang="ru-RU" sz="10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университет» </a:t>
            </a:r>
            <a:r>
              <a:rPr lang="ru-RU" sz="10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(БГТУ, Республика Беларусь</a:t>
            </a:r>
            <a:r>
              <a:rPr lang="ru-RU" sz="10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  <a:endParaRPr lang="ru-RU" sz="1000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" lvl="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00" dirty="0" err="1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Ургенчский</a:t>
            </a:r>
            <a:r>
              <a:rPr lang="ru-RU" sz="10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филиал </a:t>
            </a:r>
            <a:r>
              <a:rPr lang="ru-RU" sz="10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Ташкентского университета информационных технологий имени Мухаммада </a:t>
            </a:r>
            <a:r>
              <a:rPr lang="ru-RU" sz="10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0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0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Ал-</a:t>
            </a:r>
            <a:r>
              <a:rPr lang="ru-RU" sz="1000" dirty="0" err="1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Хоразмий</a:t>
            </a:r>
            <a:r>
              <a:rPr lang="ru-RU" sz="10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0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(</a:t>
            </a:r>
            <a:r>
              <a:rPr lang="ru-RU" sz="1000" dirty="0" err="1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г.Ургенч</a:t>
            </a:r>
            <a:r>
              <a:rPr lang="ru-RU" sz="10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, Республика Узбекистан</a:t>
            </a:r>
            <a:r>
              <a:rPr lang="ru-RU" sz="10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  <a:endParaRPr lang="ru-RU" sz="1000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" lvl="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Компания </a:t>
            </a:r>
            <a:r>
              <a:rPr lang="ru-RU" sz="1000" dirty="0" err="1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Layne</a:t>
            </a:r>
            <a:r>
              <a:rPr lang="ru-RU" sz="10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(Гуанчжоу) </a:t>
            </a:r>
            <a:r>
              <a:rPr lang="ru-RU" sz="10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по </a:t>
            </a:r>
            <a:r>
              <a:rPr lang="ru-RU" sz="10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обучению </a:t>
            </a:r>
            <a:r>
              <a:rPr lang="ru-RU" sz="10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за рубежом </a:t>
            </a:r>
            <a:endParaRPr lang="ru-RU" sz="1000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" lvl="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ООО «Обучение </a:t>
            </a:r>
            <a:r>
              <a:rPr lang="ru-RU" sz="10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заграницей </a:t>
            </a:r>
            <a:r>
              <a:rPr lang="ru-RU" sz="10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Катюша» (сотрудничество по привлечению граждан Китая </a:t>
            </a:r>
            <a:br>
              <a:rPr lang="ru-RU" sz="10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0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на обучение)</a:t>
            </a:r>
            <a:endParaRPr lang="ru-RU" sz="1000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31137" y="3113117"/>
            <a:ext cx="27093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Продвижение ГУАП за рубежом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349664" y="4527906"/>
            <a:ext cx="4414793" cy="2066887"/>
            <a:chOff x="2859245" y="4500147"/>
            <a:chExt cx="4414793" cy="2066887"/>
          </a:xfrm>
        </p:grpSpPr>
        <p:sp>
          <p:nvSpPr>
            <p:cNvPr id="26" name="Прямоугольник с двумя скругленными противолежащими углами 25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2859245" y="4500147"/>
              <a:ext cx="4414793" cy="1961794"/>
            </a:xfrm>
            <a:prstGeom prst="round2Diag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3140718" y="4593561"/>
              <a:ext cx="376512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ГУАП состоит в </a:t>
              </a:r>
              <a:r>
                <a:rPr lang="ru-RU" sz="1400" b="1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международных ассоциациях:</a:t>
              </a: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3140718" y="4897346"/>
              <a:ext cx="3491111" cy="16696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ru-RU" sz="1000" b="1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Международный альянс </a:t>
              </a:r>
              <a:r>
                <a:rPr lang="en-US" sz="1000" b="1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BRAIA</a:t>
              </a:r>
              <a:r>
                <a:rPr lang="ru-RU" sz="10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/>
              </a:r>
              <a:br>
                <a:rPr lang="ru-RU" sz="10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en-US" sz="10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(The «Belt and Road» Aerospace Innovation Alliance)</a:t>
              </a: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ru-RU" sz="1000" b="1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Международная </a:t>
              </a:r>
              <a:r>
                <a:rPr lang="ru-RU" sz="1000" b="1" dirty="0" err="1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астронавтическая</a:t>
              </a:r>
              <a:r>
                <a:rPr lang="ru-RU" sz="1000" b="1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 федерация </a:t>
              </a:r>
              <a:r>
                <a:rPr lang="ru-RU" sz="10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/>
              </a:r>
              <a:br>
                <a:rPr lang="ru-RU" sz="10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ru-RU" sz="10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(</a:t>
              </a:r>
              <a:r>
                <a:rPr lang="en-US" sz="10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International </a:t>
              </a:r>
              <a:r>
                <a:rPr lang="en-US" sz="1000" dirty="0" err="1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Astronautical</a:t>
              </a:r>
              <a:r>
                <a:rPr lang="en-US" sz="10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 Federation, IAF)</a:t>
              </a: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ru-RU" sz="1000" b="1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Ассоциация ректоров транспортных вузов </a:t>
              </a:r>
              <a:r>
                <a:rPr lang="ru-RU" sz="1000" b="1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БРИКС</a:t>
              </a: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ru-RU" sz="1000" b="1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Международное общество оптики и </a:t>
              </a:r>
              <a:r>
                <a:rPr lang="ru-RU" sz="1000" b="1" dirty="0" err="1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фотоники</a:t>
              </a:r>
              <a:r>
                <a:rPr lang="ru-RU" sz="1000" b="1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 SPIE </a:t>
              </a:r>
              <a:r>
                <a:rPr lang="ru-RU" sz="1000" b="1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/>
              </a:r>
              <a:br>
                <a:rPr lang="ru-RU" sz="1000" b="1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ru-RU" sz="10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(</a:t>
              </a:r>
              <a:r>
                <a:rPr lang="ru-RU" sz="1000" dirty="0" err="1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Society</a:t>
              </a:r>
              <a:r>
                <a:rPr lang="ru-RU" sz="10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ru-RU" sz="1000" dirty="0" err="1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of</a:t>
              </a:r>
              <a:r>
                <a:rPr lang="ru-RU" sz="10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ru-RU" sz="1000" dirty="0" err="1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Photo-Optical</a:t>
              </a:r>
              <a:r>
                <a:rPr lang="ru-RU" sz="10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ru-RU" sz="1000" dirty="0" err="1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Instrumentation</a:t>
              </a:r>
              <a:r>
                <a:rPr lang="ru-RU" sz="10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ru-RU" sz="1000" dirty="0" err="1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Engineers</a:t>
              </a:r>
              <a:r>
                <a:rPr lang="ru-RU" sz="10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)</a:t>
              </a:r>
              <a:endParaRPr lang="ru-RU" sz="10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marL="171450" lvl="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ru-RU" sz="1000" b="1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Альянс университетов Шелкового пути (UASR</a:t>
              </a:r>
              <a:r>
                <a:rPr lang="ru-RU" sz="1000" b="1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)</a:t>
              </a:r>
              <a:endParaRPr lang="ru-RU" sz="1000" b="1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>
                <a:spcAft>
                  <a:spcPts val="300"/>
                </a:spcAft>
              </a:pPr>
              <a:endParaRPr lang="ru-RU" sz="10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sp>
        <p:nvSpPr>
          <p:cNvPr id="30" name="Прямоугольник с двумя скругленными противолежащими углами 29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4520117" y="5271738"/>
            <a:ext cx="3005548" cy="1068314"/>
          </a:xfrm>
          <a:prstGeom prst="round2DiagRect">
            <a:avLst>
              <a:gd name="adj1" fmla="val 15733"/>
              <a:gd name="adj2" fmla="val 0"/>
            </a:avLst>
          </a:prstGeom>
          <a:gradFill flip="none" rotWithShape="1">
            <a:gsLst>
              <a:gs pos="39400">
                <a:srgbClr val="005AAA"/>
              </a:gs>
              <a:gs pos="0">
                <a:srgbClr val="005AAA"/>
              </a:gs>
              <a:gs pos="100000">
                <a:srgbClr val="00B7EE"/>
              </a:gs>
            </a:gsLst>
            <a:lin ang="19200000" scaled="0"/>
            <a:tileRect/>
          </a:gra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graphicFrame>
        <p:nvGraphicFramePr>
          <p:cNvPr id="33" name="Таблица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674325"/>
              </p:ext>
            </p:extLst>
          </p:nvPr>
        </p:nvGraphicFramePr>
        <p:xfrm>
          <a:off x="4742125" y="5361886"/>
          <a:ext cx="2634725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4708">
                  <a:extLst>
                    <a:ext uri="{9D8B030D-6E8A-4147-A177-3AD203B41FA5}">
                      <a16:colId xmlns:a16="http://schemas.microsoft.com/office/drawing/2014/main" val="189327389"/>
                    </a:ext>
                  </a:extLst>
                </a:gridCol>
                <a:gridCol w="2130017">
                  <a:extLst>
                    <a:ext uri="{9D8B030D-6E8A-4147-A177-3AD203B41FA5}">
                      <a16:colId xmlns:a16="http://schemas.microsoft.com/office/drawing/2014/main" val="3591074295"/>
                    </a:ext>
                  </a:extLst>
                </a:gridCol>
              </a:tblGrid>
              <a:tr h="5544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4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3</a:t>
                      </a:r>
                      <a:endParaRPr kumimoji="0" lang="ru-RU" sz="4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заявки на </a:t>
                      </a:r>
                      <a:r>
                        <a:rPr kumimoji="0" lang="ru-RU" sz="1400" b="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грантовые</a:t>
                      </a:r>
                      <a:r>
                        <a:rPr kumimoji="0" lang="ru-RU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конкурсы с участием иностранных партнеров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7178768"/>
                  </a:ext>
                </a:extLst>
              </a:tr>
            </a:tbl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5203673" y="1137294"/>
            <a:ext cx="61316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В 2024-2025 уч. году были подготовлены и подписаны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251396" y="3680766"/>
            <a:ext cx="32008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Соглашения </a:t>
            </a:r>
            <a:r>
              <a:rPr lang="ru-RU" sz="14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о студенческих обменах </a:t>
            </a:r>
            <a:endParaRPr lang="ru-RU" sz="1400" b="1" dirty="0" smtClean="0">
              <a:solidFill>
                <a:schemeClr val="bg1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266597" y="4000249"/>
            <a:ext cx="318564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Витебский государственный университет имени П.М. </a:t>
            </a:r>
            <a:r>
              <a:rPr lang="ru-RU" sz="1000" dirty="0" err="1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Машерова</a:t>
            </a:r>
            <a:r>
              <a:rPr lang="ru-RU" sz="10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0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(Республика </a:t>
            </a:r>
            <a:r>
              <a:rPr lang="ru-RU" sz="10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Беларусь</a:t>
            </a:r>
            <a:r>
              <a:rPr lang="ru-RU" sz="10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  <a:endParaRPr lang="ru-RU" sz="1000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" lvl="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Полоцкий государственный университет имени Евфросинии Полоцкой </a:t>
            </a:r>
            <a:r>
              <a:rPr lang="ru-RU" sz="10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(</a:t>
            </a:r>
            <a:r>
              <a:rPr lang="ru-RU" sz="10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ПГУ, Республика Беларусь</a:t>
            </a:r>
            <a:r>
              <a:rPr lang="ru-RU" sz="10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  <a:endParaRPr lang="ru-RU" sz="1000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" lvl="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00" dirty="0" err="1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Бейханский</a:t>
            </a:r>
            <a:r>
              <a:rPr lang="ru-RU" sz="10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университет </a:t>
            </a:r>
            <a:r>
              <a:rPr lang="ru-RU" sz="10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(</a:t>
            </a:r>
            <a:r>
              <a:rPr lang="ru-RU" sz="10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КНР</a:t>
            </a:r>
            <a:r>
              <a:rPr lang="ru-RU" sz="10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  <a:endParaRPr lang="ru-RU" sz="1000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8639409" y="3244920"/>
            <a:ext cx="290612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С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оглашение </a:t>
            </a:r>
            <a:r>
              <a:rPr lang="ru-RU" sz="12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о глобальном стратегическом партнерстве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200" b="1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200" b="1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с </a:t>
            </a:r>
            <a:r>
              <a:rPr lang="ru-RU" sz="1200" b="1" dirty="0" err="1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Нанкинским</a:t>
            </a:r>
            <a:r>
              <a:rPr lang="ru-RU" sz="12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университетом аэронавтики и астронавтики (КНР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  <a:endParaRPr lang="ru-RU" sz="1200" b="1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Договор </a:t>
            </a:r>
            <a:r>
              <a:rPr lang="ru-RU" sz="12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о научном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200" b="1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200" b="1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и </a:t>
            </a:r>
            <a:r>
              <a:rPr lang="ru-RU" sz="12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образовательном сотрудничестве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200" b="1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200" b="1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с </a:t>
            </a:r>
            <a:r>
              <a:rPr lang="ru-RU" sz="1200" b="1" dirty="0" err="1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Хэйлунцзянским</a:t>
            </a:r>
            <a:r>
              <a:rPr lang="ru-RU" sz="12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университетом (КНР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  <a:endParaRPr lang="ru-RU" sz="1200" b="1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Соглашение </a:t>
            </a:r>
            <a:r>
              <a:rPr lang="ru-RU" sz="12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о реализации образовательного проекта «</a:t>
            </a:r>
            <a:r>
              <a:rPr lang="ru-RU" sz="1200" b="1" dirty="0" err="1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Чжунъюань</a:t>
            </a:r>
            <a:r>
              <a:rPr lang="ru-RU" sz="12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-Петербургский авиационный институт»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200" b="1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200" b="1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с </a:t>
            </a:r>
            <a:r>
              <a:rPr lang="ru-RU" sz="1200" b="1" dirty="0" err="1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Чжунъюаньским</a:t>
            </a:r>
            <a:r>
              <a:rPr lang="ru-RU" sz="12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технологическим университетом (КНР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  <a:endParaRPr lang="ru-RU" sz="1200" b="1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24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" name="Прямая соединительная линия 136"/>
          <p:cNvCxnSpPr/>
          <p:nvPr/>
        </p:nvCxnSpPr>
        <p:spPr>
          <a:xfrm flipV="1">
            <a:off x="3415353" y="1447887"/>
            <a:ext cx="499821" cy="197"/>
          </a:xfrm>
          <a:prstGeom prst="line">
            <a:avLst/>
          </a:prstGeom>
          <a:ln w="9525">
            <a:solidFill>
              <a:srgbClr val="005A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Национальный проект «Беспилотные авиационные системы»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Стратегия </a:t>
            </a:r>
            <a:r>
              <a:rPr lang="ru-RU" dirty="0" smtClean="0"/>
              <a:t>развития</a:t>
            </a:r>
            <a:endParaRPr lang="ru-RU" dirty="0"/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653860C0-203C-4C60-AA7C-4D1B2DCE04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11" t="4849" r="10749"/>
          <a:stretch/>
        </p:blipFill>
        <p:spPr>
          <a:xfrm>
            <a:off x="6502400" y="1598476"/>
            <a:ext cx="5462588" cy="4374198"/>
          </a:xfrm>
          <a:prstGeom prst="rect">
            <a:avLst/>
          </a:prstGeom>
        </p:spPr>
      </p:pic>
      <p:grpSp>
        <p:nvGrpSpPr>
          <p:cNvPr id="111" name="Группа 110"/>
          <p:cNvGrpSpPr/>
          <p:nvPr/>
        </p:nvGrpSpPr>
        <p:grpSpPr>
          <a:xfrm>
            <a:off x="328894" y="4226286"/>
            <a:ext cx="3198982" cy="2230857"/>
            <a:chOff x="6909124" y="3328858"/>
            <a:chExt cx="2598833" cy="2031191"/>
          </a:xfrm>
        </p:grpSpPr>
        <p:sp>
          <p:nvSpPr>
            <p:cNvPr id="112" name="Прямоугольник с двумя скругленными противолежащими углами 111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6909124" y="3328858"/>
              <a:ext cx="2598833" cy="2031191"/>
            </a:xfrm>
            <a:prstGeom prst="round2DiagRect">
              <a:avLst>
                <a:gd name="adj1" fmla="val 15733"/>
                <a:gd name="adj2" fmla="val 0"/>
              </a:avLst>
            </a:prstGeom>
            <a:gradFill flip="none" rotWithShape="1">
              <a:gsLst>
                <a:gs pos="39400">
                  <a:srgbClr val="005AAA"/>
                </a:gs>
                <a:gs pos="0">
                  <a:srgbClr val="005AAA"/>
                </a:gs>
                <a:gs pos="100000">
                  <a:srgbClr val="00B7EE"/>
                </a:gs>
              </a:gsLst>
              <a:lin ang="19200000" scaled="0"/>
              <a:tileRect/>
            </a:gra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113" name="Прямоугольник 112"/>
            <p:cNvSpPr/>
            <p:nvPr/>
          </p:nvSpPr>
          <p:spPr>
            <a:xfrm>
              <a:off x="7105496" y="3915439"/>
              <a:ext cx="2268490" cy="13544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ru-RU" sz="1050" dirty="0" smtClean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Подготовка </a:t>
              </a:r>
              <a:r>
                <a:rPr lang="ru-RU" sz="1050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кадров для отрасли беспилотной </a:t>
              </a:r>
              <a:r>
                <a:rPr lang="ru-RU" sz="1050" dirty="0" smtClean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авиации</a:t>
              </a:r>
              <a:endParaRPr lang="ru-RU" sz="105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ru-RU" sz="1050" dirty="0" smtClean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Фундаментальные </a:t>
              </a:r>
              <a:r>
                <a:rPr lang="ru-RU" sz="1050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и перспективные </a:t>
              </a:r>
              <a:r>
                <a:rPr lang="ru-RU" sz="1050" dirty="0" smtClean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исследования в </a:t>
              </a:r>
              <a:r>
                <a:rPr lang="ru-RU" sz="1050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сфере беспилотных авиационных </a:t>
              </a:r>
              <a:r>
                <a:rPr lang="ru-RU" sz="1050" dirty="0" smtClean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систем</a:t>
              </a:r>
              <a:endParaRPr lang="ru-RU" sz="105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ru-RU" sz="1050" dirty="0" smtClean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Стимулирование </a:t>
              </a:r>
              <a:r>
                <a:rPr lang="ru-RU" sz="1050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спроса на отечественные беспилотные авиационные </a:t>
              </a:r>
              <a:r>
                <a:rPr lang="ru-RU" sz="1050" dirty="0" smtClean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системы</a:t>
              </a:r>
              <a:endParaRPr lang="ru-RU" sz="105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Прямоугольник 113"/>
            <p:cNvSpPr/>
            <p:nvPr/>
          </p:nvSpPr>
          <p:spPr>
            <a:xfrm>
              <a:off x="7144822" y="3484957"/>
              <a:ext cx="2222766" cy="4203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ГУАП принимает активное участие </a:t>
              </a:r>
              <a:r>
                <a:rPr lang="ru-RU" sz="1200" b="1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/>
              </a:r>
              <a:br>
                <a:rPr lang="ru-RU" sz="1200" b="1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в ключевых направлениях </a:t>
              </a:r>
              <a:r>
                <a:rPr lang="ru-RU" sz="12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проекта:</a:t>
              </a:r>
            </a:p>
          </p:txBody>
        </p:sp>
      </p:grpSp>
      <p:sp>
        <p:nvSpPr>
          <p:cNvPr id="115" name="Прямоугольник 114"/>
          <p:cNvSpPr/>
          <p:nvPr/>
        </p:nvSpPr>
        <p:spPr>
          <a:xfrm>
            <a:off x="430822" y="1267333"/>
            <a:ext cx="313828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1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ФП1. </a:t>
            </a:r>
            <a:r>
              <a:rPr lang="ru-RU" sz="11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Стимулирование </a:t>
            </a:r>
            <a:r>
              <a:rPr lang="ru-RU" sz="1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спроса </a:t>
            </a:r>
            <a:r>
              <a:rPr lang="ru-RU" sz="11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отечественные беспилотные авиационные системы</a:t>
            </a:r>
          </a:p>
        </p:txBody>
      </p:sp>
      <p:sp>
        <p:nvSpPr>
          <p:cNvPr id="116" name="Прямоугольник 115"/>
          <p:cNvSpPr/>
          <p:nvPr/>
        </p:nvSpPr>
        <p:spPr>
          <a:xfrm>
            <a:off x="430823" y="1793841"/>
            <a:ext cx="31382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1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ФП2. </a:t>
            </a:r>
            <a:r>
              <a:rPr lang="ru-RU" sz="1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Стимулирование разработки, стандартизации и серийного производства беспилотных авиационных систем </a:t>
            </a:r>
            <a:r>
              <a:rPr lang="ru-RU" sz="11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1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1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1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комплектующих</a:t>
            </a:r>
          </a:p>
        </p:txBody>
      </p:sp>
      <p:sp>
        <p:nvSpPr>
          <p:cNvPr id="117" name="Прямоугольник 116"/>
          <p:cNvSpPr/>
          <p:nvPr/>
        </p:nvSpPr>
        <p:spPr>
          <a:xfrm>
            <a:off x="430823" y="2658903"/>
            <a:ext cx="31382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1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ФП3. </a:t>
            </a:r>
            <a:r>
              <a:rPr lang="ru-RU" sz="1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инфраструктуры, обеспечение безопасности и формирование специализированной системы сертификации беспилотных авиационных систем</a:t>
            </a:r>
          </a:p>
        </p:txBody>
      </p:sp>
      <p:sp>
        <p:nvSpPr>
          <p:cNvPr id="118" name="Прямоугольник 117"/>
          <p:cNvSpPr/>
          <p:nvPr/>
        </p:nvSpPr>
        <p:spPr>
          <a:xfrm>
            <a:off x="430823" y="3523965"/>
            <a:ext cx="336688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1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ФП4. </a:t>
            </a:r>
            <a:r>
              <a:rPr lang="ru-RU" sz="1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Кадры для беспилотных авиационных систем </a:t>
            </a:r>
          </a:p>
        </p:txBody>
      </p:sp>
      <p:sp>
        <p:nvSpPr>
          <p:cNvPr id="119" name="Прямоугольник 118"/>
          <p:cNvSpPr/>
          <p:nvPr/>
        </p:nvSpPr>
        <p:spPr>
          <a:xfrm>
            <a:off x="430823" y="3881195"/>
            <a:ext cx="313828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1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ФП5</a:t>
            </a:r>
            <a:r>
              <a:rPr lang="ru-RU" sz="1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1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*Перспективные </a:t>
            </a:r>
            <a:r>
              <a:rPr lang="ru-RU" sz="1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разработки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1" name="Прямая соединительная линия 120"/>
          <p:cNvCxnSpPr/>
          <p:nvPr/>
        </p:nvCxnSpPr>
        <p:spPr>
          <a:xfrm>
            <a:off x="334963" y="1093551"/>
            <a:ext cx="0" cy="2918010"/>
          </a:xfrm>
          <a:prstGeom prst="line">
            <a:avLst/>
          </a:prstGeom>
          <a:ln w="12700">
            <a:solidFill>
              <a:srgbClr val="005A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единительная линия 122"/>
          <p:cNvCxnSpPr/>
          <p:nvPr/>
        </p:nvCxnSpPr>
        <p:spPr>
          <a:xfrm flipV="1">
            <a:off x="334962" y="1384162"/>
            <a:ext cx="135886" cy="2049"/>
          </a:xfrm>
          <a:prstGeom prst="line">
            <a:avLst/>
          </a:prstGeom>
          <a:ln w="9525">
            <a:solidFill>
              <a:srgbClr val="005A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я соединительная линия 123"/>
          <p:cNvCxnSpPr/>
          <p:nvPr/>
        </p:nvCxnSpPr>
        <p:spPr>
          <a:xfrm flipV="1">
            <a:off x="334962" y="1916113"/>
            <a:ext cx="135886" cy="2049"/>
          </a:xfrm>
          <a:prstGeom prst="line">
            <a:avLst/>
          </a:prstGeom>
          <a:ln w="9525">
            <a:solidFill>
              <a:srgbClr val="005A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единительная линия 124"/>
          <p:cNvCxnSpPr/>
          <p:nvPr/>
        </p:nvCxnSpPr>
        <p:spPr>
          <a:xfrm flipV="1">
            <a:off x="334962" y="2798271"/>
            <a:ext cx="135886" cy="2049"/>
          </a:xfrm>
          <a:prstGeom prst="line">
            <a:avLst/>
          </a:prstGeom>
          <a:ln w="9525">
            <a:solidFill>
              <a:srgbClr val="005A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я соединительная линия 125"/>
          <p:cNvCxnSpPr/>
          <p:nvPr/>
        </p:nvCxnSpPr>
        <p:spPr>
          <a:xfrm flipV="1">
            <a:off x="334962" y="3649831"/>
            <a:ext cx="135886" cy="2049"/>
          </a:xfrm>
          <a:prstGeom prst="line">
            <a:avLst/>
          </a:prstGeom>
          <a:ln w="9525">
            <a:solidFill>
              <a:srgbClr val="005A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/>
          <p:cNvCxnSpPr/>
          <p:nvPr/>
        </p:nvCxnSpPr>
        <p:spPr>
          <a:xfrm flipV="1">
            <a:off x="328895" y="3999231"/>
            <a:ext cx="135886" cy="2049"/>
          </a:xfrm>
          <a:prstGeom prst="line">
            <a:avLst/>
          </a:prstGeom>
          <a:ln w="9525">
            <a:solidFill>
              <a:srgbClr val="005A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Прямоугольник 127"/>
          <p:cNvSpPr/>
          <p:nvPr/>
        </p:nvSpPr>
        <p:spPr>
          <a:xfrm>
            <a:off x="3909527" y="1268413"/>
            <a:ext cx="186991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1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 </a:t>
            </a:r>
            <a:r>
              <a:rPr lang="ru-RU" sz="11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модель беспилотной авиационной </a:t>
            </a:r>
            <a:r>
              <a:rPr lang="ru-RU" sz="11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системы   </a:t>
            </a:r>
            <a:endParaRPr lang="ru-RU" sz="11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838471" y="1264790"/>
            <a:ext cx="93916" cy="433429"/>
          </a:xfrm>
          <a:prstGeom prst="rect">
            <a:avLst/>
          </a:prstGeom>
          <a:gradFill flip="none" rotWithShape="1">
            <a:gsLst>
              <a:gs pos="0">
                <a:srgbClr val="D12E6D"/>
              </a:gs>
              <a:gs pos="45000">
                <a:srgbClr val="8D3397"/>
              </a:gs>
              <a:gs pos="100000">
                <a:srgbClr val="005AAA"/>
              </a:gs>
            </a:gsLst>
            <a:lin ang="5400000" scaled="1"/>
            <a:tileRect/>
          </a:gra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129" name="Прямоугольник 128"/>
          <p:cNvSpPr/>
          <p:nvPr/>
        </p:nvSpPr>
        <p:spPr>
          <a:xfrm>
            <a:off x="3921886" y="3891520"/>
            <a:ext cx="235337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1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Внешний </a:t>
            </a:r>
            <a:r>
              <a:rPr lang="ru-RU" sz="11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вид для спортивных </a:t>
            </a:r>
            <a:r>
              <a:rPr lang="ru-RU" sz="11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квадрокоптеров</a:t>
            </a:r>
            <a:r>
              <a:rPr lang="ru-RU" sz="11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1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классах</a:t>
            </a:r>
            <a:r>
              <a:rPr lang="ru-RU" sz="11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1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75 и </a:t>
            </a:r>
            <a:r>
              <a:rPr lang="ru-RU" sz="11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330</a:t>
            </a:r>
            <a:endParaRPr lang="ru-RU" sz="11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1" name="Picture 2" descr="https://media.guap.ru/23254/_title.jpg?s=l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2386" y="2456849"/>
            <a:ext cx="2033956" cy="123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Прямоугольник 131"/>
          <p:cNvSpPr/>
          <p:nvPr/>
        </p:nvSpPr>
        <p:spPr>
          <a:xfrm>
            <a:off x="3918051" y="2200263"/>
            <a:ext cx="13740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1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Провайдеры БАС</a:t>
            </a:r>
            <a:endParaRPr lang="ru-RU" sz="11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3" name="Прямоугольник 132"/>
          <p:cNvSpPr/>
          <p:nvPr/>
        </p:nvSpPr>
        <p:spPr>
          <a:xfrm>
            <a:off x="3838472" y="2243527"/>
            <a:ext cx="107292" cy="1455724"/>
          </a:xfrm>
          <a:prstGeom prst="rect">
            <a:avLst/>
          </a:prstGeom>
          <a:gradFill flip="none" rotWithShape="1">
            <a:gsLst>
              <a:gs pos="0">
                <a:srgbClr val="D12E6D"/>
              </a:gs>
              <a:gs pos="45000">
                <a:srgbClr val="8D3397"/>
              </a:gs>
              <a:gs pos="100000">
                <a:srgbClr val="005AAA"/>
              </a:gs>
            </a:gsLst>
            <a:lin ang="5400000" scaled="1"/>
            <a:tileRect/>
          </a:gra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cxnSp>
        <p:nvCxnSpPr>
          <p:cNvPr id="134" name="Прямая соединительная линия 133"/>
          <p:cNvCxnSpPr/>
          <p:nvPr/>
        </p:nvCxnSpPr>
        <p:spPr>
          <a:xfrm>
            <a:off x="3614956" y="3685201"/>
            <a:ext cx="249866" cy="3814"/>
          </a:xfrm>
          <a:prstGeom prst="line">
            <a:avLst/>
          </a:prstGeom>
          <a:ln w="9525">
            <a:solidFill>
              <a:srgbClr val="005A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я соединительная линия 135"/>
          <p:cNvCxnSpPr/>
          <p:nvPr/>
        </p:nvCxnSpPr>
        <p:spPr>
          <a:xfrm>
            <a:off x="2589663" y="4011561"/>
            <a:ext cx="1301627" cy="0"/>
          </a:xfrm>
          <a:prstGeom prst="line">
            <a:avLst/>
          </a:prstGeom>
          <a:ln w="9525">
            <a:solidFill>
              <a:srgbClr val="005A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8" name="Picture 4" descr="https://sun9-63.userapi.com/s/v1/ig2/NFDy0sxvMERNpnUWLNvvFdPZcKs12hYt4WGMIGjz_Hx7-baTgDBV_fu3a3MVVKNpJD3v2cItj1vUjRGYqmNpmsE1.jpg?quality=95&amp;as=32x32,48x48,72x72,108x108,160x160,240x240,360x360,480x480,540x540,640x640,720x720,1080x1080,1200x1200&amp;from=bu&amp;cs=1200x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0723" y="4321326"/>
            <a:ext cx="986426" cy="98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6" descr="https://sun9-53.userapi.com/s/v1/ig2/76_xbEvGGTZ6UUVYRRCIGQBD1J-iYpbFRX89qNHUd_SFy-k8KHcrI8nQknjCqHdcgBWYceC0rB5lIoWegTMaGaDT.jpg?quality=95&amp;as=32x32,48x48,72x72,108x108,160x160,240x240,360x360,480x480,540x540,640x640,720x720,1080x1080,1200x1200&amp;from=bu&amp;cs=1200x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3416" y="4324826"/>
            <a:ext cx="982926" cy="98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Прямоугольник 129"/>
          <p:cNvSpPr/>
          <p:nvPr/>
        </p:nvSpPr>
        <p:spPr>
          <a:xfrm>
            <a:off x="3836797" y="3887897"/>
            <a:ext cx="107950" cy="1419855"/>
          </a:xfrm>
          <a:prstGeom prst="rect">
            <a:avLst/>
          </a:prstGeom>
          <a:gradFill flip="none" rotWithShape="1">
            <a:gsLst>
              <a:gs pos="0">
                <a:srgbClr val="D12E6D"/>
              </a:gs>
              <a:gs pos="45000">
                <a:srgbClr val="8D3397"/>
              </a:gs>
              <a:gs pos="100000">
                <a:srgbClr val="005AAA"/>
              </a:gs>
            </a:gsLst>
            <a:lin ang="5400000" scaled="1"/>
            <a:tileRect/>
          </a:gra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4063935" y="5033963"/>
            <a:ext cx="636653" cy="273789"/>
          </a:xfrm>
          <a:prstGeom prst="rect">
            <a:avLst/>
          </a:prstGeom>
          <a:gradFill flip="none" rotWithShape="1">
            <a:gsLst>
              <a:gs pos="0">
                <a:srgbClr val="292728"/>
              </a:gs>
              <a:gs pos="100000">
                <a:srgbClr val="292728"/>
              </a:gs>
            </a:gsLst>
            <a:lin ang="16200000" scaled="1"/>
            <a:tileRect/>
          </a:gra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140" name="Прямоугольник 139"/>
          <p:cNvSpPr/>
          <p:nvPr/>
        </p:nvSpPr>
        <p:spPr>
          <a:xfrm>
            <a:off x="5076826" y="5033963"/>
            <a:ext cx="595312" cy="245619"/>
          </a:xfrm>
          <a:prstGeom prst="rect">
            <a:avLst/>
          </a:prstGeom>
          <a:gradFill flip="none" rotWithShape="1">
            <a:gsLst>
              <a:gs pos="0">
                <a:srgbClr val="292728"/>
              </a:gs>
              <a:gs pos="100000">
                <a:srgbClr val="292728"/>
              </a:gs>
            </a:gsLst>
            <a:lin ang="16200000" scaled="1"/>
            <a:tileRect/>
          </a:gra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14384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Международные </a:t>
            </a:r>
            <a:r>
              <a:rPr lang="ru-RU" dirty="0" smtClean="0"/>
              <a:t>мероприятия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Международная политика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964190"/>
              </p:ext>
            </p:extLst>
          </p:nvPr>
        </p:nvGraphicFramePr>
        <p:xfrm>
          <a:off x="334962" y="1255831"/>
          <a:ext cx="11630025" cy="53838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6005">
                  <a:extLst>
                    <a:ext uri="{9D8B030D-6E8A-4147-A177-3AD203B41FA5}">
                      <a16:colId xmlns:a16="http://schemas.microsoft.com/office/drawing/2014/main" val="4006528820"/>
                    </a:ext>
                  </a:extLst>
                </a:gridCol>
                <a:gridCol w="2326005">
                  <a:extLst>
                    <a:ext uri="{9D8B030D-6E8A-4147-A177-3AD203B41FA5}">
                      <a16:colId xmlns:a16="http://schemas.microsoft.com/office/drawing/2014/main" val="249445273"/>
                    </a:ext>
                  </a:extLst>
                </a:gridCol>
                <a:gridCol w="2232434">
                  <a:extLst>
                    <a:ext uri="{9D8B030D-6E8A-4147-A177-3AD203B41FA5}">
                      <a16:colId xmlns:a16="http://schemas.microsoft.com/office/drawing/2014/main" val="1004566916"/>
                    </a:ext>
                  </a:extLst>
                </a:gridCol>
                <a:gridCol w="2508068">
                  <a:extLst>
                    <a:ext uri="{9D8B030D-6E8A-4147-A177-3AD203B41FA5}">
                      <a16:colId xmlns:a16="http://schemas.microsoft.com/office/drawing/2014/main" val="333192132"/>
                    </a:ext>
                  </a:extLst>
                </a:gridCol>
                <a:gridCol w="2237513">
                  <a:extLst>
                    <a:ext uri="{9D8B030D-6E8A-4147-A177-3AD203B41FA5}">
                      <a16:colId xmlns:a16="http://schemas.microsoft.com/office/drawing/2014/main" val="45457936"/>
                    </a:ext>
                  </a:extLst>
                </a:gridCol>
              </a:tblGrid>
              <a:tr h="588209">
                <a:tc>
                  <a:txBody>
                    <a:bodyPr/>
                    <a:lstStyle/>
                    <a:p>
                      <a:pPr marL="1080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6 ноября</a:t>
                      </a:r>
                      <a:r>
                        <a:rPr lang="ru-RU" sz="900" b="1" kern="1200" baseline="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1080000" algn="l"/>
                      <a:endParaRPr lang="ru-RU" sz="900" b="1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21—23 ноября 2024</a:t>
                      </a:r>
                    </a:p>
                    <a:p>
                      <a:pPr marL="1080000" algn="l"/>
                      <a:endParaRPr lang="ru-RU" sz="900" b="1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1652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25—26 ноября 2024</a:t>
                      </a:r>
                    </a:p>
                  </a:txBody>
                  <a:tcPr marL="0" marR="0" marT="36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17 октября 2024</a:t>
                      </a:r>
                    </a:p>
                    <a:p>
                      <a:pPr marL="1080000" algn="l"/>
                      <a:endParaRPr lang="ru-RU" sz="900" b="1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74738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18—22 ноября 2024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27869824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IV Международный форум </a:t>
                      </a:r>
                      <a:b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</a:br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«Математические методы и модели в высокотехнологичном производстве»</a:t>
                      </a:r>
                      <a:endParaRPr lang="ru-RU" sz="9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XII Международная научно-практическая конференция «Философия и культура информационного общества» </a:t>
                      </a:r>
                      <a:endParaRPr lang="ru-RU" sz="9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III Международная научно-практическая конференция «Обучение переводу </a:t>
                      </a:r>
                      <a:b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</a:br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в неязыковом вузе: актуальные вопросы </a:t>
                      </a:r>
                      <a:b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</a:br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и современные тенденции»</a:t>
                      </a:r>
                      <a:endParaRPr lang="ru-RU" sz="9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Международная конференция «Прикладной искусственный интеллект: перспективы </a:t>
                      </a:r>
                      <a:b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</a:br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и риски»</a:t>
                      </a:r>
                      <a:endParaRPr lang="ru-RU" sz="9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Международные студенческие соревнования «</a:t>
                      </a:r>
                      <a:r>
                        <a:rPr lang="ru-RU" sz="900" dirty="0" err="1" smtClean="0">
                          <a:solidFill>
                            <a:srgbClr val="002060"/>
                          </a:solidFill>
                          <a:latin typeface="+mj-lt"/>
                        </a:rPr>
                        <a:t>RoboticsSkills</a:t>
                      </a:r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»</a:t>
                      </a:r>
                      <a:r>
                        <a:rPr lang="en-US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/>
                      </a:r>
                      <a:br>
                        <a:rPr lang="en-US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</a:br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по робототехнике ГУАП </a:t>
                      </a:r>
                      <a:b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</a:br>
                      <a:endParaRPr lang="ru-RU" sz="9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3720603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1080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6 —12 июля</a:t>
                      </a:r>
                      <a:r>
                        <a:rPr lang="ru-RU" sz="900" b="1" kern="1200" baseline="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 20</a:t>
                      </a: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25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16—22 июня 2025 </a:t>
                      </a:r>
                    </a:p>
                    <a:p>
                      <a:pPr marL="1080000" algn="l"/>
                      <a:endParaRPr lang="ru-RU" sz="900" b="1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5—7 мая 2025</a:t>
                      </a:r>
                    </a:p>
                    <a:p>
                      <a:pPr marL="1080000" algn="l"/>
                      <a:endParaRPr lang="ru-RU" sz="900" b="1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12—16 мая 2025 </a:t>
                      </a:r>
                    </a:p>
                    <a:p>
                      <a:pPr marL="1080000" algn="l"/>
                      <a:endParaRPr lang="ru-RU" sz="900" b="1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23—27 июня 2025</a:t>
                      </a:r>
                    </a:p>
                    <a:p>
                      <a:pPr marL="1080000" algn="l"/>
                      <a:endParaRPr lang="ru-RU" sz="900" b="1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26859421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Международная летняя школа</a:t>
                      </a:r>
                      <a:r>
                        <a:rPr lang="ru-RU" sz="900" baseline="0" dirty="0" smtClean="0">
                          <a:solidFill>
                            <a:srgbClr val="002060"/>
                          </a:solidFill>
                          <a:latin typeface="+mj-lt"/>
                        </a:rPr>
                        <a:t> </a:t>
                      </a:r>
                      <a:br>
                        <a:rPr lang="ru-RU" sz="900" baseline="0" dirty="0" smtClean="0">
                          <a:solidFill>
                            <a:srgbClr val="002060"/>
                          </a:solidFill>
                          <a:latin typeface="+mj-lt"/>
                        </a:rPr>
                      </a:br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ГУАП-ВГУ имени </a:t>
                      </a:r>
                      <a:r>
                        <a:rPr lang="ru-RU" sz="900" dirty="0" err="1" smtClean="0">
                          <a:solidFill>
                            <a:srgbClr val="002060"/>
                          </a:solidFill>
                          <a:latin typeface="+mj-lt"/>
                        </a:rPr>
                        <a:t>П.М.Машерова</a:t>
                      </a:r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  </a:t>
                      </a:r>
                      <a:b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</a:br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по информационным технологиям </a:t>
                      </a:r>
                      <a:b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</a:br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и искусственному интеллекту</a:t>
                      </a:r>
                      <a:endParaRPr lang="ru-RU" sz="9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IV Международная летняя школа ГУАП-ПГУ по информационным технологиям и робототехнике</a:t>
                      </a:r>
                      <a:endParaRPr lang="ru-RU" sz="9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VI Международная </a:t>
                      </a:r>
                      <a:b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</a:br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межвузовская деловая игра </a:t>
                      </a:r>
                      <a:b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</a:br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«Точка роста.  Путь к успеху»</a:t>
                      </a:r>
                      <a:endParaRPr lang="ru-RU" sz="9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XXVII Международная научная </a:t>
                      </a:r>
                      <a:b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</a:br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конференция «Волновая электроника </a:t>
                      </a:r>
                      <a:b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</a:br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и</a:t>
                      </a:r>
                      <a:r>
                        <a:rPr lang="ru-RU" sz="900" baseline="0" dirty="0" smtClean="0">
                          <a:solidFill>
                            <a:srgbClr val="002060"/>
                          </a:solidFill>
                          <a:latin typeface="+mj-lt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инфокоммуникационные системы»</a:t>
                      </a:r>
                      <a:endParaRPr lang="ru-RU" sz="9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Международная научно-практическая конференция «Современная онтология XII: онтология как системное знание </a:t>
                      </a:r>
                      <a:b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</a:br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о мире в его единстве»</a:t>
                      </a:r>
                      <a:endParaRPr lang="ru-RU" sz="9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70720517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1080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15 мая 2025 </a:t>
                      </a:r>
                    </a:p>
                    <a:p>
                      <a:pPr marL="1080000" algn="l"/>
                      <a:endParaRPr lang="ru-RU" sz="900" b="1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10 марта 2025 </a:t>
                      </a:r>
                    </a:p>
                    <a:p>
                      <a:pPr marL="1080000" algn="l"/>
                      <a:endParaRPr lang="ru-RU" sz="900" b="1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4—12 апреля 2025</a:t>
                      </a:r>
                    </a:p>
                    <a:p>
                      <a:pPr marL="1080000" algn="l"/>
                      <a:endParaRPr lang="ru-RU" sz="900" b="1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18—19 апреля 2025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15—16 апреля 2025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970864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VI Международная научная конференция «Экономические и социальные тренды устойчивого развития современного общества»</a:t>
                      </a:r>
                      <a:endParaRPr lang="ru-RU" sz="9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III международный общественно-научный форум «Балканский диалог 2025: Черногория-Россия»</a:t>
                      </a:r>
                      <a:endParaRPr lang="ru-RU" sz="9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44-й международная конференция «Школьная информатика и проблемы устойчивого развития», 10.02.25-20.03.25, </a:t>
                      </a:r>
                      <a:endParaRPr lang="ru-RU" sz="9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Международный чемпионат по автоматизации и управлению качеством сложных технических систем «SUAI </a:t>
                      </a:r>
                      <a:r>
                        <a:rPr lang="ru-RU" sz="900" dirty="0" err="1" smtClean="0">
                          <a:solidFill>
                            <a:srgbClr val="002060"/>
                          </a:solidFill>
                          <a:latin typeface="+mj-lt"/>
                        </a:rPr>
                        <a:t>Automation</a:t>
                      </a:r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 </a:t>
                      </a:r>
                      <a:r>
                        <a:rPr lang="ru-RU" sz="900" dirty="0" err="1" smtClean="0">
                          <a:solidFill>
                            <a:srgbClr val="002060"/>
                          </a:solidFill>
                          <a:latin typeface="+mj-lt"/>
                        </a:rPr>
                        <a:t>Students</a:t>
                      </a:r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 </a:t>
                      </a:r>
                      <a:r>
                        <a:rPr lang="ru-RU" sz="900" dirty="0" err="1" smtClean="0">
                          <a:solidFill>
                            <a:srgbClr val="002060"/>
                          </a:solidFill>
                          <a:latin typeface="+mj-lt"/>
                        </a:rPr>
                        <a:t>Games</a:t>
                      </a:r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»</a:t>
                      </a:r>
                      <a:endParaRPr lang="ru-RU" sz="9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XX Международная конференция по электромеханике и робототехнике «</a:t>
                      </a:r>
                      <a:r>
                        <a:rPr lang="ru-RU" sz="900" dirty="0" err="1" smtClean="0">
                          <a:solidFill>
                            <a:srgbClr val="002060"/>
                          </a:solidFill>
                          <a:latin typeface="+mj-lt"/>
                        </a:rPr>
                        <a:t>Завалишинские</a:t>
                      </a:r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 чтения 2025» </a:t>
                      </a:r>
                      <a:b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</a:br>
                      <a:endParaRPr lang="ru-RU" sz="9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2404898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1080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–2</a:t>
                      </a:r>
                      <a:r>
                        <a:rPr lang="en-US" sz="900" b="1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 апреля 202</a:t>
                      </a:r>
                      <a:r>
                        <a:rPr lang="en-US" sz="900" b="1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  <a:endParaRPr lang="ru-RU" sz="900" b="1" kern="1200" dirty="0" smtClean="0">
                        <a:solidFill>
                          <a:srgbClr val="00206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14—18 апреля 2025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4 марта 2025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12—31 мая 2025</a:t>
                      </a:r>
                    </a:p>
                    <a:p>
                      <a:pPr marL="1080000" algn="l"/>
                      <a:endParaRPr lang="ru-RU" sz="900" b="1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Ноябрь 2024 г.</a:t>
                      </a:r>
                    </a:p>
                    <a:p>
                      <a:pPr marL="1080000" algn="l"/>
                      <a:endParaRPr lang="ru-RU" sz="900" b="1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0844846"/>
                  </a:ext>
                </a:extLst>
              </a:tr>
              <a:tr h="5665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VI международная научная конференция «Аэрокосмическое приборостроение</a:t>
                      </a:r>
                      <a:b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</a:br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и эксплуатационные технологии»</a:t>
                      </a:r>
                      <a:endParaRPr lang="ru-RU" sz="9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78 Международная студенческая научная конференция и выставка научно-технического творчества студентов ГУАП</a:t>
                      </a:r>
                      <a:endParaRPr lang="ru-RU" sz="9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VII </a:t>
                      </a:r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международный форум «Метрологическое обеспечение инновационных технологий» </a:t>
                      </a:r>
                      <a:endParaRPr lang="ru-RU" sz="9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Всероссийский Арктический диктант </a:t>
                      </a:r>
                      <a:b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</a:br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для студентов и школьников </a:t>
                      </a:r>
                      <a:b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</a:br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с международным участием</a:t>
                      </a:r>
                      <a:endParaRPr lang="ru-RU" sz="9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Осенняя российско-индийская метрологическая школа</a:t>
                      </a:r>
                      <a:endParaRPr lang="ru-RU" sz="9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97353424"/>
                  </a:ext>
                </a:extLst>
              </a:tr>
            </a:tbl>
          </a:graphicData>
        </a:graphic>
      </p:graphicFrame>
      <p:grpSp>
        <p:nvGrpSpPr>
          <p:cNvPr id="36" name="Группа 35"/>
          <p:cNvGrpSpPr/>
          <p:nvPr/>
        </p:nvGrpSpPr>
        <p:grpSpPr>
          <a:xfrm>
            <a:off x="423439" y="1260904"/>
            <a:ext cx="10400645" cy="4825928"/>
            <a:chOff x="423439" y="1260904"/>
            <a:chExt cx="10400645" cy="4825928"/>
          </a:xfrm>
        </p:grpSpPr>
        <p:pic>
          <p:nvPicPr>
            <p:cNvPr id="21" name="Picture 2" descr="https://media.guap.ru/22717/_title.jpg?s=l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39" y="5466408"/>
              <a:ext cx="1008000" cy="620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3787" y="1260904"/>
              <a:ext cx="1006376" cy="608743"/>
            </a:xfrm>
            <a:prstGeom prst="rect">
              <a:avLst/>
            </a:prstGeom>
          </p:spPr>
        </p:pic>
        <p:pic>
          <p:nvPicPr>
            <p:cNvPr id="23" name="Picture 4" descr="https://media.guap.ru/22932/_title.jpg?s=l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295493" y="2603980"/>
              <a:ext cx="1005160" cy="622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3700" y="2603980"/>
              <a:ext cx="1007278" cy="660110"/>
            </a:xfrm>
            <a:prstGeom prst="rect">
              <a:avLst/>
            </a:prstGeom>
          </p:spPr>
        </p:pic>
        <p:pic>
          <p:nvPicPr>
            <p:cNvPr id="25" name="Picture 6" descr="https://media.guap.ru/22796/_title.jpg?s=lg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796548" y="4015938"/>
              <a:ext cx="1008000" cy="667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2" descr="https://media.guap.ru/22106/011.jpg?s=lg"/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746600" y="1260904"/>
              <a:ext cx="1008000" cy="606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0" descr="https://media.guap.ru/22130/_title.jpg?s=lg"/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051487" y="1260904"/>
              <a:ext cx="1008001" cy="609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https://media.guap.ru/21901/006.jpg?s=lg"/>
            <p:cNvPicPr>
              <a:picLocks noChangeAspect="1" noChangeArrowheads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292653" y="1260904"/>
              <a:ext cx="1008000" cy="612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69554" y="5466407"/>
              <a:ext cx="1006909" cy="620424"/>
            </a:xfrm>
            <a:prstGeom prst="rect">
              <a:avLst/>
            </a:prstGeom>
          </p:spPr>
        </p:pic>
        <p:pic>
          <p:nvPicPr>
            <p:cNvPr id="30" name="Picture 8" descr="https://media.guap.ru/22951/009.jpg?s=lg"/>
            <p:cNvPicPr>
              <a:picLocks noChangeAspect="1" noChangeArrowheads="1"/>
            </p:cNvPicPr>
            <p:nvPr/>
          </p:nvPicPr>
          <p:blipFill rotWithShape="1">
            <a:blip r:embed="rId11" cstate="screen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10000" contras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6866"/>
            <a:stretch/>
          </p:blipFill>
          <p:spPr bwMode="auto">
            <a:xfrm>
              <a:off x="433207" y="4015938"/>
              <a:ext cx="1005260" cy="659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01432" y="1260904"/>
              <a:ext cx="1008000" cy="608894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6791" y="2603980"/>
              <a:ext cx="1008000" cy="660110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0493" y="2603980"/>
              <a:ext cx="1008000" cy="622526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9387" y="4015938"/>
              <a:ext cx="1008000" cy="683897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5023" y="4015938"/>
              <a:ext cx="999403" cy="667075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07138" y="4015938"/>
              <a:ext cx="1044272" cy="667955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17255" y="5466407"/>
              <a:ext cx="1008000" cy="620424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16984" y="5466407"/>
              <a:ext cx="1044272" cy="620424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86780" y="5466407"/>
              <a:ext cx="1017768" cy="609119"/>
            </a:xfrm>
            <a:prstGeom prst="rect">
              <a:avLst/>
            </a:prstGeom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06316" y="2603980"/>
              <a:ext cx="1017768" cy="6171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699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Международные </a:t>
            </a:r>
            <a:r>
              <a:rPr lang="ru-RU" dirty="0" smtClean="0"/>
              <a:t>активности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Международная политика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4069693"/>
              </p:ext>
            </p:extLst>
          </p:nvPr>
        </p:nvGraphicFramePr>
        <p:xfrm>
          <a:off x="334963" y="1268414"/>
          <a:ext cx="11630025" cy="5071735"/>
        </p:xfrm>
        <a:graphic>
          <a:graphicData uri="http://schemas.openxmlformats.org/drawingml/2006/table">
            <a:tbl>
              <a:tblPr/>
              <a:tblGrid>
                <a:gridCol w="3723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27863">
                  <a:extLst>
                    <a:ext uri="{9D8B030D-6E8A-4147-A177-3AD203B41FA5}">
                      <a16:colId xmlns:a16="http://schemas.microsoft.com/office/drawing/2014/main" val="3150078019"/>
                    </a:ext>
                  </a:extLst>
                </a:gridCol>
                <a:gridCol w="3778931">
                  <a:extLst>
                    <a:ext uri="{9D8B030D-6E8A-4147-A177-3AD203B41FA5}">
                      <a16:colId xmlns:a16="http://schemas.microsoft.com/office/drawing/2014/main" val="237899859"/>
                    </a:ext>
                  </a:extLst>
                </a:gridCol>
              </a:tblGrid>
              <a:tr h="2215015">
                <a:tc>
                  <a:txBody>
                    <a:bodyPr/>
                    <a:lstStyle/>
                    <a:p>
                      <a:pPr marL="265113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2B375C"/>
                        </a:solidFill>
                        <a:effectLst/>
                        <a:uLnTx/>
                        <a:uFillTx/>
                        <a:latin typeface="+mj-lt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180000" marR="180000" marT="144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5113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180000" marR="180000" marT="144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180000" marR="180000" marT="144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9008560"/>
                  </a:ext>
                </a:extLst>
              </a:tr>
              <a:tr h="269142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rgbClr val="005AAA"/>
                          </a:solidFill>
                          <a:latin typeface="Roboto Light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rgbClr val="005AAA"/>
                          </a:solidFill>
                          <a:latin typeface="Roboto Light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rgbClr val="005AAA"/>
                          </a:solidFill>
                          <a:latin typeface="Roboto Light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rgbClr val="005AAA"/>
                          </a:solidFill>
                          <a:latin typeface="Roboto Light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rgbClr val="005AAA"/>
                          </a:solidFill>
                          <a:latin typeface="Roboto Light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rgbClr val="005AAA"/>
                          </a:solidFill>
                          <a:latin typeface="Roboto Light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rgbClr val="005AAA"/>
                          </a:solidFill>
                          <a:latin typeface="Roboto Light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rgbClr val="005AAA"/>
                          </a:solidFill>
                          <a:latin typeface="Roboto Light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rgbClr val="005AAA"/>
                          </a:solidFill>
                          <a:latin typeface="Roboto Light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B375C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Академическая мобильность</a:t>
                      </a:r>
                    </a:p>
                    <a:p>
                      <a:pPr marL="265113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B375C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32 обучающихся прошли семестровые стажировки (обучение) в КНР, Беларуси </a:t>
                      </a:r>
                      <a:b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B375C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</a:b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B375C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и Венгрии</a:t>
                      </a:r>
                    </a:p>
                    <a:p>
                      <a:pPr marL="265113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B375C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2 проведенные стажировки для студентов </a:t>
                      </a:r>
                      <a:b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B375C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</a:b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B375C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из ПГУ  в ГУАП</a:t>
                      </a:r>
                    </a:p>
                    <a:p>
                      <a:pPr marL="265113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B375C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50 сотрудников побывали в зарубежных командировках</a:t>
                      </a:r>
                    </a:p>
                  </a:txBody>
                  <a:tcPr marL="180000" marR="180000" marT="144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B375C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Совместные молодежные мероприятия </a:t>
                      </a:r>
                      <a:b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B375C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</a:b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B375C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с зарубежными партнерами </a:t>
                      </a:r>
                    </a:p>
                    <a:p>
                      <a:pPr marL="257175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B375C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Осенняя российско-индийская метрологическая школа</a:t>
                      </a:r>
                    </a:p>
                    <a:p>
                      <a:pPr marL="257175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B375C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VI Международная межвузовская деловая игра «Точка роста. Путь к успеху»  </a:t>
                      </a:r>
                    </a:p>
                    <a:p>
                      <a:pPr marL="257175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B375C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 IV Международная летняя школа ГУАП-ПГУ по информационным технологиям и робототехнике. </a:t>
                      </a:r>
                    </a:p>
                    <a:p>
                      <a:pPr marL="257175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B375C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Международная летняя школа по информационным технологиям и искусственному интеллекту между ГУАП и ВГУ</a:t>
                      </a:r>
                    </a:p>
                    <a:p>
                      <a:pPr marL="265113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180000" marR="180000" marT="144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B375C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Конкурсы, лекции, онлайн курсы</a:t>
                      </a:r>
                    </a:p>
                    <a:p>
                      <a:pPr marL="265113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III конкурс профессионального мастерства, организованный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Шэньянским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 технологическим университетом</a:t>
                      </a:r>
                    </a:p>
                    <a:p>
                      <a:pPr marL="265113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6 лекций приглашенных профессоров</a:t>
                      </a:r>
                    </a:p>
                    <a:p>
                      <a:pPr marL="265113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2 онлайн-курса китайского языка для начинающих от китайского партнера</a:t>
                      </a:r>
                    </a:p>
                    <a:p>
                      <a:pPr marL="265113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Участие команды из Казахского Национального Университета имени аль-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Фараби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  в чемпионате «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Robotics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Skills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» в компетенции «Цифровое производство»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180000" marR="180000" marT="144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Овал 7"/>
          <p:cNvSpPr/>
          <p:nvPr/>
        </p:nvSpPr>
        <p:spPr>
          <a:xfrm>
            <a:off x="11658600" y="6328513"/>
            <a:ext cx="499324" cy="499324"/>
          </a:xfrm>
          <a:prstGeom prst="ellipse">
            <a:avLst/>
          </a:prstGeom>
          <a:solidFill>
            <a:srgbClr val="D12E6D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1645583" y="6424286"/>
            <a:ext cx="535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75C801B-6540-4C5C-8138-3A6B288D5B43}" type="slidenum">
              <a:rPr lang="ru-RU" sz="1400" b="1" baseline="0" smtClean="0">
                <a:solidFill>
                  <a:schemeClr val="bg1"/>
                </a:solidFill>
                <a:latin typeface="+mj-lt"/>
              </a:rPr>
              <a:pPr algn="ctr"/>
              <a:t>70</a:t>
            </a:fld>
            <a:endParaRPr lang="ru-RU" sz="2000" b="1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34963" y="1268413"/>
            <a:ext cx="3444557" cy="2160587"/>
          </a:xfrm>
          <a:prstGeom prst="roundRect">
            <a:avLst>
              <a:gd name="adj" fmla="val 0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Скругленный прямоугольник 10"/>
          <p:cNvSpPr/>
          <p:nvPr/>
        </p:nvSpPr>
        <p:spPr>
          <a:xfrm>
            <a:off x="4162696" y="1268413"/>
            <a:ext cx="3661161" cy="2160587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Скругленный прямоугольник 11"/>
          <p:cNvSpPr/>
          <p:nvPr/>
        </p:nvSpPr>
        <p:spPr>
          <a:xfrm>
            <a:off x="8203235" y="1268413"/>
            <a:ext cx="3761753" cy="2160588"/>
          </a:xfrm>
          <a:prstGeom prst="roundRect">
            <a:avLst>
              <a:gd name="adj" fmla="val 0"/>
            </a:avLst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15130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Кафедра ЮНЕСКО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Международная политика</a:t>
            </a:r>
          </a:p>
        </p:txBody>
      </p:sp>
      <p:grpSp>
        <p:nvGrpSpPr>
          <p:cNvPr id="114" name="Группа 113"/>
          <p:cNvGrpSpPr/>
          <p:nvPr/>
        </p:nvGrpSpPr>
        <p:grpSpPr>
          <a:xfrm>
            <a:off x="334734" y="1278150"/>
            <a:ext cx="3660422" cy="2087420"/>
            <a:chOff x="917837" y="1551694"/>
            <a:chExt cx="3547426" cy="1593012"/>
          </a:xfrm>
          <a:solidFill>
            <a:srgbClr val="DADDF6"/>
          </a:solidFill>
        </p:grpSpPr>
        <p:sp>
          <p:nvSpPr>
            <p:cNvPr id="115" name="Прямоугольник с двумя скругленными противолежащими углами 114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917837" y="1551694"/>
              <a:ext cx="3547426" cy="1593012"/>
            </a:xfrm>
            <a:prstGeom prst="round2DiagRect">
              <a:avLst>
                <a:gd name="adj1" fmla="val 16667"/>
                <a:gd name="adj2" fmla="val 0"/>
              </a:avLst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116" name="Прямоугольник 115"/>
            <p:cNvSpPr/>
            <p:nvPr/>
          </p:nvSpPr>
          <p:spPr>
            <a:xfrm>
              <a:off x="1187521" y="1787262"/>
              <a:ext cx="2990021" cy="9453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ru-RU" sz="1200" b="1" dirty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Активная работа в Российском комитете по образовательным программам ЮНЕСКО</a:t>
              </a: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ru-RU" sz="1200" b="1" dirty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Перевыборы проф. А.А. </a:t>
              </a:r>
              <a:r>
                <a:rPr lang="ru-RU" sz="1200" b="1" dirty="0" err="1">
                  <a:solidFill>
                    <a:schemeClr val="accent5">
                      <a:lumMod val="50000"/>
                    </a:schemeClr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Оводенко</a:t>
              </a:r>
              <a:r>
                <a:rPr lang="ru-RU" sz="1200" b="1" dirty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br>
                <a:rPr lang="ru-RU" sz="1200" b="1" dirty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ru-RU" sz="1200" b="1" dirty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в новый состав Координационного комитета кафедр ЮНЕСКО РФ </a:t>
              </a:r>
            </a:p>
          </p:txBody>
        </p:sp>
      </p:grpSp>
      <p:grpSp>
        <p:nvGrpSpPr>
          <p:cNvPr id="134" name="Группа 133"/>
          <p:cNvGrpSpPr/>
          <p:nvPr/>
        </p:nvGrpSpPr>
        <p:grpSpPr>
          <a:xfrm>
            <a:off x="2849042" y="3481976"/>
            <a:ext cx="3611719" cy="1444023"/>
            <a:chOff x="3578147" y="1531711"/>
            <a:chExt cx="3574243" cy="1207499"/>
          </a:xfrm>
        </p:grpSpPr>
        <p:sp>
          <p:nvSpPr>
            <p:cNvPr id="135" name="Прямоугольник с двумя скругленными противолежащими углами 134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3578147" y="1531711"/>
              <a:ext cx="3574243" cy="1207499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rgbClr val="20298A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136" name="Прямоугольник 135"/>
            <p:cNvSpPr/>
            <p:nvPr/>
          </p:nvSpPr>
          <p:spPr>
            <a:xfrm>
              <a:off x="4006328" y="1708836"/>
              <a:ext cx="297872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Участие в составе официальной Российской делегации в Международном форуме кафедр ЮНЕСКО и их партнёров «Трансформация знаний для будущего Африки», Эфиопия</a:t>
              </a:r>
            </a:p>
          </p:txBody>
        </p:sp>
      </p:grpSp>
      <p:sp>
        <p:nvSpPr>
          <p:cNvPr id="140" name="Прямоугольник с двумя скругленными противолежащими углами 139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6255948" y="1268413"/>
            <a:ext cx="3450183" cy="1372449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00517E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141" name="Прямоугольник 140"/>
          <p:cNvSpPr/>
          <p:nvPr/>
        </p:nvSpPr>
        <p:spPr>
          <a:xfrm>
            <a:off x="6545730" y="1408281"/>
            <a:ext cx="28706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Национальное партнерство </a:t>
            </a:r>
            <a:r>
              <a:rPr lang="en-US" sz="1200" b="1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en-US" sz="1200" b="1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200" b="1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с ИИТО </a:t>
            </a:r>
            <a:r>
              <a:rPr lang="ru-RU" sz="12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ЮНЕСКО по наполнению </a:t>
            </a:r>
            <a:r>
              <a:rPr lang="en-US" sz="1200" b="1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en-US" sz="1200" b="1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200" b="1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и </a:t>
            </a:r>
            <a:r>
              <a:rPr lang="ru-RU" sz="12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продвижению русскоязычной версии Электронной библиотеки для учителей E-</a:t>
            </a:r>
            <a:r>
              <a:rPr lang="ru-RU" sz="1200" b="1" dirty="0" err="1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library</a:t>
            </a:r>
            <a:r>
              <a:rPr lang="ru-RU" sz="12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IITE UNESCO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240" y="1279340"/>
            <a:ext cx="2071894" cy="214966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0483" y="2463867"/>
            <a:ext cx="3351473" cy="236959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9831" y="1268414"/>
            <a:ext cx="2067208" cy="219321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7465" y="3580247"/>
            <a:ext cx="2069573" cy="1963083"/>
          </a:xfrm>
          <a:prstGeom prst="rect">
            <a:avLst/>
          </a:prstGeom>
        </p:spPr>
      </p:pic>
      <p:pic>
        <p:nvPicPr>
          <p:cNvPr id="25" name="Picture 2" descr="https://media.guap.ru/21774/_title.jpg?s=sm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7436" y="4844585"/>
            <a:ext cx="2408695" cy="167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70" r="5549"/>
          <a:stretch/>
        </p:blipFill>
        <p:spPr>
          <a:xfrm>
            <a:off x="279191" y="3626086"/>
            <a:ext cx="2998033" cy="2863614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3626758" y="5236191"/>
            <a:ext cx="36706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300"/>
              </a:spcAft>
            </a:pP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Проведение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панельной дискуссии </a:t>
            </a:r>
            <a:r>
              <a:rPr lang="en-US" sz="12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en-US" sz="12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«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Опыт применения искусственного интеллекта </a:t>
            </a:r>
            <a:r>
              <a:rPr lang="en-US" sz="12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en-US" sz="12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СПО» в рамках Международной научно-практической конференции «Развитие образования посредством искусственного интеллекта» </a:t>
            </a:r>
            <a:r>
              <a:rPr lang="en-US" sz="12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en-US" sz="12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20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сентября 2024 г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ru-RU" sz="1200" dirty="0">
              <a:solidFill>
                <a:schemeClr val="accent5">
                  <a:lumMod val="50000"/>
                </a:schemeClr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41957" y="5605523"/>
            <a:ext cx="21150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300"/>
              </a:spcAft>
            </a:pPr>
            <a:r>
              <a:rPr lang="ru-RU" sz="1200" b="1" dirty="0">
                <a:solidFill>
                  <a:srgbClr val="4472C4">
                    <a:lumMod val="50000"/>
                  </a:srgbClr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Со-организация </a:t>
            </a:r>
            <a:r>
              <a:rPr lang="en-US" sz="1200" b="1" dirty="0" smtClean="0">
                <a:solidFill>
                  <a:srgbClr val="4472C4">
                    <a:lumMod val="50000"/>
                  </a:srgbClr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en-US" sz="1200" b="1" dirty="0" smtClean="0">
                <a:solidFill>
                  <a:srgbClr val="4472C4">
                    <a:lumMod val="50000"/>
                  </a:srgbClr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200" b="1" dirty="0" smtClean="0">
                <a:solidFill>
                  <a:srgbClr val="4472C4">
                    <a:lumMod val="50000"/>
                  </a:srgbClr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Пятого </a:t>
            </a:r>
            <a:r>
              <a:rPr lang="ru-RU" sz="1200" b="1" dirty="0">
                <a:solidFill>
                  <a:srgbClr val="4472C4">
                    <a:lumMod val="50000"/>
                  </a:srgbClr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Всероссийского </a:t>
            </a:r>
            <a:r>
              <a:rPr lang="en-US" sz="1200" b="1" dirty="0">
                <a:solidFill>
                  <a:srgbClr val="4472C4">
                    <a:lumMod val="50000"/>
                  </a:srgbClr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en-US" sz="1200" b="1" dirty="0">
                <a:solidFill>
                  <a:srgbClr val="4472C4">
                    <a:lumMod val="50000"/>
                  </a:srgbClr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200" b="1" dirty="0">
                <a:solidFill>
                  <a:srgbClr val="4472C4">
                    <a:lumMod val="50000"/>
                  </a:srgbClr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Конгресса кафедр </a:t>
            </a:r>
            <a:r>
              <a:rPr lang="ru-RU" sz="1200" b="1" dirty="0" smtClean="0">
                <a:solidFill>
                  <a:srgbClr val="4472C4">
                    <a:lumMod val="50000"/>
                  </a:srgbClr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ЮНЕСКО</a:t>
            </a:r>
            <a:r>
              <a:rPr lang="en-US" sz="1200" b="1" dirty="0" smtClean="0">
                <a:solidFill>
                  <a:srgbClr val="4472C4">
                    <a:lumMod val="50000"/>
                  </a:srgbClr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en-US" sz="1200" b="1" dirty="0" smtClean="0">
                <a:solidFill>
                  <a:srgbClr val="4472C4">
                    <a:lumMod val="50000"/>
                  </a:srgbClr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200" dirty="0" smtClean="0">
                <a:solidFill>
                  <a:srgbClr val="4472C4">
                    <a:lumMod val="50000"/>
                  </a:srgbClr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20 </a:t>
            </a:r>
            <a:r>
              <a:rPr lang="ru-RU" sz="1200" dirty="0">
                <a:solidFill>
                  <a:srgbClr val="4472C4">
                    <a:lumMod val="50000"/>
                  </a:srgbClr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мая </a:t>
            </a:r>
            <a:r>
              <a:rPr lang="ru-RU" sz="1200" dirty="0" smtClean="0">
                <a:solidFill>
                  <a:srgbClr val="4472C4">
                    <a:lumMod val="50000"/>
                  </a:srgbClr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2025</a:t>
            </a:r>
            <a:r>
              <a:rPr lang="en-US" sz="1200" dirty="0" smtClean="0">
                <a:solidFill>
                  <a:srgbClr val="4472C4">
                    <a:lumMod val="50000"/>
                  </a:srgbClr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200" dirty="0" smtClean="0">
                <a:solidFill>
                  <a:srgbClr val="4472C4">
                    <a:lumMod val="50000"/>
                  </a:srgbClr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г.</a:t>
            </a:r>
            <a:endParaRPr lang="ru-RU" sz="1200" dirty="0">
              <a:solidFill>
                <a:srgbClr val="4472C4">
                  <a:lumMod val="50000"/>
                </a:srgbClr>
              </a:solidFill>
              <a:latin typeface="Calibri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51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Цифровая </a:t>
            </a:r>
            <a:r>
              <a:rPr lang="ru-RU" dirty="0" smtClean="0"/>
              <a:t>среда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Цифровая </a:t>
            </a:r>
            <a:r>
              <a:rPr lang="ru-RU" dirty="0" smtClean="0"/>
              <a:t>политика</a:t>
            </a:r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E576539-F7CF-F56F-7CD9-E76FFA72EB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255" y="4013708"/>
            <a:ext cx="3264298" cy="2378783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334963" y="1268413"/>
            <a:ext cx="530383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Calibri Light" panose="020F0302020204030204" pitchFamily="34" charset="0"/>
              </a:rPr>
              <a:t>Оцифрованные процессы в </a:t>
            </a:r>
            <a:r>
              <a:rPr lang="en-US" sz="1600" b="1" dirty="0" err="1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Calibri Light" panose="020F0302020204030204" pitchFamily="34" charset="0"/>
              </a:rPr>
              <a:t>Saby</a:t>
            </a:r>
            <a:endParaRPr lang="ru-RU" sz="1600" b="1" dirty="0" smtClean="0">
              <a:solidFill>
                <a:srgbClr val="002060"/>
              </a:solidFill>
              <a:latin typeface="+mj-lt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542925" algn="l"/>
              </a:tabLst>
            </a:pPr>
            <a:r>
              <a:rPr lang="ru-RU" sz="1200" dirty="0" smtClean="0">
                <a:solidFill>
                  <a:srgbClr val="002060"/>
                </a:solidFill>
                <a:latin typeface="+mj-lt"/>
              </a:rPr>
              <a:t>Инициация </a:t>
            </a:r>
            <a:r>
              <a:rPr lang="ru-RU" sz="1200" dirty="0">
                <a:solidFill>
                  <a:srgbClr val="002060"/>
                </a:solidFill>
                <a:latin typeface="+mj-lt"/>
              </a:rPr>
              <a:t>приема, перевода и продления по конкурсу сотрудников; формирование медицинского направления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542925" algn="l"/>
              </a:tabLst>
            </a:pPr>
            <a:r>
              <a:rPr lang="ru-RU" sz="1200" dirty="0">
                <a:solidFill>
                  <a:srgbClr val="002060"/>
                </a:solidFill>
                <a:latin typeface="+mj-lt"/>
              </a:rPr>
              <a:t>Автоматическая генерация кадровых приказов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542925" algn="l"/>
              </a:tabLst>
            </a:pPr>
            <a:r>
              <a:rPr lang="ru-RU" sz="1200" dirty="0">
                <a:solidFill>
                  <a:srgbClr val="002060"/>
                </a:solidFill>
                <a:latin typeface="+mj-lt"/>
              </a:rPr>
              <a:t>Заявления на: отпуск за свой счет и вне графика, </a:t>
            </a:r>
            <a:r>
              <a:rPr lang="ru-RU" sz="1200" dirty="0" smtClean="0">
                <a:solidFill>
                  <a:srgbClr val="002060"/>
                </a:solidFill>
                <a:latin typeface="+mj-lt"/>
              </a:rPr>
              <a:t>увольнение</a:t>
            </a:r>
            <a:r>
              <a:rPr lang="ru-RU" sz="1200" dirty="0">
                <a:solidFill>
                  <a:srgbClr val="002060"/>
                </a:solidFill>
                <a:latin typeface="+mj-lt"/>
              </a:rPr>
              <a:t>, расчетные листы, подключение </a:t>
            </a:r>
            <a:r>
              <a:rPr lang="ru-RU" sz="1200" dirty="0" smtClean="0">
                <a:solidFill>
                  <a:srgbClr val="002060"/>
                </a:solidFill>
                <a:latin typeface="+mj-lt"/>
              </a:rPr>
              <a:t>к </a:t>
            </a:r>
            <a:r>
              <a:rPr lang="ru-RU" sz="1200" dirty="0">
                <a:solidFill>
                  <a:srgbClr val="002060"/>
                </a:solidFill>
                <a:latin typeface="+mj-lt"/>
              </a:rPr>
              <a:t>АИС, ведение табелей, ответственные </a:t>
            </a:r>
            <a:r>
              <a:rPr lang="ru-RU" sz="1200" dirty="0" smtClean="0">
                <a:solidFill>
                  <a:srgbClr val="002060"/>
                </a:solidFill>
                <a:latin typeface="+mj-lt"/>
              </a:rPr>
              <a:t/>
            </a:r>
            <a:br>
              <a:rPr lang="ru-RU" sz="1200" dirty="0" smtClean="0">
                <a:solidFill>
                  <a:srgbClr val="002060"/>
                </a:solidFill>
                <a:latin typeface="+mj-lt"/>
              </a:rPr>
            </a:br>
            <a:r>
              <a:rPr lang="ru-RU" sz="1200" dirty="0" smtClean="0">
                <a:solidFill>
                  <a:srgbClr val="002060"/>
                </a:solidFill>
                <a:latin typeface="+mj-lt"/>
              </a:rPr>
              <a:t>за </a:t>
            </a:r>
            <a:r>
              <a:rPr lang="ru-RU" sz="1200" dirty="0">
                <a:solidFill>
                  <a:srgbClr val="002060"/>
                </a:solidFill>
                <a:latin typeface="+mj-lt"/>
              </a:rPr>
              <a:t>помещения, ответственные за договоры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542925" algn="l"/>
              </a:tabLst>
            </a:pPr>
            <a:r>
              <a:rPr lang="ru-RU" sz="1200" dirty="0">
                <a:solidFill>
                  <a:srgbClr val="002060"/>
                </a:solidFill>
                <a:latin typeface="+mj-lt"/>
              </a:rPr>
              <a:t>Формирование табелей в электронном виде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542925" algn="l"/>
              </a:tabLst>
            </a:pPr>
            <a:r>
              <a:rPr lang="ru-RU" sz="1200" dirty="0">
                <a:solidFill>
                  <a:srgbClr val="002060"/>
                </a:solidFill>
                <a:latin typeface="+mj-lt"/>
              </a:rPr>
              <a:t>График отпусков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542925" algn="l"/>
              </a:tabLst>
            </a:pPr>
            <a:r>
              <a:rPr lang="ru-RU" sz="1200" dirty="0">
                <a:solidFill>
                  <a:srgbClr val="002060"/>
                </a:solidFill>
                <a:latin typeface="+mj-lt"/>
              </a:rPr>
              <a:t>Согласование приказов с формированием листа согласования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542925" algn="l"/>
              </a:tabLst>
            </a:pPr>
            <a:r>
              <a:rPr lang="ru-RU" sz="1200" dirty="0">
                <a:solidFill>
                  <a:srgbClr val="002060"/>
                </a:solidFill>
                <a:latin typeface="+mj-lt"/>
              </a:rPr>
              <a:t>Штатное расписание ВО, СПО, ВУЦ, </a:t>
            </a:r>
            <a:r>
              <a:rPr lang="ru-RU" sz="1200" dirty="0" err="1">
                <a:solidFill>
                  <a:srgbClr val="002060"/>
                </a:solidFill>
                <a:latin typeface="+mj-lt"/>
              </a:rPr>
              <a:t>Ивангородского</a:t>
            </a:r>
            <a:r>
              <a:rPr lang="ru-RU" sz="1200" dirty="0">
                <a:solidFill>
                  <a:srgbClr val="002060"/>
                </a:solidFill>
                <a:latin typeface="+mj-lt"/>
              </a:rPr>
              <a:t> филиала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967671" y="1262111"/>
            <a:ext cx="5376937" cy="126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Calibri Light" panose="020F0302020204030204" pitchFamily="34" charset="0"/>
              </a:rPr>
              <a:t>Оцифрованные процессы в ЛК студентов и абитуриентов: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542925" algn="l"/>
              </a:tabLst>
            </a:pPr>
            <a:r>
              <a:rPr lang="ru-RU" sz="1200" dirty="0">
                <a:solidFill>
                  <a:srgbClr val="002060"/>
                </a:solidFill>
                <a:latin typeface="+mj-lt"/>
              </a:rPr>
              <a:t>Индивидуальный план работы аспирантов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542925" algn="l"/>
              </a:tabLst>
            </a:pPr>
            <a:r>
              <a:rPr lang="ru-RU" sz="1200" dirty="0">
                <a:solidFill>
                  <a:srgbClr val="002060"/>
                </a:solidFill>
                <a:latin typeface="+mj-lt"/>
              </a:rPr>
              <a:t>Подача данных для второго отдела студентами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542925" algn="l"/>
              </a:tabLst>
            </a:pPr>
            <a:r>
              <a:rPr lang="ru-RU" sz="1200" dirty="0">
                <a:solidFill>
                  <a:srgbClr val="002060"/>
                </a:solidFill>
                <a:latin typeface="+mj-lt"/>
              </a:rPr>
              <a:t>Подписание индексации на обучение в электронном виде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542925" algn="l"/>
              </a:tabLst>
            </a:pPr>
            <a:r>
              <a:rPr lang="ru-RU" sz="1200" dirty="0" err="1">
                <a:solidFill>
                  <a:srgbClr val="002060"/>
                </a:solidFill>
                <a:latin typeface="+mj-lt"/>
              </a:rPr>
              <a:t>Подгрузка</a:t>
            </a:r>
            <a:r>
              <a:rPr lang="ru-RU" sz="1200" dirty="0">
                <a:solidFill>
                  <a:srgbClr val="002060"/>
                </a:solidFill>
                <a:latin typeface="+mj-lt"/>
              </a:rPr>
              <a:t> данных о повышении квалификации из </a:t>
            </a:r>
            <a:r>
              <a:rPr lang="ru-RU" sz="1200" dirty="0" err="1">
                <a:solidFill>
                  <a:srgbClr val="002060"/>
                </a:solidFill>
                <a:latin typeface="+mj-lt"/>
              </a:rPr>
              <a:t>Saby</a:t>
            </a:r>
            <a:endParaRPr lang="ru-RU" sz="1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677133" y="3946061"/>
            <a:ext cx="2664076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Calibri Light" panose="020F0302020204030204" pitchFamily="34" charset="0"/>
              </a:rPr>
              <a:t>Корпоративный портал: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542925" algn="l"/>
              </a:tabLst>
            </a:pPr>
            <a:r>
              <a:rPr lang="ru-RU" sz="1200" dirty="0" err="1" smtClean="0">
                <a:solidFill>
                  <a:srgbClr val="002060"/>
                </a:solidFill>
                <a:latin typeface="+mj-lt"/>
              </a:rPr>
              <a:t>Saby</a:t>
            </a:r>
            <a:r>
              <a:rPr lang="ru-RU" sz="12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+mj-lt"/>
              </a:rPr>
              <a:t>наполняется как корпоративный портал – полезные ссылки, база знаний, возможность отслеживать свои повышения квалификации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542925" algn="l"/>
              </a:tabLst>
            </a:pPr>
            <a:r>
              <a:rPr lang="ru-RU" sz="1200" dirty="0">
                <a:solidFill>
                  <a:srgbClr val="002060"/>
                </a:solidFill>
                <a:latin typeface="+mj-lt"/>
              </a:rPr>
              <a:t>Публикация новостей по работе </a:t>
            </a:r>
            <a:r>
              <a:rPr lang="ru-RU" sz="1200" dirty="0" smtClean="0">
                <a:solidFill>
                  <a:srgbClr val="002060"/>
                </a:solidFill>
                <a:latin typeface="+mj-lt"/>
              </a:rPr>
              <a:t/>
            </a:r>
            <a:br>
              <a:rPr lang="ru-RU" sz="1200" dirty="0" smtClean="0">
                <a:solidFill>
                  <a:srgbClr val="002060"/>
                </a:solidFill>
                <a:latin typeface="+mj-lt"/>
              </a:rPr>
            </a:br>
            <a:r>
              <a:rPr lang="ru-RU" sz="1200" dirty="0" smtClean="0">
                <a:solidFill>
                  <a:srgbClr val="002060"/>
                </a:solidFill>
                <a:latin typeface="+mj-lt"/>
              </a:rPr>
              <a:t>в </a:t>
            </a:r>
            <a:r>
              <a:rPr lang="ru-RU" sz="1200" dirty="0">
                <a:solidFill>
                  <a:srgbClr val="002060"/>
                </a:solidFill>
                <a:latin typeface="+mj-lt"/>
              </a:rPr>
              <a:t>системе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542925" algn="l"/>
              </a:tabLst>
            </a:pPr>
            <a:r>
              <a:rPr lang="ru-RU" sz="1200" dirty="0">
                <a:solidFill>
                  <a:srgbClr val="002060"/>
                </a:solidFill>
                <a:latin typeface="+mj-lt"/>
              </a:rPr>
              <a:t>Контакты сотрудников и отделов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6505575" y="2762250"/>
            <a:ext cx="5459413" cy="3826697"/>
            <a:chOff x="6721475" y="2593153"/>
            <a:chExt cx="5459413" cy="3826697"/>
          </a:xfrm>
        </p:grpSpPr>
        <p:sp>
          <p:nvSpPr>
            <p:cNvPr id="48" name="Прямоугольник с двумя скругленными противолежащими углами 47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6721475" y="2593153"/>
              <a:ext cx="5459413" cy="3826697"/>
            </a:xfrm>
            <a:prstGeom prst="round2DiagRect">
              <a:avLst>
                <a:gd name="adj1" fmla="val 12957"/>
                <a:gd name="adj2" fmla="val 0"/>
              </a:avLst>
            </a:prstGeom>
            <a:noFill/>
            <a:ln>
              <a:solidFill>
                <a:srgbClr val="A952A3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7017604" y="2808105"/>
              <a:ext cx="4839434" cy="3415289"/>
              <a:chOff x="6556723" y="3441283"/>
              <a:chExt cx="4839434" cy="3415289"/>
            </a:xfrm>
          </p:grpSpPr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85CB4642-EA1F-B37E-7DC0-AE1D6BF242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8447293" y="3873266"/>
                <a:ext cx="921649" cy="92164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D692DDBC-B6C1-15C9-B3A0-607F3DD9F4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934084" y="4735095"/>
                <a:ext cx="995089" cy="99508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CB2F5EA1-DF92-DE76-ACAD-BB8D747054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88222" y="5394956"/>
                <a:ext cx="981760" cy="98176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E2DA39A2-95B1-7DD3-37C5-800E68EB45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50887" y="4808157"/>
                <a:ext cx="922027" cy="922027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4" name="Круговая стрелка 33">
                <a:extLst>
                  <a:ext uri="{FF2B5EF4-FFF2-40B4-BE49-F238E27FC236}">
                    <a16:creationId xmlns:a16="http://schemas.microsoft.com/office/drawing/2014/main" id="{2C4F7CD7-1F99-748C-F85A-F83BABE71372}"/>
                  </a:ext>
                </a:extLst>
              </p:cNvPr>
              <p:cNvSpPr/>
              <p:nvPr/>
            </p:nvSpPr>
            <p:spPr>
              <a:xfrm rot="1439797">
                <a:off x="8784679" y="4353124"/>
                <a:ext cx="1170602" cy="790531"/>
              </a:xfrm>
              <a:prstGeom prst="circularArrow">
                <a:avLst>
                  <a:gd name="adj1" fmla="val 12500"/>
                  <a:gd name="adj2" fmla="val 800214"/>
                  <a:gd name="adj3" fmla="val 20457681"/>
                  <a:gd name="adj4" fmla="val 15143122"/>
                  <a:gd name="adj5" fmla="val 14777"/>
                </a:avLst>
              </a:prstGeom>
              <a:solidFill>
                <a:srgbClr val="A952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Круговая стрелка 34">
                <a:extLst>
                  <a:ext uri="{FF2B5EF4-FFF2-40B4-BE49-F238E27FC236}">
                    <a16:creationId xmlns:a16="http://schemas.microsoft.com/office/drawing/2014/main" id="{E5846838-D559-C838-04B9-9E6EC4A4EFA9}"/>
                  </a:ext>
                </a:extLst>
              </p:cNvPr>
              <p:cNvSpPr/>
              <p:nvPr/>
            </p:nvSpPr>
            <p:spPr>
              <a:xfrm rot="6715553">
                <a:off x="9007296" y="4942303"/>
                <a:ext cx="1038406" cy="824705"/>
              </a:xfrm>
              <a:prstGeom prst="circularArrow">
                <a:avLst>
                  <a:gd name="adj1" fmla="val 12500"/>
                  <a:gd name="adj2" fmla="val 800214"/>
                  <a:gd name="adj3" fmla="val 20457681"/>
                  <a:gd name="adj4" fmla="val 15143122"/>
                  <a:gd name="adj5" fmla="val 14777"/>
                </a:avLst>
              </a:prstGeom>
              <a:solidFill>
                <a:srgbClr val="A952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Круговая стрелка 35">
                <a:extLst>
                  <a:ext uri="{FF2B5EF4-FFF2-40B4-BE49-F238E27FC236}">
                    <a16:creationId xmlns:a16="http://schemas.microsoft.com/office/drawing/2014/main" id="{58B67F86-15A6-306D-EC99-FC0314E28D7F}"/>
                  </a:ext>
                </a:extLst>
              </p:cNvPr>
              <p:cNvSpPr/>
              <p:nvPr/>
            </p:nvSpPr>
            <p:spPr>
              <a:xfrm rot="11693910">
                <a:off x="7774005" y="5119009"/>
                <a:ext cx="1099021" cy="824076"/>
              </a:xfrm>
              <a:prstGeom prst="circularArrow">
                <a:avLst>
                  <a:gd name="adj1" fmla="val 12500"/>
                  <a:gd name="adj2" fmla="val 800214"/>
                  <a:gd name="adj3" fmla="val 20457681"/>
                  <a:gd name="adj4" fmla="val 15143122"/>
                  <a:gd name="adj5" fmla="val 14777"/>
                </a:avLst>
              </a:prstGeom>
              <a:solidFill>
                <a:srgbClr val="A952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Круговая стрелка 36">
                <a:extLst>
                  <a:ext uri="{FF2B5EF4-FFF2-40B4-BE49-F238E27FC236}">
                    <a16:creationId xmlns:a16="http://schemas.microsoft.com/office/drawing/2014/main" id="{A5ED5C1E-9504-67BD-A8D1-B94FE20CF69F}"/>
                  </a:ext>
                </a:extLst>
              </p:cNvPr>
              <p:cNvSpPr/>
              <p:nvPr/>
            </p:nvSpPr>
            <p:spPr>
              <a:xfrm rot="17798009">
                <a:off x="7596776" y="4518518"/>
                <a:ext cx="1188600" cy="825761"/>
              </a:xfrm>
              <a:prstGeom prst="circularArrow">
                <a:avLst>
                  <a:gd name="adj1" fmla="val 12500"/>
                  <a:gd name="adj2" fmla="val 800214"/>
                  <a:gd name="adj3" fmla="val 20457681"/>
                  <a:gd name="adj4" fmla="val 15143122"/>
                  <a:gd name="adj5" fmla="val 14777"/>
                </a:avLst>
              </a:prstGeom>
              <a:solidFill>
                <a:srgbClr val="A952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00CC6A5-5164-CD83-98BF-7F09C46683C5}"/>
                  </a:ext>
                </a:extLst>
              </p:cNvPr>
              <p:cNvSpPr txBox="1"/>
              <p:nvPr/>
            </p:nvSpPr>
            <p:spPr>
              <a:xfrm>
                <a:off x="9600874" y="4120794"/>
                <a:ext cx="1544585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ru-RU" sz="1200" dirty="0">
                    <a:solidFill>
                      <a:srgbClr val="002060"/>
                    </a:solidFill>
                    <a:latin typeface="+mj-lt"/>
                  </a:rPr>
                  <a:t>Заявитель </a:t>
                </a:r>
              </a:p>
              <a:p>
                <a:pPr algn="ctr">
                  <a:spcBef>
                    <a:spcPts val="0"/>
                  </a:spcBef>
                </a:pPr>
                <a:r>
                  <a:rPr lang="ru-RU" sz="1200" dirty="0">
                    <a:solidFill>
                      <a:srgbClr val="002060"/>
                    </a:solidFill>
                    <a:latin typeface="+mj-lt"/>
                  </a:rPr>
                  <a:t>по любому вопросу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709FECE-0649-9013-D59E-0E8E5FAB225C}"/>
                  </a:ext>
                </a:extLst>
              </p:cNvPr>
              <p:cNvSpPr txBox="1"/>
              <p:nvPr/>
            </p:nvSpPr>
            <p:spPr>
              <a:xfrm>
                <a:off x="6556723" y="6394907"/>
                <a:ext cx="4839434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dirty="0">
                    <a:solidFill>
                      <a:srgbClr val="002060"/>
                    </a:solidFill>
                    <a:latin typeface="+mj-lt"/>
                  </a:rPr>
                  <a:t>При необходимости МФЦ передает пакет документов </a:t>
                </a:r>
                <a:r>
                  <a:rPr lang="ru-RU" sz="1200" dirty="0" smtClean="0">
                    <a:solidFill>
                      <a:srgbClr val="002060"/>
                    </a:solidFill>
                    <a:latin typeface="+mj-lt"/>
                  </a:rPr>
                  <a:t/>
                </a:r>
                <a:br>
                  <a:rPr lang="ru-RU" sz="1200" dirty="0" smtClean="0">
                    <a:solidFill>
                      <a:srgbClr val="002060"/>
                    </a:solidFill>
                    <a:latin typeface="+mj-lt"/>
                  </a:rPr>
                </a:br>
                <a:r>
                  <a:rPr lang="ru-RU" sz="1200" dirty="0" smtClean="0">
                    <a:solidFill>
                      <a:srgbClr val="002060"/>
                    </a:solidFill>
                    <a:latin typeface="+mj-lt"/>
                  </a:rPr>
                  <a:t>для </a:t>
                </a:r>
                <a:r>
                  <a:rPr lang="ru-RU" sz="1200" dirty="0">
                    <a:solidFill>
                      <a:srgbClr val="002060"/>
                    </a:solidFill>
                    <a:latin typeface="+mj-lt"/>
                  </a:rPr>
                  <a:t>решения ответственному подразделению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0B25297-326F-27C5-2AEB-94A46DC972A7}"/>
                  </a:ext>
                </a:extLst>
              </p:cNvPr>
              <p:cNvSpPr txBox="1"/>
              <p:nvPr/>
            </p:nvSpPr>
            <p:spPr>
              <a:xfrm>
                <a:off x="6782941" y="4101485"/>
                <a:ext cx="1465213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ru-RU" sz="1200" dirty="0">
                    <a:solidFill>
                      <a:srgbClr val="002060"/>
                    </a:solidFill>
                    <a:latin typeface="+mj-lt"/>
                  </a:rPr>
                  <a:t>Выдача </a:t>
                </a:r>
              </a:p>
              <a:p>
                <a:pPr algn="ctr">
                  <a:spcBef>
                    <a:spcPts val="0"/>
                  </a:spcBef>
                </a:pPr>
                <a:r>
                  <a:rPr lang="ru-RU" sz="1200" dirty="0">
                    <a:solidFill>
                      <a:srgbClr val="002060"/>
                    </a:solidFill>
                    <a:latin typeface="+mj-lt"/>
                  </a:rPr>
                  <a:t>результата услуги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9E86722-B516-591A-E99C-F0F3AECCA01D}"/>
                  </a:ext>
                </a:extLst>
              </p:cNvPr>
              <p:cNvSpPr txBox="1"/>
              <p:nvPr/>
            </p:nvSpPr>
            <p:spPr>
              <a:xfrm>
                <a:off x="7883855" y="4828492"/>
                <a:ext cx="1973321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ru-RU" sz="1200" dirty="0">
                    <a:solidFill>
                      <a:srgbClr val="002060"/>
                    </a:solidFill>
                    <a:latin typeface="+mj-lt"/>
                  </a:rPr>
                  <a:t>Регламенты </a:t>
                </a:r>
              </a:p>
              <a:p>
                <a:pPr algn="ctr">
                  <a:spcBef>
                    <a:spcPts val="0"/>
                  </a:spcBef>
                </a:pPr>
                <a:r>
                  <a:rPr lang="ru-RU" sz="1200" dirty="0">
                    <a:solidFill>
                      <a:srgbClr val="002060"/>
                    </a:solidFill>
                    <a:latin typeface="+mj-lt"/>
                  </a:rPr>
                  <a:t>и сроки оказания услуги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0B25297-326F-27C5-2AEB-94A46DC972A7}"/>
                  </a:ext>
                </a:extLst>
              </p:cNvPr>
              <p:cNvSpPr txBox="1"/>
              <p:nvPr/>
            </p:nvSpPr>
            <p:spPr>
              <a:xfrm>
                <a:off x="6807421" y="3441283"/>
                <a:ext cx="4338038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ru-RU" sz="1600" b="1" dirty="0">
                    <a:solidFill>
                      <a:srgbClr val="002060"/>
                    </a:solidFill>
                    <a:latin typeface="+mj-lt"/>
                    <a:ea typeface="Roboto" panose="02000000000000000000" pitchFamily="2" charset="0"/>
                    <a:cs typeface="Calibri Light" panose="020F0302020204030204" pitchFamily="34" charset="0"/>
                  </a:rPr>
                  <a:t>Отдел сопровождения обучающихся (МФЦ)</a:t>
                </a: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838D4DC-CC71-B810-92A1-BE38E15A2E2E}"/>
                </a:ext>
              </a:extLst>
            </p:cNvPr>
            <p:cNvSpPr txBox="1"/>
            <p:nvPr/>
          </p:nvSpPr>
          <p:spPr>
            <a:xfrm>
              <a:off x="6978150" y="4108445"/>
              <a:ext cx="64001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002060"/>
                  </a:solidFill>
                  <a:latin typeface="+mj-lt"/>
                </a:rPr>
                <a:t>МФЦ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838D4DC-CC71-B810-92A1-BE38E15A2E2E}"/>
                </a:ext>
              </a:extLst>
            </p:cNvPr>
            <p:cNvSpPr txBox="1"/>
            <p:nvPr/>
          </p:nvSpPr>
          <p:spPr>
            <a:xfrm>
              <a:off x="11283164" y="4085854"/>
              <a:ext cx="64001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002060"/>
                  </a:solidFill>
                  <a:latin typeface="+mj-lt"/>
                </a:rPr>
                <a:t>МФЦ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99262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466725"/>
          </a:xfrm>
        </p:spPr>
        <p:txBody>
          <a:bodyPr>
            <a:normAutofit/>
          </a:bodyPr>
          <a:lstStyle/>
          <a:p>
            <a:r>
              <a:rPr lang="ru-RU" sz="2200" dirty="0"/>
              <a:t>Консолидированный бюджет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Финансовая </a:t>
            </a:r>
            <a:r>
              <a:rPr lang="ru-RU" dirty="0" smtClean="0"/>
              <a:t>политика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73857"/>
              </p:ext>
            </p:extLst>
          </p:nvPr>
        </p:nvGraphicFramePr>
        <p:xfrm>
          <a:off x="334963" y="884075"/>
          <a:ext cx="11609387" cy="525071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6456362">
                  <a:extLst>
                    <a:ext uri="{9D8B030D-6E8A-4147-A177-3AD203B41FA5}">
                      <a16:colId xmlns:a16="http://schemas.microsoft.com/office/drawing/2014/main" val="2986508782"/>
                    </a:ext>
                  </a:extLst>
                </a:gridCol>
                <a:gridCol w="1695450">
                  <a:extLst>
                    <a:ext uri="{9D8B030D-6E8A-4147-A177-3AD203B41FA5}">
                      <a16:colId xmlns:a16="http://schemas.microsoft.com/office/drawing/2014/main" val="1763508506"/>
                    </a:ext>
                  </a:extLst>
                </a:gridCol>
                <a:gridCol w="1731999">
                  <a:extLst>
                    <a:ext uri="{9D8B030D-6E8A-4147-A177-3AD203B41FA5}">
                      <a16:colId xmlns:a16="http://schemas.microsoft.com/office/drawing/2014/main" val="1131182669"/>
                    </a:ext>
                  </a:extLst>
                </a:gridCol>
                <a:gridCol w="1725576">
                  <a:extLst>
                    <a:ext uri="{9D8B030D-6E8A-4147-A177-3AD203B41FA5}">
                      <a16:colId xmlns:a16="http://schemas.microsoft.com/office/drawing/2014/main" val="1116029921"/>
                    </a:ext>
                  </a:extLst>
                </a:gridCol>
              </a:tblGrid>
              <a:tr h="3256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</a:rPr>
                        <a:t>Наименование  показателя</a:t>
                      </a:r>
                      <a:endParaRPr lang="ru-RU" sz="11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КБК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libri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ПФХД                        27.12.2024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libri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</a:rPr>
                        <a:t>Исполнение ПФХД</a:t>
                      </a:r>
                      <a:br>
                        <a:rPr lang="ru-RU" sz="11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</a:rPr>
                      </a:br>
                      <a:r>
                        <a:rPr lang="ru-RU" sz="11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</a:rPr>
                        <a:t>2024</a:t>
                      </a:r>
                      <a:endParaRPr lang="ru-RU" sz="11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498625"/>
                  </a:ext>
                </a:extLst>
              </a:tr>
              <a:tr h="2195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</a:rPr>
                        <a:t>Остаток средств на начало </a:t>
                      </a:r>
                      <a:r>
                        <a:rPr lang="ru-RU" sz="11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</a:rPr>
                        <a:t>2024 </a:t>
                      </a:r>
                      <a:r>
                        <a:rPr lang="ru-RU" sz="11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</a:rPr>
                        <a:t>г.</a:t>
                      </a:r>
                      <a:endParaRPr lang="ru-RU" sz="11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х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10 771 939,35</a:t>
                      </a:r>
                      <a:endParaRPr kumimoji="0" lang="ru-RU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857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10 771 939,35</a:t>
                      </a:r>
                      <a:endParaRPr kumimoji="0" lang="ru-RU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857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408666"/>
                  </a:ext>
                </a:extLst>
              </a:tr>
              <a:tr h="2195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</a:rPr>
                        <a:t>Поступления, </a:t>
                      </a:r>
                      <a:r>
                        <a:rPr lang="ru-RU" sz="11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</a:rPr>
                        <a:t>всего</a:t>
                      </a:r>
                      <a:endParaRPr lang="ru-RU" sz="11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х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3 547 016 401,85</a:t>
                      </a:r>
                      <a:endParaRPr kumimoji="0" lang="ru-RU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857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3 546 067 967,43</a:t>
                      </a:r>
                      <a:endParaRPr kumimoji="0" lang="ru-RU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857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702283"/>
                  </a:ext>
                </a:extLst>
              </a:tr>
              <a:tr h="219563">
                <a:tc>
                  <a:txBody>
                    <a:bodyPr/>
                    <a:lstStyle/>
                    <a:p>
                      <a:pPr marL="0" lvl="1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в том числе:</a:t>
                      </a:r>
                      <a:endParaRPr lang="ru-RU" sz="1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857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42727388"/>
                  </a:ext>
                </a:extLst>
              </a:tr>
              <a:tr h="219563">
                <a:tc>
                  <a:txBody>
                    <a:bodyPr/>
                    <a:lstStyle/>
                    <a:p>
                      <a:pPr marL="360000"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</a:rPr>
                        <a:t>Субсидии на выполнение государственного задания</a:t>
                      </a:r>
                      <a:endParaRPr lang="ru-RU" sz="1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х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1 982 710 500,00</a:t>
                      </a:r>
                      <a:endParaRPr kumimoji="0" lang="ru-RU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857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1 982 710 500,00</a:t>
                      </a:r>
                      <a:endParaRPr kumimoji="0" lang="ru-RU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857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19481850"/>
                  </a:ext>
                </a:extLst>
              </a:tr>
              <a:tr h="219563">
                <a:tc>
                  <a:txBody>
                    <a:bodyPr/>
                    <a:lstStyle/>
                    <a:p>
                      <a:pPr marL="360000"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</a:rPr>
                        <a:t>Целевые субсидии</a:t>
                      </a:r>
                      <a:endParaRPr lang="ru-RU" sz="1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х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299 440 740,00</a:t>
                      </a:r>
                      <a:endParaRPr kumimoji="0" lang="ru-RU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857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306 080 740,00</a:t>
                      </a:r>
                      <a:endParaRPr kumimoji="0" lang="ru-RU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857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9190851"/>
                  </a:ext>
                </a:extLst>
              </a:tr>
              <a:tr h="219563">
                <a:tc>
                  <a:txBody>
                    <a:bodyPr/>
                    <a:lstStyle/>
                    <a:p>
                      <a:pPr marL="360000"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</a:rPr>
                        <a:t>Средства от приносящей доход деятельности</a:t>
                      </a:r>
                      <a:endParaRPr lang="ru-RU" sz="1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х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1 264 865 161,85</a:t>
                      </a:r>
                      <a:endParaRPr kumimoji="0" lang="ru-RU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857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1 257 276 727,43</a:t>
                      </a:r>
                      <a:endParaRPr kumimoji="0" lang="ru-RU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857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6384967"/>
                  </a:ext>
                </a:extLst>
              </a:tr>
              <a:tr h="2195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</a:rPr>
                        <a:t>Выплаты, </a:t>
                      </a:r>
                      <a:r>
                        <a:rPr lang="ru-RU" sz="11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</a:rPr>
                        <a:t>всего</a:t>
                      </a:r>
                      <a:endParaRPr lang="ru-RU" sz="11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х</a:t>
                      </a: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3 551 310 844,20</a:t>
                      </a:r>
                      <a:endParaRPr kumimoji="0" lang="ru-RU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857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3 536 110 595,34</a:t>
                      </a:r>
                      <a:endParaRPr kumimoji="0" lang="ru-RU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857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16674"/>
                  </a:ext>
                </a:extLst>
              </a:tr>
              <a:tr h="219563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noProof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в том числе:</a:t>
                      </a:r>
                    </a:p>
                  </a:txBody>
                  <a:tcPr marL="72000" marR="72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857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8017366"/>
                  </a:ext>
                </a:extLst>
              </a:tr>
              <a:tr h="219563">
                <a:tc>
                  <a:txBody>
                    <a:bodyPr/>
                    <a:lstStyle/>
                    <a:p>
                      <a:pPr marL="360000"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</a:rPr>
                        <a:t>Фонд оплаты труда и другие иные выплаты</a:t>
                      </a:r>
                      <a:endParaRPr lang="ru-RU" sz="1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111, 112, 113, 119, 131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4 080 893 568,80</a:t>
                      </a:r>
                    </a:p>
                  </a:txBody>
                  <a:tcPr marL="9525" marR="857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2 451 591 851,31</a:t>
                      </a:r>
                    </a:p>
                  </a:txBody>
                  <a:tcPr marL="9525" marR="857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47136788"/>
                  </a:ext>
                </a:extLst>
              </a:tr>
              <a:tr h="219563">
                <a:tc>
                  <a:txBody>
                    <a:bodyPr/>
                    <a:lstStyle/>
                    <a:p>
                      <a:pPr marL="360000"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Научно-исследовательские и опытно-конструкторские работы</a:t>
                      </a:r>
                      <a:endParaRPr lang="ru-RU" sz="1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241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9 460 000,00</a:t>
                      </a:r>
                      <a:endParaRPr kumimoji="0" lang="ru-RU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857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9 460 000,00</a:t>
                      </a:r>
                      <a:endParaRPr kumimoji="0" lang="ru-RU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857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9566541"/>
                  </a:ext>
                </a:extLst>
              </a:tr>
              <a:tr h="414017">
                <a:tc>
                  <a:txBody>
                    <a:bodyPr/>
                    <a:lstStyle/>
                    <a:p>
                      <a:pPr marL="360000"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Закупка товаров, работ, услуг в целях капитального ремонта государственного (муниципального)</a:t>
                      </a:r>
                      <a:br>
                        <a:rPr lang="ru-RU" sz="11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имущества и прочая закупка</a:t>
                      </a:r>
                      <a:endParaRPr lang="ru-RU" sz="1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243, 244, 247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783 759 131,06</a:t>
                      </a:r>
                      <a:endParaRPr kumimoji="0" lang="ru-RU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857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763 610 057,83</a:t>
                      </a:r>
                      <a:endParaRPr kumimoji="0" lang="ru-RU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857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18131102"/>
                  </a:ext>
                </a:extLst>
              </a:tr>
              <a:tr h="207008">
                <a:tc>
                  <a:txBody>
                    <a:bodyPr/>
                    <a:lstStyle/>
                    <a:p>
                      <a:pPr marL="360000"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Социальные выплаты гражданам</a:t>
                      </a:r>
                      <a:endParaRPr lang="ru-RU" sz="1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320, 340, 350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305 290 134,33</a:t>
                      </a:r>
                      <a:endParaRPr kumimoji="0" lang="ru-RU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857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313 752 817,40</a:t>
                      </a:r>
                      <a:endParaRPr kumimoji="0" lang="ru-RU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857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7725949"/>
                  </a:ext>
                </a:extLst>
              </a:tr>
              <a:tr h="207008">
                <a:tc>
                  <a:txBody>
                    <a:bodyPr/>
                    <a:lstStyle/>
                    <a:p>
                      <a:pPr marL="360000"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Уплата налогов и иных платежей</a:t>
                      </a:r>
                      <a:endParaRPr lang="ru-RU" sz="1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851, 852, 853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7 493 097,35</a:t>
                      </a:r>
                      <a:endParaRPr kumimoji="0" lang="ru-RU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857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7 155 868,80</a:t>
                      </a:r>
                      <a:endParaRPr kumimoji="0" lang="ru-RU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857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39840964"/>
                  </a:ext>
                </a:extLst>
              </a:tr>
              <a:tr h="219563">
                <a:tc>
                  <a:txBody>
                    <a:bodyPr/>
                    <a:lstStyle/>
                    <a:p>
                      <a:pPr marL="0" lvl="1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Источники финансирования дефицита средств учреждения, всего</a:t>
                      </a:r>
                      <a:endParaRPr lang="ru-RU" sz="11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72000" marR="72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2 414 749,16</a:t>
                      </a:r>
                      <a:endParaRPr kumimoji="0" lang="ru-RU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857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2 514 749,16</a:t>
                      </a:r>
                      <a:endParaRPr kumimoji="0" lang="ru-RU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857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2600318"/>
                  </a:ext>
                </a:extLst>
              </a:tr>
              <a:tr h="219563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в том числе:</a:t>
                      </a:r>
                    </a:p>
                  </a:txBody>
                  <a:tcPr marL="72000" marR="72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59360304"/>
                  </a:ext>
                </a:extLst>
              </a:tr>
              <a:tr h="220236">
                <a:tc>
                  <a:txBody>
                    <a:bodyPr/>
                    <a:lstStyle/>
                    <a:p>
                      <a:pPr marL="360000"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Поступление денежных средств прочие</a:t>
                      </a:r>
                      <a:endParaRPr lang="ru-RU" sz="1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510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2 799 550,10</a:t>
                      </a:r>
                      <a:endParaRPr kumimoji="0" lang="ru-RU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857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3 625 364 ,29</a:t>
                      </a:r>
                      <a:endParaRPr kumimoji="0" lang="ru-RU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857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86732064"/>
                  </a:ext>
                </a:extLst>
              </a:tr>
              <a:tr h="219563">
                <a:tc>
                  <a:txBody>
                    <a:bodyPr/>
                    <a:lstStyle/>
                    <a:p>
                      <a:pPr marL="360000"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Выбытие денежных средств</a:t>
                      </a:r>
                      <a:endParaRPr lang="ru-RU" sz="1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610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-384 800,94</a:t>
                      </a:r>
                      <a:endParaRPr kumimoji="0" lang="ru-RU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857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-1 110 615,13</a:t>
                      </a:r>
                      <a:endParaRPr kumimoji="0" lang="ru-RU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857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99202946"/>
                  </a:ext>
                </a:extLst>
              </a:tr>
              <a:tr h="219563">
                <a:tc>
                  <a:txBody>
                    <a:bodyPr/>
                    <a:lstStyle/>
                    <a:p>
                      <a:pPr marL="360000"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Остаток средств на конец 2024 года</a:t>
                      </a:r>
                      <a:endParaRPr lang="ru-RU" sz="1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8 892 246,16</a:t>
                      </a:r>
                      <a:endParaRPr kumimoji="0" lang="ru-RU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857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23 244 060,60</a:t>
                      </a:r>
                      <a:endParaRPr kumimoji="0" lang="ru-RU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857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73588256"/>
                  </a:ext>
                </a:extLst>
              </a:tr>
              <a:tr h="2195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</a:rPr>
                        <a:t>Справочно</a:t>
                      </a:r>
                      <a:r>
                        <a:rPr lang="ru-RU" sz="1100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</a:rPr>
                        <a:t>:</a:t>
                      </a:r>
                      <a:endParaRPr lang="ru-RU" sz="1100" i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8187508"/>
                  </a:ext>
                </a:extLst>
              </a:tr>
              <a:tr h="2195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</a:rPr>
                        <a:t>Средства во временном распоряжении на конец года</a:t>
                      </a:r>
                      <a:endParaRPr lang="ru-RU" sz="1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857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857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02963675"/>
                  </a:ext>
                </a:extLst>
              </a:tr>
              <a:tr h="2943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00000000000000000" pitchFamily="2" charset="0"/>
                        </a:rPr>
                        <a:t>Объем публичных обязательств, всего</a:t>
                      </a:r>
                      <a:endParaRPr lang="ru-RU" sz="11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х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21 071 200,00</a:t>
                      </a:r>
                      <a:endParaRPr kumimoji="0" lang="ru-RU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857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20 559 154,23</a:t>
                      </a:r>
                      <a:endParaRPr kumimoji="0" lang="ru-RU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857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9853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53450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Средняя зарплата в ГУАП по категориям работников в 2024 г. и 1 полугодии 2025 г., руб.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Финансовая </a:t>
            </a:r>
            <a:r>
              <a:rPr lang="ru-RU" dirty="0" smtClean="0"/>
              <a:t>политика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384152"/>
              </p:ext>
            </p:extLst>
          </p:nvPr>
        </p:nvGraphicFramePr>
        <p:xfrm>
          <a:off x="334963" y="1449388"/>
          <a:ext cx="11630025" cy="459023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694800">
                  <a:extLst>
                    <a:ext uri="{9D8B030D-6E8A-4147-A177-3AD203B41FA5}">
                      <a16:colId xmlns:a16="http://schemas.microsoft.com/office/drawing/2014/main" val="1409337099"/>
                    </a:ext>
                  </a:extLst>
                </a:gridCol>
                <a:gridCol w="1137573">
                  <a:extLst>
                    <a:ext uri="{9D8B030D-6E8A-4147-A177-3AD203B41FA5}">
                      <a16:colId xmlns:a16="http://schemas.microsoft.com/office/drawing/2014/main" val="2529710707"/>
                    </a:ext>
                  </a:extLst>
                </a:gridCol>
                <a:gridCol w="860952">
                  <a:extLst>
                    <a:ext uri="{9D8B030D-6E8A-4147-A177-3AD203B41FA5}">
                      <a16:colId xmlns:a16="http://schemas.microsoft.com/office/drawing/2014/main" val="2368690844"/>
                    </a:ext>
                  </a:extLst>
                </a:gridCol>
                <a:gridCol w="814716">
                  <a:extLst>
                    <a:ext uri="{9D8B030D-6E8A-4147-A177-3AD203B41FA5}">
                      <a16:colId xmlns:a16="http://schemas.microsoft.com/office/drawing/2014/main" val="2665213956"/>
                    </a:ext>
                  </a:extLst>
                </a:gridCol>
                <a:gridCol w="1036331">
                  <a:extLst>
                    <a:ext uri="{9D8B030D-6E8A-4147-A177-3AD203B41FA5}">
                      <a16:colId xmlns:a16="http://schemas.microsoft.com/office/drawing/2014/main" val="1755185220"/>
                    </a:ext>
                  </a:extLst>
                </a:gridCol>
                <a:gridCol w="1110468">
                  <a:extLst>
                    <a:ext uri="{9D8B030D-6E8A-4147-A177-3AD203B41FA5}">
                      <a16:colId xmlns:a16="http://schemas.microsoft.com/office/drawing/2014/main" val="1514962595"/>
                    </a:ext>
                  </a:extLst>
                </a:gridCol>
                <a:gridCol w="1110468">
                  <a:extLst>
                    <a:ext uri="{9D8B030D-6E8A-4147-A177-3AD203B41FA5}">
                      <a16:colId xmlns:a16="http://schemas.microsoft.com/office/drawing/2014/main" val="361214367"/>
                    </a:ext>
                  </a:extLst>
                </a:gridCol>
                <a:gridCol w="984514">
                  <a:extLst>
                    <a:ext uri="{9D8B030D-6E8A-4147-A177-3AD203B41FA5}">
                      <a16:colId xmlns:a16="http://schemas.microsoft.com/office/drawing/2014/main" val="31622176"/>
                    </a:ext>
                  </a:extLst>
                </a:gridCol>
                <a:gridCol w="799569">
                  <a:extLst>
                    <a:ext uri="{9D8B030D-6E8A-4147-A177-3AD203B41FA5}">
                      <a16:colId xmlns:a16="http://schemas.microsoft.com/office/drawing/2014/main" val="3121872610"/>
                    </a:ext>
                  </a:extLst>
                </a:gridCol>
                <a:gridCol w="1040317">
                  <a:extLst>
                    <a:ext uri="{9D8B030D-6E8A-4147-A177-3AD203B41FA5}">
                      <a16:colId xmlns:a16="http://schemas.microsoft.com/office/drawing/2014/main" val="3022271154"/>
                    </a:ext>
                  </a:extLst>
                </a:gridCol>
                <a:gridCol w="1040317">
                  <a:extLst>
                    <a:ext uri="{9D8B030D-6E8A-4147-A177-3AD203B41FA5}">
                      <a16:colId xmlns:a16="http://schemas.microsoft.com/office/drawing/2014/main" val="556637726"/>
                    </a:ext>
                  </a:extLst>
                </a:gridCol>
              </a:tblGrid>
              <a:tr h="34512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Категория</a:t>
                      </a:r>
                      <a:br>
                        <a:rPr lang="ru-RU" sz="1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работников</a:t>
                      </a:r>
                    </a:p>
                  </a:txBody>
                  <a:tcPr marL="68580" marR="68580" marT="0" marB="0" anchor="ctr"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2024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 полугодие </a:t>
                      </a:r>
                      <a:r>
                        <a:rPr lang="ru-RU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2025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6387521"/>
                  </a:ext>
                </a:extLst>
              </a:tr>
              <a:tr h="5438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Средне-</a:t>
                      </a:r>
                      <a:b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</a:b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списочная </a:t>
                      </a:r>
                      <a:r>
                        <a:rPr lang="ru-RU" sz="12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числен.</a:t>
                      </a:r>
                      <a:endParaRPr lang="ru-RU" sz="12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Источник</a:t>
                      </a:r>
                      <a:b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</a:b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финансирования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Итого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По указу</a:t>
                      </a:r>
                      <a:b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</a:b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Президента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Средне-</a:t>
                      </a:r>
                      <a:b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</a:b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списочная</a:t>
                      </a:r>
                      <a:b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</a:br>
                      <a:r>
                        <a:rPr lang="ru-RU" sz="12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числен.</a:t>
                      </a:r>
                      <a:endParaRPr lang="ru-RU" sz="12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Источник</a:t>
                      </a:r>
                      <a:b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</a:b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финансирования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Итого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По указу</a:t>
                      </a:r>
                      <a:b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</a:b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Президента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606326"/>
                  </a:ext>
                </a:extLst>
              </a:tr>
              <a:tr h="3532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бюдж</a:t>
                      </a: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внеб</a:t>
                      </a: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бюдж</a:t>
                      </a: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внеб</a:t>
                      </a: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24058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ППС</a:t>
                      </a:r>
                    </a:p>
                  </a:txBody>
                  <a:tcPr marL="68580" marR="68580" marT="0" marB="0" anchor="ctr"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450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125 772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36 312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162 084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169 990,8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466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140 422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42 919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183 341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185 797,4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0828367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НР – всего, в </a:t>
                      </a:r>
                      <a:r>
                        <a:rPr lang="ru-RU" sz="1400" b="1" kern="1200" dirty="0" err="1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т.ч</a:t>
                      </a: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.:</a:t>
                      </a:r>
                    </a:p>
                  </a:txBody>
                  <a:tcPr marL="68580" marR="68580" marT="0" marB="0" anchor="ctr"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41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28 439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124 278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152 717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32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40 025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128 005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168 030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404812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НС</a:t>
                      </a:r>
                      <a:endParaRPr lang="ru-RU" sz="14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104 043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69 095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173 138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169 990,8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5,1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115 488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55 331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170 819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185 797,4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4254342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 err="1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Препод</a:t>
                      </a: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. СПО</a:t>
                      </a:r>
                    </a:p>
                  </a:txBody>
                  <a:tcPr marL="68580" marR="68580" marT="0" marB="0" anchor="ctr"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47,2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38 518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64 184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102 702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84 995,4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46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54 534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53 891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108 425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92 898,7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910614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УВП</a:t>
                      </a:r>
                    </a:p>
                  </a:txBody>
                  <a:tcPr marL="68580" marR="68580" marT="0" marB="0" anchor="ctr"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263,8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46 353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21 138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67 491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263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55 255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16 345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71 600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473886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АУП</a:t>
                      </a:r>
                    </a:p>
                  </a:txBody>
                  <a:tcPr marL="68580" marR="68580" marT="0" marB="0" anchor="ctr"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266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98 176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17 888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116 064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274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107 089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18 500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125 589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3505418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Прочий персонал</a:t>
                      </a:r>
                    </a:p>
                  </a:txBody>
                  <a:tcPr marL="68580" marR="68580" marT="0" marB="0" anchor="ctr"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174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35 867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11 168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47 035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177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42 348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15 127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57 475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5631278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Все категории</a:t>
                      </a:r>
                    </a:p>
                  </a:txBody>
                  <a:tcPr marL="68580" marR="68580" marT="0" marB="0" anchor="ctr"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1 242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83 878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29 585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113 463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ru-RU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1 258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95 863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30 700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126 563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0776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768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с двумя скругленными противолежащими углами 42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5462044" y="5668899"/>
            <a:ext cx="6034631" cy="1057483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Управление имущественным комплексом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err="1" smtClean="0"/>
              <a:t>Кампусная</a:t>
            </a:r>
            <a:r>
              <a:rPr lang="ru-RU" dirty="0" smtClean="0"/>
              <a:t> политика</a:t>
            </a:r>
            <a:endParaRPr lang="ru-RU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-40522" y="1275984"/>
            <a:ext cx="5237928" cy="2923318"/>
            <a:chOff x="-97693" y="1124923"/>
            <a:chExt cx="5237928" cy="2923318"/>
          </a:xfrm>
        </p:grpSpPr>
        <p:sp>
          <p:nvSpPr>
            <p:cNvPr id="7" name="Прямоугольник с двумя скругленными противолежащими углами 6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249426" y="1124923"/>
              <a:ext cx="4890809" cy="2923318"/>
            </a:xfrm>
            <a:prstGeom prst="round2DiagRect">
              <a:avLst>
                <a:gd name="adj1" fmla="val 8975"/>
                <a:gd name="adj2" fmla="val 0"/>
              </a:avLst>
            </a:prstGeom>
            <a:solidFill>
              <a:schemeClr val="accent1">
                <a:lumMod val="20000"/>
                <a:lumOff val="80000"/>
                <a:alpha val="61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97693" y="1211279"/>
              <a:ext cx="515544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Недвижимое имущество ГУАП</a:t>
              </a:r>
              <a:endParaRPr lang="ru-RU" sz="2000" b="1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cxnSp>
          <p:nvCxnSpPr>
            <p:cNvPr id="9" name="Прямая со стрелкой 8"/>
            <p:cNvCxnSpPr>
              <a:cxnSpLocks/>
            </p:cNvCxnSpPr>
            <p:nvPr/>
          </p:nvCxnSpPr>
          <p:spPr>
            <a:xfrm>
              <a:off x="2600297" y="1680270"/>
              <a:ext cx="310508" cy="275484"/>
            </a:xfrm>
            <a:prstGeom prst="straightConnector1">
              <a:avLst/>
            </a:prstGeom>
            <a:ln>
              <a:solidFill>
                <a:srgbClr val="01509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207" y="1656903"/>
              <a:ext cx="1808553" cy="1446334"/>
            </a:xfrm>
            <a:prstGeom prst="rect">
              <a:avLst/>
            </a:prstGeom>
          </p:spPr>
        </p:pic>
        <p:sp>
          <p:nvSpPr>
            <p:cNvPr id="12" name="Прямоугольник 11"/>
            <p:cNvSpPr/>
            <p:nvPr/>
          </p:nvSpPr>
          <p:spPr>
            <a:xfrm>
              <a:off x="1177800" y="2878870"/>
              <a:ext cx="1190811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 smtClean="0">
                  <a:solidFill>
                    <a:srgbClr val="01509F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объектов </a:t>
              </a:r>
            </a:p>
            <a:p>
              <a:r>
                <a:rPr lang="ru-RU" sz="1100" dirty="0" smtClean="0">
                  <a:solidFill>
                    <a:srgbClr val="01509F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недвижимости</a:t>
              </a:r>
              <a:endParaRPr lang="ru-RU" sz="1100" dirty="0">
                <a:solidFill>
                  <a:srgbClr val="01509F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728688" y="3349748"/>
              <a:ext cx="130716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rgbClr val="01509F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115246,5 </a:t>
              </a:r>
              <a:r>
                <a:rPr lang="ru-RU" sz="1600" b="1" dirty="0" smtClean="0">
                  <a:solidFill>
                    <a:srgbClr val="01509F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м</a:t>
              </a:r>
              <a:r>
                <a:rPr lang="ru-RU" sz="1600" b="1" baseline="30000" dirty="0" smtClean="0">
                  <a:solidFill>
                    <a:srgbClr val="01509F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2</a:t>
              </a:r>
              <a:endParaRPr lang="ru-RU" sz="1600" b="1" baseline="30000" dirty="0">
                <a:solidFill>
                  <a:srgbClr val="01509F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689399" y="2868493"/>
              <a:ext cx="488401" cy="400110"/>
            </a:xfrm>
            <a:prstGeom prst="rect">
              <a:avLst/>
            </a:prstGeom>
            <a:solidFill>
              <a:srgbClr val="01509F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16</a:t>
              </a:r>
              <a:r>
                <a:rPr lang="ru-RU" sz="2000" b="1" dirty="0" smtClean="0">
                  <a:solidFill>
                    <a:srgbClr val="01509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endParaRPr lang="ru-RU" sz="2000" dirty="0"/>
            </a:p>
          </p:txBody>
        </p:sp>
        <p:cxnSp>
          <p:nvCxnSpPr>
            <p:cNvPr id="15" name="Прямая со стрелкой 14"/>
            <p:cNvCxnSpPr>
              <a:cxnSpLocks/>
            </p:cNvCxnSpPr>
            <p:nvPr/>
          </p:nvCxnSpPr>
          <p:spPr>
            <a:xfrm flipH="1">
              <a:off x="1873949" y="1685281"/>
              <a:ext cx="323811" cy="266114"/>
            </a:xfrm>
            <a:prstGeom prst="straightConnector1">
              <a:avLst/>
            </a:prstGeom>
            <a:ln>
              <a:solidFill>
                <a:srgbClr val="01509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Прямоугольник 15"/>
            <p:cNvSpPr/>
            <p:nvPr/>
          </p:nvSpPr>
          <p:spPr>
            <a:xfrm>
              <a:off x="3534286" y="2889005"/>
              <a:ext cx="968569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 smtClean="0">
                  <a:solidFill>
                    <a:srgbClr val="01509F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земельных</a:t>
              </a:r>
            </a:p>
            <a:p>
              <a:r>
                <a:rPr lang="ru-RU" sz="1100" dirty="0" smtClean="0">
                  <a:solidFill>
                    <a:srgbClr val="01509F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участков</a:t>
              </a:r>
              <a:endParaRPr lang="ru-RU" sz="1100" dirty="0">
                <a:solidFill>
                  <a:srgbClr val="01509F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221593" y="3338326"/>
              <a:ext cx="128126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 smtClean="0">
                  <a:solidFill>
                    <a:srgbClr val="01509F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98266,0 м</a:t>
              </a:r>
              <a:r>
                <a:rPr lang="ru-RU" sz="1600" b="1" baseline="30000" dirty="0" smtClean="0">
                  <a:solidFill>
                    <a:srgbClr val="01509F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2</a:t>
              </a:r>
              <a:endParaRPr lang="ru-RU" sz="1600" b="1" baseline="30000" dirty="0">
                <a:solidFill>
                  <a:srgbClr val="01509F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045885" y="2868493"/>
              <a:ext cx="488401" cy="400110"/>
            </a:xfrm>
            <a:prstGeom prst="rect">
              <a:avLst/>
            </a:prstGeom>
            <a:solidFill>
              <a:srgbClr val="01509F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11</a:t>
              </a:r>
              <a:r>
                <a:rPr lang="ru-RU" sz="2000" b="1" dirty="0" smtClean="0">
                  <a:solidFill>
                    <a:srgbClr val="01509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endParaRPr lang="ru-RU" sz="2000" dirty="0"/>
            </a:p>
          </p:txBody>
        </p:sp>
      </p:grpSp>
      <p:sp>
        <p:nvSpPr>
          <p:cNvPr id="20" name="Прямоугольник с двумя скругленными противолежащими углами 19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334963" y="3982040"/>
            <a:ext cx="4862443" cy="2326685"/>
          </a:xfrm>
          <a:prstGeom prst="round2DiagRect">
            <a:avLst/>
          </a:prstGeom>
          <a:solidFill>
            <a:srgbClr val="2B375C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548507" y="4827475"/>
            <a:ext cx="13669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Аренда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839886" y="5142284"/>
            <a:ext cx="22192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1964,5 </a:t>
            </a:r>
            <a:r>
              <a:rPr lang="ru-RU" sz="1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</a:t>
            </a:r>
            <a:r>
              <a:rPr lang="ru-RU" sz="1600" b="1" baseline="30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  </a:t>
            </a:r>
            <a:r>
              <a:rPr lang="ru-RU" sz="1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(1,7%)</a:t>
            </a:r>
            <a:endParaRPr lang="ru-RU" sz="1600" b="1" baseline="300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839887" y="4651749"/>
            <a:ext cx="20102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14</a:t>
            </a:r>
            <a:r>
              <a:rPr lang="ru-RU" sz="1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арендаторов</a:t>
            </a:r>
            <a:endParaRPr lang="ru-RU" sz="1600" baseline="300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839887" y="5632819"/>
            <a:ext cx="20102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16,5</a:t>
            </a:r>
            <a:r>
              <a:rPr lang="ru-RU" sz="1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млн.руб</a:t>
            </a:r>
            <a:r>
              <a:rPr lang="ru-RU" sz="1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ru-RU" sz="1600" baseline="300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38" name="Группа 37"/>
          <p:cNvGrpSpPr/>
          <p:nvPr/>
        </p:nvGrpSpPr>
        <p:grpSpPr>
          <a:xfrm>
            <a:off x="1940489" y="4362117"/>
            <a:ext cx="739263" cy="1473008"/>
            <a:chOff x="2435789" y="4362117"/>
            <a:chExt cx="739263" cy="1473008"/>
          </a:xfrm>
        </p:grpSpPr>
        <p:cxnSp>
          <p:nvCxnSpPr>
            <p:cNvPr id="23" name="Прямая со стрелкой 22"/>
            <p:cNvCxnSpPr>
              <a:cxnSpLocks/>
            </p:cNvCxnSpPr>
            <p:nvPr/>
          </p:nvCxnSpPr>
          <p:spPr>
            <a:xfrm flipV="1">
              <a:off x="2460227" y="4875149"/>
              <a:ext cx="714825" cy="7043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 стрелкой 23"/>
            <p:cNvCxnSpPr>
              <a:cxnSpLocks/>
            </p:cNvCxnSpPr>
            <p:nvPr/>
          </p:nvCxnSpPr>
          <p:spPr>
            <a:xfrm>
              <a:off x="2472621" y="5261857"/>
              <a:ext cx="686413" cy="56607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/>
            <p:cNvCxnSpPr>
              <a:cxnSpLocks/>
            </p:cNvCxnSpPr>
            <p:nvPr/>
          </p:nvCxnSpPr>
          <p:spPr>
            <a:xfrm>
              <a:off x="2435789" y="5621426"/>
              <a:ext cx="706161" cy="213699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 стрелкой 28"/>
            <p:cNvCxnSpPr>
              <a:cxnSpLocks/>
            </p:cNvCxnSpPr>
            <p:nvPr/>
          </p:nvCxnSpPr>
          <p:spPr>
            <a:xfrm flipV="1">
              <a:off x="2472621" y="4362117"/>
              <a:ext cx="656253" cy="240406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Прямоугольник 29"/>
          <p:cNvSpPr/>
          <p:nvPr/>
        </p:nvSpPr>
        <p:spPr>
          <a:xfrm>
            <a:off x="2839887" y="4161214"/>
            <a:ext cx="1877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32 </a:t>
            </a:r>
            <a:r>
              <a:rPr lang="ru-RU" sz="1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договора</a:t>
            </a:r>
            <a:endParaRPr lang="ru-RU" sz="1600" baseline="300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609" y="1651012"/>
            <a:ext cx="2059284" cy="1646848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>
          <a:xfrm>
            <a:off x="5699125" y="5822632"/>
            <a:ext cx="57975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апреле 2025 года МТУ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Росимущества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в городе Санкт-Петербурге и Ленинградской области проведена плановая проверка 9 объектов имущественного комплекса ГУАП. Выявленные незначительные нарушения устранены (по 2 объектам нарушений не выявлено).</a:t>
            </a:r>
          </a:p>
        </p:txBody>
      </p:sp>
      <p:graphicFrame>
        <p:nvGraphicFramePr>
          <p:cNvPr id="41" name="Таблица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3854420"/>
              </p:ext>
            </p:extLst>
          </p:nvPr>
        </p:nvGraphicFramePr>
        <p:xfrm>
          <a:off x="5462044" y="1268413"/>
          <a:ext cx="6502944" cy="4160792"/>
        </p:xfrm>
        <a:graphic>
          <a:graphicData uri="http://schemas.openxmlformats.org/drawingml/2006/table">
            <a:tbl>
              <a:tblPr/>
              <a:tblGrid>
                <a:gridCol w="1672181">
                  <a:extLst>
                    <a:ext uri="{9D8B030D-6E8A-4147-A177-3AD203B41FA5}">
                      <a16:colId xmlns:a16="http://schemas.microsoft.com/office/drawing/2014/main" val="1411015402"/>
                    </a:ext>
                  </a:extLst>
                </a:gridCol>
                <a:gridCol w="4830763">
                  <a:extLst>
                    <a:ext uri="{9D8B030D-6E8A-4147-A177-3AD203B41FA5}">
                      <a16:colId xmlns:a16="http://schemas.microsoft.com/office/drawing/2014/main" val="248340082"/>
                    </a:ext>
                  </a:extLst>
                </a:gridCol>
              </a:tblGrid>
              <a:tr h="22701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Адрес</a:t>
                      </a:r>
                    </a:p>
                  </a:txBody>
                  <a:tcPr marL="34617" marR="34617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Мероприятия</a:t>
                      </a:r>
                    </a:p>
                  </a:txBody>
                  <a:tcPr marL="34617" marR="34617" marT="0" marB="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755163"/>
                  </a:ext>
                </a:extLst>
              </a:tr>
              <a:tr h="31530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Общежитие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ул. Гастелло д.16 лит. А. </a:t>
                      </a:r>
                      <a:br>
                        <a:rPr lang="ru-RU" altLang="ru-RU" sz="10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</a:br>
                      <a:r>
                        <a:rPr lang="ru-RU" altLang="ru-RU" sz="10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/>
                      </a:r>
                      <a:br>
                        <a:rPr lang="ru-RU" altLang="ru-RU" sz="10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</a:br>
                      <a:endParaRPr lang="ru-RU" altLang="ru-RU" sz="9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72000" marR="36000" marT="36000" marB="36000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Объект незавершенного строительства. Основные технико-экономические показатели: 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ru-RU" altLang="ru-RU" sz="10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общая площадь —12 079,6 кв. м, 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ru-RU" altLang="ru-RU" sz="10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стоимость реконструкции – 1 559 102, 85 тыс. руб.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9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Финансирование реконструкции - за счет средств федерального бюджета в период 2025-2027 гг.  в рамках финансового обеспечения государственной программы «Научно-технологическое развитие Российской Федерации».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9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Между </a:t>
                      </a:r>
                      <a:r>
                        <a:rPr lang="ru-RU" altLang="ru-RU" sz="900" b="0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Минобрнауки</a:t>
                      </a:r>
                      <a:r>
                        <a:rPr lang="ru-RU" altLang="ru-RU" sz="9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России и ФГАОУ ВО «Санкт-Петербургский государственный университет аэрокосмического приборостроения» заключено Соглашение о предоставлении из федерального бюджета федеральному государственному автономному учреждению субсидии на осуществление капитальных вложений в объекты капитального строительства государственной собственности Российской Федерации от 17 апреля 2025г.  №075-05-2025-004.</a:t>
                      </a:r>
                    </a:p>
                  </a:txBody>
                  <a:tcPr marL="72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2513208"/>
                  </a:ext>
                </a:extLst>
              </a:tr>
              <a:tr h="3153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Учебный корпус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ул. Гастелло 19, литера А. </a:t>
                      </a:r>
                    </a:p>
                  </a:txBody>
                  <a:tcPr marL="72000" marR="36000" marT="36000" marB="36000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Планируется капитальный ремонт по проекту, плановый срок завершения </a:t>
                      </a:r>
                      <a:r>
                        <a:rPr lang="ru-RU" altLang="ru-RU" sz="10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Roboto" panose="020B0604020202020204" charset="0"/>
                          <a:cs typeface="Roboto" panose="020B0604020202020204" charset="0"/>
                        </a:rPr>
                        <a:t>– </a:t>
                      </a:r>
                      <a:r>
                        <a:rPr lang="ru-RU" altLang="ru-RU" sz="10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2028 год</a:t>
                      </a:r>
                    </a:p>
                  </a:txBody>
                  <a:tcPr marL="72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5594335"/>
                  </a:ext>
                </a:extLst>
              </a:tr>
              <a:tr h="3153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Большая Морская ул. д.67. литера А. </a:t>
                      </a:r>
                    </a:p>
                  </a:txBody>
                  <a:tcPr marL="72000" marR="36000" marT="36000" marB="36000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В целях оптимизации земельно-имущественных отношений, а также уплаты земельного налога, ГУАП провел мероприятия по разделу земельного участка (Большая Морская ул. д.67. литера А), отказался от права постоянного (бессрочного) пользования вновь образованного земельного участка площадью 720 </a:t>
                      </a:r>
                      <a:r>
                        <a:rPr lang="ru-RU" altLang="ru-RU" sz="1000" b="0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кв.м</a:t>
                      </a:r>
                      <a:r>
                        <a:rPr lang="ru-RU" altLang="ru-RU" sz="10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. и передал его Войсковой части 6717</a:t>
                      </a:r>
                    </a:p>
                  </a:txBody>
                  <a:tcPr marL="72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3820746"/>
                  </a:ext>
                </a:extLst>
              </a:tr>
              <a:tr h="3153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Московский 149в  </a:t>
                      </a:r>
                      <a:r>
                        <a:rPr lang="ru-RU" altLang="ru-RU" sz="1000" b="0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лит.А</a:t>
                      </a:r>
                      <a:r>
                        <a:rPr lang="ru-RU" altLang="ru-RU" sz="10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</a:t>
                      </a:r>
                    </a:p>
                  </a:txBody>
                  <a:tcPr marL="72000" marR="36000" marT="36000" marB="36000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Продолжаются работы по внесению изменений в государственный кадастровый учет по учебному корпусу</a:t>
                      </a:r>
                    </a:p>
                  </a:txBody>
                  <a:tcPr marL="72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4563032"/>
                  </a:ext>
                </a:extLst>
              </a:tr>
              <a:tr h="3153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B0604020202020204" charset="0"/>
                          <a:cs typeface="Roboto" panose="020B0604020202020204" charset="0"/>
                        </a:rPr>
                        <a:t>Земельные участки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altLang="ru-RU" sz="1000" b="0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72000" marR="36000" marT="36000" marB="36000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Проведены мероприятия по смене вида разрешенного использования 4 земельных участков в соответствии с законодательством</a:t>
                      </a:r>
                    </a:p>
                  </a:txBody>
                  <a:tcPr marL="72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01108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31810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Содержание имущественного комплекса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err="1" smtClean="0"/>
              <a:t>Кампусная</a:t>
            </a:r>
            <a:r>
              <a:rPr lang="ru-RU" dirty="0" smtClean="0"/>
              <a:t> политика</a:t>
            </a:r>
            <a:endParaRPr lang="ru-RU" dirty="0"/>
          </a:p>
        </p:txBody>
      </p:sp>
      <p:graphicFrame>
        <p:nvGraphicFramePr>
          <p:cNvPr id="31" name="Таблица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4477833"/>
              </p:ext>
            </p:extLst>
          </p:nvPr>
        </p:nvGraphicFramePr>
        <p:xfrm>
          <a:off x="341976" y="1253330"/>
          <a:ext cx="11769144" cy="4390397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431470">
                  <a:extLst>
                    <a:ext uri="{9D8B030D-6E8A-4147-A177-3AD203B41FA5}">
                      <a16:colId xmlns:a16="http://schemas.microsoft.com/office/drawing/2014/main" val="1396051580"/>
                    </a:ext>
                  </a:extLst>
                </a:gridCol>
                <a:gridCol w="1359009">
                  <a:extLst>
                    <a:ext uri="{9D8B030D-6E8A-4147-A177-3AD203B41FA5}">
                      <a16:colId xmlns:a16="http://schemas.microsoft.com/office/drawing/2014/main" val="3877670395"/>
                    </a:ext>
                  </a:extLst>
                </a:gridCol>
                <a:gridCol w="881109">
                  <a:extLst>
                    <a:ext uri="{9D8B030D-6E8A-4147-A177-3AD203B41FA5}">
                      <a16:colId xmlns:a16="http://schemas.microsoft.com/office/drawing/2014/main" val="2615584915"/>
                    </a:ext>
                  </a:extLst>
                </a:gridCol>
                <a:gridCol w="1195867">
                  <a:extLst>
                    <a:ext uri="{9D8B030D-6E8A-4147-A177-3AD203B41FA5}">
                      <a16:colId xmlns:a16="http://schemas.microsoft.com/office/drawing/2014/main" val="539497041"/>
                    </a:ext>
                  </a:extLst>
                </a:gridCol>
                <a:gridCol w="1546832">
                  <a:extLst>
                    <a:ext uri="{9D8B030D-6E8A-4147-A177-3AD203B41FA5}">
                      <a16:colId xmlns:a16="http://schemas.microsoft.com/office/drawing/2014/main" val="1648958157"/>
                    </a:ext>
                  </a:extLst>
                </a:gridCol>
                <a:gridCol w="1164866">
                  <a:extLst>
                    <a:ext uri="{9D8B030D-6E8A-4147-A177-3AD203B41FA5}">
                      <a16:colId xmlns:a16="http://schemas.microsoft.com/office/drawing/2014/main" val="421534323"/>
                    </a:ext>
                  </a:extLst>
                </a:gridCol>
                <a:gridCol w="1107882">
                  <a:extLst>
                    <a:ext uri="{9D8B030D-6E8A-4147-A177-3AD203B41FA5}">
                      <a16:colId xmlns:a16="http://schemas.microsoft.com/office/drawing/2014/main" val="4017329408"/>
                    </a:ext>
                  </a:extLst>
                </a:gridCol>
                <a:gridCol w="1139687">
                  <a:extLst>
                    <a:ext uri="{9D8B030D-6E8A-4147-A177-3AD203B41FA5}">
                      <a16:colId xmlns:a16="http://schemas.microsoft.com/office/drawing/2014/main" val="2034295352"/>
                    </a:ext>
                  </a:extLst>
                </a:gridCol>
                <a:gridCol w="942422">
                  <a:extLst>
                    <a:ext uri="{9D8B030D-6E8A-4147-A177-3AD203B41FA5}">
                      <a16:colId xmlns:a16="http://schemas.microsoft.com/office/drawing/2014/main" val="3964505113"/>
                    </a:ext>
                  </a:extLst>
                </a:gridCol>
              </a:tblGrid>
              <a:tr h="19658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Адрес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Ремонтно-строительные </a:t>
                      </a:r>
                      <a:r>
                        <a:rPr lang="ru-RU" sz="1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работы, проектирование, согласования, РСО </a:t>
                      </a:r>
                      <a:r>
                        <a:rPr lang="ru-RU" sz="10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/>
                      </a:r>
                      <a:br>
                        <a:rPr lang="ru-RU" sz="10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</a:br>
                      <a:r>
                        <a:rPr lang="ru-RU" sz="10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руб</a:t>
                      </a:r>
                      <a:r>
                        <a:rPr lang="ru-RU" sz="1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.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Общая площадь</a:t>
                      </a:r>
                      <a:r>
                        <a:rPr lang="ru-RU" sz="10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1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кв.метр</a:t>
                      </a:r>
                      <a:endParaRPr lang="ru-RU" sz="1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Техническое обслуживание </a:t>
                      </a:r>
                      <a:r>
                        <a:rPr lang="ru-RU" sz="10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/>
                      </a:r>
                      <a:br>
                        <a:rPr lang="ru-RU" sz="10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</a:br>
                      <a:r>
                        <a:rPr lang="ru-RU" sz="10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и </a:t>
                      </a:r>
                      <a:r>
                        <a:rPr lang="ru-RU" sz="1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содержание зданий, руб.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Закупка строительных, электротехнических материалов, инструмента и оборудования, руб.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Отдел эксплуатации автотранспорта, руб. 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В том числе :</a:t>
                      </a:r>
                    </a:p>
                  </a:txBody>
                  <a:tcPr marL="7169" marR="7169" marT="7169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3996"/>
                  </a:ext>
                </a:extLst>
              </a:tr>
              <a:tr h="8058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Отделом безопасности и охраны труда, мероприятия МЧС, руб. 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Мероприятия </a:t>
                      </a:r>
                      <a:r>
                        <a:rPr lang="ru-RU" sz="10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/>
                      </a:r>
                      <a:br>
                        <a:rPr lang="ru-RU" sz="10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</a:br>
                      <a:r>
                        <a:rPr lang="ru-RU" sz="10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по </a:t>
                      </a:r>
                      <a:r>
                        <a:rPr lang="ru-RU" sz="1000" b="1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энергосбере-жению</a:t>
                      </a:r>
                      <a:r>
                        <a:rPr lang="ru-RU" sz="10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</a:t>
                      </a:r>
                      <a:r>
                        <a:rPr lang="ru-RU" sz="1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и </a:t>
                      </a:r>
                      <a:r>
                        <a:rPr lang="ru-RU" sz="1000" b="1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энерго</a:t>
                      </a:r>
                      <a:r>
                        <a:rPr lang="ru-RU" sz="10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-эффективности</a:t>
                      </a:r>
                      <a:r>
                        <a:rPr lang="ru-RU" sz="1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, руб. 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Работы </a:t>
                      </a:r>
                      <a:r>
                        <a:rPr lang="ru-RU" sz="10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/>
                      </a:r>
                      <a:br>
                        <a:rPr lang="ru-RU" sz="10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</a:br>
                      <a:r>
                        <a:rPr lang="ru-RU" sz="10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по программе </a:t>
                      </a:r>
                      <a:r>
                        <a:rPr lang="ru-RU" sz="1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доступная среда, </a:t>
                      </a:r>
                      <a:r>
                        <a:rPr lang="ru-RU" sz="10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руб</a:t>
                      </a:r>
                      <a:endParaRPr lang="ru-RU" sz="1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190824"/>
                  </a:ext>
                </a:extLst>
              </a:tr>
              <a:tr h="248110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ул. Б</a:t>
                      </a:r>
                      <a:r>
                        <a:rPr lang="ru-RU" sz="12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. Морская</a:t>
                      </a: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, д.67, </a:t>
                      </a:r>
                      <a:r>
                        <a:rPr lang="ru-RU" sz="1200" b="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лит.А</a:t>
                      </a:r>
                      <a:endParaRPr lang="ru-RU" sz="12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4 055 155</a:t>
                      </a:r>
                      <a:endParaRPr lang="ru-RU" sz="11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3 712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43 818 282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19 751 228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4 950 232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14 288 679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1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</a:t>
                      </a:r>
                      <a:r>
                        <a:rPr lang="ru-RU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21 015 295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1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324 644</a:t>
                      </a:r>
                      <a:endParaRPr lang="ru-RU" sz="1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961021"/>
                  </a:ext>
                </a:extLst>
              </a:tr>
              <a:tr h="248110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ул. Гастелло, д.15, </a:t>
                      </a:r>
                      <a:r>
                        <a:rPr lang="ru-RU" sz="1200" b="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лит.А</a:t>
                      </a:r>
                      <a:endParaRPr lang="ru-RU" sz="12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2</a:t>
                      </a:r>
                      <a:r>
                        <a:rPr lang="ru-RU" sz="1100" b="0" kern="1200" baseline="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 175 308</a:t>
                      </a:r>
                      <a:endParaRPr lang="ru-RU" sz="11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9445677"/>
                  </a:ext>
                </a:extLst>
              </a:tr>
              <a:tr h="248110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ул. Ленсовета, д.14, </a:t>
                      </a:r>
                      <a:r>
                        <a:rPr lang="ru-RU" sz="1200" b="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лит.А</a:t>
                      </a:r>
                      <a:endParaRPr lang="ru-RU" sz="12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1 760 923</a:t>
                      </a:r>
                      <a:endParaRPr lang="ru-RU" sz="11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260003"/>
                  </a:ext>
                </a:extLst>
              </a:tr>
              <a:tr h="248110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пр. Московский, д.149В, </a:t>
                      </a:r>
                      <a:r>
                        <a:rPr lang="ru-RU" sz="1200" b="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лит.А</a:t>
                      </a:r>
                      <a:endParaRPr lang="ru-RU" sz="12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695 288</a:t>
                      </a:r>
                      <a:endParaRPr lang="ru-RU" sz="11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7927364"/>
                  </a:ext>
                </a:extLst>
              </a:tr>
              <a:tr h="248110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ул</a:t>
                      </a:r>
                      <a:r>
                        <a:rPr lang="ru-RU" sz="12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. М. Жукова</a:t>
                      </a: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, д.24, </a:t>
                      </a:r>
                      <a:r>
                        <a:rPr lang="ru-RU" sz="1200" b="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лит.А</a:t>
                      </a:r>
                      <a:endParaRPr lang="ru-RU" sz="12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18 253 256</a:t>
                      </a:r>
                      <a:endParaRPr lang="ru-RU" sz="11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5087116"/>
                  </a:ext>
                </a:extLst>
              </a:tr>
              <a:tr h="426134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ул. Передовиков, д.13, </a:t>
                      </a:r>
                      <a:r>
                        <a:rPr lang="ru-RU" sz="1200" b="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лит.А</a:t>
                      </a: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/>
                      </a:r>
                      <a:b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</a:b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ул. Передовиков, д.13, к.2, </a:t>
                      </a:r>
                      <a:r>
                        <a:rPr lang="ru-RU" sz="1200" b="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лит.А</a:t>
                      </a:r>
                      <a:endParaRPr lang="ru-RU" sz="12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4 575 114</a:t>
                      </a:r>
                      <a:endParaRPr lang="ru-RU" sz="11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9084626"/>
                  </a:ext>
                </a:extLst>
              </a:tr>
              <a:tr h="248110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ул. Варшавская, д.8, </a:t>
                      </a:r>
                      <a:r>
                        <a:rPr lang="ru-RU" sz="1200" b="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лит.А</a:t>
                      </a:r>
                      <a:endParaRPr lang="ru-RU" sz="12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323 138</a:t>
                      </a:r>
                      <a:endParaRPr lang="ru-RU" sz="11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601958"/>
                  </a:ext>
                </a:extLst>
              </a:tr>
              <a:tr h="233490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п. </a:t>
                      </a:r>
                      <a:r>
                        <a:rPr lang="ru-RU" sz="1200" b="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Тярлево</a:t>
                      </a: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, ул. Луговая, д.15, </a:t>
                      </a:r>
                      <a:r>
                        <a:rPr lang="ru-RU" sz="1200" b="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лит.А</a:t>
                      </a:r>
                      <a:endParaRPr lang="ru-RU" sz="12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1 375 000</a:t>
                      </a:r>
                      <a:endParaRPr lang="ru-RU" sz="11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4663416"/>
                  </a:ext>
                </a:extLst>
              </a:tr>
              <a:tr h="248110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B0604020202020204" charset="0"/>
                          <a:cs typeface="Roboto" panose="020B0604020202020204" charset="0"/>
                        </a:rPr>
                        <a:t>ул. Гастелло, д.16,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/>
                          <a:ea typeface="Roboto" panose="020B0604020202020204" charset="0"/>
                          <a:cs typeface="Roboto" panose="020B0604020202020204" charset="0"/>
                        </a:rPr>
                        <a:t>лит.А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libri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4 261 043</a:t>
                      </a:r>
                      <a:endParaRPr lang="ru-RU" sz="11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9176619"/>
                  </a:ext>
                </a:extLst>
              </a:tr>
              <a:tr h="248110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ул. Гастелло, д.19, </a:t>
                      </a:r>
                      <a:r>
                        <a:rPr lang="ru-RU" sz="1200" b="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лит.А</a:t>
                      </a:r>
                      <a:endParaRPr lang="ru-RU" sz="12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33 362 102</a:t>
                      </a:r>
                      <a:endParaRPr lang="ru-RU" sz="1100" b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8576731"/>
                  </a:ext>
                </a:extLst>
              </a:tr>
              <a:tr h="307452"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Итого:</a:t>
                      </a:r>
                      <a:endParaRPr lang="ru-RU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70 836 328</a:t>
                      </a:r>
                      <a:endParaRPr lang="ru-RU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668305"/>
                  </a:ext>
                </a:extLst>
              </a:tr>
              <a:tr h="3775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2000" marR="72000" marT="72000" marB="72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                   139 356 070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2000" marR="72000" marT="72000" marB="72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261733"/>
                  </a:ext>
                </a:extLst>
              </a:tr>
            </a:tbl>
          </a:graphicData>
        </a:graphic>
      </p:graphicFrame>
      <p:grpSp>
        <p:nvGrpSpPr>
          <p:cNvPr id="19" name="Группа 18"/>
          <p:cNvGrpSpPr/>
          <p:nvPr/>
        </p:nvGrpSpPr>
        <p:grpSpPr>
          <a:xfrm>
            <a:off x="341976" y="5337175"/>
            <a:ext cx="5166726" cy="1152525"/>
            <a:chOff x="-640650" y="5523409"/>
            <a:chExt cx="4742980" cy="1094083"/>
          </a:xfrm>
        </p:grpSpPr>
        <p:sp>
          <p:nvSpPr>
            <p:cNvPr id="35" name="Прямоугольник с двумя скругленными противолежащими углами 34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-640650" y="5523409"/>
              <a:ext cx="4742980" cy="1094083"/>
            </a:xfrm>
            <a:prstGeom prst="round2DiagRect">
              <a:avLst/>
            </a:prstGeom>
            <a:solidFill>
              <a:srgbClr val="2B375C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-406661" y="5814416"/>
              <a:ext cx="450899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200" b="1" dirty="0" smtClean="0">
                  <a:solidFill>
                    <a:schemeClr val="bg1"/>
                  </a:solidFill>
                  <a:latin typeface="+mj-lt"/>
                </a:rPr>
                <a:t>Освоение </a:t>
              </a:r>
              <a:r>
                <a:rPr lang="ru-RU" sz="1200" b="1" dirty="0">
                  <a:solidFill>
                    <a:schemeClr val="bg1"/>
                  </a:solidFill>
                  <a:latin typeface="+mj-lt"/>
                </a:rPr>
                <a:t>средств силами </a:t>
              </a:r>
              <a:r>
                <a:rPr lang="ru-RU" sz="1200" b="1" dirty="0" smtClean="0">
                  <a:solidFill>
                    <a:schemeClr val="bg1"/>
                  </a:solidFill>
                  <a:latin typeface="+mj-lt"/>
                </a:rPr>
                <a:t>РСО  16 174 726  </a:t>
              </a:r>
              <a:r>
                <a:rPr lang="ru-RU" sz="1200" b="1" dirty="0">
                  <a:solidFill>
                    <a:schemeClr val="bg1"/>
                  </a:solidFill>
                  <a:latin typeface="+mj-lt"/>
                </a:rPr>
                <a:t>руб</a:t>
              </a:r>
              <a:r>
                <a:rPr lang="ru-RU" sz="1200" b="1" dirty="0" smtClean="0">
                  <a:solidFill>
                    <a:schemeClr val="bg1"/>
                  </a:solidFill>
                  <a:latin typeface="+mj-lt"/>
                </a:rPr>
                <a:t>.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ru-RU" sz="1200" b="1" dirty="0" smtClean="0">
                  <a:solidFill>
                    <a:prstClr val="white"/>
                  </a:solidFill>
                  <a:latin typeface="Calibri"/>
                </a:rPr>
                <a:t>Площадь </a:t>
              </a:r>
              <a:r>
                <a:rPr lang="ru-RU" sz="1200" b="1" dirty="0">
                  <a:solidFill>
                    <a:prstClr val="white"/>
                  </a:solidFill>
                  <a:latin typeface="Calibri"/>
                </a:rPr>
                <a:t>отремонтированных помещений </a:t>
              </a:r>
              <a:r>
                <a:rPr lang="ru-RU" sz="1200" b="1" dirty="0" smtClean="0">
                  <a:solidFill>
                    <a:prstClr val="white"/>
                  </a:solidFill>
                  <a:latin typeface="Calibri"/>
                </a:rPr>
                <a:t>силами </a:t>
              </a:r>
              <a:r>
                <a:rPr lang="ru-RU" sz="1200" b="1" dirty="0">
                  <a:solidFill>
                    <a:prstClr val="white"/>
                  </a:solidFill>
                  <a:latin typeface="Calibri"/>
                </a:rPr>
                <a:t>РСО </a:t>
              </a:r>
              <a:r>
                <a:rPr lang="ru-RU" sz="1200" b="1" dirty="0" smtClean="0">
                  <a:solidFill>
                    <a:prstClr val="white"/>
                  </a:solidFill>
                  <a:latin typeface="Calibri"/>
                </a:rPr>
                <a:t>2 303 </a:t>
              </a:r>
              <a:r>
                <a:rPr lang="ru-RU" sz="1200" b="1" dirty="0" err="1" smtClean="0">
                  <a:solidFill>
                    <a:prstClr val="white"/>
                  </a:solidFill>
                  <a:latin typeface="Calibri"/>
                </a:rPr>
                <a:t>кв.м</a:t>
              </a:r>
              <a:endParaRPr lang="ru-RU" sz="1200" b="1" dirty="0" smtClean="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068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Тярлево</a:t>
            </a:r>
            <a:r>
              <a:rPr lang="ru-RU" dirty="0"/>
              <a:t>, Луговая улица, участок 15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err="1" smtClean="0"/>
              <a:t>Кампусная</a:t>
            </a:r>
            <a:r>
              <a:rPr lang="ru-RU" dirty="0" smtClean="0"/>
              <a:t> политика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33657" y="1217223"/>
            <a:ext cx="30193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Монтаж трансформаторной подстанции в рамках договора технологического присоединения мощностью 90 кВт </a:t>
            </a:r>
          </a:p>
        </p:txBody>
      </p:sp>
      <p:pic>
        <p:nvPicPr>
          <p:cNvPr id="9" name="Рисунок 8" descr="Изображение выглядит как на открытом воздухе, небо, облако, растение&#10;&#10;Контент, сгенерированный ИИ, может содержать ошибки.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504" y="1269043"/>
            <a:ext cx="3780234" cy="504031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на открытом воздухе, небо, облако, растение&#10;&#10;Контент, сгенерированный ИИ, может содержать ошибки.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247" y="1268413"/>
            <a:ext cx="3780428" cy="504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4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Ремонтные </a:t>
            </a:r>
            <a:r>
              <a:rPr lang="ru-RU" dirty="0" smtClean="0"/>
              <a:t>работы. Б</a:t>
            </a:r>
            <a:r>
              <a:rPr lang="ru-RU" dirty="0"/>
              <a:t>. Морская 67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err="1" smtClean="0"/>
              <a:t>Кампусная</a:t>
            </a:r>
            <a:r>
              <a:rPr lang="ru-RU" dirty="0" smtClean="0"/>
              <a:t> политика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33658" y="1217223"/>
            <a:ext cx="38812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Преподавательская кафедра 33 (ауд.  21-20) </a:t>
            </a:r>
          </a:p>
        </p:txBody>
      </p:sp>
      <p:pic>
        <p:nvPicPr>
          <p:cNvPr id="10" name="Picture 2" descr="IMG_6195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3657" y="1605877"/>
            <a:ext cx="2760618" cy="4604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IMG_6297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91802" y="1605876"/>
            <a:ext cx="2790988" cy="461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095999" y="1211818"/>
            <a:ext cx="38812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Преподавательская кафедра 42 (ауд.33-09) </a:t>
            </a:r>
          </a:p>
        </p:txBody>
      </p:sp>
      <p:pic>
        <p:nvPicPr>
          <p:cNvPr id="15" name="Picture 4" descr="3f55861e-b8b1-4593-b070-642cf15d82a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8794" y="1628775"/>
            <a:ext cx="2650406" cy="458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Изображение WhatsApp 2025-08-04 в 1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1924" y="1628775"/>
            <a:ext cx="2484751" cy="458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80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с двумя скругленными противолежащими углами 38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4864966" y="3786432"/>
            <a:ext cx="3723602" cy="1260084"/>
          </a:xfrm>
          <a:prstGeom prst="round2DiagRect">
            <a:avLst>
              <a:gd name="adj1" fmla="val 2850"/>
              <a:gd name="adj2" fmla="val 2940"/>
            </a:avLst>
          </a:prstGeom>
          <a:solidFill>
            <a:srgbClr val="261247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ГУАП в рейтингах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Стратегия </a:t>
            </a:r>
            <a:r>
              <a:rPr lang="ru-RU" dirty="0" smtClean="0"/>
              <a:t>развития</a:t>
            </a:r>
            <a:endParaRPr lang="ru-RU" dirty="0"/>
          </a:p>
        </p:txBody>
      </p:sp>
      <p:sp>
        <p:nvSpPr>
          <p:cNvPr id="26" name="Прямоугольник с двумя скругленными противолежащими углами 25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334964" y="1249280"/>
            <a:ext cx="4467624" cy="2389683"/>
          </a:xfrm>
          <a:prstGeom prst="round2DiagRect">
            <a:avLst>
              <a:gd name="adj1" fmla="val 2850"/>
              <a:gd name="adj2" fmla="val 2940"/>
            </a:avLst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902923"/>
              </p:ext>
            </p:extLst>
          </p:nvPr>
        </p:nvGraphicFramePr>
        <p:xfrm>
          <a:off x="433516" y="1312808"/>
          <a:ext cx="4298793" cy="217882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656048">
                  <a:extLst>
                    <a:ext uri="{9D8B030D-6E8A-4147-A177-3AD203B41FA5}">
                      <a16:colId xmlns:a16="http://schemas.microsoft.com/office/drawing/2014/main" val="2205488745"/>
                    </a:ext>
                  </a:extLst>
                </a:gridCol>
                <a:gridCol w="562610">
                  <a:extLst>
                    <a:ext uri="{9D8B030D-6E8A-4147-A177-3AD203B41FA5}">
                      <a16:colId xmlns:a16="http://schemas.microsoft.com/office/drawing/2014/main" val="2977673340"/>
                    </a:ext>
                  </a:extLst>
                </a:gridCol>
                <a:gridCol w="1080135">
                  <a:extLst>
                    <a:ext uri="{9D8B030D-6E8A-4147-A177-3AD203B41FA5}">
                      <a16:colId xmlns:a16="http://schemas.microsoft.com/office/drawing/2014/main" val="3937869276"/>
                    </a:ext>
                  </a:extLst>
                </a:gridCol>
              </a:tblGrid>
              <a:tr h="6434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Общий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Санкт-Петербург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23994046"/>
                  </a:ext>
                </a:extLst>
              </a:tr>
              <a:tr h="5737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Северо-Западный федеральный округ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b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без 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учета вузов из рейтинга RAEX-100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4 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4840028"/>
                  </a:ext>
                </a:extLst>
              </a:tr>
              <a:tr h="5552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По 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направлению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«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Техника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/>
                      </a:r>
                      <a:b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и 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технологии наземного транспорта»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11 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50997"/>
                  </a:ext>
                </a:extLst>
              </a:tr>
              <a:tr h="4064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Рейтинг влиятельности вузов России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67 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9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6658914"/>
                  </a:ext>
                </a:extLst>
              </a:tr>
            </a:tbl>
          </a:graphicData>
        </a:graphic>
      </p:graphicFrame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007" y="1352115"/>
            <a:ext cx="1353147" cy="577342"/>
          </a:xfrm>
          <a:prstGeom prst="rect">
            <a:avLst/>
          </a:prstGeom>
        </p:spPr>
      </p:pic>
      <p:sp>
        <p:nvSpPr>
          <p:cNvPr id="31" name="Прямоугольник с двумя скругленными противолежащими углами 30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4737708" y="1230298"/>
            <a:ext cx="3929214" cy="2427568"/>
          </a:xfrm>
          <a:prstGeom prst="round2DiagRect">
            <a:avLst>
              <a:gd name="adj1" fmla="val 2850"/>
              <a:gd name="adj2" fmla="val 2940"/>
            </a:avLst>
          </a:prstGeom>
          <a:solidFill>
            <a:srgbClr val="F0FEFE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graphicFrame>
        <p:nvGraphicFramePr>
          <p:cNvPr id="32" name="Таблица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914881"/>
              </p:ext>
            </p:extLst>
          </p:nvPr>
        </p:nvGraphicFramePr>
        <p:xfrm>
          <a:off x="4884885" y="1322599"/>
          <a:ext cx="3607108" cy="221230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810113">
                  <a:extLst>
                    <a:ext uri="{9D8B030D-6E8A-4147-A177-3AD203B41FA5}">
                      <a16:colId xmlns:a16="http://schemas.microsoft.com/office/drawing/2014/main" val="2205488745"/>
                    </a:ext>
                  </a:extLst>
                </a:gridCol>
                <a:gridCol w="768985">
                  <a:extLst>
                    <a:ext uri="{9D8B030D-6E8A-4147-A177-3AD203B41FA5}">
                      <a16:colId xmlns:a16="http://schemas.microsoft.com/office/drawing/2014/main" val="2977673340"/>
                    </a:ext>
                  </a:extLst>
                </a:gridCol>
                <a:gridCol w="1028010">
                  <a:extLst>
                    <a:ext uri="{9D8B030D-6E8A-4147-A177-3AD203B41FA5}">
                      <a16:colId xmlns:a16="http://schemas.microsoft.com/office/drawing/2014/main" val="3937869276"/>
                    </a:ext>
                  </a:extLst>
                </a:gridCol>
              </a:tblGrid>
              <a:tr h="6334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6797C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06797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6797C"/>
                          </a:solidFill>
                          <a:effectLst/>
                          <a:latin typeface="+mj-lt"/>
                        </a:rPr>
                        <a:t>Общий</a:t>
                      </a:r>
                      <a:endParaRPr lang="ru-RU" sz="1000" b="1" dirty="0">
                        <a:solidFill>
                          <a:srgbClr val="06797C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6797C"/>
                          </a:solidFill>
                          <a:effectLst/>
                          <a:latin typeface="+mj-lt"/>
                        </a:rPr>
                        <a:t>Санкт-Петербург</a:t>
                      </a:r>
                      <a:endParaRPr lang="ru-RU" sz="1000" b="1" dirty="0">
                        <a:solidFill>
                          <a:srgbClr val="06797C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23994046"/>
                  </a:ext>
                </a:extLst>
              </a:tr>
              <a:tr h="4051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6797C"/>
                          </a:solidFill>
                          <a:effectLst/>
                          <a:latin typeface="+mj-lt"/>
                        </a:rPr>
                        <a:t>Категория «Образование»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6797C"/>
                          </a:solidFill>
                          <a:effectLst/>
                          <a:latin typeface="+mj-lt"/>
                        </a:rPr>
                        <a:t>61 </a:t>
                      </a:r>
                      <a:endParaRPr lang="ru-RU" sz="1300" b="1" dirty="0">
                        <a:solidFill>
                          <a:srgbClr val="06797C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6797C"/>
                          </a:solidFill>
                          <a:effectLst/>
                          <a:latin typeface="+mj-lt"/>
                        </a:rPr>
                        <a:t>8</a:t>
                      </a:r>
                      <a:endParaRPr lang="ru-RU" sz="1300" b="1" dirty="0">
                        <a:solidFill>
                          <a:srgbClr val="06797C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4840028"/>
                  </a:ext>
                </a:extLst>
              </a:tr>
              <a:tr h="2941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6797C"/>
                          </a:solidFill>
                          <a:effectLst/>
                          <a:latin typeface="+mj-lt"/>
                        </a:rPr>
                        <a:t>Категория «Исследования»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6797C"/>
                          </a:solidFill>
                          <a:effectLst/>
                          <a:latin typeface="+mj-lt"/>
                        </a:rPr>
                        <a:t>177-183 </a:t>
                      </a:r>
                      <a:endParaRPr lang="ru-RU" sz="1300" b="1" dirty="0">
                        <a:solidFill>
                          <a:srgbClr val="06797C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6797C"/>
                          </a:solidFill>
                          <a:effectLst/>
                          <a:latin typeface="+mj-lt"/>
                        </a:rPr>
                        <a:t>15</a:t>
                      </a:r>
                      <a:endParaRPr lang="ru-RU" sz="1300" b="1" dirty="0">
                        <a:solidFill>
                          <a:srgbClr val="06797C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50997"/>
                  </a:ext>
                </a:extLst>
              </a:tr>
              <a:tr h="4214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6797C"/>
                          </a:solidFill>
                          <a:effectLst/>
                          <a:latin typeface="+mj-lt"/>
                        </a:rPr>
                        <a:t>Категория «Инновации </a:t>
                      </a:r>
                      <a:br>
                        <a:rPr lang="ru-RU" sz="1100" dirty="0" smtClean="0">
                          <a:solidFill>
                            <a:srgbClr val="06797C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100" dirty="0" smtClean="0">
                          <a:solidFill>
                            <a:srgbClr val="06797C"/>
                          </a:solidFill>
                          <a:effectLst/>
                          <a:latin typeface="+mj-lt"/>
                        </a:rPr>
                        <a:t>и предпринимательство»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6797C"/>
                          </a:solidFill>
                          <a:effectLst/>
                          <a:latin typeface="+mj-lt"/>
                        </a:rPr>
                        <a:t>69</a:t>
                      </a:r>
                      <a:endParaRPr lang="ru-RU" sz="1300" b="1" dirty="0">
                        <a:solidFill>
                          <a:srgbClr val="06797C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6797C"/>
                          </a:solidFill>
                          <a:effectLst/>
                          <a:latin typeface="+mj-lt"/>
                        </a:rPr>
                        <a:t>8</a:t>
                      </a:r>
                      <a:endParaRPr lang="ru-RU" sz="1300" b="1" dirty="0">
                        <a:solidFill>
                          <a:srgbClr val="06797C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74433912"/>
                  </a:ext>
                </a:extLst>
              </a:tr>
              <a:tr h="4581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6797C"/>
                          </a:solidFill>
                          <a:effectLst/>
                          <a:latin typeface="+mj-lt"/>
                        </a:rPr>
                        <a:t>Национальный рейтинг университетов</a:t>
                      </a:r>
                      <a:endParaRPr lang="ru-RU" sz="1100" dirty="0">
                        <a:solidFill>
                          <a:srgbClr val="06797C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6797C"/>
                          </a:solidFill>
                          <a:effectLst/>
                          <a:latin typeface="+mj-lt"/>
                        </a:rPr>
                        <a:t>102-107 </a:t>
                      </a:r>
                      <a:endParaRPr lang="ru-RU" sz="1300" b="1" dirty="0">
                        <a:solidFill>
                          <a:srgbClr val="06797C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6797C"/>
                          </a:solidFill>
                          <a:effectLst/>
                          <a:latin typeface="+mj-lt"/>
                        </a:rPr>
                        <a:t>15</a:t>
                      </a:r>
                      <a:endParaRPr lang="ru-RU" sz="1300" b="1" dirty="0">
                        <a:solidFill>
                          <a:srgbClr val="06797C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6658914"/>
                  </a:ext>
                </a:extLst>
              </a:tr>
            </a:tbl>
          </a:graphicData>
        </a:graphic>
      </p:graphicFrame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2943" y="1389028"/>
            <a:ext cx="1702864" cy="515461"/>
          </a:xfrm>
          <a:prstGeom prst="rect">
            <a:avLst/>
          </a:prstGeom>
        </p:spPr>
      </p:pic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469331"/>
              </p:ext>
            </p:extLst>
          </p:nvPr>
        </p:nvGraphicFramePr>
        <p:xfrm>
          <a:off x="385776" y="5110178"/>
          <a:ext cx="3260985" cy="1508087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550230">
                  <a:extLst>
                    <a:ext uri="{9D8B030D-6E8A-4147-A177-3AD203B41FA5}">
                      <a16:colId xmlns:a16="http://schemas.microsoft.com/office/drawing/2014/main" val="2205488745"/>
                    </a:ext>
                  </a:extLst>
                </a:gridCol>
                <a:gridCol w="630620">
                  <a:extLst>
                    <a:ext uri="{9D8B030D-6E8A-4147-A177-3AD203B41FA5}">
                      <a16:colId xmlns:a16="http://schemas.microsoft.com/office/drawing/2014/main" val="2977673340"/>
                    </a:ext>
                  </a:extLst>
                </a:gridCol>
                <a:gridCol w="1080135">
                  <a:extLst>
                    <a:ext uri="{9D8B030D-6E8A-4147-A177-3AD203B41FA5}">
                      <a16:colId xmlns:a16="http://schemas.microsoft.com/office/drawing/2014/main" val="3937869276"/>
                    </a:ext>
                  </a:extLst>
                </a:gridCol>
              </a:tblGrid>
              <a:tr h="6704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E3AE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00E3AE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3175" cap="flat" cmpd="sng" algn="ctr">
                      <a:solidFill>
                        <a:srgbClr val="00E3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rgbClr val="00E3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Общий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rgbClr val="00E3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E3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rgbClr val="00E3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Санкт-Петербург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rgbClr val="00E3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rgbClr val="00E3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23994046"/>
                  </a:ext>
                </a:extLst>
              </a:tr>
              <a:tr h="8376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Лучшие вузы России </a:t>
                      </a:r>
                      <a:b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по уровню зарплат IT‑специалистов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3175" cap="flat" cmpd="sng" algn="ctr">
                      <a:solidFill>
                        <a:srgbClr val="00E3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E3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rgbClr val="00E3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E3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E3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rgbClr val="00E3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00E3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4840028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776" y="5325818"/>
            <a:ext cx="1187179" cy="269094"/>
          </a:xfrm>
          <a:prstGeom prst="rect">
            <a:avLst/>
          </a:prstGeom>
        </p:spPr>
      </p:pic>
      <p:graphicFrame>
        <p:nvGraphicFramePr>
          <p:cNvPr id="29" name="Таблица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328322"/>
              </p:ext>
            </p:extLst>
          </p:nvPr>
        </p:nvGraphicFramePr>
        <p:xfrm>
          <a:off x="7967179" y="5207837"/>
          <a:ext cx="3889859" cy="137182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019659">
                  <a:extLst>
                    <a:ext uri="{9D8B030D-6E8A-4147-A177-3AD203B41FA5}">
                      <a16:colId xmlns:a16="http://schemas.microsoft.com/office/drawing/2014/main" val="2205488745"/>
                    </a:ext>
                  </a:extLst>
                </a:gridCol>
                <a:gridCol w="755374">
                  <a:extLst>
                    <a:ext uri="{9D8B030D-6E8A-4147-A177-3AD203B41FA5}">
                      <a16:colId xmlns:a16="http://schemas.microsoft.com/office/drawing/2014/main" val="2977673340"/>
                    </a:ext>
                  </a:extLst>
                </a:gridCol>
                <a:gridCol w="1114826">
                  <a:extLst>
                    <a:ext uri="{9D8B030D-6E8A-4147-A177-3AD203B41FA5}">
                      <a16:colId xmlns:a16="http://schemas.microsoft.com/office/drawing/2014/main" val="3937869276"/>
                    </a:ext>
                  </a:extLst>
                </a:gridCol>
              </a:tblGrid>
              <a:tr h="5664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Общий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Санкт-Петербург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23994046"/>
                  </a:ext>
                </a:extLst>
              </a:tr>
              <a:tr h="8053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Глобальный сводный рейтинг технических вузов </a:t>
                      </a:r>
                      <a:b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для абитуриентов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13 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4840028"/>
                  </a:ext>
                </a:extLst>
              </a:tr>
            </a:tbl>
          </a:graphicData>
        </a:graphic>
      </p:graphicFrame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7179" y="5323384"/>
            <a:ext cx="1830058" cy="32729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79855" y="4005942"/>
            <a:ext cx="335311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  <a:latin typeface="+mj-lt"/>
              </a:rPr>
              <a:t>Первый в стране рейтинг вузов по качеству подготовки </a:t>
            </a:r>
            <a:r>
              <a:rPr lang="ru-RU" sz="1100" dirty="0" smtClean="0">
                <a:solidFill>
                  <a:schemeClr val="bg1"/>
                </a:solidFill>
                <a:latin typeface="+mj-lt"/>
              </a:rPr>
              <a:t>специалистов в </a:t>
            </a:r>
            <a:r>
              <a:rPr lang="ru-RU" sz="1100" dirty="0">
                <a:solidFill>
                  <a:schemeClr val="bg1"/>
                </a:solidFill>
                <a:latin typeface="+mj-lt"/>
              </a:rPr>
              <a:t>области искусственного </a:t>
            </a:r>
            <a:r>
              <a:rPr lang="ru-RU" sz="1100" dirty="0" smtClean="0">
                <a:solidFill>
                  <a:schemeClr val="bg1"/>
                </a:solidFill>
                <a:latin typeface="+mj-lt"/>
              </a:rPr>
              <a:t>интеллекта</a:t>
            </a:r>
            <a:endParaRPr lang="ru-RU" sz="1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749A0995-51C2-0D4D-9CB6-878B943667CF}"/>
              </a:ext>
            </a:extLst>
          </p:cNvPr>
          <p:cNvSpPr/>
          <p:nvPr/>
        </p:nvSpPr>
        <p:spPr>
          <a:xfrm>
            <a:off x="4979855" y="4640950"/>
            <a:ext cx="32895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+mj-lt"/>
              </a:rPr>
              <a:t>Подъем </a:t>
            </a:r>
            <a:r>
              <a:rPr lang="ru-RU" sz="1400" b="1" dirty="0">
                <a:solidFill>
                  <a:schemeClr val="bg1"/>
                </a:solidFill>
                <a:latin typeface="+mj-lt"/>
              </a:rPr>
              <a:t>в рейтинге </a:t>
            </a:r>
            <a:r>
              <a:rPr lang="ru-RU" sz="1400" b="1" dirty="0" smtClean="0">
                <a:solidFill>
                  <a:schemeClr val="bg1"/>
                </a:solidFill>
                <a:latin typeface="+mj-lt"/>
              </a:rPr>
              <a:t>с </a:t>
            </a:r>
            <a:r>
              <a:rPr lang="en-US" sz="1400" b="1" dirty="0">
                <a:solidFill>
                  <a:schemeClr val="bg1"/>
                </a:solidFill>
                <a:latin typeface="+mj-lt"/>
              </a:rPr>
              <a:t>D++ </a:t>
            </a:r>
            <a:r>
              <a:rPr lang="ru-RU" sz="1400" b="1" dirty="0">
                <a:solidFill>
                  <a:schemeClr val="bg1"/>
                </a:solidFill>
                <a:latin typeface="+mj-lt"/>
              </a:rPr>
              <a:t>вверх на </a:t>
            </a:r>
            <a:r>
              <a:rPr lang="en-US" sz="1400" b="1" dirty="0">
                <a:solidFill>
                  <a:schemeClr val="bg1"/>
                </a:solidFill>
                <a:latin typeface="+mj-lt"/>
              </a:rPr>
              <a:t>C+</a:t>
            </a:r>
            <a:endParaRPr lang="ru-RU" sz="14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34897" y="3578649"/>
            <a:ext cx="2833166" cy="1463062"/>
            <a:chOff x="9347722" y="2774256"/>
            <a:chExt cx="2833166" cy="1463062"/>
          </a:xfrm>
        </p:grpSpPr>
        <p:pic>
          <p:nvPicPr>
            <p:cNvPr id="34" name="Picture 2" descr="https://media.guap.ru/22531/_title.jpg?s=lg"/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731"/>
            <a:stretch/>
          </p:blipFill>
          <p:spPr bwMode="auto">
            <a:xfrm>
              <a:off x="9347722" y="2774256"/>
              <a:ext cx="2833166" cy="502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https://media.guap.ru/22531/_title.jpg?s=lg"/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347722" y="3267082"/>
              <a:ext cx="2833166" cy="970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749A0995-51C2-0D4D-9CB6-878B943667CF}"/>
                </a:ext>
              </a:extLst>
            </p:cNvPr>
            <p:cNvSpPr/>
            <p:nvPr/>
          </p:nvSpPr>
          <p:spPr>
            <a:xfrm>
              <a:off x="9402676" y="2990133"/>
              <a:ext cx="277821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500" b="1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ГУАП занял </a:t>
              </a:r>
              <a:r>
                <a:rPr lang="ru-RU" sz="15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33 строчку в рейтинге эффективности коммуникаций</a:t>
              </a:r>
            </a:p>
          </p:txBody>
        </p:sp>
      </p:grpSp>
      <p:pic>
        <p:nvPicPr>
          <p:cNvPr id="22" name="Picture 2" descr="https://ysia.ru/wp-content/uploads/2025/03/alliance-II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8112" y="3786432"/>
            <a:ext cx="1753989" cy="126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592698"/>
              </p:ext>
            </p:extLst>
          </p:nvPr>
        </p:nvGraphicFramePr>
        <p:xfrm>
          <a:off x="4001412" y="5141929"/>
          <a:ext cx="3693720" cy="146948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992988">
                  <a:extLst>
                    <a:ext uri="{9D8B030D-6E8A-4147-A177-3AD203B41FA5}">
                      <a16:colId xmlns:a16="http://schemas.microsoft.com/office/drawing/2014/main" val="2205488745"/>
                    </a:ext>
                  </a:extLst>
                </a:gridCol>
                <a:gridCol w="562610">
                  <a:extLst>
                    <a:ext uri="{9D8B030D-6E8A-4147-A177-3AD203B41FA5}">
                      <a16:colId xmlns:a16="http://schemas.microsoft.com/office/drawing/2014/main" val="2977673340"/>
                    </a:ext>
                  </a:extLst>
                </a:gridCol>
                <a:gridCol w="1138122">
                  <a:extLst>
                    <a:ext uri="{9D8B030D-6E8A-4147-A177-3AD203B41FA5}">
                      <a16:colId xmlns:a16="http://schemas.microsoft.com/office/drawing/2014/main" val="3937869276"/>
                    </a:ext>
                  </a:extLst>
                </a:gridCol>
              </a:tblGrid>
              <a:tr h="6532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E3AE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00E3AE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Общий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Санкт-Петербург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23994046"/>
                  </a:ext>
                </a:extLst>
              </a:tr>
              <a:tr h="8161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Рейтинг научной продуктивности российских университетов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51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4840028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1821" y="5230976"/>
            <a:ext cx="1740179" cy="527811"/>
          </a:xfrm>
          <a:prstGeom prst="rect">
            <a:avLst/>
          </a:prstGeom>
        </p:spPr>
      </p:pic>
      <p:graphicFrame>
        <p:nvGraphicFramePr>
          <p:cNvPr id="40" name="Таблица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566929"/>
              </p:ext>
            </p:extLst>
          </p:nvPr>
        </p:nvGraphicFramePr>
        <p:xfrm>
          <a:off x="8698617" y="2283699"/>
          <a:ext cx="3251525" cy="277092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267752">
                  <a:extLst>
                    <a:ext uri="{9D8B030D-6E8A-4147-A177-3AD203B41FA5}">
                      <a16:colId xmlns:a16="http://schemas.microsoft.com/office/drawing/2014/main" val="2205488745"/>
                    </a:ext>
                  </a:extLst>
                </a:gridCol>
                <a:gridCol w="759933">
                  <a:extLst>
                    <a:ext uri="{9D8B030D-6E8A-4147-A177-3AD203B41FA5}">
                      <a16:colId xmlns:a16="http://schemas.microsoft.com/office/drawing/2014/main" val="2977673340"/>
                    </a:ext>
                  </a:extLst>
                </a:gridCol>
                <a:gridCol w="1223840">
                  <a:extLst>
                    <a:ext uri="{9D8B030D-6E8A-4147-A177-3AD203B41FA5}">
                      <a16:colId xmlns:a16="http://schemas.microsoft.com/office/drawing/2014/main" val="3937869276"/>
                    </a:ext>
                  </a:extLst>
                </a:gridCol>
              </a:tblGrid>
              <a:tr h="2844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Общий</a:t>
                      </a:r>
                      <a:endParaRPr lang="ru-RU" sz="10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Санкт-Петербург</a:t>
                      </a:r>
                      <a:endParaRPr lang="ru-RU" sz="10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23994046"/>
                  </a:ext>
                </a:extLst>
              </a:tr>
              <a:tr h="5965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Инженерное дело, технологии и технические науки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31 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9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4840028"/>
                  </a:ext>
                </a:extLst>
              </a:tr>
              <a:tr h="5327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Гуманитарные науки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29 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4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50997"/>
                  </a:ext>
                </a:extLst>
              </a:tr>
              <a:tr h="4850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Математические </a:t>
                      </a:r>
                      <a:br>
                        <a:rPr lang="ru-RU" sz="1050" b="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050" b="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и естественные науки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16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3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74433912"/>
                  </a:ext>
                </a:extLst>
              </a:tr>
              <a:tr h="436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Науки об обществе</a:t>
                      </a:r>
                      <a:br>
                        <a:rPr lang="ru-RU" sz="1050" b="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050" b="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(ГУАП)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35 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5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6658914"/>
                  </a:ext>
                </a:extLst>
              </a:tr>
              <a:tr h="436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Науки об обществе</a:t>
                      </a:r>
                      <a:br>
                        <a:rPr lang="ru-RU" sz="1050" b="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050" b="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(ИФ ГУАП)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18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1 </a:t>
                      </a:r>
                      <a:b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000" b="1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Ленобласть</a:t>
                      </a:r>
                      <a:endParaRPr lang="ru-RU" sz="10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4992320"/>
                  </a:ext>
                </a:extLst>
              </a:tr>
            </a:tbl>
          </a:graphicData>
        </a:graphic>
      </p:graphicFrame>
      <p:pic>
        <p:nvPicPr>
          <p:cNvPr id="41" name="Рисунок 4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9105" y="1262732"/>
            <a:ext cx="3481038" cy="105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4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Ремонтные </a:t>
            </a:r>
            <a:r>
              <a:rPr lang="ru-RU" dirty="0" smtClean="0"/>
              <a:t>работы. Б</a:t>
            </a:r>
            <a:r>
              <a:rPr lang="ru-RU" dirty="0"/>
              <a:t>. Морская 67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err="1" smtClean="0"/>
              <a:t>Кампусная</a:t>
            </a:r>
            <a:r>
              <a:rPr lang="ru-RU" dirty="0" smtClean="0"/>
              <a:t> политика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33657" y="1217223"/>
            <a:ext cx="75436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Ремонт аудитории и изготовление мебели для фотостудии ГУАП (АУД.51-02б)</a:t>
            </a:r>
          </a:p>
        </p:txBody>
      </p:sp>
      <p:pic>
        <p:nvPicPr>
          <p:cNvPr id="9" name="Picture 2" descr="WhatsApp Image 2025-08-14 at 1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963" y="1628775"/>
            <a:ext cx="572452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WhatsApp Image 2025-08-14 at 1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8472" y="1628775"/>
            <a:ext cx="5718566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65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Ремонтные </a:t>
            </a:r>
            <a:r>
              <a:rPr lang="ru-RU" dirty="0" smtClean="0"/>
              <a:t>работы. Б</a:t>
            </a:r>
            <a:r>
              <a:rPr lang="ru-RU" dirty="0"/>
              <a:t>. Морская 67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err="1" smtClean="0"/>
              <a:t>Кампусная</a:t>
            </a:r>
            <a:r>
              <a:rPr lang="ru-RU" dirty="0" smtClean="0"/>
              <a:t> политика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33658" y="1217223"/>
            <a:ext cx="42644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Реставрационные работы перил лестницы №10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095999" y="1211818"/>
            <a:ext cx="38812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Общеуниверситетская аудитория 52-18</a:t>
            </a:r>
          </a:p>
        </p:txBody>
      </p:sp>
      <p:pic>
        <p:nvPicPr>
          <p:cNvPr id="16" name="Рисунок 15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035" y="1598962"/>
            <a:ext cx="2869767" cy="4611063"/>
          </a:xfrm>
          <a:prstGeom prst="rect">
            <a:avLst/>
          </a:prstGeom>
        </p:spPr>
      </p:pic>
      <p:pic>
        <p:nvPicPr>
          <p:cNvPr id="18" name="Рисунок 17" descr="C:\Users\user\Desktop\Перила лестница №10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4526" y="1616685"/>
            <a:ext cx="2586807" cy="4593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C:\Users\user\Desktop\Аудитория 52-18.jp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4"/>
          <a:stretch/>
        </p:blipFill>
        <p:spPr bwMode="auto">
          <a:xfrm>
            <a:off x="9091749" y="1616685"/>
            <a:ext cx="2760617" cy="4575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2" descr="IMG_6788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5999" y="1628775"/>
            <a:ext cx="2856411" cy="456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00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Ремонтные </a:t>
            </a:r>
            <a:r>
              <a:rPr lang="ru-RU" dirty="0" smtClean="0"/>
              <a:t>работы. Б</a:t>
            </a:r>
            <a:r>
              <a:rPr lang="ru-RU" dirty="0"/>
              <a:t>. Морская 67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err="1" smtClean="0"/>
              <a:t>Кампусная</a:t>
            </a:r>
            <a:r>
              <a:rPr lang="ru-RU" dirty="0" smtClean="0"/>
              <a:t> политика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33658" y="1217223"/>
            <a:ext cx="42644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Лестница №</a:t>
            </a:r>
            <a:r>
              <a:rPr lang="en-US" sz="1400" b="1" dirty="0" smtClean="0">
                <a:solidFill>
                  <a:schemeClr val="accent5">
                    <a:lumMod val="50000"/>
                  </a:schemeClr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8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latin typeface="Calibri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098" name="Picture 2" descr="IMG_6811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1784" y="1628775"/>
            <a:ext cx="2238382" cy="406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IMG_6818"/>
          <p:cNvPicPr>
            <a:picLocks noChangeAspect="1" noChangeArrowheads="1"/>
          </p:cNvPicPr>
          <p:nvPr/>
        </p:nvPicPr>
        <p:blipFill rotWithShape="1">
          <a:blip r:embed="rId3" cstate="screen">
            <a:lum brigh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11462" y="1632767"/>
            <a:ext cx="2279514" cy="4097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C:\Users\user\Desktop\Лестница №8.jp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60838" y="2097088"/>
            <a:ext cx="4604150" cy="2910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user\Downloads\5258133632642580536.jpg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32272" y="1628775"/>
            <a:ext cx="2095842" cy="41024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9333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Ремонтные </a:t>
            </a:r>
            <a:r>
              <a:rPr lang="ru-RU" dirty="0" smtClean="0"/>
              <a:t>работы. Гастелло 15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err="1" smtClean="0"/>
              <a:t>Кампусная</a:t>
            </a:r>
            <a:r>
              <a:rPr lang="ru-RU" dirty="0" smtClean="0"/>
              <a:t> политика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47338" y="1217223"/>
            <a:ext cx="39066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Лаборатория кафедры 23 (ауд. 22-09)</a:t>
            </a:r>
          </a:p>
        </p:txBody>
      </p:sp>
      <p:pic>
        <p:nvPicPr>
          <p:cNvPr id="7" name="Рисунок 6" descr="C:\Users\user\AppData\Local\Microsoft\Windows\INetCache\Content.Word\IMG_20241002_123744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6284" y="1625065"/>
            <a:ext cx="3505517" cy="4683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AppData\Local\Microsoft\Windows\INetCache\Content.Word\Изображение WhatsApp 2025-05-29 в 12.10.43_2040d47d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0277" y="1622923"/>
            <a:ext cx="6736398" cy="46719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360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Ремонтные </a:t>
            </a:r>
            <a:r>
              <a:rPr lang="ru-RU" dirty="0" smtClean="0"/>
              <a:t>работы. Ленсовета 14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err="1" smtClean="0"/>
              <a:t>Кампусная</a:t>
            </a:r>
            <a:r>
              <a:rPr lang="ru-RU" dirty="0" smtClean="0"/>
              <a:t> политика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47338" y="1217223"/>
            <a:ext cx="48456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Студенческой пространство «Союз «Ю»» (ауд.32-04)</a:t>
            </a:r>
          </a:p>
        </p:txBody>
      </p:sp>
      <p:pic>
        <p:nvPicPr>
          <p:cNvPr id="10" name="Рисунок 9" descr="C:\Users\user\AppData\Local\Microsoft\Windows\INetCache\Content.Word\IMG_20250618_131901.jp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4963" y="1616685"/>
            <a:ext cx="5724525" cy="467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AppData\Local\Microsoft\Windows\INetCache\Content.Word\photo_2025-08-13_16-16-20.jpg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06416" y="1616685"/>
            <a:ext cx="2948217" cy="469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user\AppData\Local\Microsoft\Windows\INetCache\Content.Word\photo_2025-07-11_15-30-38.jp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50326" y="1628775"/>
            <a:ext cx="2714662" cy="46678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334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Ремонтные работы. Маршала Жукова 24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err="1" smtClean="0"/>
              <a:t>Кампусная</a:t>
            </a:r>
            <a:r>
              <a:rPr lang="ru-RU" dirty="0" smtClean="0"/>
              <a:t> политика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47339" y="1217223"/>
            <a:ext cx="81021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Душевые 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latin typeface="Calibri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Рисунок 9" descr="C:\Users\user\AppData\Local\Microsoft\Windows\INetCache\Content.Word\Изображение WhatsApp 2024-10-17 в 18.00.37_870ed311.jp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4962" y="1628775"/>
            <a:ext cx="2607542" cy="467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AppData\Local\Microsoft\Windows\INetCache\Content.Word\Изображение WhatsApp 2024-12-04 в 11.52.37_4bb26c65.jpg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"/>
          <a:stretch/>
        </p:blipFill>
        <p:spPr bwMode="auto">
          <a:xfrm>
            <a:off x="3101710" y="1628775"/>
            <a:ext cx="2682401" cy="4686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user\AppData\Local\Microsoft\Windows\INetCache\Content.Word\Изображение WhatsApp 2024-10-17 в 18.00.36_800f0704.jp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59488" y="1635790"/>
            <a:ext cx="2733638" cy="467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user\AppData\Local\Microsoft\Windows\INetCache\Content.Word\Изображение WhatsApp 2024-12-04 в 11.52.37_bc1cc5d3.jpg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84512" y="1628775"/>
            <a:ext cx="2872526" cy="4679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822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Ремонтные работы. </a:t>
            </a:r>
            <a:r>
              <a:rPr lang="ru-RU" dirty="0" smtClean="0"/>
              <a:t>Маршала Жукова </a:t>
            </a:r>
            <a:r>
              <a:rPr lang="ru-RU" dirty="0"/>
              <a:t>24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err="1" smtClean="0"/>
              <a:t>Кампусная</a:t>
            </a:r>
            <a:r>
              <a:rPr lang="ru-RU" dirty="0" smtClean="0"/>
              <a:t> политика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47339" y="1217223"/>
            <a:ext cx="81021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Комнаты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latin typeface="Calibri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Рисунок 8" descr="C:\Users\user\AppData\Local\Microsoft\Windows\INetCache\Content.Word\Изображение WhatsApp 2024-04-05 в 12.51.09_6950f60b.jp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4964" y="1628775"/>
            <a:ext cx="2812274" cy="4680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AppData\Local\Microsoft\Windows\INetCache\Content.Word\Изображение WhatsApp 2025-02-18 в 11.29.55_9a97eabb.jpg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84390" y="1629599"/>
            <a:ext cx="2775098" cy="4679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AppData\Local\Microsoft\Windows\INetCache\Content.Word\Изображение WhatsApp 2024-04-05 в 12.51.09_ef593b19.jp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96640" y="1629598"/>
            <a:ext cx="2840571" cy="467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user\AppData\Local\Microsoft\Windows\INetCache\Content.Word\Изображение WhatsApp 2025-02-18 в 11.29.58_e5119873.jpg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07795" y="1628775"/>
            <a:ext cx="2649243" cy="46807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123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111" y="-26874"/>
            <a:ext cx="12274876" cy="731724"/>
          </a:xfrm>
          <a:solidFill>
            <a:srgbClr val="02008E"/>
          </a:solidFill>
        </p:spPr>
        <p:txBody>
          <a:bodyPr>
            <a:normAutofit/>
          </a:bodyPr>
          <a:lstStyle/>
          <a:p>
            <a:r>
              <a:rPr lang="ru-RU" dirty="0" smtClean="0"/>
              <a:t>Цели и задачи</a:t>
            </a:r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-28807" y="511109"/>
            <a:ext cx="4722976" cy="4864166"/>
            <a:chOff x="-5003097" y="-3734247"/>
            <a:chExt cx="4722976" cy="4692663"/>
          </a:xfrm>
        </p:grpSpPr>
        <p:sp>
          <p:nvSpPr>
            <p:cNvPr id="7" name="Прямоугольник с двумя скругленными противолежащими углами 6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-5003097" y="-3734247"/>
              <a:ext cx="4722976" cy="4692663"/>
            </a:xfrm>
            <a:prstGeom prst="round2DiagRect">
              <a:avLst>
                <a:gd name="adj1" fmla="val 3365"/>
                <a:gd name="adj2" fmla="val 0"/>
              </a:avLst>
            </a:prstGeom>
            <a:solidFill>
              <a:srgbClr val="EBEBFF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-4735643" y="-3622037"/>
              <a:ext cx="3901787" cy="37684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Aft>
                  <a:spcPts val="600"/>
                </a:spcAft>
              </a:pPr>
              <a:r>
                <a:rPr lang="ru-RU" sz="1200" b="1" dirty="0">
                  <a:solidFill>
                    <a:srgbClr val="4472C4">
                      <a:lumMod val="50000"/>
                    </a:srgbClr>
                  </a:solidFill>
                  <a:latin typeface="Calibri"/>
                </a:rPr>
                <a:t>Общие задачи  </a:t>
              </a:r>
              <a:endParaRPr lang="ru-RU" sz="1200" b="1" dirty="0" smtClean="0">
                <a:solidFill>
                  <a:srgbClr val="4472C4">
                    <a:lumMod val="50000"/>
                  </a:srgbClr>
                </a:solidFill>
                <a:latin typeface="Calibri"/>
              </a:endParaRPr>
            </a:p>
            <a:p>
              <a:pPr marL="171450" indent="-171450">
                <a:lnSpc>
                  <a:spcPts val="11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900" dirty="0">
                  <a:solidFill>
                    <a:srgbClr val="002060"/>
                  </a:solidFill>
                  <a:latin typeface="Calibri"/>
                </a:rPr>
                <a:t>Обеспечить трансформацию образовательного процесса образовательных программ с учетом современных тенденций </a:t>
              </a:r>
              <a:r>
                <a:rPr lang="ru-RU" sz="900" dirty="0" smtClean="0">
                  <a:solidFill>
                    <a:srgbClr val="002060"/>
                  </a:solidFill>
                  <a:latin typeface="Calibri"/>
                </a:rPr>
                <a:t>и </a:t>
              </a:r>
              <a:r>
                <a:rPr lang="ru-RU" sz="900" dirty="0">
                  <a:solidFill>
                    <a:srgbClr val="002060"/>
                  </a:solidFill>
                  <a:latin typeface="Calibri"/>
                </a:rPr>
                <a:t>пилотного проекта выстраивания новой модели высшего образования.</a:t>
              </a:r>
            </a:p>
            <a:p>
              <a:pPr marL="171450" indent="-171450">
                <a:lnSpc>
                  <a:spcPts val="11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900" dirty="0">
                  <a:solidFill>
                    <a:srgbClr val="002060"/>
                  </a:solidFill>
                  <a:latin typeface="Calibri"/>
                </a:rPr>
                <a:t>Продолжить мероприятия по развитию и трансформации университета в направлении вуза отраслевого профиля, активно участвуя </a:t>
              </a:r>
              <a:r>
                <a:rPr lang="ru-RU" sz="900" dirty="0" smtClean="0">
                  <a:solidFill>
                    <a:srgbClr val="002060"/>
                  </a:solidFill>
                  <a:latin typeface="Calibri"/>
                </a:rPr>
                <a:t/>
              </a:r>
              <a:br>
                <a:rPr lang="ru-RU" sz="900" dirty="0" smtClean="0">
                  <a:solidFill>
                    <a:srgbClr val="002060"/>
                  </a:solidFill>
                  <a:latin typeface="Calibri"/>
                </a:rPr>
              </a:br>
              <a:r>
                <a:rPr lang="ru-RU" sz="900" dirty="0" smtClean="0">
                  <a:solidFill>
                    <a:srgbClr val="002060"/>
                  </a:solidFill>
                  <a:latin typeface="Calibri"/>
                </a:rPr>
                <a:t>в </a:t>
              </a:r>
              <a:r>
                <a:rPr lang="ru-RU" sz="900" dirty="0">
                  <a:solidFill>
                    <a:srgbClr val="002060"/>
                  </a:solidFill>
                  <a:latin typeface="Calibri"/>
                </a:rPr>
                <a:t>национальных проектах «Молодежь и дети», «Перспективные космические системы и сервисы», «Беспилотные авиационные системы», «Средства производства и автоматизации».</a:t>
              </a:r>
            </a:p>
            <a:p>
              <a:pPr marL="171450" indent="-171450">
                <a:lnSpc>
                  <a:spcPts val="11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900" dirty="0">
                  <a:solidFill>
                    <a:srgbClr val="002060"/>
                  </a:solidFill>
                  <a:latin typeface="Calibri"/>
                </a:rPr>
                <a:t>Организовать эффективное управление реализацией планов на 2025/26 учебный год программ и проектов: Программа развития университета на 2025-2036 годы, Центр трансфера технологий, Студенческое технологическое предпринимательство, Аэрокосмическая </a:t>
              </a:r>
              <a:r>
                <a:rPr lang="ru-RU" sz="900" dirty="0" err="1">
                  <a:solidFill>
                    <a:srgbClr val="002060"/>
                  </a:solidFill>
                  <a:latin typeface="Calibri"/>
                </a:rPr>
                <a:t>стартап</a:t>
              </a:r>
              <a:r>
                <a:rPr lang="ru-RU" sz="900" dirty="0">
                  <a:solidFill>
                    <a:srgbClr val="002060"/>
                  </a:solidFill>
                  <a:latin typeface="Calibri"/>
                </a:rPr>
                <a:t> студия, Цифровая кафедра, Наука и кадры для производства средств производства и автоматизации.</a:t>
              </a:r>
            </a:p>
            <a:p>
              <a:pPr marL="171450" indent="-171450">
                <a:lnSpc>
                  <a:spcPts val="11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900" dirty="0">
                  <a:solidFill>
                    <a:srgbClr val="002060"/>
                  </a:solidFill>
                  <a:latin typeface="Calibri"/>
                </a:rPr>
                <a:t>Продолжить мероприятия по активному продвижению университета </a:t>
              </a:r>
              <a:r>
                <a:rPr lang="ru-RU" sz="900" dirty="0" smtClean="0">
                  <a:solidFill>
                    <a:srgbClr val="002060"/>
                  </a:solidFill>
                  <a:latin typeface="Calibri"/>
                </a:rPr>
                <a:t/>
              </a:r>
              <a:br>
                <a:rPr lang="ru-RU" sz="900" dirty="0" smtClean="0">
                  <a:solidFill>
                    <a:srgbClr val="002060"/>
                  </a:solidFill>
                  <a:latin typeface="Calibri"/>
                </a:rPr>
              </a:br>
              <a:r>
                <a:rPr lang="ru-RU" sz="900" dirty="0" smtClean="0">
                  <a:solidFill>
                    <a:srgbClr val="002060"/>
                  </a:solidFill>
                  <a:latin typeface="Calibri"/>
                </a:rPr>
                <a:t>в </a:t>
              </a:r>
              <a:r>
                <a:rPr lang="ru-RU" sz="900" dirty="0">
                  <a:solidFill>
                    <a:srgbClr val="002060"/>
                  </a:solidFill>
                  <a:latin typeface="Calibri"/>
                </a:rPr>
                <a:t>международных, национальных и региональных рейтингах </a:t>
              </a:r>
              <a:r>
                <a:rPr lang="ru-RU" sz="900" dirty="0" smtClean="0">
                  <a:solidFill>
                    <a:srgbClr val="002060"/>
                  </a:solidFill>
                  <a:latin typeface="Calibri"/>
                </a:rPr>
                <a:t/>
              </a:r>
              <a:br>
                <a:rPr lang="ru-RU" sz="900" dirty="0" smtClean="0">
                  <a:solidFill>
                    <a:srgbClr val="002060"/>
                  </a:solidFill>
                  <a:latin typeface="Calibri"/>
                </a:rPr>
              </a:br>
              <a:r>
                <a:rPr lang="ru-RU" sz="900" dirty="0" smtClean="0">
                  <a:solidFill>
                    <a:srgbClr val="002060"/>
                  </a:solidFill>
                  <a:latin typeface="Calibri"/>
                </a:rPr>
                <a:t>по </a:t>
              </a:r>
              <a:r>
                <a:rPr lang="ru-RU" sz="900" dirty="0">
                  <a:solidFill>
                    <a:srgbClr val="002060"/>
                  </a:solidFill>
                  <a:latin typeface="Calibri"/>
                </a:rPr>
                <a:t>следующим параметрам: образование, наука, исследования, социальная среда университета, инновации, предпринимательство </a:t>
              </a:r>
              <a:r>
                <a:rPr lang="ru-RU" sz="900" dirty="0" smtClean="0">
                  <a:solidFill>
                    <a:srgbClr val="002060"/>
                  </a:solidFill>
                  <a:latin typeface="Calibri"/>
                </a:rPr>
                <a:t/>
              </a:r>
              <a:br>
                <a:rPr lang="ru-RU" sz="900" dirty="0" smtClean="0">
                  <a:solidFill>
                    <a:srgbClr val="002060"/>
                  </a:solidFill>
                  <a:latin typeface="Calibri"/>
                </a:rPr>
              </a:br>
              <a:r>
                <a:rPr lang="ru-RU" sz="900" dirty="0" smtClean="0">
                  <a:solidFill>
                    <a:srgbClr val="002060"/>
                  </a:solidFill>
                  <a:latin typeface="Calibri"/>
                </a:rPr>
                <a:t>и </a:t>
              </a:r>
              <a:r>
                <a:rPr lang="ru-RU" sz="900" dirty="0">
                  <a:solidFill>
                    <a:srgbClr val="002060"/>
                  </a:solidFill>
                  <a:latin typeface="Calibri"/>
                </a:rPr>
                <a:t>сотрудничество.</a:t>
              </a:r>
            </a:p>
            <a:p>
              <a:pPr marL="171450" indent="-171450">
                <a:lnSpc>
                  <a:spcPts val="11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900" dirty="0">
                  <a:solidFill>
                    <a:srgbClr val="002060"/>
                  </a:solidFill>
                  <a:latin typeface="Calibri"/>
                </a:rPr>
                <a:t>Обеспечить выполнение показателей, определенных программой стратегического академического лидерства «Приоритет-2030» </a:t>
              </a:r>
              <a:r>
                <a:rPr lang="ru-RU" sz="900" dirty="0" smtClean="0">
                  <a:solidFill>
                    <a:srgbClr val="002060"/>
                  </a:solidFill>
                  <a:latin typeface="Calibri"/>
                </a:rPr>
                <a:t/>
              </a:r>
              <a:br>
                <a:rPr lang="ru-RU" sz="900" dirty="0" smtClean="0">
                  <a:solidFill>
                    <a:srgbClr val="002060"/>
                  </a:solidFill>
                  <a:latin typeface="Calibri"/>
                </a:rPr>
              </a:br>
              <a:r>
                <a:rPr lang="ru-RU" sz="900" dirty="0" smtClean="0">
                  <a:solidFill>
                    <a:srgbClr val="002060"/>
                  </a:solidFill>
                  <a:latin typeface="Calibri"/>
                </a:rPr>
                <a:t>на </a:t>
              </a:r>
              <a:r>
                <a:rPr lang="ru-RU" sz="900" dirty="0">
                  <a:solidFill>
                    <a:srgbClr val="002060"/>
                  </a:solidFill>
                  <a:latin typeface="Calibri"/>
                </a:rPr>
                <a:t>2025/26 гг.</a:t>
              </a:r>
            </a:p>
          </p:txBody>
        </p:sp>
      </p:grpSp>
      <p:sp>
        <p:nvSpPr>
          <p:cNvPr id="23" name="Прямоугольник с двумя скругленными противолежащими углами 22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4140434" y="191775"/>
            <a:ext cx="4217255" cy="5287515"/>
          </a:xfrm>
          <a:prstGeom prst="round2DiagRect">
            <a:avLst>
              <a:gd name="adj1" fmla="val 4876"/>
              <a:gd name="adj2" fmla="val 0"/>
            </a:avLst>
          </a:prstGeom>
          <a:solidFill>
            <a:srgbClr val="4240FF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4327025" y="378344"/>
            <a:ext cx="3487673" cy="3919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200" b="1" dirty="0">
                <a:solidFill>
                  <a:schemeClr val="bg1"/>
                </a:solidFill>
                <a:latin typeface="Calibri"/>
              </a:rPr>
              <a:t>Образовательная политика </a:t>
            </a:r>
            <a:endParaRPr lang="ru-RU" sz="1200" b="1" dirty="0" smtClean="0">
              <a:solidFill>
                <a:schemeClr val="bg1"/>
              </a:solidFill>
              <a:latin typeface="Calibri"/>
            </a:endParaRPr>
          </a:p>
          <a:p>
            <a:pPr marL="171450" indent="-171450">
              <a:lnSpc>
                <a:spcPts val="11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chemeClr val="bg1"/>
                </a:solidFill>
                <a:latin typeface="Calibri"/>
              </a:rPr>
              <a:t>Продолжить </a:t>
            </a:r>
            <a:r>
              <a:rPr lang="ru-RU" sz="900" dirty="0">
                <a:solidFill>
                  <a:schemeClr val="bg1"/>
                </a:solidFill>
                <a:latin typeface="Calibri"/>
              </a:rPr>
              <a:t>эффективную реализацию треков по ядерным образовательным программам высшего образования в рамках Программы развития </a:t>
            </a:r>
            <a:r>
              <a:rPr lang="ru-RU" sz="900" dirty="0" smtClean="0">
                <a:solidFill>
                  <a:schemeClr val="bg1"/>
                </a:solidFill>
                <a:latin typeface="Calibri"/>
              </a:rPr>
              <a:t>университета на </a:t>
            </a:r>
            <a:r>
              <a:rPr lang="ru-RU" sz="900" dirty="0">
                <a:solidFill>
                  <a:schemeClr val="bg1"/>
                </a:solidFill>
                <a:latin typeface="Calibri"/>
              </a:rPr>
              <a:t>2025-2036 гг. в рамках реализации программы стратегического академического лидерства «Приоритет-2030</a:t>
            </a:r>
            <a:r>
              <a:rPr lang="ru-RU" sz="900" dirty="0" smtClean="0">
                <a:solidFill>
                  <a:schemeClr val="bg1"/>
                </a:solidFill>
                <a:latin typeface="Calibri"/>
              </a:rPr>
              <a:t>»</a:t>
            </a:r>
            <a:endParaRPr lang="ru-RU" sz="900" dirty="0">
              <a:solidFill>
                <a:schemeClr val="bg1"/>
              </a:solidFill>
              <a:latin typeface="Calibri"/>
            </a:endParaRPr>
          </a:p>
          <a:p>
            <a:pPr marL="171450" indent="-171450">
              <a:lnSpc>
                <a:spcPts val="11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chemeClr val="bg1"/>
                </a:solidFill>
                <a:latin typeface="Calibri"/>
              </a:rPr>
              <a:t>Продолжить </a:t>
            </a:r>
            <a:r>
              <a:rPr lang="ru-RU" sz="900" dirty="0">
                <a:solidFill>
                  <a:schemeClr val="bg1"/>
                </a:solidFill>
                <a:latin typeface="Calibri"/>
              </a:rPr>
              <a:t>реализацию проекта «Цифровая кафедра» программы </a:t>
            </a:r>
            <a:r>
              <a:rPr lang="ru-RU" sz="900" dirty="0" smtClean="0">
                <a:solidFill>
                  <a:schemeClr val="bg1"/>
                </a:solidFill>
                <a:latin typeface="Calibri"/>
              </a:rPr>
              <a:t>стратегического </a:t>
            </a:r>
            <a:r>
              <a:rPr lang="ru-RU" sz="900" dirty="0">
                <a:solidFill>
                  <a:schemeClr val="bg1"/>
                </a:solidFill>
                <a:latin typeface="Calibri"/>
              </a:rPr>
              <a:t>академического лидерства «Приоритет-2030». Организовать прохождение </a:t>
            </a:r>
            <a:r>
              <a:rPr lang="ru-RU" sz="900" dirty="0" err="1">
                <a:solidFill>
                  <a:schemeClr val="bg1"/>
                </a:solidFill>
                <a:latin typeface="Calibri"/>
              </a:rPr>
              <a:t>ассесмента</a:t>
            </a:r>
            <a:r>
              <a:rPr lang="ru-RU" sz="900" dirty="0">
                <a:solidFill>
                  <a:schemeClr val="bg1"/>
                </a:solidFill>
                <a:latin typeface="Calibri"/>
              </a:rPr>
              <a:t> </a:t>
            </a:r>
            <a:r>
              <a:rPr lang="ru-RU" sz="900" dirty="0" smtClean="0">
                <a:solidFill>
                  <a:schemeClr val="bg1"/>
                </a:solidFill>
                <a:latin typeface="Calibri"/>
              </a:rPr>
              <a:t/>
            </a:r>
            <a:br>
              <a:rPr lang="ru-RU" sz="900" dirty="0" smtClean="0">
                <a:solidFill>
                  <a:schemeClr val="bg1"/>
                </a:solidFill>
                <a:latin typeface="Calibri"/>
              </a:rPr>
            </a:br>
            <a:r>
              <a:rPr lang="ru-RU" sz="900" dirty="0" smtClean="0">
                <a:solidFill>
                  <a:schemeClr val="bg1"/>
                </a:solidFill>
                <a:latin typeface="Calibri"/>
              </a:rPr>
              <a:t>с </a:t>
            </a:r>
            <a:r>
              <a:rPr lang="ru-RU" sz="900" dirty="0">
                <a:solidFill>
                  <a:schemeClr val="bg1"/>
                </a:solidFill>
                <a:latin typeface="Calibri"/>
              </a:rPr>
              <a:t>четким контролем каждого этапа в установленные </a:t>
            </a:r>
            <a:r>
              <a:rPr lang="ru-RU" sz="900" dirty="0" smtClean="0">
                <a:solidFill>
                  <a:schemeClr val="bg1"/>
                </a:solidFill>
                <a:latin typeface="Calibri"/>
              </a:rPr>
              <a:t>сроки</a:t>
            </a:r>
            <a:endParaRPr lang="ru-RU" sz="900" dirty="0">
              <a:solidFill>
                <a:schemeClr val="bg1"/>
              </a:solidFill>
              <a:latin typeface="Calibri"/>
            </a:endParaRPr>
          </a:p>
          <a:p>
            <a:pPr marL="171450" indent="-171450">
              <a:lnSpc>
                <a:spcPts val="11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chemeClr val="bg1"/>
                </a:solidFill>
                <a:latin typeface="Calibri"/>
              </a:rPr>
              <a:t>Продолжить </a:t>
            </a:r>
            <a:r>
              <a:rPr lang="ru-RU" sz="900" dirty="0">
                <a:solidFill>
                  <a:schemeClr val="bg1"/>
                </a:solidFill>
                <a:latin typeface="Calibri"/>
              </a:rPr>
              <a:t>наращивание темпов проектного обучения студентов.</a:t>
            </a:r>
          </a:p>
          <a:p>
            <a:pPr marL="171450" indent="-171450">
              <a:lnSpc>
                <a:spcPts val="11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chemeClr val="bg1"/>
                </a:solidFill>
                <a:latin typeface="Calibri"/>
              </a:rPr>
              <a:t>Провести </a:t>
            </a:r>
            <a:r>
              <a:rPr lang="ru-RU" sz="900" dirty="0">
                <a:solidFill>
                  <a:schemeClr val="bg1"/>
                </a:solidFill>
                <a:latin typeface="Calibri"/>
              </a:rPr>
              <a:t>работу по увеличению процента трудоустройства </a:t>
            </a:r>
            <a:r>
              <a:rPr lang="ru-RU" sz="900" dirty="0" smtClean="0">
                <a:solidFill>
                  <a:schemeClr val="bg1"/>
                </a:solidFill>
                <a:latin typeface="Calibri"/>
              </a:rPr>
              <a:t>выпускников, уровня </a:t>
            </a:r>
            <a:r>
              <a:rPr lang="ru-RU" sz="900" dirty="0">
                <a:solidFill>
                  <a:schemeClr val="bg1"/>
                </a:solidFill>
                <a:latin typeface="Calibri"/>
              </a:rPr>
              <a:t>их востребованности на рынке труда </a:t>
            </a:r>
            <a:r>
              <a:rPr lang="ru-RU" sz="900" dirty="0" smtClean="0">
                <a:solidFill>
                  <a:schemeClr val="bg1"/>
                </a:solidFill>
                <a:latin typeface="Calibri"/>
              </a:rPr>
              <a:t/>
            </a:r>
            <a:br>
              <a:rPr lang="ru-RU" sz="900" dirty="0" smtClean="0">
                <a:solidFill>
                  <a:schemeClr val="bg1"/>
                </a:solidFill>
                <a:latin typeface="Calibri"/>
              </a:rPr>
            </a:br>
            <a:r>
              <a:rPr lang="ru-RU" sz="900" dirty="0" smtClean="0">
                <a:solidFill>
                  <a:schemeClr val="bg1"/>
                </a:solidFill>
                <a:latin typeface="Calibri"/>
              </a:rPr>
              <a:t>и </a:t>
            </a:r>
            <a:r>
              <a:rPr lang="ru-RU" sz="900" dirty="0">
                <a:solidFill>
                  <a:schemeClr val="bg1"/>
                </a:solidFill>
                <a:latin typeface="Calibri"/>
              </a:rPr>
              <a:t>заработной платы.</a:t>
            </a:r>
          </a:p>
          <a:p>
            <a:pPr marL="171450" indent="-171450">
              <a:lnSpc>
                <a:spcPts val="11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chemeClr val="bg1"/>
                </a:solidFill>
                <a:latin typeface="Calibri"/>
              </a:rPr>
              <a:t>Активизировать </a:t>
            </a:r>
            <a:r>
              <a:rPr lang="ru-RU" sz="900" dirty="0">
                <a:solidFill>
                  <a:schemeClr val="bg1"/>
                </a:solidFill>
                <a:latin typeface="Calibri"/>
              </a:rPr>
              <a:t>взаимодействие с индустриальными партнерами для увеличения </a:t>
            </a:r>
            <a:r>
              <a:rPr lang="ru-RU" sz="900" dirty="0" smtClean="0">
                <a:solidFill>
                  <a:schemeClr val="bg1"/>
                </a:solidFill>
                <a:latin typeface="Calibri"/>
              </a:rPr>
              <a:t>количества </a:t>
            </a:r>
            <a:r>
              <a:rPr lang="ru-RU" sz="900" dirty="0">
                <a:solidFill>
                  <a:schemeClr val="bg1"/>
                </a:solidFill>
                <a:latin typeface="Calibri"/>
              </a:rPr>
              <a:t>обучаемых </a:t>
            </a:r>
            <a:r>
              <a:rPr lang="ru-RU" sz="900" dirty="0" smtClean="0">
                <a:solidFill>
                  <a:schemeClr val="bg1"/>
                </a:solidFill>
                <a:latin typeface="Calibri"/>
              </a:rPr>
              <a:t/>
            </a:r>
            <a:br>
              <a:rPr lang="ru-RU" sz="900" dirty="0" smtClean="0">
                <a:solidFill>
                  <a:schemeClr val="bg1"/>
                </a:solidFill>
                <a:latin typeface="Calibri"/>
              </a:rPr>
            </a:br>
            <a:r>
              <a:rPr lang="ru-RU" sz="900" dirty="0" smtClean="0">
                <a:solidFill>
                  <a:schemeClr val="bg1"/>
                </a:solidFill>
                <a:latin typeface="Calibri"/>
              </a:rPr>
              <a:t>по </a:t>
            </a:r>
            <a:r>
              <a:rPr lang="ru-RU" sz="900" dirty="0">
                <a:solidFill>
                  <a:schemeClr val="bg1"/>
                </a:solidFill>
                <a:latin typeface="Calibri"/>
              </a:rPr>
              <a:t>целевым договорам до 10% от общего контингента.</a:t>
            </a:r>
          </a:p>
          <a:p>
            <a:pPr marL="171450" indent="-171450">
              <a:lnSpc>
                <a:spcPts val="11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chemeClr val="bg1"/>
                </a:solidFill>
                <a:latin typeface="Calibri"/>
              </a:rPr>
              <a:t>Завершить </a:t>
            </a:r>
            <a:r>
              <a:rPr lang="ru-RU" sz="900" dirty="0">
                <a:solidFill>
                  <a:schemeClr val="bg1"/>
                </a:solidFill>
                <a:latin typeface="Calibri"/>
              </a:rPr>
              <a:t>работу по созданию института руководителей образовательных программ, </a:t>
            </a:r>
            <a:r>
              <a:rPr lang="ru-RU" sz="900" dirty="0" smtClean="0">
                <a:solidFill>
                  <a:schemeClr val="bg1"/>
                </a:solidFill>
                <a:latin typeface="Calibri"/>
              </a:rPr>
              <a:t>с </a:t>
            </a:r>
            <a:r>
              <a:rPr lang="ru-RU" sz="900" dirty="0">
                <a:solidFill>
                  <a:schemeClr val="bg1"/>
                </a:solidFill>
                <a:latin typeface="Calibri"/>
              </a:rPr>
              <a:t>определение РОП для каждой образовательной программы.</a:t>
            </a:r>
          </a:p>
          <a:p>
            <a:pPr marL="171450" indent="-171450">
              <a:lnSpc>
                <a:spcPts val="11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chemeClr val="bg1"/>
                </a:solidFill>
                <a:latin typeface="Calibri"/>
              </a:rPr>
              <a:t>Продолжить </a:t>
            </a:r>
            <a:r>
              <a:rPr lang="ru-RU" sz="900" dirty="0">
                <a:solidFill>
                  <a:schemeClr val="bg1"/>
                </a:solidFill>
                <a:latin typeface="Calibri"/>
              </a:rPr>
              <a:t>разработку и внедрение образовательных программ </a:t>
            </a:r>
            <a:r>
              <a:rPr lang="ru-RU" sz="900" dirty="0" smtClean="0">
                <a:solidFill>
                  <a:schemeClr val="bg1"/>
                </a:solidFill>
                <a:latin typeface="Calibri"/>
              </a:rPr>
              <a:t>с </a:t>
            </a:r>
            <a:r>
              <a:rPr lang="ru-RU" sz="900" dirty="0">
                <a:solidFill>
                  <a:schemeClr val="bg1"/>
                </a:solidFill>
                <a:latin typeface="Calibri"/>
              </a:rPr>
              <a:t>использованием </a:t>
            </a:r>
            <a:r>
              <a:rPr lang="ru-RU" sz="900" dirty="0" smtClean="0">
                <a:solidFill>
                  <a:schemeClr val="bg1"/>
                </a:solidFill>
                <a:latin typeface="Calibri"/>
              </a:rPr>
              <a:t>сетевой </a:t>
            </a:r>
            <a:r>
              <a:rPr lang="ru-RU" sz="900" dirty="0">
                <a:solidFill>
                  <a:schemeClr val="bg1"/>
                </a:solidFill>
                <a:latin typeface="Calibri"/>
              </a:rPr>
              <a:t>формы реализации.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7819717" y="0"/>
            <a:ext cx="4444048" cy="6919758"/>
            <a:chOff x="8049422" y="447484"/>
            <a:chExt cx="4055320" cy="6255350"/>
          </a:xfrm>
        </p:grpSpPr>
        <p:sp>
          <p:nvSpPr>
            <p:cNvPr id="14" name="Прямоугольник с двумя скругленными противолежащими углами 13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8049422" y="447484"/>
              <a:ext cx="4055320" cy="6255350"/>
            </a:xfrm>
            <a:prstGeom prst="round2DiagRect">
              <a:avLst>
                <a:gd name="adj1" fmla="val 5427"/>
                <a:gd name="adj2" fmla="val 0"/>
              </a:avLst>
            </a:prstGeom>
            <a:solidFill>
              <a:srgbClr val="6563FF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8224017" y="614354"/>
              <a:ext cx="3749806" cy="39948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Aft>
                  <a:spcPts val="600"/>
                </a:spcAft>
              </a:pPr>
              <a:r>
                <a:rPr lang="ru-RU" sz="1200" b="1" dirty="0" smtClean="0">
                  <a:solidFill>
                    <a:schemeClr val="bg1"/>
                  </a:solidFill>
                  <a:latin typeface="Calibri"/>
                </a:rPr>
                <a:t>Научно-технологическая политика</a:t>
              </a:r>
              <a:endParaRPr lang="ru-RU" sz="1200" b="1" dirty="0">
                <a:solidFill>
                  <a:schemeClr val="bg1"/>
                </a:solidFill>
                <a:latin typeface="Calibri"/>
              </a:endParaRPr>
            </a:p>
            <a:p>
              <a:pPr marL="171450" indent="-171450">
                <a:lnSpc>
                  <a:spcPts val="11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900" dirty="0" smtClean="0">
                  <a:solidFill>
                    <a:schemeClr val="bg1"/>
                  </a:solidFill>
                  <a:latin typeface="Calibri"/>
                </a:rPr>
                <a:t>Усилить </a:t>
              </a:r>
              <a:r>
                <a:rPr lang="ru-RU" sz="900" dirty="0">
                  <a:solidFill>
                    <a:schemeClr val="bg1"/>
                  </a:solidFill>
                  <a:latin typeface="Calibri"/>
                </a:rPr>
                <a:t>работу коллективов институтов и факультетов с индустриальными компаниями по направлению привлечения НИР, НИОКР, заключения соглашений с </a:t>
              </a:r>
              <a:r>
                <a:rPr lang="ru-RU" sz="900" dirty="0" smtClean="0">
                  <a:solidFill>
                    <a:schemeClr val="bg1"/>
                  </a:solidFill>
                  <a:latin typeface="Calibri"/>
                </a:rPr>
                <a:t>компаниями, </a:t>
              </a:r>
              <a:r>
                <a:rPr lang="ru-RU" sz="900" dirty="0">
                  <a:solidFill>
                    <a:schemeClr val="bg1"/>
                  </a:solidFill>
                  <a:latin typeface="Calibri"/>
                </a:rPr>
                <a:t>выполнения исследований и проектов </a:t>
              </a:r>
              <a:r>
                <a:rPr lang="ru-RU" sz="900" dirty="0" smtClean="0">
                  <a:solidFill>
                    <a:schemeClr val="bg1"/>
                  </a:solidFill>
                  <a:latin typeface="Calibri"/>
                </a:rPr>
                <a:t/>
              </a:r>
              <a:br>
                <a:rPr lang="ru-RU" sz="900" dirty="0" smtClean="0">
                  <a:solidFill>
                    <a:schemeClr val="bg1"/>
                  </a:solidFill>
                  <a:latin typeface="Calibri"/>
                </a:rPr>
              </a:br>
              <a:r>
                <a:rPr lang="ru-RU" sz="900" dirty="0" smtClean="0">
                  <a:solidFill>
                    <a:schemeClr val="bg1"/>
                  </a:solidFill>
                  <a:latin typeface="Calibri"/>
                </a:rPr>
                <a:t>в </a:t>
              </a:r>
              <a:r>
                <a:rPr lang="ru-RU" sz="900" dirty="0">
                  <a:solidFill>
                    <a:schemeClr val="bg1"/>
                  </a:solidFill>
                  <a:latin typeface="Calibri"/>
                </a:rPr>
                <a:t>контексте НПТЛ с целью увеличения объемов внебюджетных доходов.</a:t>
              </a:r>
            </a:p>
            <a:p>
              <a:pPr marL="171450" indent="-171450">
                <a:lnSpc>
                  <a:spcPts val="11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900" dirty="0" smtClean="0">
                  <a:solidFill>
                    <a:schemeClr val="bg1"/>
                  </a:solidFill>
                  <a:latin typeface="Calibri"/>
                </a:rPr>
                <a:t>Обеспечить </a:t>
              </a:r>
              <a:r>
                <a:rPr lang="ru-RU" sz="900" dirty="0">
                  <a:solidFill>
                    <a:schemeClr val="bg1"/>
                  </a:solidFill>
                  <a:latin typeface="Calibri"/>
                </a:rPr>
                <a:t>выполнение показателей университета по науке, организацию мероприятий, реализацию планов, по созданию новых лабораторий </a:t>
              </a:r>
              <a:r>
                <a:rPr lang="ru-RU" sz="900" dirty="0" smtClean="0">
                  <a:solidFill>
                    <a:schemeClr val="bg1"/>
                  </a:solidFill>
                  <a:latin typeface="Calibri"/>
                </a:rPr>
                <a:t/>
              </a:r>
              <a:br>
                <a:rPr lang="ru-RU" sz="900" dirty="0" smtClean="0">
                  <a:solidFill>
                    <a:schemeClr val="bg1"/>
                  </a:solidFill>
                  <a:latin typeface="Calibri"/>
                </a:rPr>
              </a:br>
              <a:r>
                <a:rPr lang="ru-RU" sz="900" dirty="0" smtClean="0">
                  <a:solidFill>
                    <a:schemeClr val="bg1"/>
                  </a:solidFill>
                  <a:latin typeface="Calibri"/>
                </a:rPr>
                <a:t>и </a:t>
              </a:r>
              <a:r>
                <a:rPr lang="ru-RU" sz="900" dirty="0">
                  <a:solidFill>
                    <a:schemeClr val="bg1"/>
                  </a:solidFill>
                  <a:latin typeface="Calibri"/>
                </a:rPr>
                <a:t>центров в рамках Программы развития университета на 2025-2036 гг.</a:t>
              </a:r>
            </a:p>
            <a:p>
              <a:pPr marL="171450" indent="-171450">
                <a:lnSpc>
                  <a:spcPts val="11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900" dirty="0">
                  <a:solidFill>
                    <a:schemeClr val="bg1"/>
                  </a:solidFill>
                  <a:latin typeface="Calibri"/>
                </a:rPr>
                <a:t>Провести трансформацию организации и управления научной деятельностью университета с целью создания Объединенного научно-инновационного центра. </a:t>
              </a:r>
            </a:p>
            <a:p>
              <a:pPr marL="171450" indent="-171450">
                <a:lnSpc>
                  <a:spcPts val="11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900" dirty="0" smtClean="0">
                  <a:solidFill>
                    <a:schemeClr val="bg1"/>
                  </a:solidFill>
                  <a:latin typeface="Calibri"/>
                </a:rPr>
                <a:t>Обновить </a:t>
              </a:r>
              <a:r>
                <a:rPr lang="ru-RU" sz="900" dirty="0">
                  <a:solidFill>
                    <a:schemeClr val="bg1"/>
                  </a:solidFill>
                  <a:latin typeface="Calibri"/>
                </a:rPr>
                <a:t>критерии эффективности для научных руководителей </a:t>
              </a:r>
              <a:r>
                <a:rPr lang="ru-RU" sz="900" dirty="0" smtClean="0">
                  <a:solidFill>
                    <a:schemeClr val="bg1"/>
                  </a:solidFill>
                  <a:latin typeface="Calibri"/>
                </a:rPr>
                <a:t/>
              </a:r>
              <a:br>
                <a:rPr lang="ru-RU" sz="900" dirty="0" smtClean="0">
                  <a:solidFill>
                    <a:schemeClr val="bg1"/>
                  </a:solidFill>
                  <a:latin typeface="Calibri"/>
                </a:rPr>
              </a:br>
              <a:r>
                <a:rPr lang="ru-RU" sz="900" dirty="0" smtClean="0">
                  <a:solidFill>
                    <a:schemeClr val="bg1"/>
                  </a:solidFill>
                  <a:latin typeface="Calibri"/>
                </a:rPr>
                <a:t>аспирантов </a:t>
              </a:r>
              <a:r>
                <a:rPr lang="ru-RU" sz="900" dirty="0">
                  <a:solidFill>
                    <a:schemeClr val="bg1"/>
                  </a:solidFill>
                  <a:latin typeface="Calibri"/>
                </a:rPr>
                <a:t>для повышения качества и количества защит диссертаций </a:t>
              </a:r>
              <a:r>
                <a:rPr lang="ru-RU" sz="900" dirty="0" smtClean="0">
                  <a:solidFill>
                    <a:schemeClr val="bg1"/>
                  </a:solidFill>
                  <a:latin typeface="Calibri"/>
                </a:rPr>
                <a:t/>
              </a:r>
              <a:br>
                <a:rPr lang="ru-RU" sz="900" dirty="0" smtClean="0">
                  <a:solidFill>
                    <a:schemeClr val="bg1"/>
                  </a:solidFill>
                  <a:latin typeface="Calibri"/>
                </a:rPr>
              </a:br>
              <a:r>
                <a:rPr lang="ru-RU" sz="900" dirty="0" smtClean="0">
                  <a:solidFill>
                    <a:schemeClr val="bg1"/>
                  </a:solidFill>
                  <a:latin typeface="Calibri"/>
                </a:rPr>
                <a:t>на </a:t>
              </a:r>
              <a:r>
                <a:rPr lang="ru-RU" sz="900" dirty="0">
                  <a:solidFill>
                    <a:schemeClr val="bg1"/>
                  </a:solidFill>
                  <a:latin typeface="Calibri"/>
                </a:rPr>
                <a:t>соискание ученой степени кандидата наук.</a:t>
              </a:r>
            </a:p>
            <a:p>
              <a:pPr marL="171450" indent="-171450">
                <a:lnSpc>
                  <a:spcPts val="11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900" dirty="0" smtClean="0">
                  <a:solidFill>
                    <a:schemeClr val="bg1"/>
                  </a:solidFill>
                  <a:latin typeface="Calibri"/>
                </a:rPr>
                <a:t>Продолжить </a:t>
              </a:r>
              <a:r>
                <a:rPr lang="ru-RU" sz="900" dirty="0">
                  <a:solidFill>
                    <a:schemeClr val="bg1"/>
                  </a:solidFill>
                  <a:latin typeface="Calibri"/>
                </a:rPr>
                <a:t>развитие экосистемы технологического предпринимательства. Обеспечить условия для проведения Акселератора. Организовать работу Аэрокосмической </a:t>
              </a:r>
              <a:r>
                <a:rPr lang="ru-RU" sz="900" dirty="0" err="1">
                  <a:solidFill>
                    <a:schemeClr val="bg1"/>
                  </a:solidFill>
                  <a:latin typeface="Calibri"/>
                </a:rPr>
                <a:t>стартап</a:t>
              </a:r>
              <a:r>
                <a:rPr lang="ru-RU" sz="900" dirty="0">
                  <a:solidFill>
                    <a:schemeClr val="bg1"/>
                  </a:solidFill>
                  <a:latin typeface="Calibri"/>
                </a:rPr>
                <a:t> студии. </a:t>
              </a:r>
            </a:p>
            <a:p>
              <a:pPr marL="171450" indent="-171450">
                <a:lnSpc>
                  <a:spcPts val="11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900" dirty="0" smtClean="0">
                  <a:solidFill>
                    <a:schemeClr val="bg1"/>
                  </a:solidFill>
                  <a:latin typeface="Calibri"/>
                </a:rPr>
                <a:t>Провести </a:t>
              </a:r>
              <a:r>
                <a:rPr lang="ru-RU" sz="900" dirty="0">
                  <a:solidFill>
                    <a:schemeClr val="bg1"/>
                  </a:solidFill>
                  <a:latin typeface="Calibri"/>
                </a:rPr>
                <a:t>работу по повышению индекса технологического лидерства.</a:t>
              </a:r>
            </a:p>
            <a:p>
              <a:pPr marL="171450" indent="-171450">
                <a:lnSpc>
                  <a:spcPts val="11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900" dirty="0" smtClean="0">
                  <a:solidFill>
                    <a:schemeClr val="bg1"/>
                  </a:solidFill>
                  <a:latin typeface="Calibri"/>
                </a:rPr>
                <a:t>Активизировать </a:t>
              </a:r>
              <a:r>
                <a:rPr lang="ru-RU" sz="900" dirty="0">
                  <a:solidFill>
                    <a:schemeClr val="bg1"/>
                  </a:solidFill>
                  <a:latin typeface="Calibri"/>
                </a:rPr>
                <a:t>работу по созданию площадки для тестирования новых проектных образовательных технологий и инновационных продуктовых разработок в виде Технопарка ГУАП.</a:t>
              </a:r>
            </a:p>
            <a:p>
              <a:pPr marL="171450" indent="-171450">
                <a:lnSpc>
                  <a:spcPts val="11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900" dirty="0" smtClean="0">
                  <a:solidFill>
                    <a:schemeClr val="bg1"/>
                  </a:solidFill>
                  <a:latin typeface="Calibri"/>
                </a:rPr>
                <a:t>Продолжить </a:t>
              </a:r>
              <a:r>
                <a:rPr lang="ru-RU" sz="900" dirty="0">
                  <a:solidFill>
                    <a:schemeClr val="bg1"/>
                  </a:solidFill>
                  <a:latin typeface="Calibri"/>
                </a:rPr>
                <a:t>работу Центра трансфера технологий и Центра координации научных исследований по проведению специального конкурса «Конкурс научных проектов», организации специализированных семинаров </a:t>
              </a:r>
              <a:r>
                <a:rPr lang="ru-RU" sz="900" dirty="0" smtClean="0">
                  <a:solidFill>
                    <a:schemeClr val="bg1"/>
                  </a:solidFill>
                  <a:latin typeface="Calibri"/>
                </a:rPr>
                <a:t/>
              </a:r>
              <a:br>
                <a:rPr lang="ru-RU" sz="900" dirty="0" smtClean="0">
                  <a:solidFill>
                    <a:schemeClr val="bg1"/>
                  </a:solidFill>
                  <a:latin typeface="Calibri"/>
                </a:rPr>
              </a:br>
              <a:r>
                <a:rPr lang="ru-RU" sz="900" dirty="0" smtClean="0">
                  <a:solidFill>
                    <a:schemeClr val="bg1"/>
                  </a:solidFill>
                  <a:latin typeface="Calibri"/>
                </a:rPr>
                <a:t>и </a:t>
              </a:r>
              <a:r>
                <a:rPr lang="ru-RU" sz="900" dirty="0">
                  <a:solidFill>
                    <a:schemeClr val="bg1"/>
                  </a:solidFill>
                  <a:latin typeface="Calibri"/>
                </a:rPr>
                <a:t>мероприятий для аспирантов и молодых ученых.</a:t>
              </a:r>
            </a:p>
          </p:txBody>
        </p:sp>
      </p:grpSp>
      <p:sp>
        <p:nvSpPr>
          <p:cNvPr id="25" name="Прямоугольник с двумя скругленными противолежащими углами 24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0" y="4371611"/>
            <a:ext cx="7819717" cy="2918174"/>
          </a:xfrm>
          <a:prstGeom prst="round2DiagRect">
            <a:avLst>
              <a:gd name="adj1" fmla="val 6863"/>
              <a:gd name="adj2" fmla="val 0"/>
            </a:avLst>
          </a:prstGeom>
          <a:solidFill>
            <a:srgbClr val="0200B1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238647" y="4490754"/>
            <a:ext cx="3443702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200" b="1" dirty="0">
                <a:solidFill>
                  <a:schemeClr val="bg1"/>
                </a:solidFill>
                <a:latin typeface="Calibri"/>
              </a:rPr>
              <a:t>Молодежная политика</a:t>
            </a:r>
            <a:endParaRPr lang="ru-RU" sz="1200" b="1" dirty="0" smtClean="0">
              <a:solidFill>
                <a:schemeClr val="bg1"/>
              </a:solidFill>
              <a:latin typeface="Calibri"/>
            </a:endParaRPr>
          </a:p>
          <a:p>
            <a:pPr marL="171450" indent="-171450">
              <a:lnSpc>
                <a:spcPts val="11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chemeClr val="bg1"/>
                </a:solidFill>
                <a:latin typeface="Calibri"/>
              </a:rPr>
              <a:t>Усовершенствовать </a:t>
            </a:r>
            <a:r>
              <a:rPr lang="ru-RU" sz="900" dirty="0">
                <a:solidFill>
                  <a:schemeClr val="bg1"/>
                </a:solidFill>
                <a:latin typeface="Calibri"/>
              </a:rPr>
              <a:t>систему информирования о возможностях стипендиального обеспечения обучающихся. Реализовать комплекс мер по повышению осведомлённости студентов </a:t>
            </a:r>
            <a:r>
              <a:rPr lang="ru-RU" sz="900" dirty="0" smtClean="0">
                <a:solidFill>
                  <a:schemeClr val="bg1"/>
                </a:solidFill>
                <a:latin typeface="Calibri"/>
              </a:rPr>
              <a:t/>
            </a:r>
            <a:br>
              <a:rPr lang="ru-RU" sz="900" dirty="0" smtClean="0">
                <a:solidFill>
                  <a:schemeClr val="bg1"/>
                </a:solidFill>
                <a:latin typeface="Calibri"/>
              </a:rPr>
            </a:br>
            <a:r>
              <a:rPr lang="ru-RU" sz="900" dirty="0" smtClean="0">
                <a:solidFill>
                  <a:schemeClr val="bg1"/>
                </a:solidFill>
                <a:latin typeface="Calibri"/>
              </a:rPr>
              <a:t>о </a:t>
            </a:r>
            <a:r>
              <a:rPr lang="ru-RU" sz="900" dirty="0">
                <a:solidFill>
                  <a:schemeClr val="bg1"/>
                </a:solidFill>
                <a:latin typeface="Calibri"/>
              </a:rPr>
              <a:t>всех видах стипендий и порядке их назначения. Увеличить количество получателей именных стипендий на 15</a:t>
            </a:r>
            <a:r>
              <a:rPr lang="ru-RU" sz="900" dirty="0" smtClean="0">
                <a:solidFill>
                  <a:schemeClr val="bg1"/>
                </a:solidFill>
                <a:latin typeface="Calibri"/>
              </a:rPr>
              <a:t>%. </a:t>
            </a:r>
            <a:endParaRPr lang="ru-RU" sz="900" dirty="0">
              <a:solidFill>
                <a:schemeClr val="bg1"/>
              </a:solidFill>
              <a:latin typeface="Calibri"/>
            </a:endParaRPr>
          </a:p>
          <a:p>
            <a:pPr marL="171450" indent="-171450">
              <a:lnSpc>
                <a:spcPts val="11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chemeClr val="bg1"/>
                </a:solidFill>
                <a:latin typeface="Calibri"/>
              </a:rPr>
              <a:t>Увеличить </a:t>
            </a:r>
            <a:r>
              <a:rPr lang="ru-RU" sz="900" dirty="0">
                <a:solidFill>
                  <a:schemeClr val="bg1"/>
                </a:solidFill>
                <a:latin typeface="Calibri"/>
              </a:rPr>
              <a:t>на 15 % вовлеченность во </a:t>
            </a:r>
            <a:r>
              <a:rPr lang="ru-RU" sz="900" dirty="0" err="1">
                <a:solidFill>
                  <a:schemeClr val="bg1"/>
                </a:solidFill>
                <a:latin typeface="Calibri"/>
              </a:rPr>
              <a:t>внеучебную</a:t>
            </a:r>
            <a:r>
              <a:rPr lang="ru-RU" sz="900" dirty="0">
                <a:solidFill>
                  <a:schemeClr val="bg1"/>
                </a:solidFill>
                <a:latin typeface="Calibri"/>
              </a:rPr>
              <a:t> и социально значимую деятельность студентов, относящихся к льготным категориям, и молодых студенческих </a:t>
            </a:r>
            <a:r>
              <a:rPr lang="ru-RU" sz="900" dirty="0" smtClean="0">
                <a:solidFill>
                  <a:schemeClr val="bg1"/>
                </a:solidFill>
                <a:latin typeface="Calibri"/>
              </a:rPr>
              <a:t>семей.</a:t>
            </a:r>
          </a:p>
          <a:p>
            <a:pPr marL="171450" lvl="0" indent="-171450">
              <a:lnSpc>
                <a:spcPts val="11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prstClr val="white"/>
                </a:solidFill>
                <a:latin typeface="Calibri"/>
              </a:rPr>
              <a:t>Организовать выезды в города России с целью проведения </a:t>
            </a:r>
            <a:r>
              <a:rPr lang="ru-RU" sz="900" dirty="0" err="1">
                <a:solidFill>
                  <a:prstClr val="white"/>
                </a:solidFill>
                <a:latin typeface="Calibri"/>
              </a:rPr>
              <a:t>профориентационной</a:t>
            </a:r>
            <a:r>
              <a:rPr lang="ru-RU" sz="900" dirty="0">
                <a:solidFill>
                  <a:prstClr val="white"/>
                </a:solidFill>
                <a:latin typeface="Calibri"/>
              </a:rPr>
              <a:t> работы по привлечению школьников </a:t>
            </a:r>
            <a:r>
              <a:rPr lang="ru-RU" sz="900" dirty="0" smtClean="0">
                <a:solidFill>
                  <a:prstClr val="white"/>
                </a:solidFill>
                <a:latin typeface="Calibri"/>
              </a:rPr>
              <a:t/>
            </a:r>
            <a:br>
              <a:rPr lang="ru-RU" sz="900" dirty="0" smtClean="0">
                <a:solidFill>
                  <a:prstClr val="white"/>
                </a:solidFill>
                <a:latin typeface="Calibri"/>
              </a:rPr>
            </a:br>
            <a:r>
              <a:rPr lang="ru-RU" sz="900" dirty="0" smtClean="0">
                <a:solidFill>
                  <a:prstClr val="white"/>
                </a:solidFill>
                <a:latin typeface="Calibri"/>
              </a:rPr>
              <a:t>из регионов.</a:t>
            </a:r>
            <a:endParaRPr lang="ru-RU" sz="900" dirty="0">
              <a:solidFill>
                <a:prstClr val="white"/>
              </a:solidFill>
              <a:latin typeface="Calibri"/>
            </a:endParaRPr>
          </a:p>
          <a:p>
            <a:pPr>
              <a:lnSpc>
                <a:spcPts val="1100"/>
              </a:lnSpc>
              <a:spcAft>
                <a:spcPts val="600"/>
              </a:spcAft>
            </a:pPr>
            <a:endParaRPr lang="ru-RU" sz="900" dirty="0" smtClean="0">
              <a:solidFill>
                <a:schemeClr val="bg1"/>
              </a:solidFill>
              <a:latin typeface="Calibri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7471953" y="4527480"/>
            <a:ext cx="4811009" cy="2538804"/>
            <a:chOff x="8505811" y="7422306"/>
            <a:chExt cx="2578996" cy="6400828"/>
          </a:xfrm>
        </p:grpSpPr>
        <p:sp>
          <p:nvSpPr>
            <p:cNvPr id="15" name="Прямоугольник с двумя скругленными противолежащими углами 14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8505811" y="7422306"/>
              <a:ext cx="2578996" cy="6400828"/>
            </a:xfrm>
            <a:prstGeom prst="round2DiagRect">
              <a:avLst>
                <a:gd name="adj1" fmla="val 5975"/>
                <a:gd name="adj2" fmla="val 0"/>
              </a:avLst>
            </a:prstGeom>
            <a:solidFill>
              <a:srgbClr val="1F1CFF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8592593" y="7843160"/>
              <a:ext cx="2446912" cy="51925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Aft>
                  <a:spcPts val="600"/>
                </a:spcAft>
                <a:defRPr/>
              </a:pPr>
              <a:r>
                <a:rPr lang="ru-RU" sz="1200" b="1" dirty="0">
                  <a:solidFill>
                    <a:schemeClr val="bg1"/>
                  </a:solidFill>
                  <a:latin typeface="Calibri"/>
                </a:rPr>
                <a:t>Кадровая политика </a:t>
              </a:r>
              <a:endParaRPr lang="en-US" sz="1000" dirty="0">
                <a:solidFill>
                  <a:schemeClr val="bg1"/>
                </a:solidFill>
                <a:latin typeface="Calibri"/>
              </a:endParaRPr>
            </a:p>
            <a:p>
              <a:pPr marL="171450" indent="-171450">
                <a:lnSpc>
                  <a:spcPts val="11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900" dirty="0" smtClean="0">
                  <a:solidFill>
                    <a:schemeClr val="bg1"/>
                  </a:solidFill>
                  <a:latin typeface="Calibri"/>
                </a:rPr>
                <a:t>Продолжить </a:t>
              </a:r>
              <a:r>
                <a:rPr lang="ru-RU" sz="900" dirty="0">
                  <a:solidFill>
                    <a:schemeClr val="bg1"/>
                  </a:solidFill>
                  <a:latin typeface="Calibri"/>
                </a:rPr>
                <a:t>работу по оптимизации доли работников административно-управленческого и вспомогательного персонала в общей численности работников университета до нормируемого уровня.</a:t>
              </a:r>
            </a:p>
            <a:p>
              <a:pPr marL="171450" indent="-171450">
                <a:lnSpc>
                  <a:spcPts val="11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900" dirty="0" smtClean="0">
                  <a:solidFill>
                    <a:schemeClr val="bg1"/>
                  </a:solidFill>
                  <a:latin typeface="Calibri"/>
                </a:rPr>
                <a:t>Обеспечить </a:t>
              </a:r>
              <a:r>
                <a:rPr lang="ru-RU" sz="900" dirty="0">
                  <a:solidFill>
                    <a:schemeClr val="bg1"/>
                  </a:solidFill>
                  <a:latin typeface="Calibri"/>
                </a:rPr>
                <a:t>регулярное, плановое формирование кадрового резерва профессорско-преподавательского состава и научных работников университета для обеспечения доли данных категорий сотрудников в возрасте до 39 лет в течение 2025/2026 учебного года. Увеличить удельный вес молодых ученых, имеющих ученую степень, в общей численности научно-педагогических работников.</a:t>
              </a:r>
            </a:p>
            <a:p>
              <a:pPr marL="171450" indent="-171450">
                <a:lnSpc>
                  <a:spcPts val="11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900" dirty="0" smtClean="0">
                  <a:solidFill>
                    <a:schemeClr val="bg1"/>
                  </a:solidFill>
                  <a:latin typeface="Calibri"/>
                </a:rPr>
                <a:t>Продолжить </a:t>
              </a:r>
              <a:r>
                <a:rPr lang="ru-RU" sz="900" dirty="0">
                  <a:solidFill>
                    <a:schemeClr val="bg1"/>
                  </a:solidFill>
                  <a:latin typeface="Calibri"/>
                </a:rPr>
                <a:t>работу по совершенствованию системы показателей и критериев оценки эффективности деятельности сотрудников ГУАП</a:t>
              </a:r>
              <a:r>
                <a:rPr lang="ru-RU" sz="900" dirty="0"/>
                <a:t>. </a:t>
              </a: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3663157" y="4638856"/>
            <a:ext cx="3901787" cy="2080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ts val="11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chemeClr val="bg1"/>
                </a:solidFill>
                <a:latin typeface="Calibri"/>
              </a:rPr>
              <a:t>Увеличить на 15% долю обучающихся, участвующих в мероприятиях, направленных на популяризацию сохранения и укрепления традиционных ценностей, закреплённых в Указе Президента Российской Федерации от 9 ноября 2022 года № 809 «Об утверждении Основ государственной политики по сохранению и укреплению традиционных российских духовно-нравственных ценностей».</a:t>
            </a:r>
          </a:p>
          <a:p>
            <a:pPr marL="171450" indent="-171450">
              <a:lnSpc>
                <a:spcPts val="11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chemeClr val="bg1"/>
                </a:solidFill>
                <a:latin typeface="Calibri"/>
              </a:rPr>
              <a:t>Организовать работу не менее 15 спортивных секций. Провести </a:t>
            </a:r>
            <a:br>
              <a:rPr lang="ru-RU" sz="900" dirty="0" smtClean="0">
                <a:solidFill>
                  <a:schemeClr val="bg1"/>
                </a:solidFill>
                <a:latin typeface="Calibri"/>
              </a:rPr>
            </a:br>
            <a:r>
              <a:rPr lang="ru-RU" sz="900" dirty="0" smtClean="0">
                <a:solidFill>
                  <a:schemeClr val="bg1"/>
                </a:solidFill>
                <a:latin typeface="Calibri"/>
              </a:rPr>
              <a:t>не менее 45 физкультурных и спортивных мероприятий по 15 видам спорта с участием не менее 60% обучающихся очной формы </a:t>
            </a:r>
            <a:br>
              <a:rPr lang="ru-RU" sz="900" dirty="0" smtClean="0">
                <a:solidFill>
                  <a:schemeClr val="bg1"/>
                </a:solidFill>
                <a:latin typeface="Calibri"/>
              </a:rPr>
            </a:br>
            <a:r>
              <a:rPr lang="ru-RU" sz="900" dirty="0" smtClean="0">
                <a:solidFill>
                  <a:schemeClr val="bg1"/>
                </a:solidFill>
                <a:latin typeface="Calibri"/>
              </a:rPr>
              <a:t>по программам </a:t>
            </a:r>
            <a:r>
              <a:rPr lang="ru-RU" sz="900" dirty="0" err="1" smtClean="0">
                <a:solidFill>
                  <a:schemeClr val="bg1"/>
                </a:solidFill>
                <a:latin typeface="Calibri"/>
              </a:rPr>
              <a:t>бакалавриата</a:t>
            </a:r>
            <a:r>
              <a:rPr lang="ru-RU" sz="900" dirty="0" smtClean="0">
                <a:solidFill>
                  <a:schemeClr val="bg1"/>
                </a:solidFill>
                <a:latin typeface="Calibri"/>
              </a:rPr>
              <a:t> и </a:t>
            </a:r>
            <a:r>
              <a:rPr lang="ru-RU" sz="900" dirty="0" err="1" smtClean="0">
                <a:solidFill>
                  <a:schemeClr val="bg1"/>
                </a:solidFill>
                <a:latin typeface="Calibri"/>
              </a:rPr>
              <a:t>специалитета</a:t>
            </a:r>
            <a:r>
              <a:rPr lang="ru-RU" sz="900" dirty="0" smtClean="0">
                <a:solidFill>
                  <a:schemeClr val="bg1"/>
                </a:solidFill>
                <a:latin typeface="Calibri"/>
              </a:rPr>
              <a:t>. </a:t>
            </a:r>
          </a:p>
          <a:p>
            <a:pPr marL="171450" indent="-171450">
              <a:lnSpc>
                <a:spcPts val="11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chemeClr val="bg1"/>
                </a:solidFill>
                <a:latin typeface="Calibri"/>
              </a:rPr>
              <a:t>Продолжить работу по подготовке студентов к эффективной трудовой деятельности по выбранному направлению и обеспечить увеличение доли трудоустройства выпускников ГУАП по специальности. </a:t>
            </a:r>
            <a:endParaRPr lang="ru-RU" sz="9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22283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31838" y="2830514"/>
            <a:ext cx="10801350" cy="598486"/>
          </a:xfrm>
        </p:spPr>
        <p:txBody>
          <a:bodyPr>
            <a:noAutofit/>
          </a:bodyPr>
          <a:lstStyle/>
          <a:p>
            <a:r>
              <a:rPr lang="ru-RU" sz="7200" dirty="0" smtClean="0"/>
              <a:t>Спасибо за внимание!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352030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Медийная</a:t>
            </a:r>
            <a:r>
              <a:rPr lang="ru-RU" dirty="0" smtClean="0"/>
              <a:t> активность</a:t>
            </a:r>
            <a:endParaRPr lang="ru-RU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Стратегия </a:t>
            </a:r>
            <a:r>
              <a:rPr lang="ru-RU" dirty="0" smtClean="0"/>
              <a:t>развития</a:t>
            </a:r>
            <a:endParaRPr lang="ru-RU" dirty="0"/>
          </a:p>
        </p:txBody>
      </p:sp>
      <p:sp>
        <p:nvSpPr>
          <p:cNvPr id="27" name="Прямоугольник с двумя скругленными противолежащими углами 26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334963" y="1268413"/>
            <a:ext cx="5431355" cy="3396291"/>
          </a:xfrm>
          <a:prstGeom prst="round2DiagRect">
            <a:avLst/>
          </a:prstGeom>
          <a:solidFill>
            <a:schemeClr val="accent1">
              <a:lumMod val="20000"/>
              <a:lumOff val="80000"/>
              <a:alpha val="61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grpSp>
        <p:nvGrpSpPr>
          <p:cNvPr id="44" name="Группа 43"/>
          <p:cNvGrpSpPr/>
          <p:nvPr/>
        </p:nvGrpSpPr>
        <p:grpSpPr>
          <a:xfrm>
            <a:off x="957249" y="3254104"/>
            <a:ext cx="4576926" cy="772470"/>
            <a:chOff x="914787" y="1473978"/>
            <a:chExt cx="4576926" cy="772470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594871" y="1566747"/>
              <a:ext cx="3896842" cy="6076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ru-RU" sz="16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телевизионных сюжета о жизни университета </a:t>
              </a:r>
              <a:endParaRPr lang="ru-RU" sz="1600" dirty="0">
                <a:solidFill>
                  <a:srgbClr val="002060"/>
                </a:solidFill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914787" y="1473978"/>
              <a:ext cx="767760" cy="7724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400" b="1" dirty="0" smtClean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29</a:t>
              </a:r>
              <a:endParaRPr lang="ru-RU" sz="44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662909" y="1675093"/>
            <a:ext cx="4877281" cy="769441"/>
            <a:chOff x="614432" y="2135160"/>
            <a:chExt cx="4877281" cy="769441"/>
          </a:xfrm>
        </p:grpSpPr>
        <p:sp>
          <p:nvSpPr>
            <p:cNvPr id="48" name="Прямоугольник 47"/>
            <p:cNvSpPr/>
            <p:nvPr/>
          </p:nvSpPr>
          <p:spPr>
            <a:xfrm>
              <a:off x="1583046" y="2246448"/>
              <a:ext cx="3908667" cy="6052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ru-RU" sz="16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новостей размещено </a:t>
              </a:r>
              <a:r>
                <a:rPr lang="ru-RU" sz="1600" dirty="0" smtClean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в </a:t>
              </a:r>
              <a:r>
                <a:rPr lang="ru-RU" sz="16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СМИ регионального </a:t>
              </a:r>
              <a:r>
                <a:rPr lang="ru-RU" sz="1600" dirty="0" smtClean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и </a:t>
              </a:r>
              <a:r>
                <a:rPr lang="ru-RU" sz="16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федерального уровня</a:t>
              </a:r>
              <a:endParaRPr lang="ru-RU" sz="1600" dirty="0">
                <a:solidFill>
                  <a:srgbClr val="002060"/>
                </a:solidFill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614432" y="2135160"/>
              <a:ext cx="106811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400" b="1" dirty="0" smtClean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179</a:t>
              </a:r>
              <a:endParaRPr lang="ru-RU" sz="44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656894" y="2469651"/>
            <a:ext cx="4877282" cy="769441"/>
            <a:chOff x="614432" y="2908161"/>
            <a:chExt cx="4877282" cy="769441"/>
          </a:xfrm>
        </p:grpSpPr>
        <p:sp>
          <p:nvSpPr>
            <p:cNvPr id="51" name="Прямоугольник 50"/>
            <p:cNvSpPr/>
            <p:nvPr/>
          </p:nvSpPr>
          <p:spPr>
            <a:xfrm>
              <a:off x="1572186" y="2990408"/>
              <a:ext cx="3919528" cy="6052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ru-RU" sz="1600" dirty="0" smtClean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постов </a:t>
              </a:r>
              <a:r>
                <a:rPr lang="ru-RU" sz="16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с  </a:t>
              </a:r>
              <a:r>
                <a:rPr lang="ru-RU" sz="1600" dirty="0" err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инфоповодами</a:t>
              </a:r>
              <a:r>
                <a:rPr lang="ru-RU" sz="16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 университета вышло в сторонних </a:t>
              </a:r>
              <a:r>
                <a:rPr lang="ru-RU" sz="1600" dirty="0" err="1" smtClean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телеграм</a:t>
              </a:r>
              <a:r>
                <a:rPr lang="en-US" sz="16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-</a:t>
              </a:r>
              <a:r>
                <a:rPr lang="ru-RU" sz="1600" dirty="0" smtClean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каналах</a:t>
              </a:r>
              <a:endParaRPr lang="ru-RU" sz="1600" dirty="0">
                <a:solidFill>
                  <a:srgbClr val="002060"/>
                </a:solidFill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614432" y="2908161"/>
              <a:ext cx="106811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400" b="1" dirty="0" smtClean="0">
                  <a:solidFill>
                    <a:srgbClr val="002060"/>
                  </a:solidFill>
                  <a:latin typeface="Calibri"/>
                  <a:cs typeface="Calibri"/>
                  <a:sym typeface="Calibri"/>
                </a:rPr>
                <a:t>216</a:t>
              </a:r>
              <a:endParaRPr lang="ru-RU" sz="44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53" name="Рисунок 5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1817" y="1204802"/>
            <a:ext cx="3257417" cy="241300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623" y="4315312"/>
            <a:ext cx="3481663" cy="2126760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408" y="3771947"/>
            <a:ext cx="2949465" cy="2729060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6948" y="4229764"/>
            <a:ext cx="1954034" cy="2289041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6812" y="3582130"/>
            <a:ext cx="2450389" cy="2936675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1786" y="1247025"/>
            <a:ext cx="2949934" cy="217949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9763" y="3584377"/>
            <a:ext cx="2604889" cy="282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УАП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UAP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>
          <a:defRPr sz="1400"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22948</TotalTime>
  <Words>12776</Words>
  <Application>Microsoft Office PowerPoint</Application>
  <PresentationFormat>Широкоэкранный</PresentationFormat>
  <Paragraphs>3633</Paragraphs>
  <Slides>88</Slides>
  <Notes>47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88</vt:i4>
      </vt:variant>
    </vt:vector>
  </HeadingPairs>
  <TitlesOfParts>
    <vt:vector size="100" baseType="lpstr">
      <vt:lpstr>Arial</vt:lpstr>
      <vt:lpstr>Bona Nova</vt:lpstr>
      <vt:lpstr>Calibri</vt:lpstr>
      <vt:lpstr>Calibri Light</vt:lpstr>
      <vt:lpstr>Helvetica Neue Medium</vt:lpstr>
      <vt:lpstr>Roboto</vt:lpstr>
      <vt:lpstr>Roboto Light</vt:lpstr>
      <vt:lpstr>Roboto Medium</vt:lpstr>
      <vt:lpstr>Times New Roman</vt:lpstr>
      <vt:lpstr>Verdana</vt:lpstr>
      <vt:lpstr>Wingdings</vt:lpstr>
      <vt:lpstr>ГУАП</vt:lpstr>
      <vt:lpstr>Доклад ректора Антохиной Ю. А. на заседании ученого совета ГУАП</vt:lpstr>
      <vt:lpstr>2025 год – Год защитника Отечества</vt:lpstr>
      <vt:lpstr>Национальные проекты Российской Федерации</vt:lpstr>
      <vt:lpstr>Федеральная программа Приоритет 2030</vt:lpstr>
      <vt:lpstr>Приоритет 2030. Фокусировка ГУАП</vt:lpstr>
      <vt:lpstr>Приоритет 2030. Ключевые стратегические инициативы и показатели эффективности</vt:lpstr>
      <vt:lpstr>Национальный проект «Беспилотные авиационные системы»</vt:lpstr>
      <vt:lpstr>ГУАП в рейтингах</vt:lpstr>
      <vt:lpstr>Медийная активность</vt:lpstr>
      <vt:lpstr>Лицензирование. Качество образования</vt:lpstr>
      <vt:lpstr>Новая модель образования</vt:lpstr>
      <vt:lpstr>Пилотный проект</vt:lpstr>
      <vt:lpstr>Образовательная программа</vt:lpstr>
      <vt:lpstr>Модель подготовки кадров</vt:lpstr>
      <vt:lpstr>Компетенции будущего</vt:lpstr>
      <vt:lpstr>Демонстрационный экзамен </vt:lpstr>
      <vt:lpstr>Практико-ориентированная подготовка студентов </vt:lpstr>
      <vt:lpstr>Проектная деятельность</vt:lpstr>
      <vt:lpstr>Проектная деятельность</vt:lpstr>
      <vt:lpstr>Экосистема технологического предпринимательства</vt:lpstr>
      <vt:lpstr>Университетская стартап студия </vt:lpstr>
      <vt:lpstr>Реализация сетевых образовательных программ</vt:lpstr>
      <vt:lpstr>Проект «Цифровая кафедра»</vt:lpstr>
      <vt:lpstr>Проект «СТАНКИН»</vt:lpstr>
      <vt:lpstr>Выпуск специалистов в ГУАП (граждан РФ) в 2025</vt:lpstr>
      <vt:lpstr>Контрольные цифры приема уровней подготовки высшего образования</vt:lpstr>
      <vt:lpstr>Льготный прием и целевая квота</vt:lpstr>
      <vt:lpstr>Целевая квота</vt:lpstr>
      <vt:lpstr>Целевое обучение</vt:lpstr>
      <vt:lpstr>Прием на платные места уровней подготовки высшего образования</vt:lpstr>
      <vt:lpstr>Прием в магистратуру 2025</vt:lpstr>
      <vt:lpstr>Прием ФСПО 2025</vt:lpstr>
      <vt:lpstr>Средний балл ЕГЭ</vt:lpstr>
      <vt:lpstr>Учебно-научно-исследовательская деятельность студентов</vt:lpstr>
      <vt:lpstr>Студенческое научное сообщество</vt:lpstr>
      <vt:lpstr>Чемпионатная деятельность</vt:lpstr>
      <vt:lpstr>Архипелаг 2025</vt:lpstr>
      <vt:lpstr>Дополнительное профессиональное образование</vt:lpstr>
      <vt:lpstr>Дополнительное профессиональное образование. Корпоративное обучение</vt:lpstr>
      <vt:lpstr>Ивангородский гуманитарно-технический институт (филиал) ГУАП</vt:lpstr>
      <vt:lpstr>Ивангородский филиал ГУАП. Выпуск 2025</vt:lpstr>
      <vt:lpstr>Ивангородский филиал ГУАП. Прием 2025</vt:lpstr>
      <vt:lpstr>Основные направления научно-технологической политики</vt:lpstr>
      <vt:lpstr>Научно-исследовательская инфраструктура</vt:lpstr>
      <vt:lpstr>Структура организации и управления научной деятельностью ГУАП</vt:lpstr>
      <vt:lpstr>Финансирование научной деятельности в 2021-2025 годах, млн. руб.</vt:lpstr>
      <vt:lpstr>Распределение объемов НИОКР в 2025 году, млн. руб.</vt:lpstr>
      <vt:lpstr>Распределение объемов НИР из бюджетных средств Минобрнауки, грантов РНФ, Президента РФ в 2025 году, млн. руб.</vt:lpstr>
      <vt:lpstr>Центр трансфера технологий ГУАП</vt:lpstr>
      <vt:lpstr>Публикационная активность. Интеллектуальная собственность</vt:lpstr>
      <vt:lpstr>Учебные и научные издания, выпущенные ГУАП за 24/25 учебный год</vt:lpstr>
      <vt:lpstr>Действующие диссертационные советы</vt:lpstr>
      <vt:lpstr>Научно-образовательные мероприятия</vt:lpstr>
      <vt:lpstr>Организационная структура</vt:lpstr>
      <vt:lpstr>Динамика средней численности работников</vt:lpstr>
      <vt:lpstr>Реализация молодежной политики</vt:lpstr>
      <vt:lpstr>Мероприятия: воспитательная и культурно-массовая работа </vt:lpstr>
      <vt:lpstr>Спортивные достижения ГУАП</vt:lpstr>
      <vt:lpstr>Социальная работа</vt:lpstr>
      <vt:lpstr>Центр оценки и развития универсальных управленческих компетенций</vt:lpstr>
      <vt:lpstr>Деятельность Точки кипения – Санкт-Петербург. ГУАП</vt:lpstr>
      <vt:lpstr>Презентация PowerPoint</vt:lpstr>
      <vt:lpstr>Презентация PowerPoint</vt:lpstr>
      <vt:lpstr>Выбор иностранными студентами типов образовательных программ БЕЗ ПРИЕМА</vt:lpstr>
      <vt:lpstr>Выпуск специалистов в ГУАП (иностранных граждан) в 24/25 уч. году</vt:lpstr>
      <vt:lpstr>Прием иностранных студентов 2025</vt:lpstr>
      <vt:lpstr>Образование для иностранцев</vt:lpstr>
      <vt:lpstr>Адаптация и вовлечение иностранных обучающихся во внеучебную жизнь ГУАП</vt:lpstr>
      <vt:lpstr>Международные соглашения</vt:lpstr>
      <vt:lpstr>Международные мероприятия</vt:lpstr>
      <vt:lpstr>Международные активности</vt:lpstr>
      <vt:lpstr>Кафедра ЮНЕСКО</vt:lpstr>
      <vt:lpstr>Цифровая среда</vt:lpstr>
      <vt:lpstr>Консолидированный бюджет</vt:lpstr>
      <vt:lpstr>Средняя зарплата в ГУАП по категориям работников в 2024 г. и 1 полугодии 2025 г., руб. </vt:lpstr>
      <vt:lpstr>Управление имущественным комплексом</vt:lpstr>
      <vt:lpstr>Содержание имущественного комплекса</vt:lpstr>
      <vt:lpstr>Тярлево, Луговая улица, участок 15</vt:lpstr>
      <vt:lpstr>Ремонтные работы. Б. Морская 67</vt:lpstr>
      <vt:lpstr>Ремонтные работы. Б. Морская 67</vt:lpstr>
      <vt:lpstr>Ремонтные работы. Б. Морская 67</vt:lpstr>
      <vt:lpstr>Ремонтные работы. Б. Морская 67</vt:lpstr>
      <vt:lpstr>Ремонтные работы. Гастелло 15</vt:lpstr>
      <vt:lpstr>Ремонтные работы. Ленсовета 14</vt:lpstr>
      <vt:lpstr>Ремонтные работы. Маршала Жукова 24</vt:lpstr>
      <vt:lpstr>Ремонтные работы. Маршала Жукова 24</vt:lpstr>
      <vt:lpstr>Цели и задачи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2024-008-30</dc:title>
  <dc:creator>Пользователь Windows</dc:creator>
  <cp:lastModifiedBy>MAK</cp:lastModifiedBy>
  <cp:revision>2653</cp:revision>
  <cp:lastPrinted>2025-08-27T12:33:59Z</cp:lastPrinted>
  <dcterms:created xsi:type="dcterms:W3CDTF">2017-08-29T13:34:55Z</dcterms:created>
  <dcterms:modified xsi:type="dcterms:W3CDTF">2025-09-16T09:05:11Z</dcterms:modified>
</cp:coreProperties>
</file>