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14" r:id="rId2"/>
    <p:sldId id="396" r:id="rId3"/>
    <p:sldId id="315" r:id="rId4"/>
    <p:sldId id="428" r:id="rId5"/>
    <p:sldId id="317" r:id="rId6"/>
    <p:sldId id="318" r:id="rId7"/>
    <p:sldId id="398" r:id="rId8"/>
    <p:sldId id="424" r:id="rId9"/>
    <p:sldId id="425" r:id="rId10"/>
    <p:sldId id="426" r:id="rId11"/>
    <p:sldId id="399" r:id="rId12"/>
    <p:sldId id="319" r:id="rId13"/>
    <p:sldId id="320" r:id="rId14"/>
    <p:sldId id="331" r:id="rId15"/>
    <p:sldId id="401" r:id="rId16"/>
    <p:sldId id="400" r:id="rId17"/>
    <p:sldId id="402" r:id="rId18"/>
    <p:sldId id="403" r:id="rId19"/>
    <p:sldId id="421" r:id="rId20"/>
    <p:sldId id="321" r:id="rId21"/>
    <p:sldId id="322" r:id="rId22"/>
    <p:sldId id="328" r:id="rId23"/>
    <p:sldId id="404" r:id="rId24"/>
    <p:sldId id="427" r:id="rId25"/>
    <p:sldId id="335" r:id="rId26"/>
    <p:sldId id="422" r:id="rId27"/>
    <p:sldId id="329" r:id="rId28"/>
    <p:sldId id="330" r:id="rId29"/>
    <p:sldId id="336" r:id="rId30"/>
    <p:sldId id="337" r:id="rId31"/>
    <p:sldId id="345" r:id="rId32"/>
    <p:sldId id="347" r:id="rId33"/>
    <p:sldId id="423" r:id="rId34"/>
    <p:sldId id="352" r:id="rId35"/>
    <p:sldId id="429" r:id="rId36"/>
    <p:sldId id="354" r:id="rId37"/>
    <p:sldId id="356" r:id="rId38"/>
    <p:sldId id="358" r:id="rId39"/>
    <p:sldId id="363" r:id="rId40"/>
    <p:sldId id="364" r:id="rId41"/>
    <p:sldId id="394" r:id="rId42"/>
    <p:sldId id="365" r:id="rId43"/>
    <p:sldId id="395" r:id="rId44"/>
    <p:sldId id="366" r:id="rId45"/>
    <p:sldId id="408" r:id="rId46"/>
    <p:sldId id="407" r:id="rId47"/>
    <p:sldId id="410" r:id="rId48"/>
    <p:sldId id="411" r:id="rId49"/>
    <p:sldId id="413" r:id="rId50"/>
    <p:sldId id="419" r:id="rId51"/>
    <p:sldId id="431" r:id="rId52"/>
    <p:sldId id="432" r:id="rId53"/>
    <p:sldId id="433" r:id="rId54"/>
    <p:sldId id="434" r:id="rId55"/>
    <p:sldId id="415" r:id="rId56"/>
    <p:sldId id="420" r:id="rId57"/>
    <p:sldId id="416" r:id="rId58"/>
    <p:sldId id="430" r:id="rId59"/>
    <p:sldId id="409" r:id="rId60"/>
    <p:sldId id="367" r:id="rId6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B70"/>
    <a:srgbClr val="005AAA"/>
    <a:srgbClr val="00B8E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395" autoAdjust="0"/>
  </p:normalViewPr>
  <p:slideViewPr>
    <p:cSldViewPr snapToGrid="0" showGuides="1">
      <p:cViewPr>
        <p:scale>
          <a:sx n="100" d="100"/>
          <a:sy n="100" d="100"/>
        </p:scale>
        <p:origin x="144" y="708"/>
      </p:cViewPr>
      <p:guideLst/>
    </p:cSldViewPr>
  </p:slideViewPr>
  <p:outlineViewPr>
    <p:cViewPr>
      <p:scale>
        <a:sx n="33" d="100"/>
        <a:sy n="33" d="100"/>
      </p:scale>
      <p:origin x="0" y="-1689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813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1" y="5"/>
            <a:ext cx="2945659" cy="49813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EA5E5A4E-6396-4A88-A70E-C21D7495C05F}" type="datetime1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091"/>
            <a:ext cx="2945659" cy="498134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1" y="9430091"/>
            <a:ext cx="2945659" cy="498134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772746D7-ADE3-46C0-AD62-1B7C11AE6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72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3E71FF71-7406-44FA-91F3-E92132C85FAA}" type="datetime1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19" tIns="45009" rIns="90019" bIns="450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8380"/>
            <a:ext cx="5438775" cy="3908425"/>
          </a:xfrm>
          <a:prstGeom prst="rect">
            <a:avLst/>
          </a:prstGeom>
        </p:spPr>
        <p:txBody>
          <a:bodyPr vert="horz" lIns="90019" tIns="45009" rIns="90019" bIns="450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75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5"/>
            <a:ext cx="2946400" cy="49847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9B149628-2380-45F0-81DE-B2F66962C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12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7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7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1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8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4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81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01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0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66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66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4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7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91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5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9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6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0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72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62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54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77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94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487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20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71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60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1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93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3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379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76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40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26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280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074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5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426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61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222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2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6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084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070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30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888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10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77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04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124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733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7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98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2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1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9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3" y="-9442"/>
            <a:ext cx="12211346" cy="6876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4868864"/>
            <a:ext cx="10801350" cy="1239464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6308725"/>
            <a:ext cx="10801350" cy="549275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036207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12191999" cy="792163"/>
          </a:xfrm>
          <a:gradFill flip="none" rotWithShape="1">
            <a:gsLst>
              <a:gs pos="50000">
                <a:srgbClr val="005AAA"/>
              </a:gs>
              <a:gs pos="0">
                <a:srgbClr val="005AAA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txBody>
          <a:bodyPr tIns="0" bIns="0" anchor="ctr">
            <a:normAutofit/>
          </a:bodyPr>
          <a:lstStyle>
            <a:lvl1pPr marL="85725" indent="0" defTabSz="1073150">
              <a:lnSpc>
                <a:spcPts val="2400"/>
              </a:lnSpc>
              <a:tabLst/>
              <a:defRPr lang="ru-RU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333375"/>
          </a:xfrm>
          <a:solidFill>
            <a:srgbClr val="E72B70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414"/>
            <a:ext cx="1570328" cy="54858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090495" y="6457890"/>
            <a:ext cx="110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5C801B-6540-4C5C-8138-3A6B288D5B43}" type="slidenum">
              <a:rPr lang="ru-RU" sz="2000" b="1" smtClean="0">
                <a:solidFill>
                  <a:srgbClr val="E72B70"/>
                </a:solidFill>
                <a:latin typeface="+mn-lt"/>
              </a:rPr>
              <a:pPr algn="r"/>
              <a:t>‹#›</a:t>
            </a:fld>
            <a:r>
              <a:rPr lang="ru-RU" sz="2000" b="1" dirty="0" smtClean="0">
                <a:solidFill>
                  <a:srgbClr val="E72B7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E72B70"/>
                </a:solidFill>
                <a:latin typeface="+mn-lt"/>
              </a:rPr>
              <a:t>/</a:t>
            </a:r>
            <a:r>
              <a:rPr lang="ru-RU" sz="1600" b="1" dirty="0" smtClean="0">
                <a:solidFill>
                  <a:srgbClr val="E72B70"/>
                </a:solidFill>
                <a:latin typeface="+mn-lt"/>
              </a:rPr>
              <a:t> 5</a:t>
            </a:r>
            <a:r>
              <a:rPr lang="en-US" sz="1600" b="1" dirty="0" smtClean="0">
                <a:solidFill>
                  <a:srgbClr val="E72B70"/>
                </a:solidFill>
                <a:latin typeface="+mn-lt"/>
              </a:rPr>
              <a:t>9</a:t>
            </a:r>
            <a:endParaRPr lang="ru-RU" sz="2000" b="1" dirty="0">
              <a:solidFill>
                <a:srgbClr val="E72B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665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7673" userDrawn="1">
          <p15:clr>
            <a:srgbClr val="FBAE40"/>
          </p15:clr>
        </p15:guide>
        <p15:guide id="6" orient="horz" userDrawn="1">
          <p15:clr>
            <a:srgbClr val="FBAE40"/>
          </p15:clr>
        </p15:guide>
        <p15:guide id="7" orient="horz" pos="709" userDrawn="1">
          <p15:clr>
            <a:srgbClr val="FBAE40"/>
          </p15:clr>
        </p15:guide>
        <p15:guide id="8" pos="211" userDrawn="1">
          <p15:clr>
            <a:srgbClr val="FBAE40"/>
          </p15:clr>
        </p15:guide>
        <p15:guide id="9" pos="7469" userDrawn="1">
          <p15:clr>
            <a:srgbClr val="FBAE40"/>
          </p15:clr>
        </p15:guide>
        <p15:guide id="10" orient="horz" pos="3974" userDrawn="1">
          <p15:clr>
            <a:srgbClr val="FBAE40"/>
          </p15:clr>
        </p15:guide>
        <p15:guide id="11" orient="horz" pos="799" userDrawn="1">
          <p15:clr>
            <a:srgbClr val="FBAE40"/>
          </p15:clr>
        </p15:guide>
        <p15:guide id="12" pos="438" userDrawn="1">
          <p15:clr>
            <a:srgbClr val="FBAE40"/>
          </p15:clr>
        </p15:guide>
        <p15:guide id="13" pos="7242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  <p15:guide id="15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4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A0BF99B-89B2-4FE9-B2EF-79840782F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0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Доклад ректора </a:t>
            </a:r>
            <a:r>
              <a:rPr lang="ru-RU" err="1" smtClean="0"/>
              <a:t>Антохиной</a:t>
            </a:r>
            <a:r>
              <a:rPr lang="ru-RU" smtClean="0"/>
              <a:t> Ю. 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расширенном заседании ученого совета ГУАП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3</a:t>
            </a:r>
            <a:r>
              <a:rPr lang="en-US" smtClean="0"/>
              <a:t>0</a:t>
            </a:r>
            <a:r>
              <a:rPr lang="ru-RU" smtClean="0"/>
              <a:t> августа 201</a:t>
            </a:r>
            <a:r>
              <a:rPr lang="en-US" smtClean="0"/>
              <a:t>9</a:t>
            </a:r>
            <a:r>
              <a:rPr lang="ru-RU" smtClean="0"/>
              <a:t>,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7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3.</a:t>
            </a:r>
            <a:r>
              <a:rPr lang="ru-RU" smtClean="0"/>
              <a:t> </a:t>
            </a:r>
            <a:r>
              <a:rPr lang="ru-RU" dirty="0"/>
              <a:t>Распределение КЦП по результатам приемной кампании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268420"/>
              </p:ext>
            </p:extLst>
          </p:nvPr>
        </p:nvGraphicFramePr>
        <p:xfrm>
          <a:off x="334964" y="1268414"/>
          <a:ext cx="11522075" cy="2922397"/>
        </p:xfrm>
        <a:graphic>
          <a:graphicData uri="http://schemas.openxmlformats.org/drawingml/2006/table">
            <a:tbl>
              <a:tblPr firstRow="1" firstCol="1" bandRow="1"/>
              <a:tblGrid>
                <a:gridCol w="912811">
                  <a:extLst>
                    <a:ext uri="{9D8B030D-6E8A-4147-A177-3AD203B41FA5}">
                      <a16:colId xmlns:a16="http://schemas.microsoft.com/office/drawing/2014/main" val="1669442140"/>
                    </a:ext>
                  </a:extLst>
                </a:gridCol>
                <a:gridCol w="616975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1068929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143425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24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Направление подготовки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  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афедра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лан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факт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166661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предприятий и организаций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31812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 экономика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75113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 и кредит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22654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Бухгалтерский учет, анализ и аудит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56349"/>
                  </a:ext>
                </a:extLst>
              </a:tr>
              <a:tr h="1666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менеджмент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56759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человеческими ресурсами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933458"/>
                  </a:ext>
                </a:extLst>
              </a:tr>
              <a:tr h="16666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40.03.01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право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40087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Уголовное право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77637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право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29092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и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переводоведение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406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3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1.4. </a:t>
            </a:r>
            <a:r>
              <a:rPr lang="ru-RU" dirty="0"/>
              <a:t>Прием на целевое обучение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49971"/>
              </p:ext>
            </p:extLst>
          </p:nvPr>
        </p:nvGraphicFramePr>
        <p:xfrm>
          <a:off x="334964" y="1268413"/>
          <a:ext cx="11655603" cy="5176860"/>
        </p:xfrm>
        <a:graphic>
          <a:graphicData uri="http://schemas.openxmlformats.org/drawingml/2006/table">
            <a:tbl>
              <a:tblPr firstRow="1" firstCol="1" bandRow="1"/>
              <a:tblGrid>
                <a:gridCol w="726022">
                  <a:extLst>
                    <a:ext uri="{9D8B030D-6E8A-4147-A177-3AD203B41FA5}">
                      <a16:colId xmlns:a16="http://schemas.microsoft.com/office/drawing/2014/main" val="4081087001"/>
                    </a:ext>
                  </a:extLst>
                </a:gridCol>
                <a:gridCol w="4206339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3765108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3020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Направление подготовки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</a:t>
                      </a: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 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кол-во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предприятие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ср. </a:t>
                      </a: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балл ЕГЭ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498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математика и информатика в наукоемком производстве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«Научно-производственное предприятие Радар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ммс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Автоматизированные системы обработки информации и управления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НИИ командных приборов; Департамент образования Администрации города Ханты-Мансийск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Вычислительные машины, комплексы, системы и сети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 в бизнесе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«Научно-производственное предприятие Радар </a:t>
                      </a:r>
                      <a:r>
                        <a:rPr lang="ru-RU" sz="1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ммс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НИИ командных приборов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29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дизайне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69,83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66573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инновационной деятельности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Московский завод электромеханической аппаратуры; ОАО Авангард; ФГАОУ ВО ГУАП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23180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информационной сфере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43619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экономике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20907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Радиотехнические средства передачи, приема и обработки сигналов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НИИ Феррит-домен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4574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технология электронно-вычислительных средств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ЗАВОД КРИЗО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19264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Авиационные приборы и измерительно-вычислительные комплексы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ОКБ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Электроавтоматика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ПАО Техприбор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65,89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1712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Оптико-электронные приборы и системы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АОМЗ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45729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Биотехнические и медицинские аппараты и системы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ФГАОУ ВО ГУАП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5333"/>
                  </a:ext>
                </a:extLst>
              </a:tr>
              <a:tr h="35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12.03.05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Лазерная техника и лазерные технологии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Государственный оптический институт имени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С.И.Вавилова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94698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Электромеханика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ФГАОУ ВО ГУАП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98185"/>
                  </a:ext>
                </a:extLst>
              </a:tr>
              <a:tr h="35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управления в ядерной энергетике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Радиевый институт имени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В.Г.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Хлопина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НИЦ Курчатовский институт - ПИЯФ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61,00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7234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 и системы ориентации, стабилизации и навигации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НИИ командных приборов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8599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27.03.04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 информатика в технических системах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АО АМЭ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72,67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12904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38.03.02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менеджмент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ФГАОУ ВО ГУАП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6626"/>
                  </a:ext>
                </a:extLst>
              </a:tr>
              <a:tr h="201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40.03.01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право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предприятие Архитектор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89,33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1.5. </a:t>
            </a:r>
            <a:r>
              <a:rPr lang="ru-RU" dirty="0"/>
              <a:t>Средний балл ЕГЭ, зачисленных на первый курс 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85968"/>
              </p:ext>
            </p:extLst>
          </p:nvPr>
        </p:nvGraphicFramePr>
        <p:xfrm>
          <a:off x="1669957" y="1628775"/>
          <a:ext cx="8852087" cy="4511040"/>
        </p:xfrm>
        <a:graphic>
          <a:graphicData uri="http://schemas.openxmlformats.org/drawingml/2006/table">
            <a:tbl>
              <a:tblPr firstRow="1" firstCol="1" bandRow="1"/>
              <a:tblGrid>
                <a:gridCol w="3025028">
                  <a:extLst>
                    <a:ext uri="{9D8B030D-6E8A-4147-A177-3AD203B41FA5}">
                      <a16:colId xmlns:a16="http://schemas.microsoft.com/office/drawing/2014/main" val="3658555603"/>
                    </a:ext>
                  </a:extLst>
                </a:gridCol>
                <a:gridCol w="1519872">
                  <a:extLst>
                    <a:ext uri="{9D8B030D-6E8A-4147-A177-3AD203B41FA5}">
                      <a16:colId xmlns:a16="http://schemas.microsoft.com/office/drawing/2014/main" val="3631639787"/>
                    </a:ext>
                  </a:extLst>
                </a:gridCol>
                <a:gridCol w="1501234">
                  <a:extLst>
                    <a:ext uri="{9D8B030D-6E8A-4147-A177-3AD203B41FA5}">
                      <a16:colId xmlns:a16="http://schemas.microsoft.com/office/drawing/2014/main" val="3101493146"/>
                    </a:ext>
                  </a:extLst>
                </a:gridCol>
                <a:gridCol w="1380565">
                  <a:extLst>
                    <a:ext uri="{9D8B030D-6E8A-4147-A177-3AD203B41FA5}">
                      <a16:colId xmlns:a16="http://schemas.microsoft.com/office/drawing/2014/main" val="1074411007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41759538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Бюджет (КЦП)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Целевой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Контракт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Средний балл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07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78,26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64,73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64,06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77,39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92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74,25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61,44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63,22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73,07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75,66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60,40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66,94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74,53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873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77,68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68,33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76,92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07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79,14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68,22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69,08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78,56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10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93,90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77,28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81,01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6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81,48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58,50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75,25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77,38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263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88,67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89,33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76,65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77,77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43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63,22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63,22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36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ФПТИ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76,10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59,22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66,24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75,14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3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среднем по ГУАП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76,59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63,30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73,86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29561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i="1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предыдущем году — </a:t>
                      </a: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</a:t>
                      </a: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учета целевого 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набора</a:t>
                      </a:r>
                      <a: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i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8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1.6. </a:t>
            </a:r>
            <a:r>
              <a:rPr lang="ru-RU" dirty="0"/>
              <a:t>Прием в ГУАП в </a:t>
            </a:r>
            <a:r>
              <a:rPr lang="ru-RU" dirty="0" smtClean="0"/>
              <a:t>201</a:t>
            </a:r>
            <a:r>
              <a:rPr lang="ru-RU" dirty="0"/>
              <a:t>6</a:t>
            </a:r>
            <a:r>
              <a:rPr lang="ru-RU" dirty="0" smtClean="0"/>
              <a:t>–201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годах (контракт)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68678"/>
              </p:ext>
            </p:extLst>
          </p:nvPr>
        </p:nvGraphicFramePr>
        <p:xfrm>
          <a:off x="695327" y="1458913"/>
          <a:ext cx="5364163" cy="3078480"/>
        </p:xfrm>
        <a:graphic>
          <a:graphicData uri="http://schemas.openxmlformats.org/drawingml/2006/table">
            <a:tbl>
              <a:tblPr firstRow="1" firstCol="1" bandRow="1"/>
              <a:tblGrid>
                <a:gridCol w="1917051">
                  <a:extLst>
                    <a:ext uri="{9D8B030D-6E8A-4147-A177-3AD203B41FA5}">
                      <a16:colId xmlns:a16="http://schemas.microsoft.com/office/drawing/2014/main" val="2331572720"/>
                    </a:ext>
                  </a:extLst>
                </a:gridCol>
                <a:gridCol w="861778">
                  <a:extLst>
                    <a:ext uri="{9D8B030D-6E8A-4147-A177-3AD203B41FA5}">
                      <a16:colId xmlns:a16="http://schemas.microsoft.com/office/drawing/2014/main" val="3985653969"/>
                    </a:ext>
                  </a:extLst>
                </a:gridCol>
                <a:gridCol w="861778">
                  <a:extLst>
                    <a:ext uri="{9D8B030D-6E8A-4147-A177-3AD203B41FA5}">
                      <a16:colId xmlns:a16="http://schemas.microsoft.com/office/drawing/2014/main" val="1880107690"/>
                    </a:ext>
                  </a:extLst>
                </a:gridCol>
                <a:gridCol w="861778">
                  <a:extLst>
                    <a:ext uri="{9D8B030D-6E8A-4147-A177-3AD203B41FA5}">
                      <a16:colId xmlns:a16="http://schemas.microsoft.com/office/drawing/2014/main" val="2325678413"/>
                    </a:ext>
                  </a:extLst>
                </a:gridCol>
                <a:gridCol w="861778">
                  <a:extLst>
                    <a:ext uri="{9D8B030D-6E8A-4147-A177-3AD203B41FA5}">
                      <a16:colId xmlns:a16="http://schemas.microsoft.com/office/drawing/2014/main" val="328758188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Очная форма обучения (</a:t>
                      </a: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без</a:t>
                      </a:r>
                      <a:r>
                        <a:rPr lang="ru-RU" sz="2000" b="1" baseline="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иностранцев</a:t>
                      </a: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458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99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475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en-US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4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143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56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99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по 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460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258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4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по ГУАП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1193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477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522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467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288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1386</a:t>
                      </a:r>
                      <a:endParaRPr lang="ru-RU" sz="2400" b="1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7663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05442"/>
              </p:ext>
            </p:extLst>
          </p:nvPr>
        </p:nvGraphicFramePr>
        <p:xfrm>
          <a:off x="6650681" y="1449388"/>
          <a:ext cx="4845994" cy="3078480"/>
        </p:xfrm>
        <a:graphic>
          <a:graphicData uri="http://schemas.openxmlformats.org/drawingml/2006/table">
            <a:tbl>
              <a:tblPr firstRow="1" firstCol="1" bandRow="1"/>
              <a:tblGrid>
                <a:gridCol w="1838428">
                  <a:extLst>
                    <a:ext uri="{9D8B030D-6E8A-4147-A177-3AD203B41FA5}">
                      <a16:colId xmlns:a16="http://schemas.microsoft.com/office/drawing/2014/main" val="2347358570"/>
                    </a:ext>
                  </a:extLst>
                </a:gridCol>
                <a:gridCol w="710885">
                  <a:extLst>
                    <a:ext uri="{9D8B030D-6E8A-4147-A177-3AD203B41FA5}">
                      <a16:colId xmlns:a16="http://schemas.microsoft.com/office/drawing/2014/main" val="474252726"/>
                    </a:ext>
                  </a:extLst>
                </a:gridCol>
                <a:gridCol w="874911">
                  <a:extLst>
                    <a:ext uri="{9D8B030D-6E8A-4147-A177-3AD203B41FA5}">
                      <a16:colId xmlns:a16="http://schemas.microsoft.com/office/drawing/2014/main" val="1826554048"/>
                    </a:ext>
                  </a:extLst>
                </a:gridCol>
                <a:gridCol w="710885">
                  <a:extLst>
                    <a:ext uri="{9D8B030D-6E8A-4147-A177-3AD203B41FA5}">
                      <a16:colId xmlns:a16="http://schemas.microsoft.com/office/drawing/2014/main" val="1746267980"/>
                    </a:ext>
                  </a:extLst>
                </a:gridCol>
                <a:gridCol w="710885">
                  <a:extLst>
                    <a:ext uri="{9D8B030D-6E8A-4147-A177-3AD203B41FA5}">
                      <a16:colId xmlns:a16="http://schemas.microsoft.com/office/drawing/2014/main" val="248905498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Заочная форма обучения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02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13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654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678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124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48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48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67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по 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446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54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по ГУАП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81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ИФ ГУАП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046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786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9286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7291"/>
              </p:ext>
            </p:extLst>
          </p:nvPr>
        </p:nvGraphicFramePr>
        <p:xfrm>
          <a:off x="6650678" y="5048474"/>
          <a:ext cx="4845995" cy="883920"/>
        </p:xfrm>
        <a:graphic>
          <a:graphicData uri="http://schemas.openxmlformats.org/drawingml/2006/table">
            <a:tbl>
              <a:tblPr firstRow="1" firstCol="1" bandRow="1"/>
              <a:tblGrid>
                <a:gridCol w="1800475">
                  <a:extLst>
                    <a:ext uri="{9D8B030D-6E8A-4147-A177-3AD203B41FA5}">
                      <a16:colId xmlns:a16="http://schemas.microsoft.com/office/drawing/2014/main" val="3100751236"/>
                    </a:ext>
                  </a:extLst>
                </a:gridCol>
                <a:gridCol w="761380">
                  <a:extLst>
                    <a:ext uri="{9D8B030D-6E8A-4147-A177-3AD203B41FA5}">
                      <a16:colId xmlns:a16="http://schemas.microsoft.com/office/drawing/2014/main" val="1370013757"/>
                    </a:ext>
                  </a:extLst>
                </a:gridCol>
                <a:gridCol w="761380">
                  <a:extLst>
                    <a:ext uri="{9D8B030D-6E8A-4147-A177-3AD203B41FA5}">
                      <a16:colId xmlns:a16="http://schemas.microsoft.com/office/drawing/2014/main" val="1591507144"/>
                    </a:ext>
                  </a:extLst>
                </a:gridCol>
                <a:gridCol w="761380">
                  <a:extLst>
                    <a:ext uri="{9D8B030D-6E8A-4147-A177-3AD203B41FA5}">
                      <a16:colId xmlns:a16="http://schemas.microsoft.com/office/drawing/2014/main" val="2366256376"/>
                    </a:ext>
                  </a:extLst>
                </a:gridCol>
                <a:gridCol w="761380">
                  <a:extLst>
                    <a:ext uri="{9D8B030D-6E8A-4147-A177-3AD203B41FA5}">
                      <a16:colId xmlns:a16="http://schemas.microsoft.com/office/drawing/2014/main" val="12041061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Очно-заочная форма обучения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52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2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4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1.7. </a:t>
            </a:r>
            <a:r>
              <a:rPr lang="ru-RU" dirty="0"/>
              <a:t>Программы дополнительного профессионального образования ГУАП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27066"/>
              </p:ext>
            </p:extLst>
          </p:nvPr>
        </p:nvGraphicFramePr>
        <p:xfrm>
          <a:off x="695326" y="1628775"/>
          <a:ext cx="10801348" cy="3205822"/>
        </p:xfrm>
        <a:graphic>
          <a:graphicData uri="http://schemas.openxmlformats.org/drawingml/2006/table">
            <a:tbl>
              <a:tblPr firstRow="1" firstCol="1" bandRow="1"/>
              <a:tblGrid>
                <a:gridCol w="4574454">
                  <a:extLst>
                    <a:ext uri="{9D8B030D-6E8A-4147-A177-3AD203B41FA5}">
                      <a16:colId xmlns:a16="http://schemas.microsoft.com/office/drawing/2014/main" val="3386988665"/>
                    </a:ext>
                  </a:extLst>
                </a:gridCol>
                <a:gridCol w="1021194">
                  <a:extLst>
                    <a:ext uri="{9D8B030D-6E8A-4147-A177-3AD203B41FA5}">
                      <a16:colId xmlns:a16="http://schemas.microsoft.com/office/drawing/2014/main" val="2861224604"/>
                    </a:ext>
                  </a:extLst>
                </a:gridCol>
                <a:gridCol w="1021194">
                  <a:extLst>
                    <a:ext uri="{9D8B030D-6E8A-4147-A177-3AD203B41FA5}">
                      <a16:colId xmlns:a16="http://schemas.microsoft.com/office/drawing/2014/main" val="4152774777"/>
                    </a:ext>
                  </a:extLst>
                </a:gridCol>
                <a:gridCol w="1021194">
                  <a:extLst>
                    <a:ext uri="{9D8B030D-6E8A-4147-A177-3AD203B41FA5}">
                      <a16:colId xmlns:a16="http://schemas.microsoft.com/office/drawing/2014/main" val="1386921953"/>
                    </a:ext>
                  </a:extLst>
                </a:gridCol>
                <a:gridCol w="1021194">
                  <a:extLst>
                    <a:ext uri="{9D8B030D-6E8A-4147-A177-3AD203B41FA5}">
                      <a16:colId xmlns:a16="http://schemas.microsoft.com/office/drawing/2014/main" val="781128756"/>
                    </a:ext>
                  </a:extLst>
                </a:gridCol>
                <a:gridCol w="1021194">
                  <a:extLst>
                    <a:ext uri="{9D8B030D-6E8A-4147-A177-3AD203B41FA5}">
                      <a16:colId xmlns:a16="http://schemas.microsoft.com/office/drawing/2014/main" val="3801611918"/>
                    </a:ext>
                  </a:extLst>
                </a:gridCol>
                <a:gridCol w="1120924">
                  <a:extLst>
                    <a:ext uri="{9D8B030D-6E8A-4147-A177-3AD203B41FA5}">
                      <a16:colId xmlns:a16="http://schemas.microsoft.com/office/drawing/2014/main" val="2458558830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i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9132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 ДПО ГУАП </a:t>
                      </a: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01.08.201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повышения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переподготовки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497760"/>
                  </a:ext>
                </a:extLst>
              </a:tr>
              <a:tr h="4626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kern="1200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kern="1200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kern="1200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15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профессиональные </a:t>
                      </a: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55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64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Программы, реализуемые 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институтом </a:t>
                      </a: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19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RU" sz="28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74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8</a:t>
            </a:r>
            <a:r>
              <a:rPr lang="ru-RU" smtClean="0"/>
              <a:t>. </a:t>
            </a:r>
            <a:r>
              <a:rPr lang="ru-RU" dirty="0"/>
              <a:t>Инженерная </a:t>
            </a:r>
            <a:r>
              <a:rPr lang="ru-RU"/>
              <a:t>школа </a:t>
            </a:r>
            <a:r>
              <a:rPr lang="ru-RU" smtClean="0"/>
              <a:t>ГУАП. </a:t>
            </a:r>
            <a:r>
              <a:rPr lang="ru-RU" dirty="0"/>
              <a:t>Структура: лаборатории и отделы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8232E0-5559-4AF9-A893-83F9A58FB63C}"/>
              </a:ext>
            </a:extLst>
          </p:cNvPr>
          <p:cNvSpPr txBox="1"/>
          <p:nvPr/>
        </p:nvSpPr>
        <p:spPr>
          <a:xfrm>
            <a:off x="239151" y="4502717"/>
            <a:ext cx="404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ru-RU" sz="2000" dirty="0">
              <a:solidFill>
                <a:srgbClr val="02508E"/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2508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41545"/>
            <a:ext cx="2868465" cy="19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569657"/>
            <a:ext cx="3039429" cy="191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1596" y="3429000"/>
            <a:ext cx="2971090" cy="19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909CDD-60A0-42E2-8828-A4A3F0E89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86" y="1449388"/>
            <a:ext cx="2840734" cy="1842056"/>
          </a:xfrm>
          <a:prstGeom prst="rect">
            <a:avLst/>
          </a:prstGeom>
        </p:spPr>
      </p:pic>
      <p:pic>
        <p:nvPicPr>
          <p:cNvPr id="17" name="Picture 2" descr="Image result for dell emc logo">
            <a:extLst>
              <a:ext uri="{FF2B5EF4-FFF2-40B4-BE49-F238E27FC236}">
                <a16:creationId xmlns:a16="http://schemas.microsoft.com/office/drawing/2014/main" id="{79B99502-D63E-4614-B75E-2CCA3365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4" y="6068215"/>
            <a:ext cx="857328" cy="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инфовотч">
            <a:extLst>
              <a:ext uri="{FF2B5EF4-FFF2-40B4-BE49-F238E27FC236}">
                <a16:creationId xmlns:a16="http://schemas.microsoft.com/office/drawing/2014/main" id="{A58F0854-60A9-44A9-A625-FE4FD328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17" y="5845186"/>
            <a:ext cx="636952" cy="5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&amp;Kcy;&amp;acy;&amp;rcy;&amp;tcy;&amp;icy;&amp;ncy;&amp;kcy;&amp;icy; &amp;pcy;&amp;ocy; &amp;zcy;&amp;acy;&amp;pcy;&amp;rcy;&amp;ocy;&amp;scy;&amp;ucy; ptc">
            <a:extLst>
              <a:ext uri="{FF2B5EF4-FFF2-40B4-BE49-F238E27FC236}">
                <a16:creationId xmlns:a16="http://schemas.microsoft.com/office/drawing/2014/main" id="{0CD72C52-6E84-4D97-A83E-014DF424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87" y="6037437"/>
            <a:ext cx="511003" cy="1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D86E85-F154-455D-B4A4-91A00FE5F3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6" y="5937657"/>
            <a:ext cx="675727" cy="3980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961C643-D75F-4E7B-8F69-82D37B222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25" y="6037437"/>
            <a:ext cx="708199" cy="2860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778104-9861-4B97-8C27-D65FBE34C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81" y="5885351"/>
            <a:ext cx="443586" cy="458879"/>
          </a:xfrm>
          <a:prstGeom prst="rect">
            <a:avLst/>
          </a:prstGeom>
        </p:spPr>
      </p:pic>
      <p:pic>
        <p:nvPicPr>
          <p:cNvPr id="23" name="Picture 6" descr="&amp;Kcy;&amp;acy;&amp;rcy;&amp;tcy;&amp;icy;&amp;ncy;&amp;kcy;&amp;icy; &amp;pcy;&amp;ocy; &amp;zcy;&amp;acy;&amp;pcy;&amp;rcy;&amp;ocy;&amp;scy;&amp;ucy; &amp;gcy;&amp;acy;&amp;zcy;&amp;pcy;&amp;rcy;&amp;ocy;&amp;mcy;&amp;ncy;&amp;iecy;&amp;fcy;&amp;tcy;&amp;softcy;">
            <a:extLst>
              <a:ext uri="{FF2B5EF4-FFF2-40B4-BE49-F238E27FC236}">
                <a16:creationId xmlns:a16="http://schemas.microsoft.com/office/drawing/2014/main" id="{44D32180-0474-4F55-A7CE-098C7548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5" y="6008212"/>
            <a:ext cx="522145" cy="2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2C5FB3-4EE2-4ACB-BF50-B57C17F352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126" y="6014766"/>
            <a:ext cx="1044864" cy="3498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AB3BD03-1EBB-415A-B776-3291795B58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94" y="5903470"/>
            <a:ext cx="730695" cy="4664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943C03-06C3-482C-83C5-19C955816E4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9" y="5878978"/>
            <a:ext cx="908715" cy="5491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407C72-621E-4F06-896B-3F3A6F6B0F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19" y="5845186"/>
            <a:ext cx="571780" cy="58297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6B167F-2B7B-451F-9439-E722822906A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60" y="5811125"/>
            <a:ext cx="1265999" cy="6848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89F1493-E565-4F7E-BFAF-045CA7042A17}"/>
              </a:ext>
            </a:extLst>
          </p:cNvPr>
          <p:cNvSpPr txBox="1"/>
          <p:nvPr/>
        </p:nvSpPr>
        <p:spPr>
          <a:xfrm>
            <a:off x="6770626" y="1286452"/>
            <a:ext cx="542137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Структура ИШ ГУАП:</a:t>
            </a: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Администрация: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smtClean="0">
                <a:solidFill>
                  <a:prstClr val="black"/>
                </a:solidFill>
              </a:rPr>
              <a:t/>
            </a:r>
            <a:br>
              <a:rPr lang="ru-RU" sz="1600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С.В. </a:t>
            </a:r>
            <a:r>
              <a:rPr lang="ru-RU" sz="1600" dirty="0">
                <a:solidFill>
                  <a:prstClr val="black"/>
                </a:solidFill>
              </a:rPr>
              <a:t>Соленый</a:t>
            </a:r>
            <a:r>
              <a:rPr lang="ru-RU" sz="1600">
                <a:solidFill>
                  <a:prstClr val="black"/>
                </a:solidFill>
              </a:rPr>
              <a:t>, </a:t>
            </a:r>
            <a:r>
              <a:rPr lang="ru-RU" sz="1600" smtClean="0">
                <a:solidFill>
                  <a:prstClr val="black"/>
                </a:solidFill>
              </a:rPr>
              <a:t>Т.С. </a:t>
            </a:r>
            <a:r>
              <a:rPr lang="ru-RU" sz="1600" dirty="0">
                <a:solidFill>
                  <a:prstClr val="black"/>
                </a:solidFill>
              </a:rPr>
              <a:t>Леонтьева</a:t>
            </a:r>
            <a:r>
              <a:rPr lang="ru-RU" sz="1600">
                <a:solidFill>
                  <a:prstClr val="black"/>
                </a:solidFill>
              </a:rPr>
              <a:t>, </a:t>
            </a:r>
            <a:r>
              <a:rPr lang="ru-RU" sz="1600" smtClean="0">
                <a:solidFill>
                  <a:prstClr val="black"/>
                </a:solidFill>
              </a:rPr>
              <a:t>О.В. </a:t>
            </a:r>
            <a:r>
              <a:rPr lang="ru-RU" sz="1600" dirty="0" err="1" smtClean="0">
                <a:solidFill>
                  <a:prstClr val="black"/>
                </a:solidFill>
              </a:rPr>
              <a:t>Карелова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Научно-методический </a:t>
            </a:r>
            <a:r>
              <a:rPr lang="ru-RU" sz="1600" b="1" dirty="0" smtClean="0">
                <a:solidFill>
                  <a:prstClr val="black"/>
                </a:solidFill>
              </a:rPr>
              <a:t>совет: </a:t>
            </a:r>
            <a:r>
              <a:rPr lang="ru-RU" sz="1600" b="1" smtClean="0">
                <a:solidFill>
                  <a:prstClr val="black"/>
                </a:solidFill>
              </a:rPr>
              <a:t/>
            </a:r>
            <a:br>
              <a:rPr lang="ru-RU" sz="1600" b="1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А.М. </a:t>
            </a:r>
            <a:r>
              <a:rPr lang="ru-RU" sz="1600" dirty="0" smtClean="0">
                <a:solidFill>
                  <a:prstClr val="black"/>
                </a:solidFill>
              </a:rPr>
              <a:t>Мельниченко</a:t>
            </a:r>
            <a:endParaRPr lang="ru-RU" sz="1600" dirty="0">
              <a:solidFill>
                <a:prstClr val="black"/>
              </a:solidFill>
            </a:endParaRP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</a:rPr>
              <a:t>Лаборатория </a:t>
            </a:r>
            <a:r>
              <a:rPr lang="ru-RU" sz="1600" b="1" dirty="0" err="1" smtClean="0">
                <a:solidFill>
                  <a:prstClr val="black"/>
                </a:solidFill>
              </a:rPr>
              <a:t>кибербезопасности</a:t>
            </a:r>
            <a:r>
              <a:rPr lang="ru-RU" sz="1600" b="1" dirty="0" smtClean="0">
                <a:solidFill>
                  <a:prstClr val="black"/>
                </a:solidFill>
              </a:rPr>
              <a:t> INFOWATCH </a:t>
            </a:r>
            <a:r>
              <a:rPr lang="ru-RU" sz="1600" b="1" dirty="0">
                <a:solidFill>
                  <a:prstClr val="black"/>
                </a:solidFill>
              </a:rPr>
              <a:t>– </a:t>
            </a:r>
            <a:r>
              <a:rPr lang="ru-RU" sz="1600" b="1" dirty="0" smtClean="0">
                <a:solidFill>
                  <a:prstClr val="black"/>
                </a:solidFill>
              </a:rPr>
              <a:t>ГУАП: </a:t>
            </a:r>
            <a:r>
              <a:rPr lang="ru-RU" sz="1600" b="1" smtClean="0">
                <a:solidFill>
                  <a:prstClr val="black"/>
                </a:solidFill>
              </a:rPr>
              <a:t/>
            </a:r>
            <a:br>
              <a:rPr lang="ru-RU" sz="1600" b="1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А.А. </a:t>
            </a:r>
            <a:r>
              <a:rPr lang="ru-RU" sz="1600" dirty="0" err="1" smtClean="0">
                <a:solidFill>
                  <a:prstClr val="black"/>
                </a:solidFill>
              </a:rPr>
              <a:t>Безгодов</a:t>
            </a:r>
            <a:endParaRPr lang="ru-RU" sz="1600" dirty="0">
              <a:solidFill>
                <a:prstClr val="black"/>
              </a:solidFill>
            </a:endParaRP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/>
              <a:t>Лаборатория  интернета </a:t>
            </a:r>
            <a:r>
              <a:rPr lang="ru-RU" sz="1600" b="1" dirty="0" smtClean="0"/>
              <a:t>вещей: 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smtClean="0"/>
              <a:t>А.А. </a:t>
            </a:r>
            <a:r>
              <a:rPr lang="ru-RU" sz="1600" dirty="0" err="1" smtClean="0"/>
              <a:t>Терёшин</a:t>
            </a:r>
            <a:endParaRPr lang="ru-RU" sz="1600" dirty="0" smtClean="0"/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Лаборатория </a:t>
            </a:r>
            <a:r>
              <a:rPr lang="ru-RU" sz="1600" b="1" dirty="0" smtClean="0">
                <a:solidFill>
                  <a:prstClr val="black"/>
                </a:solidFill>
              </a:rPr>
              <a:t>робототехники: </a:t>
            </a:r>
            <a:r>
              <a:rPr lang="ru-RU" sz="1600" b="1" smtClean="0">
                <a:solidFill>
                  <a:prstClr val="black"/>
                </a:solidFill>
              </a:rPr>
              <a:t/>
            </a:r>
            <a:br>
              <a:rPr lang="ru-RU" sz="1600" b="1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Е.С. </a:t>
            </a:r>
            <a:r>
              <a:rPr lang="ru-RU" sz="1600" dirty="0" smtClean="0">
                <a:solidFill>
                  <a:prstClr val="black"/>
                </a:solidFill>
              </a:rPr>
              <a:t>Квас</a:t>
            </a:r>
          </a:p>
          <a:p>
            <a:pPr marL="444500" indent="-261938">
              <a:buFont typeface="Arial" panose="020B0604020202020204" pitchFamily="34" charset="0"/>
              <a:buChar char="•"/>
            </a:pPr>
            <a:r>
              <a:rPr lang="ru-RU" sz="1600" b="1" dirty="0"/>
              <a:t>Инженерный </a:t>
            </a:r>
            <a:r>
              <a:rPr lang="ru-RU" sz="1600" b="1" dirty="0" smtClean="0"/>
              <a:t>гараж: 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smtClean="0"/>
              <a:t>А.И. </a:t>
            </a:r>
            <a:r>
              <a:rPr lang="ru-RU" sz="1600" dirty="0" smtClean="0"/>
              <a:t>Савельев</a:t>
            </a:r>
            <a:endParaRPr lang="ru-RU" sz="1600" dirty="0"/>
          </a:p>
        </p:txBody>
      </p:sp>
      <p:pic>
        <p:nvPicPr>
          <p:cNvPr id="30" name="Рисунок 29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099" y="4623741"/>
            <a:ext cx="1427576" cy="10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9</a:t>
            </a:r>
            <a:r>
              <a:rPr lang="ru-RU" smtClean="0"/>
              <a:t>. </a:t>
            </a:r>
            <a:r>
              <a:rPr lang="ru-RU" dirty="0" smtClean="0"/>
              <a:t>Сотрудничество с 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CE9F2D-C3DA-485F-8FB4-04F184DE4AE9}"/>
              </a:ext>
            </a:extLst>
          </p:cNvPr>
          <p:cNvSpPr/>
          <p:nvPr/>
        </p:nvSpPr>
        <p:spPr>
          <a:xfrm>
            <a:off x="695325" y="1340412"/>
            <a:ext cx="8047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Чемпионаты, проведенные при участии команд и экспертов ГУАП</a:t>
            </a:r>
          </a:p>
        </p:txBody>
      </p:sp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6BBE3E33-BC6D-46E7-96E5-B6B9F1E5A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7275" y="1367691"/>
            <a:ext cx="2554974" cy="1612450"/>
          </a:xfrm>
          <a:prstGeom prst="rect">
            <a:avLst/>
          </a:prstGeom>
          <a:noFill/>
          <a:ln w="9525">
            <a:solidFill>
              <a:srgbClr val="004F9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ртинки по запросу гуап корпоративная защита">
            <a:extLst>
              <a:ext uri="{FF2B5EF4-FFF2-40B4-BE49-F238E27FC236}">
                <a16:creationId xmlns:a16="http://schemas.microsoft.com/office/drawing/2014/main" id="{EBF83F24-942E-4044-B594-5A253B530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6137" y="3893629"/>
            <a:ext cx="4174266" cy="158345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media.guap.ru/1331/043.jpg?s=lg">
            <a:extLst>
              <a:ext uri="{FF2B5EF4-FFF2-40B4-BE49-F238E27FC236}">
                <a16:creationId xmlns:a16="http://schemas.microsoft.com/office/drawing/2014/main" id="{11CAA8B6-2905-425E-8D10-A3760D02B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7273" y="4916145"/>
            <a:ext cx="2545823" cy="13596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media.guap.ru/1331/056.jpg?s=lg">
            <a:extLst>
              <a:ext uri="{FF2B5EF4-FFF2-40B4-BE49-F238E27FC236}">
                <a16:creationId xmlns:a16="http://schemas.microsoft.com/office/drawing/2014/main" id="{0DBCF427-A4E5-41E8-858D-3A96B1714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5938" y="3065013"/>
            <a:ext cx="2527158" cy="17461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://media.guap.ru/1337/009.jpg?s=lg">
            <a:extLst>
              <a:ext uri="{FF2B5EF4-FFF2-40B4-BE49-F238E27FC236}">
                <a16:creationId xmlns:a16="http://schemas.microsoft.com/office/drawing/2014/main" id="{0CA52CD0-DDBD-4F4C-9D07-C19E1029D13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57" y="1911865"/>
            <a:ext cx="3024046" cy="1862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4BA44B-EBB4-4FC3-810B-E1A92D5026DF}"/>
              </a:ext>
            </a:extLst>
          </p:cNvPr>
          <p:cNvSpPr txBox="1"/>
          <p:nvPr/>
        </p:nvSpPr>
        <p:spPr>
          <a:xfrm>
            <a:off x="695325" y="1820530"/>
            <a:ext cx="53641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2017</a:t>
            </a:r>
          </a:p>
          <a:p>
            <a:pPr marL="0" lvl="1">
              <a:defRPr/>
            </a:pP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HiTech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(Екатеринбург) – 3 команды </a:t>
            </a:r>
          </a:p>
          <a:p>
            <a:pPr marL="0" lvl="1">
              <a:defRPr/>
            </a:pP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Digital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Skills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(Иннополис) – 6 команд, команды из 5 регионов </a:t>
            </a:r>
            <a:endParaRPr lang="ru-RU" sz="1400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defRPr/>
            </a:pPr>
            <a:endParaRPr lang="ru-RU" sz="1400" b="1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defRPr/>
            </a:pPr>
            <a: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2018</a:t>
            </a:r>
            <a:endParaRPr lang="ru-RU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Чемпионаты СПО – 3 региона 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Национальный чемпионат </a:t>
            </a: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WorldSkills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(Сахалин)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Чемпионаты вузов – 5 регионов, вузовский финал (Москва)</a:t>
            </a:r>
          </a:p>
          <a:p>
            <a:pPr marL="0" lvl="1">
              <a:defRPr/>
            </a:pP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Digital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Skills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(Казань)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Чемпионат стран BRICS 2018 (ЮАР, Йоханнесбург)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Корпоративный чемпионат ГК </a:t>
            </a:r>
            <a:r>
              <a:rPr lang="ru-RU" sz="14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Росатом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(Екатеринбург</a:t>
            </a: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lvl="1">
              <a:defRPr/>
            </a:pPr>
            <a:endParaRPr lang="ru-RU" sz="1400" b="1" dirty="0" smtClean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defRPr/>
            </a:pPr>
            <a: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2019</a:t>
            </a:r>
            <a:endParaRPr lang="ru-RU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2-ой этап IV открытого регионального чемпионата СПб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Отборочные соревнования </a:t>
            </a: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Финала 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Национального </a:t>
            </a: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Чемпионата 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- 2019</a:t>
            </a:r>
          </a:p>
          <a:p>
            <a:pPr marL="0" lvl="1"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III открытый отборочный чемпионат по стандартам </a:t>
            </a:r>
            <a:r>
              <a:rPr lang="ru-RU" sz="1400" dirty="0" err="1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WorldSkills</a:t>
            </a:r>
            <a:endParaRPr lang="ru-RU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9</a:t>
            </a:r>
            <a:r>
              <a:rPr lang="ru-RU" smtClean="0"/>
              <a:t>. </a:t>
            </a:r>
            <a:r>
              <a:rPr lang="ru-RU" dirty="0"/>
              <a:t>Сотрудничество с </a:t>
            </a:r>
            <a:r>
              <a:rPr lang="en-US" dirty="0" err="1"/>
              <a:t>WorldSkills</a:t>
            </a:r>
            <a:r>
              <a:rPr lang="en-US" dirty="0"/>
              <a:t> Russia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9F1493-E565-4F7E-BFAF-045CA7042A17}"/>
              </a:ext>
            </a:extLst>
          </p:cNvPr>
          <p:cNvSpPr txBox="1"/>
          <p:nvPr/>
        </p:nvSpPr>
        <p:spPr>
          <a:xfrm>
            <a:off x="695325" y="1869925"/>
            <a:ext cx="6307458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1200"/>
              </a:spcAft>
              <a:defRPr/>
            </a:pP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Достижения в соревнованиях национального уровня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Интернет вещей (золото)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Эксплуатация БПЛА (золото)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Корпоративная защита от внутренних угроз (бронза)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Программные решения для бизнеса (бронза)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Инженерия КС (бронза, медальоны за мастерство)</a:t>
            </a:r>
          </a:p>
          <a:p>
            <a:pPr marL="0" lvl="1" indent="-257175">
              <a:lnSpc>
                <a:spcPct val="100000"/>
              </a:lnSpc>
              <a:spcBef>
                <a:spcPts val="300"/>
              </a:spcBef>
              <a:defRPr/>
            </a:pPr>
            <a:endParaRPr lang="ru-RU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lvl="1">
              <a:spcAft>
                <a:spcPts val="1200"/>
              </a:spcAft>
              <a:defRPr/>
            </a:pP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Открытый чемпионат ГУАП – </a:t>
            </a:r>
            <a:r>
              <a:rPr lang="en-US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en-US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один из крупнейших в Петербурге </a:t>
            </a:r>
            <a: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/>
            </a:r>
            <a:b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ru-RU" sz="2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14 мая </a:t>
            </a:r>
            <a:r>
              <a:rPr lang="ru-RU" sz="2000" b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2019 </a:t>
            </a:r>
            <a:r>
              <a:rPr lang="ru-RU" sz="2000" b="1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г.)</a:t>
            </a:r>
            <a:endParaRPr lang="ru-RU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 компетенций, 130+ конкурсантов и экспертов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Участники из 4-х партнёрских вузов</a:t>
            </a:r>
            <a:endParaRPr lang="en-US" sz="1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Открытие чемпионата посетили представители </a:t>
            </a: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комитетов Правительства 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города и индустриальных партнёров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Освоение новых высокотехнологичных </a:t>
            </a:r>
            <a:r>
              <a:rPr lang="ru-RU" sz="14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компетенций: Эксплуатация </a:t>
            </a: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БПЛА (Институт №1), Мобильная робототехника (Институт №3)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Использование компетенций и методик WSR в учебном процессе</a:t>
            </a:r>
          </a:p>
        </p:txBody>
      </p:sp>
      <p:pic>
        <p:nvPicPr>
          <p:cNvPr id="12" name="Picture 6" descr="http://media.guap.ru/2141/002.jpg?s=lg">
            <a:extLst>
              <a:ext uri="{FF2B5EF4-FFF2-40B4-BE49-F238E27FC236}">
                <a16:creationId xmlns:a16="http://schemas.microsoft.com/office/drawing/2014/main" id="{62A474F3-02AE-422A-AE99-3ACD15BB5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7261" y="4415048"/>
            <a:ext cx="2694621" cy="189367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ÑÐµÐ¼Ð¿Ð¸Ð¾Ð½Ð°ÑÐ° Ð³ÑÐ°Ð¿ Ð²Ð¾ÑÐ»Ð´ÑÐºÐ¸Ð»Ð»Ñ">
            <a:extLst>
              <a:ext uri="{FF2B5EF4-FFF2-40B4-BE49-F238E27FC236}">
                <a16:creationId xmlns:a16="http://schemas.microsoft.com/office/drawing/2014/main" id="{611B640E-D495-48D4-BF3E-58FEB64A2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2495" y="1852300"/>
            <a:ext cx="2589387" cy="244051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media.guap.ru/2141/007.jpg?s=lg">
            <a:extLst>
              <a:ext uri="{FF2B5EF4-FFF2-40B4-BE49-F238E27FC236}">
                <a16:creationId xmlns:a16="http://schemas.microsoft.com/office/drawing/2014/main" id="{A4216808-44DF-4A7D-861E-C757A5BD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78" y="2315426"/>
            <a:ext cx="3057983" cy="203657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media.guap.ru/2575/_title.jpg?s=sm">
            <a:extLst>
              <a:ext uri="{FF2B5EF4-FFF2-40B4-BE49-F238E27FC236}">
                <a16:creationId xmlns:a16="http://schemas.microsoft.com/office/drawing/2014/main" id="{55031AB3-95AC-4FBE-B50A-202A4BCB7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0434" y="4411252"/>
            <a:ext cx="2333897" cy="940526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CE9F2D-C3DA-485F-8FB4-04F184DE4AE9}"/>
              </a:ext>
            </a:extLst>
          </p:cNvPr>
          <p:cNvSpPr/>
          <p:nvPr/>
        </p:nvSpPr>
        <p:spPr>
          <a:xfrm>
            <a:off x="695325" y="1340412"/>
            <a:ext cx="1028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Достижения ГУАП в национальных чемпионатах по стандартам </a:t>
            </a:r>
            <a:r>
              <a:rPr lang="ru-RU" sz="2000" b="1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WorldSkills</a:t>
            </a:r>
            <a:r>
              <a:rPr lang="ru-RU" sz="20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2018-2019 года </a:t>
            </a:r>
          </a:p>
          <a:p>
            <a:pPr marL="0" lvl="1">
              <a:defRPr/>
            </a:pPr>
            <a:endParaRPr lang="ru-RU" sz="20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10</a:t>
            </a:r>
            <a:r>
              <a:rPr lang="ru-RU" smtClean="0"/>
              <a:t>. </a:t>
            </a:r>
            <a:r>
              <a:rPr lang="ru-RU" dirty="0"/>
              <a:t>Профессионально-образовательный вектор развития </a:t>
            </a:r>
            <a:r>
              <a:rPr lang="ru-RU" dirty="0" smtClean="0"/>
              <a:t>выпускников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64980"/>
              </p:ext>
            </p:extLst>
          </p:nvPr>
        </p:nvGraphicFramePr>
        <p:xfrm>
          <a:off x="695326" y="1276116"/>
          <a:ext cx="6421092" cy="999745"/>
        </p:xfrm>
        <a:graphic>
          <a:graphicData uri="http://schemas.openxmlformats.org/drawingml/2006/table">
            <a:tbl>
              <a:tblPr firstRow="1" firstCol="1" bandRow="1"/>
              <a:tblGrid>
                <a:gridCol w="2524953">
                  <a:extLst>
                    <a:ext uri="{9D8B030D-6E8A-4147-A177-3AD203B41FA5}">
                      <a16:colId xmlns:a16="http://schemas.microsoft.com/office/drawing/2014/main" val="3147821277"/>
                    </a:ext>
                  </a:extLst>
                </a:gridCol>
                <a:gridCol w="1240404">
                  <a:extLst>
                    <a:ext uri="{9D8B030D-6E8A-4147-A177-3AD203B41FA5}">
                      <a16:colId xmlns:a16="http://schemas.microsoft.com/office/drawing/2014/main" val="1370013757"/>
                    </a:ext>
                  </a:extLst>
                </a:gridCol>
                <a:gridCol w="1248355">
                  <a:extLst>
                    <a:ext uri="{9D8B030D-6E8A-4147-A177-3AD203B41FA5}">
                      <a16:colId xmlns:a16="http://schemas.microsoft.com/office/drawing/2014/main" val="1591507144"/>
                    </a:ext>
                  </a:extLst>
                </a:gridCol>
                <a:gridCol w="1407380">
                  <a:extLst>
                    <a:ext uri="{9D8B030D-6E8A-4147-A177-3AD203B41FA5}">
                      <a16:colId xmlns:a16="http://schemas.microsoft.com/office/drawing/2014/main" val="2366256376"/>
                    </a:ext>
                  </a:extLst>
                </a:gridCol>
              </a:tblGrid>
              <a:tr h="329185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Категории опрошенных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29379"/>
                  </a:ext>
                </a:extLst>
              </a:tr>
              <a:tr h="296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Всего, чел.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600" b="1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1615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987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209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419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2912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51022"/>
              </p:ext>
            </p:extLst>
          </p:nvPr>
        </p:nvGraphicFramePr>
        <p:xfrm>
          <a:off x="695325" y="2411033"/>
          <a:ext cx="6436995" cy="3897698"/>
        </p:xfrm>
        <a:graphic>
          <a:graphicData uri="http://schemas.openxmlformats.org/drawingml/2006/table">
            <a:tbl>
              <a:tblPr firstRow="1" firstCol="1" bandRow="1"/>
              <a:tblGrid>
                <a:gridCol w="2535873">
                  <a:extLst>
                    <a:ext uri="{9D8B030D-6E8A-4147-A177-3AD203B41FA5}">
                      <a16:colId xmlns:a16="http://schemas.microsoft.com/office/drawing/2014/main" val="1370013757"/>
                    </a:ext>
                  </a:extLst>
                </a:gridCol>
                <a:gridCol w="1215336">
                  <a:extLst>
                    <a:ext uri="{9D8B030D-6E8A-4147-A177-3AD203B41FA5}">
                      <a16:colId xmlns:a16="http://schemas.microsoft.com/office/drawing/2014/main" val="2133930412"/>
                    </a:ext>
                  </a:extLst>
                </a:gridCol>
                <a:gridCol w="1256348">
                  <a:extLst>
                    <a:ext uri="{9D8B030D-6E8A-4147-A177-3AD203B41FA5}">
                      <a16:colId xmlns:a16="http://schemas.microsoft.com/office/drawing/2014/main" val="1591507144"/>
                    </a:ext>
                  </a:extLst>
                </a:gridCol>
                <a:gridCol w="1429438">
                  <a:extLst>
                    <a:ext uri="{9D8B030D-6E8A-4147-A177-3AD203B41FA5}">
                      <a16:colId xmlns:a16="http://schemas.microsoft.com/office/drawing/2014/main" val="2366256376"/>
                    </a:ext>
                  </a:extLst>
                </a:gridCol>
              </a:tblGrid>
              <a:tr h="335608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Планы выпускников,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Продолжение обучения в магистратуре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58756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Продолжение обучения в аспирантуре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453407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Официальное трудоустройство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065561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«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фриланс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639910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Профессиональная переподготовка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705509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04818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Служба в ВС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587904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собственного бизнеса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836314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82900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планирую работать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719217"/>
                  </a:ext>
                </a:extLst>
              </a:tr>
              <a:tr h="310746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по общему трудовому стажу,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05870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5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964272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16987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75215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53132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 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876954"/>
                  </a:ext>
                </a:extLst>
              </a:tr>
              <a:tr h="20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имею трудового стажа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47936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38283"/>
              </p:ext>
            </p:extLst>
          </p:nvPr>
        </p:nvGraphicFramePr>
        <p:xfrm>
          <a:off x="7487715" y="1628775"/>
          <a:ext cx="4369323" cy="2811887"/>
        </p:xfrm>
        <a:graphic>
          <a:graphicData uri="http://schemas.openxmlformats.org/drawingml/2006/table">
            <a:tbl>
              <a:tblPr firstRow="1" firstCol="1" bandRow="1"/>
              <a:tblGrid>
                <a:gridCol w="2735876">
                  <a:extLst>
                    <a:ext uri="{9D8B030D-6E8A-4147-A177-3AD203B41FA5}">
                      <a16:colId xmlns:a16="http://schemas.microsoft.com/office/drawing/2014/main" val="1591507144"/>
                    </a:ext>
                  </a:extLst>
                </a:gridCol>
                <a:gridCol w="1633447">
                  <a:extLst>
                    <a:ext uri="{9D8B030D-6E8A-4147-A177-3AD203B41FA5}">
                      <a16:colId xmlns:a16="http://schemas.microsoft.com/office/drawing/2014/main" val="2366256376"/>
                    </a:ext>
                  </a:extLst>
                </a:gridCol>
              </a:tblGrid>
              <a:tr h="32918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Планируемый размер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заработной платы после окончания ГУАП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29379"/>
                  </a:ext>
                </a:extLst>
              </a:tr>
              <a:tr h="296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Выше 80 000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29122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60 000 – 80 000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005246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40 000 – 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547243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20 000 – 40 000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693657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смогли ответить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70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3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1</a:t>
            </a:r>
            <a:r>
              <a:rPr lang="ru-RU" dirty="0" smtClean="0"/>
              <a:t>1. Федеральный проект «Экспорт образования»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5325" y="1268413"/>
            <a:ext cx="108013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Увеличение вдвое количества иностранных студентов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Развитие международного молодежного сотрудничества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Обучение иностранных студентов по всем уровням подготовки </a:t>
            </a:r>
            <a:r>
              <a:rPr lang="en-US" dirty="0" smtClean="0"/>
              <a:t>(</a:t>
            </a:r>
            <a:r>
              <a:rPr lang="ru-RU" dirty="0" err="1" smtClean="0"/>
              <a:t>бакалавриат</a:t>
            </a:r>
            <a:r>
              <a:rPr lang="ru-RU" dirty="0" smtClean="0"/>
              <a:t>, магистратура, аспирантура</a:t>
            </a:r>
            <a:r>
              <a:rPr lang="en-US" dirty="0" smtClean="0"/>
              <a:t>)</a:t>
            </a:r>
            <a:endParaRPr lang="ru-RU" dirty="0" smtClean="0"/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не менее 10% программ на иностранном языке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Стажировка студентов, сотрудников; зимние и летние школы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Привлечение иностранной профессуры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Трудоустройство иностранных выпускников в РФ (не менее 5%)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Информационная кампания по привлечению иностранных граждан к обучению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Регулярное обновление версий официального сайта университета на иностранных языках, ориентированное на запросы иностранных абитуриентов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5% преподавателей должны осуществлять образовательную деятельность на иностранном языке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Международная аккредитация (не менее 1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val="16398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 Президента РФ от 7 мая 2018 года </a:t>
            </a:r>
            <a:br>
              <a:rPr lang="ru-RU" dirty="0" smtClean="0"/>
            </a:br>
            <a:r>
              <a:rPr lang="ru-RU" dirty="0" smtClean="0"/>
              <a:t>«О национальных целях и стратегических задачах развития РФ на период до 2024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Национальные проекты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27339"/>
              </p:ext>
            </p:extLst>
          </p:nvPr>
        </p:nvGraphicFramePr>
        <p:xfrm>
          <a:off x="334965" y="1226338"/>
          <a:ext cx="11522070" cy="4725572"/>
        </p:xfrm>
        <a:graphic>
          <a:graphicData uri="http://schemas.openxmlformats.org/drawingml/2006/table">
            <a:tbl>
              <a:tblPr firstRow="1" bandRow="1"/>
              <a:tblGrid>
                <a:gridCol w="3955681">
                  <a:extLst>
                    <a:ext uri="{9D8B030D-6E8A-4147-A177-3AD203B41FA5}">
                      <a16:colId xmlns:a16="http://schemas.microsoft.com/office/drawing/2014/main" val="27992274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65252897"/>
                    </a:ext>
                  </a:extLst>
                </a:gridCol>
                <a:gridCol w="3636889">
                  <a:extLst>
                    <a:ext uri="{9D8B030D-6E8A-4147-A177-3AD203B41FA5}">
                      <a16:colId xmlns:a16="http://schemas.microsoft.com/office/drawing/2014/main" val="187432854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0780533"/>
                    </a:ext>
                  </a:extLst>
                </a:gridCol>
                <a:gridCol w="3512940">
                  <a:extLst>
                    <a:ext uri="{9D8B030D-6E8A-4147-A177-3AD203B41FA5}">
                      <a16:colId xmlns:a16="http://schemas.microsoft.com/office/drawing/2014/main" val="3453246792"/>
                    </a:ext>
                  </a:extLst>
                </a:gridCol>
              </a:tblGrid>
              <a:tr h="30428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Национальный проект «Образование»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Национальный проект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«Наука»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Национальный проект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«Цифровая экономика»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26963"/>
                  </a:ext>
                </a:extLst>
              </a:tr>
              <a:tr h="899160">
                <a:tc rowSpan="2">
                  <a:txBody>
                    <a:bodyPr/>
                    <a:lstStyle/>
                    <a:p>
                      <a:pPr marL="93663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Федеральный проект </a:t>
                      </a:r>
                      <a:b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«Молодые профессионалы»</a:t>
                      </a:r>
                    </a:p>
                    <a:p>
                      <a:pPr marL="539750" indent="-274638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Повышение конкурентоспособности профессионального образования</a:t>
                      </a:r>
                    </a:p>
                    <a:p>
                      <a:pPr marL="539750" indent="-274638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Модернизация среднего профессионального образования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«Развитие научной и научно-производственной кооперации»</a:t>
                      </a:r>
                    </a:p>
                  </a:txBody>
                  <a:tcPr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«Кадры для цифровой экономики»</a:t>
                      </a:r>
                    </a:p>
                    <a:p>
                      <a:pPr marL="71755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«Цифровой университет»</a:t>
                      </a:r>
                    </a:p>
                  </a:txBody>
                  <a:tcPr>
                    <a:lnL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709132"/>
                  </a:ext>
                </a:extLst>
              </a:tr>
              <a:tr h="810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«Развитие кадрового потенциала в сфере исследований и разработок»</a:t>
                      </a:r>
                    </a:p>
                  </a:txBody>
                  <a:tcPr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854685"/>
                  </a:ext>
                </a:extLst>
              </a:tr>
              <a:tr h="304289"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«Новые возможности для каждого»</a:t>
                      </a:r>
                    </a:p>
                    <a:p>
                      <a:pPr marL="539750" marR="0" lvl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Повышение квалификации</a:t>
                      </a:r>
                    </a:p>
                    <a:p>
                      <a:pPr marL="539750" marR="0" lvl="0" indent="-2746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Программы переподготовки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«Развитие передовой инфраструктуры для проведения исследований и разработок в Российской Федерации»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4838"/>
                  </a:ext>
                </a:extLst>
              </a:tr>
              <a:tr h="869852">
                <a:tc>
                  <a:txBody>
                    <a:bodyPr/>
                    <a:lstStyle/>
                    <a:p>
                      <a:pPr marL="936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Федеральный проект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«Экспорт образования»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8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58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1</a:t>
            </a:r>
            <a:r>
              <a:rPr lang="ru-RU" dirty="0" smtClean="0"/>
              <a:t>2. </a:t>
            </a:r>
            <a:r>
              <a:rPr lang="ru-RU" dirty="0"/>
              <a:t>Прием иностранных граждан 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уч. году</a:t>
            </a:r>
            <a:r>
              <a:rPr lang="en-US" dirty="0" smtClean="0"/>
              <a:t> (</a:t>
            </a:r>
            <a:r>
              <a:rPr lang="ru-RU" dirty="0" smtClean="0"/>
              <a:t>на 23.08.2019)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16125"/>
              </p:ext>
            </p:extLst>
          </p:nvPr>
        </p:nvGraphicFramePr>
        <p:xfrm>
          <a:off x="1082769" y="1628772"/>
          <a:ext cx="10026463" cy="2497193"/>
        </p:xfrm>
        <a:graphic>
          <a:graphicData uri="http://schemas.openxmlformats.org/drawingml/2006/table">
            <a:tbl>
              <a:tblPr firstRow="1" firstCol="1" bandRow="1"/>
              <a:tblGrid>
                <a:gridCol w="4464685">
                  <a:extLst>
                    <a:ext uri="{9D8B030D-6E8A-4147-A177-3AD203B41FA5}">
                      <a16:colId xmlns:a16="http://schemas.microsoft.com/office/drawing/2014/main" val="576528155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2710382533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1535601169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2570949398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2619838606"/>
                    </a:ext>
                  </a:extLst>
                </a:gridCol>
              </a:tblGrid>
              <a:tr h="444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504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Бюджет</a:t>
                      </a: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 счет средств федерального бюджета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20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871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Контракт</a:t>
                      </a: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 договорам об оказании платных</a:t>
                      </a:r>
                      <a:b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образовательных услуг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72774"/>
                  </a:ext>
                </a:extLst>
              </a:tr>
              <a:tr h="5289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9775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33482"/>
              </p:ext>
            </p:extLst>
          </p:nvPr>
        </p:nvGraphicFramePr>
        <p:xfrm>
          <a:off x="1884119" y="4817103"/>
          <a:ext cx="7649854" cy="1491621"/>
        </p:xfrm>
        <a:graphic>
          <a:graphicData uri="http://schemas.openxmlformats.org/drawingml/2006/table">
            <a:tbl>
              <a:tblPr firstRow="1" firstCol="1" bandRow="1"/>
              <a:tblGrid>
                <a:gridCol w="3654178">
                  <a:extLst>
                    <a:ext uri="{9D8B030D-6E8A-4147-A177-3AD203B41FA5}">
                      <a16:colId xmlns:a16="http://schemas.microsoft.com/office/drawing/2014/main" val="2064911162"/>
                    </a:ext>
                  </a:extLst>
                </a:gridCol>
                <a:gridCol w="998919">
                  <a:extLst>
                    <a:ext uri="{9D8B030D-6E8A-4147-A177-3AD203B41FA5}">
                      <a16:colId xmlns:a16="http://schemas.microsoft.com/office/drawing/2014/main" val="1651388634"/>
                    </a:ext>
                  </a:extLst>
                </a:gridCol>
                <a:gridCol w="998919">
                  <a:extLst>
                    <a:ext uri="{9D8B030D-6E8A-4147-A177-3AD203B41FA5}">
                      <a16:colId xmlns:a16="http://schemas.microsoft.com/office/drawing/2014/main" val="1427397523"/>
                    </a:ext>
                  </a:extLst>
                </a:gridCol>
                <a:gridCol w="998919">
                  <a:extLst>
                    <a:ext uri="{9D8B030D-6E8A-4147-A177-3AD203B41FA5}">
                      <a16:colId xmlns:a16="http://schemas.microsoft.com/office/drawing/2014/main" val="293750089"/>
                    </a:ext>
                  </a:extLst>
                </a:gridCol>
                <a:gridCol w="998919">
                  <a:extLst>
                    <a:ext uri="{9D8B030D-6E8A-4147-A177-3AD203B41FA5}">
                      <a16:colId xmlns:a16="http://schemas.microsoft.com/office/drawing/2014/main" val="2468021970"/>
                    </a:ext>
                  </a:extLst>
                </a:gridCol>
              </a:tblGrid>
              <a:tr h="38246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 студентов-иностранцев в </a:t>
                      </a: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en-US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 </a:t>
                      </a:r>
                      <a:r>
                        <a:rPr lang="ru-RU" sz="2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–2019 </a:t>
                      </a: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годах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618176"/>
                  </a:ext>
                </a:extLst>
              </a:tr>
              <a:tr h="34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2016/17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2017/18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2018/19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2019/20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86410"/>
                  </a:ext>
                </a:extLst>
              </a:tr>
              <a:tr h="382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 </a:t>
                      </a: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студентов-иностранцев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850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864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900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943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2996"/>
                  </a:ext>
                </a:extLst>
              </a:tr>
              <a:tr h="382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 стран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1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0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1</a:t>
            </a:r>
            <a:r>
              <a:rPr lang="ru-RU" dirty="0" smtClean="0"/>
              <a:t>3. </a:t>
            </a:r>
            <a:r>
              <a:rPr lang="ru-RU" dirty="0"/>
              <a:t>Выбор иностранными студентами типов образовательных </a:t>
            </a:r>
            <a:r>
              <a:rPr lang="ru-RU" dirty="0" smtClean="0"/>
              <a:t>программ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16" y="1125538"/>
            <a:ext cx="3537920" cy="208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5325" y="3212262"/>
            <a:ext cx="524180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Направления подготовки, наиболее популярные среди иностранных </a:t>
            </a:r>
            <a:r>
              <a:rPr lang="ru-RU" b="1" dirty="0" smtClean="0">
                <a:latin typeface="+mj-lt"/>
              </a:rPr>
              <a:t>граждан </a:t>
            </a:r>
            <a:r>
              <a:rPr lang="ru-RU" b="1" dirty="0">
                <a:latin typeface="+mj-lt"/>
              </a:rPr>
              <a:t>в </a:t>
            </a:r>
            <a:r>
              <a:rPr lang="ru-RU" b="1">
                <a:latin typeface="+mj-lt"/>
              </a:rPr>
              <a:t>2019 </a:t>
            </a:r>
            <a:r>
              <a:rPr lang="ru-RU" b="1" smtClean="0">
                <a:latin typeface="+mj-lt"/>
              </a:rPr>
              <a:t>г.</a:t>
            </a:r>
            <a:endParaRPr lang="ru-RU" b="1" dirty="0" smtClean="0">
              <a:latin typeface="+mj-lt"/>
            </a:endParaRPr>
          </a:p>
          <a:p>
            <a:r>
              <a:rPr lang="ru-RU" sz="1700" i="1" dirty="0" smtClean="0"/>
              <a:t>«</a:t>
            </a:r>
            <a:r>
              <a:rPr lang="ru-RU" sz="1700" i="1" dirty="0"/>
              <a:t>Юриспруденция», «Экономика», «Менеджмент»,  «Лингвистика», «Техническая эксплуатация летательных аппаратов  и двигателей», «Информационные системы и технологии», «Техническая эксплуатация авиационных </a:t>
            </a:r>
            <a:r>
              <a:rPr lang="ru-RU" sz="1700" i="1" dirty="0" err="1"/>
              <a:t>электросистем</a:t>
            </a:r>
            <a:r>
              <a:rPr lang="ru-RU" sz="1700" i="1" dirty="0"/>
              <a:t> и пилотажно-навигационных комплексов», «Реклама и связи с общественностью», «Программная инженерия», «Конструирование и технология электронных средств», «Туризм</a:t>
            </a:r>
            <a:r>
              <a:rPr lang="ru-RU" sz="1700" i="1" dirty="0" smtClean="0"/>
              <a:t>»</a:t>
            </a:r>
            <a:endParaRPr lang="ru-RU" sz="170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260829"/>
              </p:ext>
            </p:extLst>
          </p:nvPr>
        </p:nvGraphicFramePr>
        <p:xfrm>
          <a:off x="6059488" y="2110159"/>
          <a:ext cx="5797550" cy="3128077"/>
        </p:xfrm>
        <a:graphic>
          <a:graphicData uri="http://schemas.openxmlformats.org/drawingml/2006/table">
            <a:tbl>
              <a:tblPr firstRow="1" firstCol="1" bandRow="1"/>
              <a:tblGrid>
                <a:gridCol w="4579937">
                  <a:extLst>
                    <a:ext uri="{9D8B030D-6E8A-4147-A177-3AD203B41FA5}">
                      <a16:colId xmlns:a16="http://schemas.microsoft.com/office/drawing/2014/main" val="3126794516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155315492"/>
                    </a:ext>
                  </a:extLst>
                </a:gridCol>
              </a:tblGrid>
              <a:tr h="460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Укрупненные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группы направлений подготовки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</a:t>
                      </a:r>
                      <a:b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обучающихся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45447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010000.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Физико-математические науки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516225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030000.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Гуманитарные науки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48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67271"/>
                  </a:ext>
                </a:extLst>
              </a:tr>
              <a:tr h="450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030500.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Юриспруденция (право, правоохранительная деятельность, судебная экспертиза)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356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638227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080000.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Экономика и управление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447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061514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Сфера обслуживания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296346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Энергетика, энергетическое машиностроение и электротехника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558411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Авиационная и ракетно-космическая техника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60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255920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210000.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Электронная техника, радиотехника и связь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7759"/>
                  </a:ext>
                </a:extLst>
              </a:tr>
              <a:tr h="255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220000</a:t>
                      </a:r>
                      <a:r>
                        <a:rPr lang="en-US" sz="1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Автоматика и управление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79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1.1</a:t>
            </a: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Академическая задолженность обучающихся очной формы по программам 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88166"/>
              </p:ext>
            </p:extLst>
          </p:nvPr>
        </p:nvGraphicFramePr>
        <p:xfrm>
          <a:off x="334963" y="1270734"/>
          <a:ext cx="8635682" cy="5059680"/>
        </p:xfrm>
        <a:graphic>
          <a:graphicData uri="http://schemas.openxmlformats.org/drawingml/2006/table">
            <a:tbl>
              <a:tblPr firstRow="1" firstCol="1" bandRow="1"/>
              <a:tblGrid>
                <a:gridCol w="1865948">
                  <a:extLst>
                    <a:ext uri="{9D8B030D-6E8A-4147-A177-3AD203B41FA5}">
                      <a16:colId xmlns:a16="http://schemas.microsoft.com/office/drawing/2014/main" val="1087379677"/>
                    </a:ext>
                  </a:extLst>
                </a:gridCol>
                <a:gridCol w="1518285">
                  <a:extLst>
                    <a:ext uri="{9D8B030D-6E8A-4147-A177-3AD203B41FA5}">
                      <a16:colId xmlns:a16="http://schemas.microsoft.com/office/drawing/2014/main" val="663748585"/>
                    </a:ext>
                  </a:extLst>
                </a:gridCol>
                <a:gridCol w="1156335">
                  <a:extLst>
                    <a:ext uri="{9D8B030D-6E8A-4147-A177-3AD203B41FA5}">
                      <a16:colId xmlns:a16="http://schemas.microsoft.com/office/drawing/2014/main" val="3416304333"/>
                    </a:ext>
                  </a:extLst>
                </a:gridCol>
                <a:gridCol w="735647">
                  <a:extLst>
                    <a:ext uri="{9D8B030D-6E8A-4147-A177-3AD203B41FA5}">
                      <a16:colId xmlns:a16="http://schemas.microsoft.com/office/drawing/2014/main" val="1743596674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1845908948"/>
                    </a:ext>
                  </a:extLst>
                </a:gridCol>
                <a:gridCol w="1156335">
                  <a:extLst>
                    <a:ext uri="{9D8B030D-6E8A-4147-A177-3AD203B41FA5}">
                      <a16:colId xmlns:a16="http://schemas.microsoft.com/office/drawing/2014/main" val="2154945058"/>
                    </a:ext>
                  </a:extLst>
                </a:gridCol>
                <a:gridCol w="735647">
                  <a:extLst>
                    <a:ext uri="{9D8B030D-6E8A-4147-A177-3AD203B41FA5}">
                      <a16:colId xmlns:a16="http://schemas.microsoft.com/office/drawing/2014/main" val="299669886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 и специалитет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026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обучающихся 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 лиц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 </a:t>
                      </a: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академ.</a:t>
                      </a: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задолж.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Доля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обучающихся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Число лиц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 </a:t>
                      </a: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академ.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 dirty="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задолж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Доля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61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858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870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856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041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3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42%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699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4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37%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27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5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26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ИБМП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34%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34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6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353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43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ВО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473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58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8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64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9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6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6218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2508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8377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учета иностранных граждан и без 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лиц,</a:t>
                      </a:r>
                      <a: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восстановленных</a:t>
                      </a:r>
                      <a: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переведенных из других вузов в 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sz="1800" i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i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уч. </a:t>
                      </a: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800" i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1906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70645" y="1268413"/>
            <a:ext cx="2954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/>
              <a:t>Имеет место быть проставление оценок в АИС без подтверждения выполнения работ в личном кабинете студента и преподавателя, «нарисованные» ведомости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611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1</a:t>
            </a:r>
            <a:r>
              <a:rPr lang="ru-RU" dirty="0" smtClean="0"/>
              <a:t>5. </a:t>
            </a:r>
            <a:r>
              <a:rPr lang="ru-RU" dirty="0"/>
              <a:t>Основные задачи </a:t>
            </a:r>
            <a:r>
              <a:rPr lang="ru-RU" dirty="0" smtClean="0"/>
              <a:t>для реализации национального проекта «Образование»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в 2019</a:t>
            </a:r>
            <a:r>
              <a:rPr lang="en-US" dirty="0" smtClean="0"/>
              <a:t>/20 </a:t>
            </a:r>
            <a:r>
              <a:rPr lang="ru-RU" dirty="0" smtClean="0"/>
              <a:t>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324" y="1268413"/>
            <a:ext cx="114107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Внедрение </a:t>
            </a:r>
            <a:r>
              <a:rPr lang="ru-RU" sz="1600" dirty="0"/>
              <a:t>адаптивных, гибких, образовательных программ, онлайн курсов, технологий электронного обучения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дистанционных методов контроля </a:t>
            </a:r>
            <a:r>
              <a:rPr lang="ru-RU" sz="1600" dirty="0" smtClean="0"/>
              <a:t>знаний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Разработка комплекса мер по сокращению средней учебной нагрузки ППС университета до 730–750 часов в год при сохранении штатной численности </a:t>
            </a:r>
            <a:r>
              <a:rPr lang="ru-RU" sz="1600" dirty="0" smtClean="0"/>
              <a:t>ППС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Разработка образовательных программ ВО в соответствии с требованиями обновленных ФГОС ВО (ФГОС 3++)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Плановое ежегодное обновление реализуемых образовательных программ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E72B70"/>
                </a:solidFill>
                <a:latin typeface="+mj-lt"/>
              </a:rPr>
              <a:t>Лицензирование специальностей СПО из перечня перспективных профессий и специальностей СПО (ТОП-50</a:t>
            </a:r>
            <a:r>
              <a:rPr lang="ru-RU" sz="1600" b="1" dirty="0" smtClean="0">
                <a:solidFill>
                  <a:srgbClr val="E72B70"/>
                </a:solidFill>
                <a:latin typeface="+mj-lt"/>
              </a:rPr>
              <a:t>)</a:t>
            </a:r>
            <a:endParaRPr lang="ru-RU" sz="1600" b="1" dirty="0">
              <a:solidFill>
                <a:srgbClr val="E72B70"/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E72B70"/>
                </a:solidFill>
                <a:latin typeface="+mj-lt"/>
              </a:rPr>
              <a:t>Модернизация учебной и научной лабораторной </a:t>
            </a:r>
            <a:r>
              <a:rPr lang="ru-RU" sz="1600" b="1" dirty="0" smtClean="0">
                <a:solidFill>
                  <a:srgbClr val="E72B70"/>
                </a:solidFill>
                <a:latin typeface="+mj-lt"/>
              </a:rPr>
              <a:t>базы. </a:t>
            </a:r>
            <a:r>
              <a:rPr lang="ru-RU" sz="1600" b="1" dirty="0">
                <a:solidFill>
                  <a:srgbClr val="E72B70"/>
                </a:solidFill>
                <a:latin typeface="+mj-lt"/>
              </a:rPr>
              <a:t>Создание специализированных институтских (университетских) </a:t>
            </a:r>
            <a:r>
              <a:rPr lang="ru-RU" sz="1600" b="1" dirty="0" smtClean="0">
                <a:solidFill>
                  <a:srgbClr val="E72B70"/>
                </a:solidFill>
                <a:latin typeface="+mj-lt"/>
              </a:rPr>
              <a:t>лабораторий.</a:t>
            </a:r>
            <a:endParaRPr lang="ru-RU" sz="1600" b="1" dirty="0">
              <a:solidFill>
                <a:srgbClr val="E72B70"/>
              </a:solidFill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E72B70"/>
                </a:solidFill>
                <a:latin typeface="+mj-lt"/>
              </a:rPr>
              <a:t>Продолжение формирования электронной образовательной среды ГУАП</a:t>
            </a:r>
            <a:r>
              <a:rPr lang="en-US" sz="1600" b="1" dirty="0" smtClean="0">
                <a:solidFill>
                  <a:srgbClr val="E72B7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E72B70"/>
                </a:solidFill>
                <a:latin typeface="+mj-lt"/>
              </a:rPr>
              <a:t>«Цифровой университет»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Обеспечение </a:t>
            </a:r>
            <a:r>
              <a:rPr lang="ru-RU" sz="1600" dirty="0"/>
              <a:t>учебной дисциплины и ритмичности работы студентов в семестре, своевременной ликвидации академической задолженности, оказание помощи отстающим </a:t>
            </a:r>
            <a:r>
              <a:rPr lang="ru-RU" sz="1600" dirty="0" smtClean="0"/>
              <a:t>студентам</a:t>
            </a:r>
            <a:endParaRPr lang="ru-RU" sz="1600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E72B70"/>
                </a:solidFill>
                <a:latin typeface="+mj-lt"/>
              </a:rPr>
              <a:t>Разработка новых базовых требований к претендентам на должности ППС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Развитие практико-ориентированных образовательных программ для магистров в рамках работы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Инженерной </a:t>
            </a:r>
            <a:r>
              <a:rPr lang="ru-RU" sz="1600" dirty="0"/>
              <a:t>школы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E72B70"/>
                </a:solidFill>
                <a:latin typeface="+mj-lt"/>
              </a:rPr>
              <a:t>Развитие компетенций </a:t>
            </a:r>
            <a:r>
              <a:rPr lang="ru-RU" sz="1600" b="1" dirty="0" err="1">
                <a:solidFill>
                  <a:srgbClr val="E72B70"/>
                </a:solidFill>
                <a:latin typeface="+mj-lt"/>
              </a:rPr>
              <a:t>WorldSkills</a:t>
            </a:r>
            <a:r>
              <a:rPr lang="ru-RU" sz="1600" b="1" dirty="0">
                <a:solidFill>
                  <a:srgbClr val="E72B70"/>
                </a:solidFill>
                <a:latin typeface="+mj-lt"/>
              </a:rPr>
              <a:t>. Участие в создании центра компетенции </a:t>
            </a:r>
            <a:r>
              <a:rPr lang="ru-RU" sz="1600" b="1" dirty="0" err="1">
                <a:solidFill>
                  <a:srgbClr val="E72B70"/>
                </a:solidFill>
                <a:latin typeface="+mj-lt"/>
              </a:rPr>
              <a:t>WorldSkills</a:t>
            </a:r>
            <a:r>
              <a:rPr lang="ru-RU" sz="1600" b="1" dirty="0">
                <a:solidFill>
                  <a:srgbClr val="E72B70"/>
                </a:solidFill>
                <a:latin typeface="+mj-lt"/>
              </a:rPr>
              <a:t> по Санкт-Петербургу на базе ГУАП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Разработка </a:t>
            </a:r>
            <a:r>
              <a:rPr lang="ru-RU" sz="1600" dirty="0"/>
              <a:t>программ </a:t>
            </a:r>
            <a:r>
              <a:rPr lang="ru-RU" sz="1600" dirty="0" smtClean="0"/>
              <a:t>ДПО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E72B70"/>
                </a:solidFill>
                <a:latin typeface="+mj-lt"/>
              </a:rPr>
              <a:t>Включение в систему критериев эффективности работы образовательных подразделений показателей, учитывающих привлечение иностранной профессуры и подготовку учебных курсов на иностранном языке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Повышение уровня владения иностранными языками научно-педагогических </a:t>
            </a:r>
            <a:r>
              <a:rPr lang="ru-RU" sz="1600" dirty="0" smtClean="0"/>
              <a:t>работников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en-US" dirty="0" smtClean="0"/>
              <a:t>1</a:t>
            </a:r>
            <a:r>
              <a:rPr lang="ru-RU" dirty="0" smtClean="0"/>
              <a:t>5. </a:t>
            </a:r>
            <a:r>
              <a:rPr lang="ru-RU" dirty="0"/>
              <a:t>Основные задачи для реализации национального проекта «Образование»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в 2019</a:t>
            </a:r>
            <a:r>
              <a:rPr lang="en-US" dirty="0" smtClean="0"/>
              <a:t>/</a:t>
            </a:r>
            <a:r>
              <a:rPr lang="ru-RU" dirty="0" smtClean="0"/>
              <a:t>20 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83452"/>
              </p:ext>
            </p:extLst>
          </p:nvPr>
        </p:nvGraphicFramePr>
        <p:xfrm>
          <a:off x="695322" y="1268413"/>
          <a:ext cx="11161716" cy="5040313"/>
        </p:xfrm>
        <a:graphic>
          <a:graphicData uri="http://schemas.openxmlformats.org/drawingml/2006/table">
            <a:tbl>
              <a:tblPr firstRow="1" firstCol="1" bandRow="1"/>
              <a:tblGrid>
                <a:gridCol w="6866274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279575568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21957307"/>
                    </a:ext>
                  </a:extLst>
                </a:gridCol>
              </a:tblGrid>
              <a:tr h="298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Прием на обучение по договорам об оказании платных образовательных услуг (очная форма обучения), чел.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1204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(1086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1140)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(1225)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1270)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(1295)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Средний балл ЕГЭ, зачисленных на образовательные программы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бакалавриата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специалитета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балл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75,5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72,2)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75,9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(72,8)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73,3)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(74,0)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(74,5)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(75,0)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Средний балл аттестата зачисленных 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программы СПО, балл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3,98)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4,08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(4,05)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4,05)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реализуемых образовательных программ ДПО,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повышение квалификаций,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826662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программы переподготовки, шт. 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577327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вновь лицензируемых направлений/спец-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СПО/ВО,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761756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образовательных программ, прошедших профессионально-общественную аккредитацию,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121195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образовательных программ, включающих организацию практической подготовки обучающихся с использованием ресурсов профильных организаций,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462273"/>
                  </a:ext>
                </a:extLst>
              </a:tr>
              <a:tr h="547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практико-ориентированных образовательных программ инженерного и социально-экономического профилей, предполагающих командное выполнение проектов полного жизненного цикла,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766726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учебных дисциплин, реализуемых с использованием дистанционных образовательных технологий, 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254601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учебных дисциплин, подготовленных к реализации на иностранном языке,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38854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иностранных студентов, в том числе, чел.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1 658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2 305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2 540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60069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программам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бакалавриата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чел.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2 120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2 330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2 540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2 750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330287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программам магистратуры, чел.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087862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международных конференций, симпозиумов, иных мероприятий, организованных вузом,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42437"/>
                  </a:ext>
                </a:extLst>
              </a:tr>
              <a:tr h="3647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реализуемых программ академической мобильности студентов и НПР с зарубежными университетами,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432074"/>
                  </a:ext>
                </a:extLst>
              </a:tr>
              <a:tr h="182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реализуемых программ двойных дипломов с зарубежными университетами, шт.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45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7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2.1. </a:t>
            </a:r>
            <a:r>
              <a:rPr lang="ru-RU" dirty="0" smtClean="0"/>
              <a:t>Перечень приоритетных научно-технических направлений ГУАП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1457325"/>
            <a:ext cx="5364163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Транспортные и аэрокосмические системы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Технологии транспортного процесса, транспортный бизнес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Информационные и телекоммуникационные системы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Индустрия </a:t>
            </a:r>
            <a:r>
              <a:rPr lang="ru-RU" sz="2000" dirty="0" err="1"/>
              <a:t>наносистем</a:t>
            </a:r>
            <a:endParaRPr lang="ru-RU" sz="2000" dirty="0"/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Энергетическая эффективность,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экономия </a:t>
            </a:r>
            <a:r>
              <a:rPr lang="ru-RU" sz="2000" dirty="0"/>
              <a:t>энергии, ядерная энергетика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Космические аппараты и системы, приборостроение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Радиотехника, электроника и связь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Инновационные технологии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электромеханике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4831" y="1457325"/>
            <a:ext cx="51818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Информационные </a:t>
            </a:r>
            <a:r>
              <a:rPr lang="ru-RU" sz="2000" dirty="0"/>
              <a:t>системы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информационная безопасность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Вычислительные системы и программирование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Инновации и интегрированные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системы </a:t>
            </a:r>
            <a:r>
              <a:rPr lang="ru-RU" sz="2000" dirty="0"/>
              <a:t>качества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Инновационные технологии и промышленная безопасность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Прикладная экономика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Теория государства и права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Прикладная лингвистика и теория </a:t>
            </a:r>
            <a:r>
              <a:rPr lang="ru-RU" sz="2000" dirty="0" smtClean="0"/>
              <a:t>перевода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23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2.2. </a:t>
            </a:r>
            <a:r>
              <a:rPr lang="ru-RU" dirty="0" smtClean="0"/>
              <a:t>Кадровый потенциал вуза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61556"/>
              </p:ext>
            </p:extLst>
          </p:nvPr>
        </p:nvGraphicFramePr>
        <p:xfrm>
          <a:off x="695326" y="1466947"/>
          <a:ext cx="7343443" cy="2457912"/>
        </p:xfrm>
        <a:graphic>
          <a:graphicData uri="http://schemas.openxmlformats.org/drawingml/2006/table">
            <a:tbl>
              <a:tblPr firstRow="1" firstCol="1" bandRow="1"/>
              <a:tblGrid>
                <a:gridCol w="5347665">
                  <a:extLst>
                    <a:ext uri="{9D8B030D-6E8A-4147-A177-3AD203B41FA5}">
                      <a16:colId xmlns:a16="http://schemas.microsoft.com/office/drawing/2014/main" val="3147821277"/>
                    </a:ext>
                  </a:extLst>
                </a:gridCol>
                <a:gridCol w="1995778">
                  <a:extLst>
                    <a:ext uri="{9D8B030D-6E8A-4147-A177-3AD203B41FA5}">
                      <a16:colId xmlns:a16="http://schemas.microsoft.com/office/drawing/2014/main" val="1370013757"/>
                    </a:ext>
                  </a:extLst>
                </a:gridCol>
              </a:tblGrid>
              <a:tr h="2962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Общая численность работников 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sz="16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29122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профессорско-преподавательский состав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710 (40,4%) 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48550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категории работников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1049 (59,4%) 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7592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sz="16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15263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административно-управленческий персонал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 (18,4%) 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7894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учебно-вспомогательный персонал</a:t>
                      </a:r>
                      <a:endParaRPr lang="ru-RU" sz="24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 (21,1%)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20853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157354"/>
              </p:ext>
            </p:extLst>
          </p:nvPr>
        </p:nvGraphicFramePr>
        <p:xfrm>
          <a:off x="695325" y="4041644"/>
          <a:ext cx="7343443" cy="1997460"/>
        </p:xfrm>
        <a:graphic>
          <a:graphicData uri="http://schemas.openxmlformats.org/drawingml/2006/table">
            <a:tbl>
              <a:tblPr firstRow="1" firstCol="1" bandRow="1"/>
              <a:tblGrid>
                <a:gridCol w="5347665">
                  <a:extLst>
                    <a:ext uri="{9D8B030D-6E8A-4147-A177-3AD203B41FA5}">
                      <a16:colId xmlns:a16="http://schemas.microsoft.com/office/drawing/2014/main" val="3147821277"/>
                    </a:ext>
                  </a:extLst>
                </a:gridCol>
                <a:gridCol w="1995778">
                  <a:extLst>
                    <a:ext uri="{9D8B030D-6E8A-4147-A177-3AD203B41FA5}">
                      <a16:colId xmlns:a16="http://schemas.microsoft.com/office/drawing/2014/main" val="1370013757"/>
                    </a:ext>
                  </a:extLst>
                </a:gridCol>
              </a:tblGrid>
              <a:tr h="2962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Категория 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Кол-во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Научные сотрудники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48550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Доктора наук из числа ППС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7592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Кандидаты наук из числа ППС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578596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Доктора наук из числа научных работников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610584"/>
                  </a:ext>
                </a:extLst>
              </a:tr>
              <a:tr h="3385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Кандидаты наук из числа научных работников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733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43657"/>
              </p:ext>
            </p:extLst>
          </p:nvPr>
        </p:nvGraphicFramePr>
        <p:xfrm>
          <a:off x="8452237" y="1429132"/>
          <a:ext cx="3044438" cy="4617533"/>
        </p:xfrm>
        <a:graphic>
          <a:graphicData uri="http://schemas.openxmlformats.org/drawingml/2006/table">
            <a:tbl>
              <a:tblPr firstRow="1" firstCol="1" bandRow="1"/>
              <a:tblGrid>
                <a:gridCol w="2018280">
                  <a:extLst>
                    <a:ext uri="{9D8B030D-6E8A-4147-A177-3AD203B41FA5}">
                      <a16:colId xmlns:a16="http://schemas.microsoft.com/office/drawing/2014/main" val="1591507144"/>
                    </a:ext>
                  </a:extLst>
                </a:gridCol>
                <a:gridCol w="1026158">
                  <a:extLst>
                    <a:ext uri="{9D8B030D-6E8A-4147-A177-3AD203B41FA5}">
                      <a16:colId xmlns:a16="http://schemas.microsoft.com/office/drawing/2014/main" val="2366256376"/>
                    </a:ext>
                  </a:extLst>
                </a:gridCol>
              </a:tblGrid>
              <a:tr h="5267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Возрастной состав НПР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529379"/>
                  </a:ext>
                </a:extLst>
              </a:tr>
              <a:tr h="57156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Возраст, лет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Кол-во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60244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29122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30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005246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– 40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547243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– 50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693657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– 60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70681"/>
                  </a:ext>
                </a:extLst>
              </a:tr>
              <a:tr h="585277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60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L="137160" marR="137160" marT="137160" marB="13716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68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4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2.3. </a:t>
            </a:r>
            <a:r>
              <a:rPr lang="ru-RU" dirty="0"/>
              <a:t>Подготовка научно-педагогических кадров в </a:t>
            </a:r>
            <a:r>
              <a:rPr lang="ru-RU" dirty="0" smtClean="0"/>
              <a:t>2018/19 уч.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Раздел </a:t>
            </a:r>
            <a:r>
              <a:rPr lang="ru-RU" smtClean="0"/>
              <a:t>2. </a:t>
            </a:r>
            <a:r>
              <a:rPr lang="ru-RU" dirty="0"/>
              <a:t>Национальный проект «Наука»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30056"/>
              </p:ext>
            </p:extLst>
          </p:nvPr>
        </p:nvGraphicFramePr>
        <p:xfrm>
          <a:off x="2270760" y="1628775"/>
          <a:ext cx="7943948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3151682">
                  <a:extLst>
                    <a:ext uri="{9D8B030D-6E8A-4147-A177-3AD203B41FA5}">
                      <a16:colId xmlns:a16="http://schemas.microsoft.com/office/drawing/2014/main" val="2330239454"/>
                    </a:ext>
                  </a:extLst>
                </a:gridCol>
                <a:gridCol w="1746140">
                  <a:extLst>
                    <a:ext uri="{9D8B030D-6E8A-4147-A177-3AD203B41FA5}">
                      <a16:colId xmlns:a16="http://schemas.microsoft.com/office/drawing/2014/main" val="2443473823"/>
                    </a:ext>
                  </a:extLst>
                </a:gridCol>
                <a:gridCol w="1575052">
                  <a:extLst>
                    <a:ext uri="{9D8B030D-6E8A-4147-A177-3AD203B41FA5}">
                      <a16:colId xmlns:a16="http://schemas.microsoft.com/office/drawing/2014/main" val="1083406877"/>
                    </a:ext>
                  </a:extLst>
                </a:gridCol>
                <a:gridCol w="1471074">
                  <a:extLst>
                    <a:ext uri="{9D8B030D-6E8A-4147-A177-3AD203B41FA5}">
                      <a16:colId xmlns:a16="http://schemas.microsoft.com/office/drawing/2014/main" val="150961691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аспирантов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788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Условия обучения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Форма обучения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56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Очная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Заочная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0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Бюджет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83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Контракт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241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r>
                        <a:rPr lang="en-US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(118)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5036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0810"/>
              </p:ext>
            </p:extLst>
          </p:nvPr>
        </p:nvGraphicFramePr>
        <p:xfrm>
          <a:off x="2270760" y="4038963"/>
          <a:ext cx="7943947" cy="1744421"/>
        </p:xfrm>
        <a:graphic>
          <a:graphicData uri="http://schemas.openxmlformats.org/drawingml/2006/table">
            <a:tbl>
              <a:tblPr firstRow="1" firstCol="1" bandRow="1"/>
              <a:tblGrid>
                <a:gridCol w="4903763">
                  <a:extLst>
                    <a:ext uri="{9D8B030D-6E8A-4147-A177-3AD203B41FA5}">
                      <a16:colId xmlns:a16="http://schemas.microsoft.com/office/drawing/2014/main" val="18367047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9568433"/>
                    </a:ext>
                  </a:extLst>
                </a:gridCol>
                <a:gridCol w="758092">
                  <a:extLst>
                    <a:ext uri="{9D8B030D-6E8A-4147-A177-3AD203B41FA5}">
                      <a16:colId xmlns:a16="http://schemas.microsoft.com/office/drawing/2014/main" val="2645654259"/>
                    </a:ext>
                  </a:extLst>
                </a:gridCol>
                <a:gridCol w="1469292">
                  <a:extLst>
                    <a:ext uri="{9D8B030D-6E8A-4147-A177-3AD203B41FA5}">
                      <a16:colId xmlns:a16="http://schemas.microsoft.com/office/drawing/2014/main" val="3206253544"/>
                    </a:ext>
                  </a:extLst>
                </a:gridCol>
              </a:tblGrid>
              <a:tr h="36342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о защитах кандидатских и докторских диссертаций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61318"/>
                  </a:ext>
                </a:extLst>
              </a:tr>
              <a:tr h="3270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Диссертации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защит диссертаций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887702"/>
                  </a:ext>
                </a:extLst>
              </a:tr>
              <a:tr h="327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пол.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25452"/>
                  </a:ext>
                </a:extLst>
              </a:tr>
              <a:tr h="363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Кандидатские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93636"/>
                  </a:ext>
                </a:extLst>
              </a:tr>
              <a:tr h="363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Докторские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541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2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2.4. </a:t>
            </a:r>
            <a:r>
              <a:rPr lang="ru-RU" dirty="0"/>
              <a:t>Диссертационные советы на базе </a:t>
            </a:r>
            <a:r>
              <a:rPr lang="ru-RU" dirty="0" smtClean="0"/>
              <a:t>ГУАП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Раздел </a:t>
            </a:r>
            <a:r>
              <a:rPr lang="ru-RU" smtClean="0"/>
              <a:t>2. </a:t>
            </a:r>
            <a:r>
              <a:rPr lang="ru-RU" dirty="0"/>
              <a:t>Национальный проект «Наука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8716"/>
              </p:ext>
            </p:extLst>
          </p:nvPr>
        </p:nvGraphicFramePr>
        <p:xfrm>
          <a:off x="334961" y="1653604"/>
          <a:ext cx="11522076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1972320">
                  <a:extLst>
                    <a:ext uri="{9D8B030D-6E8A-4147-A177-3AD203B41FA5}">
                      <a16:colId xmlns:a16="http://schemas.microsoft.com/office/drawing/2014/main" val="2354457136"/>
                    </a:ext>
                  </a:extLst>
                </a:gridCol>
                <a:gridCol w="8240273">
                  <a:extLst>
                    <a:ext uri="{9D8B030D-6E8A-4147-A177-3AD203B41FA5}">
                      <a16:colId xmlns:a16="http://schemas.microsoft.com/office/drawing/2014/main" val="820680969"/>
                    </a:ext>
                  </a:extLst>
                </a:gridCol>
                <a:gridCol w="663702">
                  <a:extLst>
                    <a:ext uri="{9D8B030D-6E8A-4147-A177-3AD203B41FA5}">
                      <a16:colId xmlns:a16="http://schemas.microsoft.com/office/drawing/2014/main" val="1819361422"/>
                    </a:ext>
                  </a:extLst>
                </a:gridCol>
                <a:gridCol w="645781">
                  <a:extLst>
                    <a:ext uri="{9D8B030D-6E8A-4147-A177-3AD203B41FA5}">
                      <a16:colId xmlns:a16="http://schemas.microsoft.com/office/drawing/2014/main" val="93272317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Шифр совета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Научные специальности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защит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663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Канд.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51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Д212.233.01</a:t>
                      </a:r>
                      <a:endParaRPr lang="ru-RU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 В.П. </a:t>
                      </a: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Ларин</a:t>
                      </a:r>
                      <a:endParaRPr lang="ru-RU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05.11.13.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Приборы и методы контроля природной среды, веществ, материалов и изделий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05.11.14.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 приборостроения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657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Д212.233.04</a:t>
                      </a:r>
                      <a:endParaRPr lang="ru-RU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 Е.Г. </a:t>
                      </a: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Семенова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05.02.22.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производства (радиоэлектроника и приборостроение)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05.02.23.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Стандартизация и управление качеством продукции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326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Д212.233.05</a:t>
                      </a:r>
                      <a:endParaRPr lang="ru-RU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 Е.А. </a:t>
                      </a:r>
                      <a:r>
                        <a:rPr lang="ru-RU" sz="10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Крук</a:t>
                      </a:r>
                      <a:endParaRPr lang="ru-RU" sz="10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05.12.13.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Системы, сети и устройства телекоммуникаций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05.12.14.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Радиолокация и радионавигация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114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ДС212.020.02</a:t>
                      </a:r>
                      <a:endParaRPr lang="ru-RU" sz="18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 А.А. </a:t>
                      </a:r>
                      <a:r>
                        <a:rPr lang="ru-RU" sz="10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Оводенко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спец. </a:t>
                      </a: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05.12.04.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Радиотехника, </a:t>
                      </a: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ч.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системы и устройства телевидения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05.12.07.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Антенны, СВЧ устройства и их технологии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05.12.14.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Радиолокация и радионавигация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794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Д999.121.03</a:t>
                      </a: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(объединенный</a:t>
                      </a: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 С.В. </a:t>
                      </a:r>
                      <a:r>
                        <a:rPr lang="ru-RU" sz="10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Бачевский</a:t>
                      </a:r>
                      <a:endParaRPr lang="ru-RU" sz="1000" dirty="0" smtClean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05.13.01.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Системный анализ, управление и обработка информации (в технике и технологиях)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05.13.18.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Математическое моделирование, численные методы и комплексы программ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05.13.19.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и системы защиты информации, информационная безопасность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76679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защищено </a:t>
                      </a: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диссертаций в </a:t>
                      </a:r>
                      <a:r>
                        <a:rPr lang="ru-RU" sz="2000" b="1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2018/19 уч. </a:t>
                      </a: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году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000" b="1" kern="1200" dirty="0">
                        <a:solidFill>
                          <a:srgbClr val="E730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38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2.5. Финансирование научной деятельности в 2016–2019 годах, млн. 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69321"/>
              </p:ext>
            </p:extLst>
          </p:nvPr>
        </p:nvGraphicFramePr>
        <p:xfrm>
          <a:off x="695325" y="1458913"/>
          <a:ext cx="10801352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6047494">
                  <a:extLst>
                    <a:ext uri="{9D8B030D-6E8A-4147-A177-3AD203B41FA5}">
                      <a16:colId xmlns:a16="http://schemas.microsoft.com/office/drawing/2014/main" val="1648160791"/>
                    </a:ext>
                  </a:extLst>
                </a:gridCol>
                <a:gridCol w="1053400">
                  <a:extLst>
                    <a:ext uri="{9D8B030D-6E8A-4147-A177-3AD203B41FA5}">
                      <a16:colId xmlns:a16="http://schemas.microsoft.com/office/drawing/2014/main" val="3833741381"/>
                    </a:ext>
                  </a:extLst>
                </a:gridCol>
                <a:gridCol w="1233486">
                  <a:extLst>
                    <a:ext uri="{9D8B030D-6E8A-4147-A177-3AD203B41FA5}">
                      <a16:colId xmlns:a16="http://schemas.microsoft.com/office/drawing/2014/main" val="1642608034"/>
                    </a:ext>
                  </a:extLst>
                </a:gridCol>
                <a:gridCol w="1233486">
                  <a:extLst>
                    <a:ext uri="{9D8B030D-6E8A-4147-A177-3AD203B41FA5}">
                      <a16:colId xmlns:a16="http://schemas.microsoft.com/office/drawing/2014/main" val="1894629848"/>
                    </a:ext>
                  </a:extLst>
                </a:gridCol>
                <a:gridCol w="1233486">
                  <a:extLst>
                    <a:ext uri="{9D8B030D-6E8A-4147-A177-3AD203B41FA5}">
                      <a16:colId xmlns:a16="http://schemas.microsoft.com/office/drawing/2014/main" val="4080658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Источники финансирования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пол.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82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НИОКР: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194,96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255,92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240,73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93,57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92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Бюджеты: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63,93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91,85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117,46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72,37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81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Минобрнауки, в том числе: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39,78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70,47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91,67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43,87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180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  Госзадание на НИР (базовая и проектная части)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20,11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33,85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54,21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28,87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509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  Федеральные целевые программы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22,07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36,62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36,31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15,0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27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  РФФИ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21,65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21,1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25,6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28,5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02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Бюджет Санкт-Петербурга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0,1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0,28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0,23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37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Хозяйственные договоры: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131,03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164,07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123,27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336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с российскими заказчиками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103,99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142,21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91,96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14,4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5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с зарубежными заказчиками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17,52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4,69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21,47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77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</a:t>
                      </a: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из собственных средств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9,52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17,17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9,84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6,4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74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Прочая деятельность: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715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Научные мероприятия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5,0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5,0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5,0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2,8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31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 Контрактная аспирантура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9,7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9,6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9,7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5,1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21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209,66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270,52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255,43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101,47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8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итоги 2018/19 уч. </a:t>
            </a:r>
            <a:r>
              <a:rPr lang="ru-RU" dirty="0"/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1268413"/>
            <a:ext cx="114109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Успешное проведение приемной кампании 2019 года. Изменение условий конкурса при приеме в </a:t>
            </a:r>
            <a:r>
              <a:rPr lang="ru-RU" sz="1600" dirty="0" err="1"/>
              <a:t>бакалавриат</a:t>
            </a:r>
            <a:r>
              <a:rPr lang="ru-RU" sz="1600" dirty="0"/>
              <a:t> и </a:t>
            </a:r>
            <a:r>
              <a:rPr lang="ru-RU" sz="1600" dirty="0" err="1" smtClean="0"/>
              <a:t>специалитет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Повышение среднего балла зачисленных до </a:t>
            </a:r>
            <a:r>
              <a:rPr lang="ru-RU" sz="1600" dirty="0" smtClean="0"/>
              <a:t>75,5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На конкурсной основе достигнуто увеличение на 5% контрольных цифр приема в ГУАП на 2020 </a:t>
            </a:r>
            <a:r>
              <a:rPr lang="ru-RU" sz="1600" dirty="0" smtClean="0"/>
              <a:t>год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занял 10 место в российском рейтинге эффективности деятельности федеральных бюджетных и автономных вузов и работы их руководителей, проведенном Национальным фондом поддержки инноваций в образовании. Среди вузов города ГУАП занял 7 </a:t>
            </a:r>
            <a:r>
              <a:rPr lang="ru-RU" sz="1600" dirty="0" smtClean="0"/>
              <a:t>место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вошел в топ-10 предметного рейтинга вузов «Первая Миссия»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5-я позиция в топ-10 и третье место </a:t>
            </a:r>
            <a:r>
              <a:rPr lang="ru-RU" sz="1600" dirty="0" smtClean="0"/>
              <a:t>по </a:t>
            </a:r>
            <a:r>
              <a:rPr lang="ru-RU" sz="1600" dirty="0"/>
              <a:t>Санкт-Петербургу</a:t>
            </a:r>
            <a:r>
              <a:rPr lang="ru-RU" sz="1600" dirty="0" smtClean="0"/>
              <a:t>)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вошел в ТОП-100 рейтинга вузов России по версии журнала </a:t>
            </a:r>
            <a:r>
              <a:rPr lang="ru-RU" sz="1600" dirty="0" err="1"/>
              <a:t>Forbes</a:t>
            </a:r>
            <a:r>
              <a:rPr lang="ru-RU" sz="1600" dirty="0"/>
              <a:t>, улучшив свою позицию в рейтинге до 77 места.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впервые вошел в рейтинг QS BRICS </a:t>
            </a:r>
            <a:r>
              <a:rPr lang="ru-RU" sz="1600" dirty="0" err="1"/>
              <a:t>University</a:t>
            </a:r>
            <a:r>
              <a:rPr lang="ru-RU" sz="1600" dirty="0"/>
              <a:t> </a:t>
            </a:r>
            <a:r>
              <a:rPr lang="ru-RU" sz="1600" dirty="0" err="1"/>
              <a:t>Rankings</a:t>
            </a:r>
            <a:r>
              <a:rPr lang="ru-RU" sz="1600" dirty="0"/>
              <a:t> 2019 в числе лучших университетов стран BRICS (Бразилии, России, Индии, Китая и Южной Африки</a:t>
            </a:r>
            <a:r>
              <a:rPr lang="ru-RU" sz="1600" dirty="0" smtClean="0"/>
              <a:t>)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и </a:t>
            </a:r>
            <a:r>
              <a:rPr lang="ru-RU" sz="1600" dirty="0" err="1"/>
              <a:t>Сколковский</a:t>
            </a:r>
            <a:r>
              <a:rPr lang="ru-RU" sz="1600" dirty="0"/>
              <a:t> институт науки и технологий открыли Центр Компетенций Национальной технологической инициативы по направлению «Технологии беспроводной связи и Интернета вещей» в Северо-Западном Федеральном </a:t>
            </a:r>
            <a:r>
              <a:rPr lang="ru-RU" sz="1600" dirty="0" smtClean="0"/>
              <a:t>округе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активно участвовал в движении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/>
              <a:t>Russia</a:t>
            </a:r>
            <a:r>
              <a:rPr lang="ru-RU" sz="1600" dirty="0"/>
              <a:t>. На базе Инженерной школы ГУАП прошло несколько открытых отборочных чемпионатов </a:t>
            </a:r>
            <a:r>
              <a:rPr lang="ru-RU" sz="1600" dirty="0" err="1"/>
              <a:t>WorldSkills</a:t>
            </a:r>
            <a:r>
              <a:rPr lang="ru-RU" sz="1600" dirty="0"/>
              <a:t> </a:t>
            </a:r>
            <a:r>
              <a:rPr lang="ru-RU" sz="1600" dirty="0" err="1"/>
              <a:t>Russia</a:t>
            </a:r>
            <a:r>
              <a:rPr lang="ru-RU" sz="1600" dirty="0"/>
              <a:t>. Разработаны компетенции семи профессий </a:t>
            </a:r>
            <a:r>
              <a:rPr lang="ru-RU" sz="1600" dirty="0" smtClean="0"/>
              <a:t>будущего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ГУАП вошел в состав оргкомитета по подготовке чемпионата по проф. мастерству ЕвроSkills-2022 в Санкт-Петербурге как единственный представитель высшей школы </a:t>
            </a:r>
            <a:r>
              <a:rPr lang="ru-RU" sz="1600" dirty="0" smtClean="0"/>
              <a:t>Санкт-Петербурга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В октябре 2018 г. Министерство науки и высшего образования Российской Федерации утвердило новый состав Наблюдательного совета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Разработаны и внедрены критерии эффективности деятельности </a:t>
            </a:r>
            <a:r>
              <a:rPr lang="ru-RU" sz="1600" dirty="0" smtClean="0"/>
              <a:t>ППС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9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2.6. </a:t>
            </a:r>
            <a:r>
              <a:rPr lang="ru-RU" dirty="0"/>
              <a:t>Распределение объемов НИР (без НИР из собственных средств ГУАП), </a:t>
            </a:r>
            <a:r>
              <a:rPr lang="ru-RU" dirty="0" smtClean="0"/>
              <a:t>млн. 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995314"/>
              </p:ext>
            </p:extLst>
          </p:nvPr>
        </p:nvGraphicFramePr>
        <p:xfrm>
          <a:off x="974873" y="1449388"/>
          <a:ext cx="10242252" cy="4575270"/>
        </p:xfrm>
        <a:graphic>
          <a:graphicData uri="http://schemas.openxmlformats.org/drawingml/2006/table">
            <a:tbl>
              <a:tblPr firstRow="1" firstCol="1" bandRow="1"/>
              <a:tblGrid>
                <a:gridCol w="2540635">
                  <a:extLst>
                    <a:ext uri="{9D8B030D-6E8A-4147-A177-3AD203B41FA5}">
                      <a16:colId xmlns:a16="http://schemas.microsoft.com/office/drawing/2014/main" val="803029993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856806462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456671097"/>
                    </a:ext>
                  </a:extLst>
                </a:gridCol>
                <a:gridCol w="1049973">
                  <a:extLst>
                    <a:ext uri="{9D8B030D-6E8A-4147-A177-3AD203B41FA5}">
                      <a16:colId xmlns:a16="http://schemas.microsoft.com/office/drawing/2014/main" val="160785034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89445032"/>
                    </a:ext>
                  </a:extLst>
                </a:gridCol>
                <a:gridCol w="1063008">
                  <a:extLst>
                    <a:ext uri="{9D8B030D-6E8A-4147-A177-3AD203B41FA5}">
                      <a16:colId xmlns:a16="http://schemas.microsoft.com/office/drawing/2014/main" val="2191073862"/>
                    </a:ext>
                  </a:extLst>
                </a:gridCol>
                <a:gridCol w="957898">
                  <a:extLst>
                    <a:ext uri="{9D8B030D-6E8A-4147-A177-3AD203B41FA5}">
                      <a16:colId xmlns:a16="http://schemas.microsoft.com/office/drawing/2014/main" val="161341169"/>
                    </a:ext>
                  </a:extLst>
                </a:gridCol>
                <a:gridCol w="1215073">
                  <a:extLst>
                    <a:ext uri="{9D8B030D-6E8A-4147-A177-3AD203B41FA5}">
                      <a16:colId xmlns:a16="http://schemas.microsoft.com/office/drawing/2014/main" val="3669199134"/>
                    </a:ext>
                  </a:extLst>
                </a:gridCol>
              </a:tblGrid>
              <a:tr h="1996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Кафедры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89325"/>
                  </a:ext>
                </a:extLst>
              </a:tr>
              <a:tr h="190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34675"/>
                  </a:ext>
                </a:extLst>
              </a:tr>
              <a:tr h="449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1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34,62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84,24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50288"/>
                  </a:ext>
                </a:extLst>
              </a:tr>
              <a:tr h="3515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2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25,84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71,12</a:t>
                      </a:r>
                      <a:endParaRPr kumimoji="0" 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299323"/>
                  </a:ext>
                </a:extLst>
              </a:tr>
              <a:tr h="351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ОКБ РЭС: 36,48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406467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3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60715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4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4,33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15,53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724065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5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1,69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5,69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0800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6</a:t>
                      </a:r>
                      <a:endParaRPr lang="ru-RU" sz="2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НОЦ ПФРК: 2,1</a:t>
                      </a:r>
                      <a:endParaRPr kumimoji="0" lang="ru-RU" alt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337324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</a:t>
                      </a: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ФПТИ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0,7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+mn-lt"/>
                        </a:rPr>
                        <a:t>0,4228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0,27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  <a:r>
                        <a:rPr kumimoji="0" lang="en-US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047502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77355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Департамент НИД</a:t>
                      </a:r>
                      <a:endParaRPr lang="ru-RU" sz="2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ЦКНИ: </a:t>
                      </a:r>
                      <a:r>
                        <a:rPr kumimoji="0" lang="en-US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r>
                        <a:rPr kumimoji="0" lang="ru-RU" alt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НИОБП: 15 ЦКУ: 1,32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r>
                        <a:rPr kumimoji="0" lang="ru-RU" altLang="ru-RU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marL="36000" marR="36000" marT="0" marB="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80433"/>
                  </a:ext>
                </a:extLst>
              </a:tr>
              <a:tr h="351592">
                <a:tc grid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Итого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230,67</a:t>
                      </a:r>
                      <a:endParaRPr lang="ru-RU" sz="2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8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2.7. </a:t>
            </a:r>
            <a:r>
              <a:rPr lang="ru-RU" dirty="0"/>
              <a:t>Публикационная </a:t>
            </a:r>
            <a:r>
              <a:rPr lang="ru-RU" dirty="0" smtClean="0"/>
              <a:t>активность. </a:t>
            </a:r>
            <a:r>
              <a:rPr lang="ru-RU" dirty="0"/>
              <a:t>РИНЦ и Scopus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08554"/>
              </p:ext>
            </p:extLst>
          </p:nvPr>
        </p:nvGraphicFramePr>
        <p:xfrm>
          <a:off x="695325" y="1415891"/>
          <a:ext cx="8283705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6226336">
                  <a:extLst>
                    <a:ext uri="{9D8B030D-6E8A-4147-A177-3AD203B41FA5}">
                      <a16:colId xmlns:a16="http://schemas.microsoft.com/office/drawing/2014/main" val="1554960324"/>
                    </a:ext>
                  </a:extLst>
                </a:gridCol>
                <a:gridCol w="783745">
                  <a:extLst>
                    <a:ext uri="{9D8B030D-6E8A-4147-A177-3AD203B41FA5}">
                      <a16:colId xmlns:a16="http://schemas.microsoft.com/office/drawing/2014/main" val="2555212894"/>
                    </a:ext>
                  </a:extLst>
                </a:gridCol>
                <a:gridCol w="636812">
                  <a:extLst>
                    <a:ext uri="{9D8B030D-6E8A-4147-A177-3AD203B41FA5}">
                      <a16:colId xmlns:a16="http://schemas.microsoft.com/office/drawing/2014/main" val="440382188"/>
                    </a:ext>
                  </a:extLst>
                </a:gridCol>
                <a:gridCol w="636812">
                  <a:extLst>
                    <a:ext uri="{9D8B030D-6E8A-4147-A177-3AD203B41FA5}">
                      <a16:colId xmlns:a16="http://schemas.microsoft.com/office/drawing/2014/main" val="40845935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Публикации по видам </a:t>
                      </a:r>
                      <a:r>
                        <a:rPr lang="ru-RU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b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годам. </a:t>
                      </a:r>
                      <a:r>
                        <a:rPr lang="ru-RU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РИНЦ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37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44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Общее число публикаций за год</a:t>
                      </a:r>
                      <a:endParaRPr lang="ru-RU" sz="14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1037</a:t>
                      </a:r>
                      <a:endParaRPr lang="ru-RU" sz="14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997</a:t>
                      </a:r>
                      <a:endParaRPr lang="ru-RU" sz="14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1044</a:t>
                      </a:r>
                      <a:endParaRPr lang="ru-RU" sz="14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81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в том числе: статьи в журналах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352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в том числе: статьи в журналах, входящих в перечень ВАК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36468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01165"/>
              </p:ext>
            </p:extLst>
          </p:nvPr>
        </p:nvGraphicFramePr>
        <p:xfrm>
          <a:off x="695323" y="2925445"/>
          <a:ext cx="6213476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4002698">
                  <a:extLst>
                    <a:ext uri="{9D8B030D-6E8A-4147-A177-3AD203B41FA5}">
                      <a16:colId xmlns:a16="http://schemas.microsoft.com/office/drawing/2014/main" val="3753258081"/>
                    </a:ext>
                  </a:extLst>
                </a:gridCol>
                <a:gridCol w="555155">
                  <a:extLst>
                    <a:ext uri="{9D8B030D-6E8A-4147-A177-3AD203B41FA5}">
                      <a16:colId xmlns:a16="http://schemas.microsoft.com/office/drawing/2014/main" val="3212883444"/>
                    </a:ext>
                  </a:extLst>
                </a:gridCol>
                <a:gridCol w="555155">
                  <a:extLst>
                    <a:ext uri="{9D8B030D-6E8A-4147-A177-3AD203B41FA5}">
                      <a16:colId xmlns:a16="http://schemas.microsoft.com/office/drawing/2014/main" val="3339416828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val="340809790"/>
                    </a:ext>
                  </a:extLst>
                </a:gridCol>
                <a:gridCol w="550234">
                  <a:extLst>
                    <a:ext uri="{9D8B030D-6E8A-4147-A177-3AD203B41FA5}">
                      <a16:colId xmlns:a16="http://schemas.microsoft.com/office/drawing/2014/main" val="241629376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Публикации по видам </a:t>
                      </a:r>
                      <a:r>
                        <a:rPr lang="ru-RU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 </a:t>
                      </a:r>
                      <a:r>
                        <a:rPr lang="ru-RU" sz="1600" b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годам. </a:t>
                      </a:r>
                      <a:r>
                        <a:rPr lang="ru-RU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Scopus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019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Вид публикации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77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Статья (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article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59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94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550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Доклад на конференции (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conference paper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119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271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Обзор (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review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3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Глава в книге (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book chapter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62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Статья в прессе (</a:t>
                      </a: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article in press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389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Редакционная статья (</a:t>
                      </a:r>
                      <a:r>
                        <a:rPr lang="en-US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editorial</a:t>
                      </a: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288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Книга (</a:t>
                      </a:r>
                      <a:r>
                        <a:rPr lang="en-US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book</a:t>
                      </a: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12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2375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846569"/>
              </p:ext>
            </p:extLst>
          </p:nvPr>
        </p:nvGraphicFramePr>
        <p:xfrm>
          <a:off x="7127460" y="2914650"/>
          <a:ext cx="4373878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735773">
                  <a:extLst>
                    <a:ext uri="{9D8B030D-6E8A-4147-A177-3AD203B41FA5}">
                      <a16:colId xmlns:a16="http://schemas.microsoft.com/office/drawing/2014/main" val="3754963003"/>
                    </a:ext>
                  </a:extLst>
                </a:gridCol>
                <a:gridCol w="357822">
                  <a:extLst>
                    <a:ext uri="{9D8B030D-6E8A-4147-A177-3AD203B41FA5}">
                      <a16:colId xmlns:a16="http://schemas.microsoft.com/office/drawing/2014/main" val="875333693"/>
                    </a:ext>
                  </a:extLst>
                </a:gridCol>
                <a:gridCol w="357822">
                  <a:extLst>
                    <a:ext uri="{9D8B030D-6E8A-4147-A177-3AD203B41FA5}">
                      <a16:colId xmlns:a16="http://schemas.microsoft.com/office/drawing/2014/main" val="4103876722"/>
                    </a:ext>
                  </a:extLst>
                </a:gridCol>
                <a:gridCol w="357822">
                  <a:extLst>
                    <a:ext uri="{9D8B030D-6E8A-4147-A177-3AD203B41FA5}">
                      <a16:colId xmlns:a16="http://schemas.microsoft.com/office/drawing/2014/main" val="2517298556"/>
                    </a:ext>
                  </a:extLst>
                </a:gridCol>
                <a:gridCol w="357822">
                  <a:extLst>
                    <a:ext uri="{9D8B030D-6E8A-4147-A177-3AD203B41FA5}">
                      <a16:colId xmlns:a16="http://schemas.microsoft.com/office/drawing/2014/main" val="1499252097"/>
                    </a:ext>
                  </a:extLst>
                </a:gridCol>
                <a:gridCol w="357822">
                  <a:extLst>
                    <a:ext uri="{9D8B030D-6E8A-4147-A177-3AD203B41FA5}">
                      <a16:colId xmlns:a16="http://schemas.microsoft.com/office/drawing/2014/main" val="1742871417"/>
                    </a:ext>
                  </a:extLst>
                </a:gridCol>
                <a:gridCol w="267335">
                  <a:extLst>
                    <a:ext uri="{9D8B030D-6E8A-4147-A177-3AD203B41FA5}">
                      <a16:colId xmlns:a16="http://schemas.microsoft.com/office/drawing/2014/main" val="3499668488"/>
                    </a:ext>
                  </a:extLst>
                </a:gridCol>
                <a:gridCol w="581660">
                  <a:extLst>
                    <a:ext uri="{9D8B030D-6E8A-4147-A177-3AD203B41FA5}">
                      <a16:colId xmlns:a16="http://schemas.microsoft.com/office/drawing/2014/main" val="4214714662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Количество публикаций Scopus в </a:t>
                      </a:r>
                      <a:r>
                        <a:rPr lang="ru-RU" sz="16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 год</a:t>
                      </a:r>
                      <a:r>
                        <a:rPr lang="en-US" sz="16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y</a:t>
                      </a:r>
                      <a:endParaRPr lang="ru-RU" sz="14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5439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Кафедры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060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7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1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031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2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30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ОКБ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РЭС: 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767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3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335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4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6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5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</a:t>
                      </a:r>
                      <a:r>
                        <a:rPr lang="ru-RU" sz="16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ФПТИ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482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Факультет 6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НОЦ ПФРК: 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064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Институт 8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839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Департамент НИД</a:t>
                      </a:r>
                      <a:endParaRPr lang="ru-RU" sz="14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792973"/>
                  </a:ext>
                </a:extLst>
              </a:tr>
              <a:tr h="202566">
                <a:tc gridSpan="7"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E730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800" b="1" kern="1200" dirty="0">
                        <a:solidFill>
                          <a:srgbClr val="E730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E730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ru-RU" sz="1800" b="1" kern="1200" dirty="0">
                        <a:solidFill>
                          <a:srgbClr val="E730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0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2.8. </a:t>
            </a:r>
            <a:r>
              <a:rPr lang="ru-RU" dirty="0"/>
              <a:t>Регистрация объектов патентного и авторского права в </a:t>
            </a:r>
            <a:r>
              <a:rPr lang="ru-RU" dirty="0" smtClean="0"/>
              <a:t>2015–2019 </a:t>
            </a:r>
            <a:r>
              <a:rPr lang="ru-RU" dirty="0"/>
              <a:t>годах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95353"/>
              </p:ext>
            </p:extLst>
          </p:nvPr>
        </p:nvGraphicFramePr>
        <p:xfrm>
          <a:off x="441006" y="1462608"/>
          <a:ext cx="11309988" cy="4816329"/>
        </p:xfrm>
        <a:graphic>
          <a:graphicData uri="http://schemas.openxmlformats.org/drawingml/2006/table">
            <a:tbl>
              <a:tblPr firstRow="1" firstCol="1" bandRow="1"/>
              <a:tblGrid>
                <a:gridCol w="8076248">
                  <a:extLst>
                    <a:ext uri="{9D8B030D-6E8A-4147-A177-3AD203B41FA5}">
                      <a16:colId xmlns:a16="http://schemas.microsoft.com/office/drawing/2014/main" val="4082155031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872577920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259139748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206594098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1978797304"/>
                    </a:ext>
                  </a:extLst>
                </a:gridCol>
                <a:gridCol w="646748">
                  <a:extLst>
                    <a:ext uri="{9D8B030D-6E8A-4147-A177-3AD203B41FA5}">
                      <a16:colId xmlns:a16="http://schemas.microsoft.com/office/drawing/2014/main" val="39751040"/>
                    </a:ext>
                  </a:extLst>
                </a:gridCol>
              </a:tblGrid>
              <a:tr h="68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2015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 мес.</a:t>
                      </a:r>
                      <a:endParaRPr lang="ru-RU" sz="1600" b="1" dirty="0" smtClean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63847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Подано заявок на патент на изобретение 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533597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Подано заявок на патент на полезную модель 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874259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Подано заявок на регистрацию ПО и БД в Роспатенте</a:t>
                      </a:r>
                      <a:endParaRPr lang="ru-RU" sz="1600" b="1" dirty="0">
                        <a:solidFill>
                          <a:srgbClr val="E72B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lang="ru-RU" sz="1600" b="1" dirty="0">
                        <a:solidFill>
                          <a:srgbClr val="E72B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lang="ru-RU" sz="1600" b="1" dirty="0">
                        <a:solidFill>
                          <a:srgbClr val="E72B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lang="ru-RU" sz="1600" b="1" dirty="0">
                        <a:solidFill>
                          <a:srgbClr val="E72B7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22835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Подано заявок на получение правовой охраны ноу-хау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903925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Получено патентов на изобретение (с учетом заявок предыдущих периодов)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739540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Получено патентов на полезную модель (с учетом заявок предыдущих периодов)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30425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Получено патентов в отчетном году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991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Получено свидетельств о регистрации ПО, БД и товарные знаки в Роспатенте</a:t>
                      </a:r>
                      <a:b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(с учетом заявок предыдущих периодов)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107069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Поддерживается патентов (по состоянию на отчетный период)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E72B7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32032"/>
                  </a:ext>
                </a:extLst>
              </a:tr>
              <a:tr h="40778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Количество лицензионных договоров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12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2.10. </a:t>
            </a:r>
            <a:r>
              <a:rPr lang="ru-RU" dirty="0"/>
              <a:t>Проекты и программы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324" y="1291967"/>
            <a:ext cx="111617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/>
              <a:t>стратегического развития ГУАП до 2024 </a:t>
            </a:r>
            <a:r>
              <a:rPr lang="ru-RU" dirty="0" smtClean="0"/>
              <a:t>года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/>
              <a:t>повышения квалификации для кадрового резерва ГУАП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Школа ключевых исследователей ГУАП</a:t>
            </a:r>
            <a:r>
              <a:rPr lang="ru-RU" dirty="0" smtClean="0"/>
              <a:t>»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/>
              <a:t>развития Инженерной школы </a:t>
            </a:r>
            <a:r>
              <a:rPr lang="ru-RU" dirty="0" smtClean="0"/>
              <a:t>ГУАП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региональной «Точки кипения» на базе </a:t>
            </a:r>
            <a:r>
              <a:rPr lang="ru-RU" dirty="0" smtClean="0"/>
              <a:t>ГУАП. </a:t>
            </a:r>
            <a:r>
              <a:rPr lang="ru-RU" dirty="0"/>
              <a:t>Ключевой партнер – Агентство стратегических </a:t>
            </a:r>
            <a:r>
              <a:rPr lang="ru-RU" dirty="0" smtClean="0"/>
              <a:t>инициатив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специализированного центра компетенций (СЦК) по направлениям: Интернет вещей, «Корпоративная защита от внутренних угроз информационной безопасности», «Инженерия космических систем» в соответствии с положениями Союза «Молодые профессионалы» (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 smtClean="0"/>
              <a:t>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Центра опережающей профессиональной подготовки для развития профессий будущего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положениями Союза «Молодые профессионалы» (</a:t>
            </a:r>
            <a:r>
              <a:rPr lang="ru-RU" dirty="0" err="1"/>
              <a:t>Worldskills</a:t>
            </a:r>
            <a:r>
              <a:rPr lang="ru-RU" dirty="0"/>
              <a:t> </a:t>
            </a:r>
            <a:r>
              <a:rPr lang="ru-RU" dirty="0" err="1"/>
              <a:t>Russia</a:t>
            </a:r>
            <a:r>
              <a:rPr lang="ru-RU" dirty="0" smtClean="0"/>
              <a:t>)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Открытый </a:t>
            </a:r>
            <a:r>
              <a:rPr lang="ru-RU" dirty="0"/>
              <a:t>конкурс образовательных магистерских </a:t>
            </a:r>
            <a:r>
              <a:rPr lang="ru-RU" dirty="0" smtClean="0"/>
              <a:t>программ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Конкурс </a:t>
            </a:r>
            <a:r>
              <a:rPr lang="ru-RU" dirty="0"/>
              <a:t>онлайн-курсов для профессорско-преподавательского состава </a:t>
            </a:r>
            <a:r>
              <a:rPr lang="ru-RU" dirty="0" smtClean="0"/>
              <a:t>ГУАП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Программа </a:t>
            </a:r>
            <a:r>
              <a:rPr lang="ru-RU" dirty="0"/>
              <a:t>по привлекательности вуза для иностранных </a:t>
            </a:r>
            <a:r>
              <a:rPr lang="ru-RU" dirty="0" smtClean="0"/>
              <a:t>НПР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Проекты </a:t>
            </a:r>
            <a:r>
              <a:rPr lang="ru-RU" dirty="0"/>
              <a:t>для создания карьерного роста выпускников: «Стратегия успешной карьеры»;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Диалог с работодателем»; «Шаг к успеху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8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2.11. </a:t>
            </a:r>
            <a:r>
              <a:rPr lang="ru-RU" dirty="0"/>
              <a:t>Основные задачи для реализации национального проекта </a:t>
            </a:r>
            <a:r>
              <a:rPr lang="ru-RU" dirty="0" smtClean="0"/>
              <a:t>«Наука»</a:t>
            </a:r>
            <a:br>
              <a:rPr lang="ru-RU" dirty="0" smtClean="0"/>
            </a:br>
            <a:r>
              <a:rPr lang="ru-RU" dirty="0" smtClean="0"/>
              <a:t>        в </a:t>
            </a:r>
            <a:r>
              <a:rPr lang="ru-RU" dirty="0"/>
              <a:t>2019</a:t>
            </a:r>
            <a:r>
              <a:rPr lang="en-US" dirty="0"/>
              <a:t>/</a:t>
            </a:r>
            <a:r>
              <a:rPr lang="ru-RU" dirty="0"/>
              <a:t>20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5324" y="1276337"/>
            <a:ext cx="111617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Реализация программы стратегического развития ГУАП до 2024 </a:t>
            </a:r>
            <a:r>
              <a:rPr lang="ru-RU" sz="1500" b="1" dirty="0" smtClean="0">
                <a:solidFill>
                  <a:srgbClr val="E72B70"/>
                </a:solidFill>
                <a:latin typeface="+mj-lt"/>
              </a:rPr>
              <a:t>года</a:t>
            </a:r>
            <a:endParaRPr lang="ru-RU" sz="1500" b="1" dirty="0">
              <a:solidFill>
                <a:srgbClr val="E72B7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Участие в создании научно-образовательных </a:t>
            </a:r>
            <a:r>
              <a:rPr lang="ru-RU" sz="1500" dirty="0" smtClean="0"/>
              <a:t>центров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Утверждение списка приоритетных научно-технических направлений </a:t>
            </a:r>
            <a:r>
              <a:rPr lang="ru-RU" sz="1500" dirty="0" smtClean="0"/>
              <a:t>ГУАП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Работа по увеличению объема хоздоговорного финансирования и формированию системы индустриального </a:t>
            </a:r>
            <a:r>
              <a:rPr lang="ru-RU" sz="1500" dirty="0" smtClean="0"/>
              <a:t>партнерства</a:t>
            </a:r>
            <a:br>
              <a:rPr lang="ru-RU" sz="1500" dirty="0" smtClean="0"/>
            </a:br>
            <a:r>
              <a:rPr lang="ru-RU" sz="1500" dirty="0" smtClean="0"/>
              <a:t>(</a:t>
            </a:r>
            <a:r>
              <a:rPr lang="ru-RU" sz="1500" dirty="0" err="1"/>
              <a:t>Ростех</a:t>
            </a:r>
            <a:r>
              <a:rPr lang="ru-RU" sz="1500" dirty="0"/>
              <a:t>, </a:t>
            </a:r>
            <a:r>
              <a:rPr lang="ru-RU" sz="1500" dirty="0" err="1"/>
              <a:t>Роскосмос</a:t>
            </a:r>
            <a:r>
              <a:rPr lang="ru-RU" sz="1500" dirty="0"/>
              <a:t>, </a:t>
            </a:r>
            <a:r>
              <a:rPr lang="ru-RU" sz="1500" dirty="0" err="1"/>
              <a:t>Минпромторг</a:t>
            </a:r>
            <a:r>
              <a:rPr lang="ru-RU" sz="1500" dirty="0"/>
              <a:t>, организации ОПК</a:t>
            </a:r>
            <a:r>
              <a:rPr lang="ru-RU" sz="1500" dirty="0" smtClean="0"/>
              <a:t>)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Развитие Инженерной школы ГУАП с применением партнерских магистерских программ новой модели </a:t>
            </a:r>
            <a:r>
              <a:rPr lang="ru-RU" sz="1500" dirty="0" smtClean="0"/>
              <a:t>магистратуры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Создание центра технологического превосходства, центра компетенций для предприятий региона, центральной структуры ГУАП по продаже услуг и продуктов, генерируемых вузом, и продолжение работы по созданию инжинирингового центра </a:t>
            </a:r>
            <a:r>
              <a:rPr lang="ru-RU" sz="1500" dirty="0" smtClean="0"/>
              <a:t>ГУАП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Реализация проектов развития ГУАП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Повышение качества научно-технической продукции университета. Реализация мер по внедрению результатов НИОКР в реальный сектор </a:t>
            </a:r>
            <a:r>
              <a:rPr lang="ru-RU" sz="1500" dirty="0" smtClean="0"/>
              <a:t>экономики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Повышение уровня коммерциализации интеллектуальной собственности ГУАП и эффективности работы малых инновационных предприятий при </a:t>
            </a:r>
            <a:r>
              <a:rPr lang="ru-RU" sz="1500" dirty="0" smtClean="0"/>
              <a:t>ГУАП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Модернизация комплексного материально-технического и лабораторного обеспечения </a:t>
            </a:r>
            <a:r>
              <a:rPr lang="ru-RU" sz="1500" dirty="0" smtClean="0"/>
              <a:t>университета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dirty="0"/>
              <a:t>Проведение сессий стратегического планирования, научных сессий, </a:t>
            </a:r>
            <a:r>
              <a:rPr lang="ru-RU" sz="1500" dirty="0" err="1"/>
              <a:t>форсайтов</a:t>
            </a:r>
            <a:r>
              <a:rPr lang="ru-RU" sz="1500" dirty="0"/>
              <a:t>, образовательных и научных </a:t>
            </a:r>
            <a:r>
              <a:rPr lang="ru-RU" sz="1500" dirty="0" err="1" smtClean="0"/>
              <a:t>интенсивов</a:t>
            </a:r>
            <a:endParaRPr lang="ru-RU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Увеличение объема </a:t>
            </a:r>
            <a:r>
              <a:rPr lang="ru-RU" sz="1500" b="1" dirty="0" err="1">
                <a:solidFill>
                  <a:srgbClr val="E72B70"/>
                </a:solidFill>
                <a:latin typeface="+mj-lt"/>
              </a:rPr>
              <a:t>высокоцитируемых</a:t>
            </a:r>
            <a:r>
              <a:rPr lang="ru-RU" sz="1500" b="1" dirty="0">
                <a:solidFill>
                  <a:srgbClr val="E72B70"/>
                </a:solidFill>
                <a:latin typeface="+mj-lt"/>
              </a:rPr>
              <a:t> публикаций (в два раза к 2024 году)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Повышение показателей деятельности диссертационных советов ГУАП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Открытие региональной «Точки кипения» совместно с </a:t>
            </a:r>
            <a:r>
              <a:rPr lang="ru-RU" sz="1500" b="1" dirty="0" smtClean="0">
                <a:solidFill>
                  <a:srgbClr val="E72B70"/>
                </a:solidFill>
                <a:latin typeface="+mj-lt"/>
              </a:rPr>
              <a:t>Агентством </a:t>
            </a:r>
            <a:r>
              <a:rPr lang="ru-RU" sz="1500" b="1" dirty="0">
                <a:solidFill>
                  <a:srgbClr val="E72B70"/>
                </a:solidFill>
                <a:latin typeface="+mj-lt"/>
              </a:rPr>
              <a:t>стратегических инициатив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Повышение привлекательности работы в ГУАП для российских зарубежных ведущих ученых и молодых перспективных исследователей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b="1" dirty="0">
                <a:solidFill>
                  <a:srgbClr val="E72B70"/>
                </a:solidFill>
                <a:latin typeface="+mj-lt"/>
              </a:rPr>
              <a:t>Обеспечение свободного доступа в сети Интернет к востребованным научным журналам, их коллекциям, базам данных научного цитирования, ресурсам, содержащим массивы «больших данных»</a:t>
            </a:r>
          </a:p>
        </p:txBody>
      </p:sp>
    </p:spTree>
    <p:extLst>
      <p:ext uri="{BB962C8B-B14F-4D97-AF65-F5344CB8AC3E}">
        <p14:creationId xmlns:p14="http://schemas.microsoft.com/office/powerpoint/2010/main" val="41635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2.11. </a:t>
            </a:r>
            <a:r>
              <a:rPr lang="ru-RU" dirty="0"/>
              <a:t>Основные задачи для реализации национального проекта «Наука»</a:t>
            </a:r>
            <a:br>
              <a:rPr lang="ru-RU" dirty="0"/>
            </a:br>
            <a:r>
              <a:rPr lang="ru-RU" dirty="0"/>
              <a:t>        в 2019</a:t>
            </a:r>
            <a:r>
              <a:rPr lang="en-US" dirty="0"/>
              <a:t>/</a:t>
            </a:r>
            <a:r>
              <a:rPr lang="ru-RU" dirty="0"/>
              <a:t>20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2. </a:t>
            </a:r>
            <a:r>
              <a:rPr lang="ru-RU" dirty="0" smtClean="0"/>
              <a:t>Национальный проект «Наука»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682326"/>
              </p:ext>
            </p:extLst>
          </p:nvPr>
        </p:nvGraphicFramePr>
        <p:xfrm>
          <a:off x="695322" y="1268413"/>
          <a:ext cx="11161716" cy="5040316"/>
        </p:xfrm>
        <a:graphic>
          <a:graphicData uri="http://schemas.openxmlformats.org/drawingml/2006/table">
            <a:tbl>
              <a:tblPr firstRow="1" firstCol="1" bandRow="1"/>
              <a:tblGrid>
                <a:gridCol w="6866274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279575568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21957307"/>
                    </a:ext>
                  </a:extLst>
                </a:gridCol>
              </a:tblGrid>
              <a:tr h="421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2365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 в магистратуре, проходящих целевое обучение, 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2365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Численность обучающихся в аспирантуре, проходящих целевое обучение по договорам с ГУАП, чел.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2365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штатных ППС в возрасте до 40 лет в общей штатной численности ППС, приведенной к полной ставке, 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ППС, имеющих ученую степень, в общей штатной численности ППС, приведенной к полной ставке, 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штатных ППС в общей штатной численности ППС, приведенной к полной ставке, 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826662"/>
                  </a:ext>
                </a:extLst>
              </a:tr>
              <a:tr h="9461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ППС, привлекаемых на условиях внешнего совместительства и являющихся работниками из числа руководителей и работников организаций, деятельность которых связана с профилем реализуемой образовательной программы (имеющих стаж работы в данной проф. области не менее 3 лет), в общей штатной численности ППС, 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577327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финансирования научных исследований и разработок, млн. руб.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255,0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282,0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310,0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355,0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370,0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61756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ППС, участвующих в выполнении НИР (НИОКР), 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21195"/>
                  </a:ext>
                </a:extLst>
              </a:tr>
              <a:tr h="2365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научных сотрудников, чел.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62273"/>
                  </a:ext>
                </a:extLst>
              </a:tr>
              <a:tr h="23654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обучающихся, участвующих в выполнении НИР (НИОКР), 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66726"/>
                  </a:ext>
                </a:extLst>
              </a:tr>
              <a:tr h="4730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публикаций, индексируемых в международных информационно-аналитических системах научного цитирования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 шт.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327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54601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созданных результатов интеллектуальной деятельности (патенты, регистрации и т.п.), шт.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141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38854"/>
                  </a:ext>
                </a:extLst>
              </a:tr>
              <a:tr h="47309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защит диссертаций на соискание ученой степени кандидата наук, выполненных аспирантами/сотрудниками, шт.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60069"/>
                  </a:ext>
                </a:extLst>
              </a:tr>
              <a:tr h="2573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защит диссертаций на соискание ученой степени доктора наук, выполненных сотрудниками, шт.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33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21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3.1. </a:t>
            </a:r>
            <a:r>
              <a:rPr lang="ru-RU" dirty="0"/>
              <a:t>Консолидированный бюджет ГУАП за </a:t>
            </a:r>
            <a:r>
              <a:rPr lang="ru-RU" dirty="0" smtClean="0"/>
              <a:t>2018 </a:t>
            </a:r>
            <a:r>
              <a:rPr lang="ru-RU" dirty="0"/>
              <a:t>год</a:t>
            </a:r>
            <a:r>
              <a:rPr lang="ru-RU"/>
              <a:t>, </a:t>
            </a:r>
            <a:r>
              <a:rPr lang="ru-RU" smtClean="0"/>
              <a:t>млн. 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21544"/>
              </p:ext>
            </p:extLst>
          </p:nvPr>
        </p:nvGraphicFramePr>
        <p:xfrm>
          <a:off x="683895" y="1292413"/>
          <a:ext cx="10824211" cy="4849811"/>
        </p:xfrm>
        <a:graphic>
          <a:graphicData uri="http://schemas.openxmlformats.org/drawingml/2006/table">
            <a:tbl>
              <a:tblPr firstRow="1" firstCol="1" bandRow="1"/>
              <a:tblGrid>
                <a:gridCol w="6028055">
                  <a:extLst>
                    <a:ext uri="{9D8B030D-6E8A-4147-A177-3AD203B41FA5}">
                      <a16:colId xmlns:a16="http://schemas.microsoft.com/office/drawing/2014/main" val="2844317822"/>
                    </a:ext>
                  </a:extLst>
                </a:gridCol>
                <a:gridCol w="1503998">
                  <a:extLst>
                    <a:ext uri="{9D8B030D-6E8A-4147-A177-3AD203B41FA5}">
                      <a16:colId xmlns:a16="http://schemas.microsoft.com/office/drawing/2014/main" val="3859346667"/>
                    </a:ext>
                  </a:extLst>
                </a:gridCol>
                <a:gridCol w="2083435">
                  <a:extLst>
                    <a:ext uri="{9D8B030D-6E8A-4147-A177-3AD203B41FA5}">
                      <a16:colId xmlns:a16="http://schemas.microsoft.com/office/drawing/2014/main" val="1063336516"/>
                    </a:ext>
                  </a:extLst>
                </a:gridCol>
                <a:gridCol w="1208723">
                  <a:extLst>
                    <a:ext uri="{9D8B030D-6E8A-4147-A177-3AD203B41FA5}">
                      <a16:colId xmlns:a16="http://schemas.microsoft.com/office/drawing/2014/main" val="3097375492"/>
                    </a:ext>
                  </a:extLst>
                </a:gridCol>
              </a:tblGrid>
              <a:tr h="621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Федеральный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бюджет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Иная приносящая</a:t>
                      </a:r>
                      <a:b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доход деятельность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Всего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30169"/>
                  </a:ext>
                </a:extLst>
              </a:tr>
              <a:tr h="414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Доходы</a:t>
                      </a:r>
                      <a:endParaRPr lang="ru-RU" sz="18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1324,77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923,64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2248,41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181957"/>
                  </a:ext>
                </a:extLst>
              </a:tr>
              <a:tr h="4143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Расходы</a:t>
                      </a:r>
                      <a:endParaRPr lang="ru-RU" sz="1800" dirty="0">
                        <a:solidFill>
                          <a:srgbClr val="E72B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1325,34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885,23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E72B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2210,57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067770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оплата труда с начислениями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930,31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617,85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1548,16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32785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коммунальные услуги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30,65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27,79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58,44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34618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услуги, работы по содержанию имущества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31,52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48,23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79,75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668674"/>
                  </a:ext>
                </a:extLst>
              </a:tr>
              <a:tr h="637174"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</a:t>
                      </a: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приобретение основных средств (литература, оборудование, мебель, вычислительная, бытовая и оргтехника) и пополнение материальных запасов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70,80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16,33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87,13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384351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услуги связи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2,88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2,28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5,16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551636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транспортные услуги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3,73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4,63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45553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прочие работы, услуги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52,64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151,45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204,09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178834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прочие расходы (стипендии, штрафы </a:t>
                      </a: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 </a:t>
                      </a: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т. п.)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205,64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17,57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12934"/>
                  </a:ext>
                </a:extLst>
              </a:tr>
              <a:tr h="3452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– пособия по социальной помощи населению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—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05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3.2. </a:t>
            </a:r>
            <a:r>
              <a:rPr lang="ru-RU" dirty="0"/>
              <a:t>Средняя зарплата в ГУАП по категориям работников в </a:t>
            </a:r>
            <a:r>
              <a:rPr lang="ru-RU" dirty="0" smtClean="0"/>
              <a:t>2018 году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1 полугодии </a:t>
            </a:r>
            <a:r>
              <a:rPr lang="ru-RU" dirty="0" smtClean="0"/>
              <a:t>2019 </a:t>
            </a:r>
            <a:r>
              <a:rPr lang="ru-RU" dirty="0"/>
              <a:t>года, </a:t>
            </a:r>
            <a:r>
              <a:rPr lang="ru-RU" dirty="0" smtClean="0"/>
              <a:t>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48015"/>
              </p:ext>
            </p:extLst>
          </p:nvPr>
        </p:nvGraphicFramePr>
        <p:xfrm>
          <a:off x="265407" y="1628775"/>
          <a:ext cx="11814809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878648">
                  <a:extLst>
                    <a:ext uri="{9D8B030D-6E8A-4147-A177-3AD203B41FA5}">
                      <a16:colId xmlns:a16="http://schemas.microsoft.com/office/drawing/2014/main" val="752020479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144618268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287617228"/>
                    </a:ext>
                  </a:extLst>
                </a:gridCol>
                <a:gridCol w="821372">
                  <a:extLst>
                    <a:ext uri="{9D8B030D-6E8A-4147-A177-3AD203B41FA5}">
                      <a16:colId xmlns:a16="http://schemas.microsoft.com/office/drawing/2014/main" val="2805649446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3684261979"/>
                    </a:ext>
                  </a:extLst>
                </a:gridCol>
                <a:gridCol w="1183322">
                  <a:extLst>
                    <a:ext uri="{9D8B030D-6E8A-4147-A177-3AD203B41FA5}">
                      <a16:colId xmlns:a16="http://schemas.microsoft.com/office/drawing/2014/main" val="388190498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12653105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118474579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1355245447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137807905"/>
                    </a:ext>
                  </a:extLst>
                </a:gridCol>
                <a:gridCol w="1183322">
                  <a:extLst>
                    <a:ext uri="{9D8B030D-6E8A-4147-A177-3AD203B41FA5}">
                      <a16:colId xmlns:a16="http://schemas.microsoft.com/office/drawing/2014/main" val="1122888966"/>
                    </a:ext>
                  </a:extLst>
                </a:gridCol>
              </a:tblGrid>
              <a:tr h="444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Категория</a:t>
                      </a:r>
                      <a:b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работников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полугодие 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134012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Средне-</a:t>
                      </a:r>
                      <a:b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списочная</a:t>
                      </a:r>
                      <a:r>
                        <a:rPr lang="en-US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en-US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числен</a:t>
                      </a:r>
                      <a:r>
                        <a:rPr lang="en-US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Источник</a:t>
                      </a:r>
                      <a:b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финансирования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 указу</a:t>
                      </a:r>
                      <a:b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Президента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Средне-</a:t>
                      </a:r>
                      <a:b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списочная</a:t>
                      </a: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/>
                      </a:r>
                      <a:b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числен</a:t>
                      </a:r>
                      <a:r>
                        <a:rPr lang="en-US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Источник</a:t>
                      </a:r>
                      <a:b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финансирования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Итого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 указу</a:t>
                      </a:r>
                      <a:b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Президента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95914"/>
                  </a:ext>
                </a:extLst>
              </a:tr>
              <a:tr h="119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бюдж.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внеб.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бюдж.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внеб.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6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ППС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394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67 074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42 781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109 855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102 196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56 818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53 482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110 300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106 854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68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НР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68 794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63 006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131 800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102 196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8,2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7 858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124 342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132 200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106 854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3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Препод. </a:t>
                      </a:r>
                      <a:r>
                        <a:rPr lang="ru-RU" sz="1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6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40 956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21 579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62 535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51 098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40 214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30 240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70 454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53 427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914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УВП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28 976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11 563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40 539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24 199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17 115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41 314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24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АУП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55 931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20 547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76 478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45 282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31 655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76 937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68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Прочий персонал</a:t>
                      </a:r>
                      <a:endParaRPr lang="ru-RU" sz="16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19 296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9 768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29 064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21 996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7 361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29 357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908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категории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</a:t>
                      </a:r>
                      <a:r>
                        <a:rPr lang="ru-RU" sz="20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8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3.3. </a:t>
            </a:r>
            <a:r>
              <a:rPr lang="ru-RU" dirty="0"/>
              <a:t>Динамика средней численности работников ГУАП (по </a:t>
            </a:r>
            <a:r>
              <a:rPr lang="ru-RU" dirty="0" smtClean="0"/>
              <a:t>категориям)</a:t>
            </a:r>
            <a:br>
              <a:rPr lang="ru-RU" dirty="0" smtClean="0"/>
            </a:br>
            <a:r>
              <a:rPr lang="ru-RU" dirty="0" smtClean="0"/>
              <a:t>        в 201</a:t>
            </a:r>
            <a:r>
              <a:rPr lang="ru-RU" dirty="0"/>
              <a:t>6</a:t>
            </a:r>
            <a:r>
              <a:rPr lang="ru-RU" dirty="0" smtClean="0"/>
              <a:t>–2019 </a:t>
            </a:r>
            <a:r>
              <a:rPr lang="ru-RU" dirty="0"/>
              <a:t>годах, </a:t>
            </a:r>
            <a:r>
              <a:rPr lang="ru-RU" dirty="0" smtClean="0"/>
              <a:t>чел.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10441"/>
              </p:ext>
            </p:extLst>
          </p:nvPr>
        </p:nvGraphicFramePr>
        <p:xfrm>
          <a:off x="2236045" y="1628775"/>
          <a:ext cx="6560739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087502">
                  <a:extLst>
                    <a:ext uri="{9D8B030D-6E8A-4147-A177-3AD203B41FA5}">
                      <a16:colId xmlns:a16="http://schemas.microsoft.com/office/drawing/2014/main" val="1565668488"/>
                    </a:ext>
                  </a:extLst>
                </a:gridCol>
                <a:gridCol w="1132231">
                  <a:extLst>
                    <a:ext uri="{9D8B030D-6E8A-4147-A177-3AD203B41FA5}">
                      <a16:colId xmlns:a16="http://schemas.microsoft.com/office/drawing/2014/main" val="1113654159"/>
                    </a:ext>
                  </a:extLst>
                </a:gridCol>
                <a:gridCol w="1032594">
                  <a:extLst>
                    <a:ext uri="{9D8B030D-6E8A-4147-A177-3AD203B41FA5}">
                      <a16:colId xmlns:a16="http://schemas.microsoft.com/office/drawing/2014/main" val="1590958598"/>
                    </a:ext>
                  </a:extLst>
                </a:gridCol>
                <a:gridCol w="1032594">
                  <a:extLst>
                    <a:ext uri="{9D8B030D-6E8A-4147-A177-3AD203B41FA5}">
                      <a16:colId xmlns:a16="http://schemas.microsoft.com/office/drawing/2014/main" val="2704327964"/>
                    </a:ext>
                  </a:extLst>
                </a:gridCol>
                <a:gridCol w="1275818">
                  <a:extLst>
                    <a:ext uri="{9D8B030D-6E8A-4147-A177-3AD203B41FA5}">
                      <a16:colId xmlns:a16="http://schemas.microsoft.com/office/drawing/2014/main" val="378451862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Категория</a:t>
                      </a:r>
                      <a:b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работников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Средняя численность работников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815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2016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</a:t>
                      </a:r>
                      <a:r>
                        <a:rPr lang="ru-RU" sz="1800" b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пол. 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13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ППС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399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390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394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43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Препод. </a:t>
                      </a: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38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316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УВП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279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279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70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АУП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266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725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Прочий персонал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207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204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57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категории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06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3.4. </a:t>
            </a:r>
            <a:r>
              <a:rPr lang="ru-RU" dirty="0"/>
              <a:t>Управление имущественным комплексом в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уч.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324" y="1449388"/>
            <a:ext cx="111617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/>
              <a:t>ГУАП владеет на праве оперативного управления </a:t>
            </a:r>
            <a:r>
              <a:rPr lang="ru-RU" sz="1400" b="1" dirty="0"/>
              <a:t>13 объектами </a:t>
            </a:r>
            <a:r>
              <a:rPr lang="ru-RU" sz="1400" dirty="0"/>
              <a:t>недвижимости, общей площадью </a:t>
            </a:r>
            <a:r>
              <a:rPr lang="ru-RU" sz="1400" b="1" dirty="0"/>
              <a:t>98456,2 </a:t>
            </a:r>
            <a:r>
              <a:rPr lang="ru-RU" sz="1400" b="1" dirty="0" smtClean="0"/>
              <a:t>кв. м.</a:t>
            </a:r>
            <a:endParaRPr lang="ru-RU" sz="1400" b="1" dirty="0"/>
          </a:p>
          <a:p>
            <a:pPr>
              <a:spcAft>
                <a:spcPts val="1200"/>
              </a:spcAft>
            </a:pPr>
            <a:r>
              <a:rPr lang="ru-RU" sz="1400" dirty="0"/>
              <a:t>ГУАП владеет на праве постоянного (бессрочного) пользования </a:t>
            </a:r>
            <a:r>
              <a:rPr lang="ru-RU" sz="1400" b="1" dirty="0"/>
              <a:t>11 земельными участками</a:t>
            </a:r>
            <a:r>
              <a:rPr lang="ru-RU" sz="1400" dirty="0"/>
              <a:t>, общей площадью </a:t>
            </a:r>
            <a:r>
              <a:rPr lang="ru-RU" sz="1400" b="1" dirty="0" smtClean="0"/>
              <a:t>93473,кв. м.</a:t>
            </a:r>
            <a:endParaRPr lang="ru-RU" sz="1400" b="1" dirty="0"/>
          </a:p>
          <a:p>
            <a:pPr>
              <a:spcAft>
                <a:spcPts val="1200"/>
              </a:spcAft>
            </a:pPr>
            <a:r>
              <a:rPr lang="ru-RU" sz="1400" b="1" dirty="0" smtClean="0"/>
              <a:t>12.09.2018 </a:t>
            </a:r>
            <a:r>
              <a:rPr lang="ru-RU" sz="1400" dirty="0"/>
              <a:t>оформлено право оперативного управления на объект недвижимого имущества - Трансформаторная подстанция № 5467 на </a:t>
            </a:r>
            <a:r>
              <a:rPr lang="ru-RU" sz="1400" dirty="0" smtClean="0"/>
              <a:t>ул. </a:t>
            </a:r>
            <a:r>
              <a:rPr lang="ru-RU" sz="1400" dirty="0"/>
              <a:t>Большая Морская, дом 67, литера </a:t>
            </a:r>
            <a:r>
              <a:rPr lang="ru-RU" sz="1400" dirty="0" smtClean="0"/>
              <a:t>М. 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dirty="0" smtClean="0"/>
              <a:t>Получено </a:t>
            </a:r>
            <a:r>
              <a:rPr lang="ru-RU" sz="1400" dirty="0"/>
              <a:t>распоряжение ТУ </a:t>
            </a:r>
            <a:r>
              <a:rPr lang="ru-RU" sz="1400" dirty="0" err="1"/>
              <a:t>Росимущества</a:t>
            </a:r>
            <a:r>
              <a:rPr lang="ru-RU" sz="1400" dirty="0"/>
              <a:t> в Ставропольском каре от </a:t>
            </a:r>
            <a:r>
              <a:rPr lang="ru-RU" sz="1400" dirty="0" smtClean="0"/>
              <a:t>10.06.2019 </a:t>
            </a:r>
            <a:r>
              <a:rPr lang="ru-RU" sz="1400" dirty="0"/>
              <a:t>№714 «О безвозмездной передаче имущества, находящегося в федеральной собственности и закрепленного на праве оперативного управления за федеральным государственным автономным образовательным учреждением высшего образования «Санкт-Петербургский государственный университет аэрокосмического приборостроения», в муниципальную собственность муниципального образования города-курорта Пятигорска Ставропольского края», акт приема передачи подписан и утвержден ТУ </a:t>
            </a:r>
            <a:r>
              <a:rPr lang="ru-RU" sz="1400" dirty="0" err="1"/>
              <a:t>Росимущества</a:t>
            </a:r>
            <a:r>
              <a:rPr lang="ru-RU" sz="1400" dirty="0"/>
              <a:t> в Ставропольском крае </a:t>
            </a:r>
            <a:r>
              <a:rPr lang="ru-RU" sz="1400" dirty="0" smtClean="0"/>
              <a:t>17.07.2019. 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dirty="0" smtClean="0"/>
              <a:t>В </a:t>
            </a:r>
            <a:r>
              <a:rPr lang="ru-RU" sz="1400" dirty="0"/>
              <a:t>ноябре 2018 получено письмо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 согласовании передачи в аренду помещений, для размещения банкоматов и терминалов (8 договоров аренды</a:t>
            </a:r>
            <a:r>
              <a:rPr lang="ru-RU" sz="1400" dirty="0" smtClean="0"/>
              <a:t>).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dirty="0" smtClean="0"/>
              <a:t>В </a:t>
            </a:r>
            <a:r>
              <a:rPr lang="ru-RU" sz="1400" dirty="0"/>
              <a:t>декабре 2018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сняло с контроля ГУАП в связи с устранением всех нарушений, выявленных при проверке в 2017 </a:t>
            </a:r>
            <a:r>
              <a:rPr lang="ru-RU" sz="1400" dirty="0" smtClean="0"/>
              <a:t>году. 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dirty="0" smtClean="0"/>
              <a:t>В </a:t>
            </a:r>
            <a:r>
              <a:rPr lang="ru-RU" sz="1400" dirty="0" err="1"/>
              <a:t>Минобрнауки</a:t>
            </a:r>
            <a:r>
              <a:rPr lang="ru-RU" sz="1400" dirty="0"/>
              <a:t> направлено 7 пакетов документов для согласования аренды помещений, из них согласовано 7 по первому этапу (приказ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</a:t>
            </a:r>
            <a:r>
              <a:rPr lang="ru-RU" sz="1400" dirty="0" smtClean="0"/>
              <a:t>20.02.2019 </a:t>
            </a:r>
            <a:r>
              <a:rPr lang="ru-RU" sz="1400" dirty="0"/>
              <a:t>№8Н), и 2 по второму </a:t>
            </a:r>
            <a:r>
              <a:rPr lang="ru-RU" sz="1400" dirty="0" smtClean="0"/>
              <a:t>этапу. 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dirty="0" smtClean="0"/>
              <a:t>На 01.08.2019 </a:t>
            </a:r>
            <a:r>
              <a:rPr lang="ru-RU" sz="1400" dirty="0"/>
              <a:t>действуют 16 договоров аренды с 6 </a:t>
            </a:r>
            <a:r>
              <a:rPr lang="ru-RU" sz="1400" dirty="0" smtClean="0"/>
              <a:t>арендаторами. </a:t>
            </a:r>
            <a:r>
              <a:rPr lang="ru-RU" sz="1400" dirty="0"/>
              <a:t>В аренду передано 1386,7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 </a:t>
            </a:r>
            <a:r>
              <a:rPr lang="ru-RU" sz="1400" dirty="0"/>
              <a:t>что составляет 1,4% от общей площади зданий, находящихся в оперативном управлении у </a:t>
            </a:r>
            <a:r>
              <a:rPr lang="ru-RU" sz="1400" dirty="0" smtClean="0"/>
              <a:t>университета.</a:t>
            </a:r>
            <a:endParaRPr lang="ru-RU" sz="1400" dirty="0"/>
          </a:p>
          <a:p>
            <a:pPr>
              <a:spcAft>
                <a:spcPts val="1200"/>
              </a:spcAft>
            </a:pPr>
            <a:r>
              <a:rPr lang="ru-RU" sz="1400" b="1" dirty="0" smtClean="0"/>
              <a:t>За </a:t>
            </a:r>
            <a:r>
              <a:rPr lang="ru-RU" sz="1400" b="1" dirty="0"/>
              <a:t>2018 год в доход университета поступило 8,33 </a:t>
            </a:r>
            <a:r>
              <a:rPr lang="ru-RU" sz="1400" b="1" dirty="0" smtClean="0"/>
              <a:t>млн. руб. </a:t>
            </a:r>
            <a:r>
              <a:rPr lang="ru-RU" sz="1400" b="1" dirty="0"/>
              <a:t>арендной платы за аренду помещений и </a:t>
            </a:r>
            <a:r>
              <a:rPr lang="ru-RU" sz="1400" b="1" dirty="0" smtClean="0"/>
              <a:t>оборудования.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182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итоги 2018/19 уч. </a:t>
            </a:r>
            <a:r>
              <a:rPr lang="ru-RU" dirty="0"/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5325" y="1268413"/>
            <a:ext cx="108013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В ГУАП совместно с Фондом «Центр стратегических разработок «Северо-Запад» велась подготовка кадрового резерва по программе повышения квалификации молодых и перспективных </a:t>
            </a:r>
            <a:r>
              <a:rPr lang="ru-RU" sz="1600" dirty="0" smtClean="0"/>
              <a:t>работников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Школа ключевых исследователей ГУАП</a:t>
            </a:r>
            <a:r>
              <a:rPr lang="ru-RU" sz="1600" dirty="0" smtClean="0"/>
              <a:t>»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Создан научно-методический совет Инженерной школы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Проведение </a:t>
            </a:r>
            <a:r>
              <a:rPr lang="ru-RU" sz="1600" dirty="0" smtClean="0"/>
              <a:t>конкурса </a:t>
            </a:r>
            <a:r>
              <a:rPr lang="ru-RU" sz="1600" dirty="0"/>
              <a:t>образовательных программ магистратуры на 2018/2019 и 2019/2020 уч. </a:t>
            </a:r>
            <a:r>
              <a:rPr lang="ru-RU" sz="1600" dirty="0" smtClean="0"/>
              <a:t>годы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Проведение еженедельного мониторинга успеваемости студентов в рамках внутренней оценки качества подготовки обучающихся с помощью АИС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Объем НИОКР в 2018 году составил 255 млн. руб. 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Увеличение числа и качества заявок на участие в конкурсах Министерства науки и высшего образования, РФФИ, РНФ на получение грантов и субсидий для проведение научных исследований. (число заявок увеличилось на 28%)</a:t>
            </a:r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Увеличение числа публикаций сотрудников ГУАП в изданиях, индексируемых </a:t>
            </a:r>
            <a:r>
              <a:rPr lang="ru-RU" sz="1600" dirty="0" err="1"/>
              <a:t>Scopus</a:t>
            </a:r>
            <a:r>
              <a:rPr lang="ru-RU" sz="1600" dirty="0"/>
              <a:t>, на 52%, в том числе статей в журналах - на 46</a:t>
            </a:r>
            <a:r>
              <a:rPr lang="ru-RU" sz="1600" dirty="0" smtClean="0"/>
              <a:t>%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Внедрение мер по стимулированию создания объектов интеллектуальной собственности ГУАП. Увеличение числа заявок на выдачу патентов и государственную регистрацию объектов интеллектуальной собственности (на 130</a:t>
            </a:r>
            <a:r>
              <a:rPr lang="ru-RU" sz="1600" dirty="0" smtClean="0"/>
              <a:t>%)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Набор в 2018 г. в ГУАП студентов-иностранцев на контрактной основе (312 чел</a:t>
            </a:r>
            <a:r>
              <a:rPr lang="ru-RU" sz="1600" dirty="0" smtClean="0"/>
              <a:t>.)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На территории Московского района открыт современный многофункциональный спортивный комплекс </a:t>
            </a:r>
            <a:r>
              <a:rPr lang="ru-RU" sz="1600" dirty="0" smtClean="0"/>
              <a:t>ГУАП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ГУАП активно участвовал в большом числе городских и всероссийских массовых молодежных </a:t>
            </a:r>
            <a:r>
              <a:rPr lang="ru-RU" sz="1600" dirty="0" smtClean="0"/>
              <a:t>мероприятий</a:t>
            </a:r>
            <a:endParaRPr lang="ru-RU" sz="1600" dirty="0"/>
          </a:p>
          <a:p>
            <a:pPr marL="342900" lvl="0" indent="-342900">
              <a:buFont typeface="+mj-lt"/>
              <a:buAutoNum type="arabicPeriod" startAt="13"/>
            </a:pPr>
            <a:r>
              <a:rPr lang="ru-RU" sz="1600" dirty="0"/>
              <a:t>Семь работников ГУАП стали лауреатами двух премий Правительства Санкт-Петербурга за выдающиеся достижения в области высшего и среднего профессионального образования и премии Правительства Санкт-Петербурга за выдающиеся научные результаты в области науки и </a:t>
            </a:r>
            <a:r>
              <a:rPr lang="ru-RU" sz="1600" dirty="0" smtClean="0"/>
              <a:t>техники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61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3.5. </a:t>
            </a:r>
            <a:r>
              <a:rPr lang="ru-RU" dirty="0"/>
              <a:t>Основные городские и всероссийские молодежные мероприятия в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уч.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325" y="1279770"/>
            <a:ext cx="1116171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E72B70"/>
                </a:solidFill>
                <a:latin typeface="+mj-lt"/>
              </a:rPr>
              <a:t>15.09.2018 ГУАП 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во второй раз организовал «Парад российского студенчества», студенты ГУАП возглавили колонну из 49 учебных заведений </a:t>
            </a:r>
            <a:r>
              <a:rPr lang="ru-RU" sz="2000" b="1" dirty="0" smtClean="0">
                <a:solidFill>
                  <a:srgbClr val="E72B70"/>
                </a:solidFill>
                <a:latin typeface="+mj-lt"/>
              </a:rPr>
              <a:t>Петербурга. 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Парад объединил более 3500 </a:t>
            </a:r>
            <a:r>
              <a:rPr lang="ru-RU" sz="2000" b="1" dirty="0" smtClean="0">
                <a:solidFill>
                  <a:srgbClr val="E72B70"/>
                </a:solidFill>
                <a:latin typeface="+mj-lt"/>
              </a:rPr>
              <a:t>первокурсников</a:t>
            </a:r>
            <a:endParaRPr lang="ru-RU" sz="2000" b="1" dirty="0">
              <a:solidFill>
                <a:srgbClr val="E72B70"/>
              </a:solidFill>
              <a:latin typeface="+mj-lt"/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26.10.2018</a:t>
            </a:r>
            <a:r>
              <a:rPr lang="ru-RU" sz="2000" dirty="0" smtClean="0"/>
              <a:t> состоялось </a:t>
            </a:r>
            <a:r>
              <a:rPr lang="ru-RU" sz="2000" dirty="0"/>
              <a:t>открытие нового многофункционального спортивного комплекса ГУАП на территории Московского </a:t>
            </a:r>
            <a:r>
              <a:rPr lang="ru-RU" sz="2000" dirty="0" smtClean="0"/>
              <a:t>района.</a:t>
            </a:r>
            <a:endParaRPr lang="ru-RU" sz="20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26.10.2018. </a:t>
            </a:r>
            <a:r>
              <a:rPr lang="ru-RU" sz="2000" dirty="0"/>
              <a:t>Научно-образовательный акселератор ГУАП «Инженерный гараж» получил новую мастерскую и </a:t>
            </a:r>
            <a:r>
              <a:rPr lang="ru-RU" sz="2000" dirty="0" err="1" smtClean="0"/>
              <a:t>коворкинг</a:t>
            </a:r>
            <a:r>
              <a:rPr lang="ru-RU" sz="2000" dirty="0" smtClean="0"/>
              <a:t>-пространство</a:t>
            </a:r>
            <a:endParaRPr lang="ru-RU" sz="20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26.10.2018. </a:t>
            </a:r>
            <a:r>
              <a:rPr lang="ru-RU" sz="2000" dirty="0"/>
              <a:t>Фестиваль студенческого спорта </a:t>
            </a:r>
            <a:r>
              <a:rPr lang="ru-RU" sz="2000" dirty="0" smtClean="0"/>
              <a:t>«</a:t>
            </a:r>
            <a:r>
              <a:rPr lang="ru-RU" sz="2000" dirty="0" err="1" smtClean="0"/>
              <a:t>Вспорте</a:t>
            </a:r>
            <a:r>
              <a:rPr lang="ru-RU" sz="2000" dirty="0" smtClean="0"/>
              <a:t> </a:t>
            </a:r>
            <a:r>
              <a:rPr lang="ru-RU" sz="2000" dirty="0" err="1"/>
              <a:t>Фест</a:t>
            </a:r>
            <a:r>
              <a:rPr lang="ru-RU" sz="2000" dirty="0"/>
              <a:t> </a:t>
            </a:r>
            <a:r>
              <a:rPr lang="ru-RU" sz="2000" dirty="0" smtClean="0"/>
              <a:t>СПб»</a:t>
            </a:r>
            <a:endParaRPr lang="ru-RU" sz="20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20.11.2018</a:t>
            </a:r>
            <a:r>
              <a:rPr lang="ru-RU" sz="2000" dirty="0" smtClean="0"/>
              <a:t> Участие в конкурсе Санкт-Петербурга </a:t>
            </a:r>
            <a:r>
              <a:rPr lang="ru-RU" sz="2000" dirty="0"/>
              <a:t>«Студент года-2018</a:t>
            </a:r>
            <a:r>
              <a:rPr lang="ru-RU" sz="2000" dirty="0" smtClean="0"/>
              <a:t>»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Победителем </a:t>
            </a:r>
            <a:r>
              <a:rPr lang="ru-RU" sz="2000" dirty="0"/>
              <a:t>в </a:t>
            </a:r>
            <a:r>
              <a:rPr lang="ru-RU" sz="2000" dirty="0" smtClean="0"/>
              <a:t>номинации </a:t>
            </a:r>
            <a:r>
              <a:rPr lang="ru-RU" sz="2000" dirty="0"/>
              <a:t>«Лучший в студенческом спорте»</a:t>
            </a:r>
            <a:r>
              <a:rPr lang="ru-RU" sz="2000" dirty="0" smtClean="0"/>
              <a:t> </a:t>
            </a:r>
            <a:r>
              <a:rPr lang="ru-RU" sz="2000" dirty="0"/>
              <a:t>стала студентка ГУАП </a:t>
            </a:r>
            <a:endParaRPr lang="ru-RU" sz="2000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20 и 21.11.2018 прошел Всероссийский патриотический форум «</a:t>
            </a:r>
            <a:r>
              <a:rPr lang="ru-RU" sz="2000" b="1" dirty="0" err="1">
                <a:solidFill>
                  <a:srgbClr val="E72B70"/>
                </a:solidFill>
                <a:latin typeface="+mj-lt"/>
              </a:rPr>
              <a:t>КосмоСтарт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»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28.11.2018. Команда ГУАП завоевала золото, два серебра и бронзу в 4-х компетенциях в финале II Национального межвузовского чемпионата «Молодые профессионалы» (</a:t>
            </a:r>
            <a:r>
              <a:rPr lang="ru-RU" sz="2000" b="1" dirty="0" err="1">
                <a:solidFill>
                  <a:srgbClr val="E72B70"/>
                </a:solidFill>
                <a:latin typeface="+mj-lt"/>
              </a:rPr>
              <a:t>WorldSkills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E72B70"/>
                </a:solidFill>
                <a:latin typeface="+mj-lt"/>
              </a:rPr>
              <a:t>Russia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52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3.5. </a:t>
            </a:r>
            <a:r>
              <a:rPr lang="ru-RU" dirty="0"/>
              <a:t>Основные городские и всероссийские молодежные мероприятия в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уч.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5325" y="1268413"/>
            <a:ext cx="11410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Ноябрь-декабрь 2018. ГУАП в 13-й раз провел международный фестиваль для школьников </a:t>
            </a:r>
            <a:br>
              <a:rPr lang="ru-RU" sz="2000" b="1" dirty="0">
                <a:solidFill>
                  <a:srgbClr val="E72B70"/>
                </a:solidFill>
                <a:latin typeface="+mj-lt"/>
              </a:rPr>
            </a:br>
            <a:r>
              <a:rPr lang="ru-RU" sz="2000" b="1" dirty="0">
                <a:solidFill>
                  <a:srgbClr val="E72B70"/>
                </a:solidFill>
                <a:latin typeface="+mj-lt"/>
              </a:rPr>
              <a:t>«Ветер перемен»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23.12. 2018</a:t>
            </a:r>
            <a:r>
              <a:rPr lang="ru-RU" sz="2000" dirty="0" smtClean="0"/>
              <a:t>. Участие студента ГУАП на втором национальном отраслевом чемпионате цифровых профессий </a:t>
            </a:r>
            <a:r>
              <a:rPr lang="ru-RU" sz="2000" dirty="0" err="1" smtClean="0"/>
              <a:t>Digital</a:t>
            </a:r>
            <a:r>
              <a:rPr lang="ru-RU" sz="2000" dirty="0" smtClean="0"/>
              <a:t> </a:t>
            </a:r>
            <a:r>
              <a:rPr lang="ru-RU" sz="2000" dirty="0" err="1" smtClean="0"/>
              <a:t>Skills</a:t>
            </a:r>
            <a:r>
              <a:rPr lang="ru-RU" sz="2000" dirty="0" smtClean="0"/>
              <a:t> 2018 по компетенции «Корпоративная защита от внутренних угроз информационной безопасности»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26.02.2019.</a:t>
            </a:r>
            <a:r>
              <a:rPr lang="ru-RU" sz="2000" dirty="0" smtClean="0"/>
              <a:t> В научно-выставочном зале «Леонардо да Винчи» состоялась презентация лабораторий Инженерной школы ГУАП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24.03.2019.</a:t>
            </a:r>
            <a:r>
              <a:rPr lang="ru-RU" sz="2000" dirty="0" smtClean="0"/>
              <a:t> Победа команды ГУАП в региональном этапе соревнований Eurobot-2019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04.04.2019.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Профориентационное</a:t>
            </a:r>
            <a:r>
              <a:rPr lang="ru-RU" sz="2000" dirty="0" smtClean="0"/>
              <a:t> мероприятие для студентов и работодателей </a:t>
            </a:r>
            <a:br>
              <a:rPr lang="ru-RU" sz="2000" dirty="0" smtClean="0"/>
            </a:br>
            <a:r>
              <a:rPr lang="ru-RU" sz="2000" dirty="0" smtClean="0"/>
              <a:t>«Карьерный марафон»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9 мая. ГУАП принял участие в Параде Победы.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04.06.2019. На базе ГУАП открыта площадка нового туристического маршрута под названием «Музейная линия»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19.06.2019. ГУАП представил будущую региональною Точку кипения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E72B70"/>
                </a:solidFill>
                <a:latin typeface="+mj-lt"/>
              </a:rPr>
              <a:t>20.07.2019-21.07.2019. В парке 300-летия прошел пятый фестиваль социальной сети «</a:t>
            </a:r>
            <a:r>
              <a:rPr lang="ru-RU" sz="2000" b="1" dirty="0" err="1">
                <a:solidFill>
                  <a:srgbClr val="E72B70"/>
                </a:solidFill>
                <a:latin typeface="+mj-lt"/>
              </a:rPr>
              <a:t>ВКонтакте</a:t>
            </a:r>
            <a:r>
              <a:rPr lang="ru-RU" sz="2000" b="1" dirty="0">
                <a:solidFill>
                  <a:srgbClr val="E72B70"/>
                </a:solidFill>
                <a:latin typeface="+mj-lt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7497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3.6. </a:t>
            </a:r>
            <a:r>
              <a:rPr lang="ru-RU" dirty="0"/>
              <a:t>Перечень ремонтных работ в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уч. </a:t>
            </a:r>
            <a:r>
              <a:rPr lang="ru-RU" dirty="0"/>
              <a:t>году и расходы на ремонт,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14108"/>
              </p:ext>
            </p:extLst>
          </p:nvPr>
        </p:nvGraphicFramePr>
        <p:xfrm>
          <a:off x="695326" y="1268413"/>
          <a:ext cx="11161712" cy="5040319"/>
        </p:xfrm>
        <a:graphic>
          <a:graphicData uri="http://schemas.openxmlformats.org/drawingml/2006/table">
            <a:tbl>
              <a:tblPr firstRow="1" firstCol="1" bandRow="1"/>
              <a:tblGrid>
                <a:gridCol w="9831997">
                  <a:extLst>
                    <a:ext uri="{9D8B030D-6E8A-4147-A177-3AD203B41FA5}">
                      <a16:colId xmlns:a16="http://schemas.microsoft.com/office/drawing/2014/main" val="3619259618"/>
                    </a:ext>
                  </a:extLst>
                </a:gridCol>
                <a:gridCol w="1329715">
                  <a:extLst>
                    <a:ext uri="{9D8B030D-6E8A-4147-A177-3AD203B41FA5}">
                      <a16:colId xmlns:a16="http://schemas.microsoft.com/office/drawing/2014/main" val="797454461"/>
                    </a:ext>
                  </a:extLst>
                </a:gridCol>
              </a:tblGrid>
              <a:tr h="630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Перечень основных ремонтных работ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Стоимость работ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76475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Ремонтные работы в помещениях Инженерного гаража по адресу: Московский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пр.,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 149в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72579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Ремонтные работы в жилых помещениях 10 этажа общежития по адресу: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ул.Передовиков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95332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помещений, расположенных на 1 этаже здания по адресу: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Передовиков,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д.13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корп.2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697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001508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мягкой кровли общежития по адресу: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ул.Передовиков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627228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санитарной комнаты 3 этажа 4 секции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общежития: пр.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Маршала Жукова,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д.24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90992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коридора 3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между лестницами №8 и №9 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пом. 53-01: ул.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Б.Морская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д.67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5 994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31089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коридора 3 корпуса 1 этажа (по предписанию МЧС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): ул.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Ленсовета,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4 492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65542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внутреннего электроснабжения и электроосвещения корпусов 1,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2: ул.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Гастелло,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д.15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7 591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642926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Монтаж системы видеонаблюдения 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общежитии: ул.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Передовиков,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2 993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04798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Работы по замене верхнего и нижнего розлива ХВС и ГВС 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общежитии: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ул.Передовиков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1 881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53111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работ по замене оконных заполнений  в помещениях и общежитиях университета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912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00471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обслуживание и ППР инженерных коммуникаций во всех зданиях университета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13340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293312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аудиторий, лабораторий, коридоров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уч.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зданий и прочие работы РСО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8 804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310910"/>
                  </a:ext>
                </a:extLst>
              </a:tr>
              <a:tr h="315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Работы по предписаниям контролирующих организаций по всем адресам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4 740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773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9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3.6. </a:t>
            </a:r>
            <a:r>
              <a:rPr lang="ru-RU" dirty="0"/>
              <a:t>Перечень ремонтных работ в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уч. </a:t>
            </a:r>
            <a:r>
              <a:rPr lang="ru-RU" dirty="0"/>
              <a:t>году и расходы на ремонт, </a:t>
            </a:r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12626"/>
              </p:ext>
            </p:extLst>
          </p:nvPr>
        </p:nvGraphicFramePr>
        <p:xfrm>
          <a:off x="695326" y="1268413"/>
          <a:ext cx="11161712" cy="5040317"/>
        </p:xfrm>
        <a:graphic>
          <a:graphicData uri="http://schemas.openxmlformats.org/drawingml/2006/table">
            <a:tbl>
              <a:tblPr firstRow="1" firstCol="1" bandRow="1"/>
              <a:tblGrid>
                <a:gridCol w="9824182">
                  <a:extLst>
                    <a:ext uri="{9D8B030D-6E8A-4147-A177-3AD203B41FA5}">
                      <a16:colId xmlns:a16="http://schemas.microsoft.com/office/drawing/2014/main" val="3619259618"/>
                    </a:ext>
                  </a:extLst>
                </a:gridCol>
                <a:gridCol w="1337530">
                  <a:extLst>
                    <a:ext uri="{9D8B030D-6E8A-4147-A177-3AD203B41FA5}">
                      <a16:colId xmlns:a16="http://schemas.microsoft.com/office/drawing/2014/main" val="797454461"/>
                    </a:ext>
                  </a:extLst>
                </a:gridCol>
              </a:tblGrid>
              <a:tr h="563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Перечень основных ремонтных работ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Стоимость работ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76475"/>
                  </a:ext>
                </a:extLst>
              </a:tr>
              <a:tr h="53220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Исследование опасных и вредных производственных факторов для целей проведения производственного контроля 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1382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75012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7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профилактич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измерений и испытаний электрооборудования в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корпусах и общежитиях 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2981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36895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Поставка и монтаж кондиционеров для нужд университета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309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38409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Санитарная вырубка аварийных, больных деревьев и кустарников на территории на 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Гастелло,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д.15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474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9845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Монтаж ограждения ГУАП с военной частью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6717: ул. Б.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Морская,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д.67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432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116354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проектных и изыскательских работ по реконструкции общежития на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Гастелло,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д.16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9 977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519720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17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госэкспертизы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результатов инженерных изысканий по общежитию на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Гастелло,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д.16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545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050010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проектов отопления и горячего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водоснабжения: ул. </a:t>
                      </a:r>
                      <a:r>
                        <a:rPr lang="ru-RU" sz="17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Б.Морская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1 595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296945"/>
                  </a:ext>
                </a:extLst>
              </a:tr>
              <a:tr h="53220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проектов реконструкции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индивидуальных тепловых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пунктов и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узлов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учета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тепловой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энергии на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17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Б.Морская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д.67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1 596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0994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и согласование проекта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кап.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ремонта в общежития ГУАП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пр.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Маршала Жукова,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2 596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250956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Разработка проекта капитального ремонта помещения с приспособлением под "Деловой центр"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3 323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310146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демонтажных работ в помещении "Точка Кипения"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9 600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239148"/>
                  </a:ext>
                </a:extLst>
              </a:tr>
              <a:tr h="28175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кровли 5, 4, 6,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корпусов: ул. </a:t>
                      </a:r>
                      <a:r>
                        <a:rPr lang="ru-RU" sz="17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Б.Морская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10 000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34739"/>
                  </a:ext>
                </a:extLst>
              </a:tr>
              <a:tr h="313063"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92 576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1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1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</a:t>
            </a:r>
            <a:r>
              <a:rPr lang="ru-RU" dirty="0"/>
              <a:t>Фотографии объектов ремонта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«Точка </a:t>
            </a:r>
            <a:r>
              <a:rPr lang="ru-RU" b="1" i="1" smtClean="0">
                <a:solidFill>
                  <a:srgbClr val="E72B70"/>
                </a:solidFill>
                <a:latin typeface="+mj-lt"/>
              </a:rPr>
              <a:t>кипения».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Демонтаж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628775"/>
            <a:ext cx="5182124" cy="3886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77" y="1628775"/>
            <a:ext cx="5259998" cy="39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</a:t>
            </a:r>
            <a:r>
              <a:rPr lang="ru-RU" dirty="0"/>
              <a:t>Фотографии объектов ремонта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Гастелло 15.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Ремонт системы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электроснабжения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35" y="1628775"/>
            <a:ext cx="6240379" cy="46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Гастелло 15.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Ремонт системы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электроснабжения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1628775"/>
            <a:ext cx="3510915" cy="4681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2" y="1627505"/>
            <a:ext cx="3510915" cy="468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Московский 149.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Предписания МЧС</a:t>
            </a: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/>
          <a:stretch/>
        </p:blipFill>
        <p:spPr>
          <a:xfrm>
            <a:off x="8286750" y="1628775"/>
            <a:ext cx="3209925" cy="4679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0"/>
          <a:stretch/>
        </p:blipFill>
        <p:spPr>
          <a:xfrm>
            <a:off x="695325" y="1628775"/>
            <a:ext cx="739140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Варшавская 8.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Предписания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МЧС</a:t>
            </a:r>
            <a:r>
              <a:rPr lang="en-US" b="1" i="1" dirty="0" smtClean="0">
                <a:solidFill>
                  <a:srgbClr val="E72B70"/>
                </a:solidFill>
                <a:latin typeface="+mj-lt"/>
              </a:rPr>
              <a:t>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Пандус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617199"/>
            <a:ext cx="3510915" cy="4681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85" y="1618469"/>
            <a:ext cx="2292938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>
                <a:solidFill>
                  <a:srgbClr val="E72B70"/>
                </a:solidFill>
                <a:latin typeface="+mj-lt"/>
              </a:rPr>
              <a:t>Предписания </a:t>
            </a:r>
            <a:r>
              <a:rPr lang="ru-RU" b="1" i="1" smtClean="0">
                <a:solidFill>
                  <a:srgbClr val="E72B70"/>
                </a:solidFill>
                <a:latin typeface="+mj-lt"/>
              </a:rPr>
              <a:t>МЧС.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Кровля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1952" y="2655629"/>
            <a:ext cx="4674843" cy="2631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4881" y="2650879"/>
            <a:ext cx="4676471" cy="26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1.1. </a:t>
            </a:r>
            <a:r>
              <a:rPr lang="ru-RU" dirty="0"/>
              <a:t>Конкурс заявлений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на </a:t>
            </a:r>
            <a:r>
              <a:rPr lang="ru-RU" dirty="0"/>
              <a:t>прием в государственные </a:t>
            </a:r>
            <a:r>
              <a:rPr lang="ru-RU" dirty="0" smtClean="0"/>
              <a:t>вузы</a:t>
            </a:r>
            <a:r>
              <a:rPr lang="ru-RU" dirty="0"/>
              <a:t> </a:t>
            </a:r>
            <a:r>
              <a:rPr lang="ru-RU" dirty="0" smtClean="0"/>
              <a:t>Санкт-Петербурга </a:t>
            </a:r>
            <a:r>
              <a:rPr lang="ru-RU" dirty="0"/>
              <a:t>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450" y="1268413"/>
            <a:ext cx="1152207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Средний конкурс в государственные вузы Санкт-Петербурга в </a:t>
            </a:r>
            <a:r>
              <a:rPr lang="ru-RU" sz="2400" b="1" dirty="0" smtClean="0"/>
              <a:t>201</a:t>
            </a:r>
            <a:r>
              <a:rPr lang="en-US" sz="2400" b="1" dirty="0" smtClean="0"/>
              <a:t>9</a:t>
            </a:r>
            <a:r>
              <a:rPr lang="ru-RU" sz="2400" b="1" dirty="0" smtClean="0"/>
              <a:t> году</a:t>
            </a:r>
            <a:br>
              <a:rPr lang="ru-RU" sz="2400" b="1" dirty="0" smtClean="0"/>
            </a:br>
            <a:r>
              <a:rPr lang="ru-RU" sz="2400" b="1" dirty="0" smtClean="0"/>
              <a:t>составил </a:t>
            </a:r>
            <a:r>
              <a:rPr lang="ru-RU" sz="2800" b="1" dirty="0" smtClean="0">
                <a:solidFill>
                  <a:srgbClr val="E72B70"/>
                </a:solidFill>
                <a:latin typeface="+mj-lt"/>
              </a:rPr>
              <a:t>13,8</a:t>
            </a:r>
            <a:r>
              <a:rPr lang="en-US" sz="2800" b="1" dirty="0" smtClean="0">
                <a:solidFill>
                  <a:srgbClr val="E72B70"/>
                </a:solidFill>
                <a:latin typeface="+mj-lt"/>
              </a:rPr>
              <a:t>3</a:t>
            </a:r>
            <a:r>
              <a:rPr lang="ru-RU" sz="2400" b="1" dirty="0" smtClean="0"/>
              <a:t> </a:t>
            </a:r>
            <a:r>
              <a:rPr lang="ru-RU" sz="2400" b="1" dirty="0"/>
              <a:t>заявлений на место (в </a:t>
            </a:r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r>
              <a:rPr lang="ru-RU" sz="2400" b="1" dirty="0" smtClean="0"/>
              <a:t> </a:t>
            </a:r>
            <a:r>
              <a:rPr lang="ru-RU" sz="2400" b="1" dirty="0"/>
              <a:t>году — </a:t>
            </a:r>
            <a:r>
              <a:rPr lang="ru-RU" sz="2400" b="1" dirty="0" smtClean="0">
                <a:latin typeface="+mj-lt"/>
              </a:rPr>
              <a:t>1</a:t>
            </a:r>
            <a:r>
              <a:rPr lang="en-US" sz="2400" b="1" dirty="0" smtClean="0">
                <a:latin typeface="+mj-lt"/>
              </a:rPr>
              <a:t>3</a:t>
            </a:r>
            <a:r>
              <a:rPr lang="ru-RU" sz="2400" b="1" dirty="0" smtClean="0">
                <a:latin typeface="+mj-lt"/>
              </a:rPr>
              <a:t>,</a:t>
            </a:r>
            <a:r>
              <a:rPr lang="en-US" sz="2400" b="1" dirty="0" smtClean="0">
                <a:latin typeface="+mj-lt"/>
              </a:rPr>
              <a:t>18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endParaRPr lang="ru-RU" dirty="0"/>
          </a:p>
          <a:p>
            <a:pPr>
              <a:spcAft>
                <a:spcPts val="600"/>
              </a:spcAft>
            </a:pPr>
            <a:r>
              <a:rPr lang="ru-RU" dirty="0"/>
              <a:t>Наибольший конкурс 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году: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среди </a:t>
            </a:r>
            <a:r>
              <a:rPr lang="ru-RU" dirty="0"/>
              <a:t>вузов гуманитарного и экономического </a:t>
            </a:r>
            <a:r>
              <a:rPr lang="ru-RU" dirty="0" smtClean="0"/>
              <a:t>профиля</a:t>
            </a:r>
            <a:br>
              <a:rPr lang="ru-RU" dirty="0" smtClean="0"/>
            </a:br>
            <a:r>
              <a:rPr lang="ru-RU" b="1" dirty="0" smtClean="0"/>
              <a:t>Северо-Западный </a:t>
            </a:r>
            <a:r>
              <a:rPr lang="ru-RU" b="1" dirty="0"/>
              <a:t>институт российской академии народного хозяйства и государственной </a:t>
            </a:r>
            <a:r>
              <a:rPr lang="ru-RU" b="1" dirty="0" smtClean="0"/>
              <a:t>службы</a:t>
            </a:r>
            <a:br>
              <a:rPr lang="ru-RU" b="1" dirty="0" smtClean="0"/>
            </a:br>
            <a:r>
              <a:rPr lang="ru-RU" b="1" dirty="0" smtClean="0"/>
              <a:t>при </a:t>
            </a:r>
            <a:r>
              <a:rPr lang="ru-RU" b="1" dirty="0"/>
              <a:t>президенте Российской </a:t>
            </a:r>
            <a:r>
              <a:rPr lang="ru-RU" b="1" dirty="0" smtClean="0"/>
              <a:t>Федерации</a:t>
            </a:r>
            <a:br>
              <a:rPr lang="ru-RU" b="1" dirty="0" smtClean="0"/>
            </a:br>
            <a:r>
              <a:rPr lang="ru-RU" sz="2000" dirty="0" smtClean="0"/>
              <a:t>— 5</a:t>
            </a:r>
            <a:r>
              <a:rPr lang="en-US" sz="2000" dirty="0" smtClean="0"/>
              <a:t>3</a:t>
            </a:r>
            <a:r>
              <a:rPr lang="ru-RU" sz="2000" dirty="0" smtClean="0"/>
              <a:t>,8</a:t>
            </a:r>
            <a:r>
              <a:rPr lang="en-US" sz="2000" dirty="0" smtClean="0"/>
              <a:t>9</a:t>
            </a:r>
            <a:r>
              <a:rPr lang="ru-RU" sz="2000" dirty="0" smtClean="0"/>
              <a:t> з/м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среди </a:t>
            </a:r>
            <a:r>
              <a:rPr lang="ru-RU" dirty="0"/>
              <a:t>вузов медицинского </a:t>
            </a:r>
            <a:r>
              <a:rPr lang="ru-RU" dirty="0" smtClean="0"/>
              <a:t>профиля</a:t>
            </a:r>
            <a:br>
              <a:rPr lang="ru-RU" dirty="0" smtClean="0"/>
            </a:br>
            <a:r>
              <a:rPr lang="ru-RU" b="1" dirty="0"/>
              <a:t>Первый Санкт-Петербургский государственный медицинский университет имени академика </a:t>
            </a:r>
            <a:r>
              <a:rPr lang="ru-RU" b="1" dirty="0" err="1" smtClean="0"/>
              <a:t>И.П.Павлова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— 1</a:t>
            </a:r>
            <a:r>
              <a:rPr lang="en-US" sz="2000" dirty="0" smtClean="0"/>
              <a:t>4</a:t>
            </a:r>
            <a:r>
              <a:rPr lang="ru-RU" sz="2000" dirty="0" smtClean="0"/>
              <a:t>,</a:t>
            </a:r>
            <a:r>
              <a:rPr lang="en-US" sz="2000" dirty="0" smtClean="0"/>
              <a:t>63</a:t>
            </a:r>
            <a:r>
              <a:rPr lang="ru-RU" sz="2000" dirty="0" smtClean="0"/>
              <a:t> з/м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среди </a:t>
            </a:r>
            <a:r>
              <a:rPr lang="ru-RU" dirty="0"/>
              <a:t>вузов инженерно-технического и технологического </a:t>
            </a:r>
            <a:r>
              <a:rPr lang="ru-RU" dirty="0" smtClean="0"/>
              <a:t>профиля</a:t>
            </a:r>
            <a:br>
              <a:rPr lang="ru-RU" dirty="0" smtClean="0"/>
            </a:br>
            <a:r>
              <a:rPr lang="ru-RU" b="1" dirty="0" smtClean="0">
                <a:solidFill>
                  <a:srgbClr val="E72B70"/>
                </a:solidFill>
                <a:latin typeface="+mj-lt"/>
              </a:rPr>
              <a:t>Санкт-Петербургский </a:t>
            </a:r>
            <a:r>
              <a:rPr lang="ru-RU" b="1" dirty="0">
                <a:solidFill>
                  <a:srgbClr val="E72B70"/>
                </a:solidFill>
                <a:latin typeface="+mj-lt"/>
              </a:rPr>
              <a:t>государственный университет аэрокосмического </a:t>
            </a:r>
            <a:r>
              <a:rPr lang="ru-RU" b="1" dirty="0" smtClean="0">
                <a:solidFill>
                  <a:srgbClr val="E72B70"/>
                </a:solidFill>
                <a:latin typeface="+mj-lt"/>
              </a:rPr>
              <a:t>приборостроения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— </a:t>
            </a:r>
            <a:r>
              <a:rPr lang="en-US" sz="2000" dirty="0" smtClean="0"/>
              <a:t>21</a:t>
            </a:r>
            <a:r>
              <a:rPr lang="ru-RU" sz="2000" dirty="0" smtClean="0"/>
              <a:t>,</a:t>
            </a:r>
            <a:r>
              <a:rPr lang="en-US" sz="2000" dirty="0" smtClean="0"/>
              <a:t>2</a:t>
            </a:r>
            <a:r>
              <a:rPr lang="ru-RU" sz="2000" dirty="0" smtClean="0"/>
              <a:t>6 </a:t>
            </a:r>
            <a:r>
              <a:rPr lang="ru-RU" sz="2000" dirty="0"/>
              <a:t>з/м</a:t>
            </a:r>
          </a:p>
        </p:txBody>
      </p:sp>
    </p:spTree>
    <p:extLst>
      <p:ext uri="{BB962C8B-B14F-4D97-AF65-F5344CB8AC3E}">
        <p14:creationId xmlns:p14="http://schemas.microsoft.com/office/powerpoint/2010/main" val="11560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"/>
          <a:stretch/>
        </p:blipFill>
        <p:spPr>
          <a:xfrm>
            <a:off x="695325" y="1636666"/>
            <a:ext cx="7953375" cy="4672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42" y="1636665"/>
            <a:ext cx="2628033" cy="46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РСО. Помещения УВЦ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98" y="1628775"/>
            <a:ext cx="8314379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РСО. Помещения УВЦ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98" y="1628775"/>
            <a:ext cx="831438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98" y="1628775"/>
            <a:ext cx="831438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Б. Морская 67.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РСО. 04.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Оптимизированный </a:t>
            </a:r>
            <a:r>
              <a:rPr lang="ru-RU" b="1" i="1" dirty="0">
                <a:solidFill>
                  <a:srgbClr val="E72B70"/>
                </a:solidFill>
                <a:latin typeface="+mj-lt"/>
              </a:rPr>
              <a:t>участок металлообработки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31" y="1638326"/>
            <a:ext cx="8297536" cy="46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Жукова 24.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99" y="1631768"/>
            <a:ext cx="2630789" cy="4676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97" y="1631768"/>
            <a:ext cx="3505491" cy="46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Ленсовета 14.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РСО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21" y="1628775"/>
            <a:ext cx="6239934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mtClean="0">
                <a:solidFill>
                  <a:srgbClr val="E72B70"/>
                </a:solidFill>
                <a:latin typeface="+mj-lt"/>
              </a:rPr>
              <a:t>Б. </a:t>
            </a:r>
            <a:r>
              <a:rPr lang="ru-RU" b="1" i="1">
                <a:solidFill>
                  <a:srgbClr val="E72B70"/>
                </a:solidFill>
                <a:latin typeface="+mj-lt"/>
              </a:rPr>
              <a:t>Морская </a:t>
            </a:r>
            <a:r>
              <a:rPr lang="ru-RU" b="1" i="1" smtClean="0">
                <a:solidFill>
                  <a:srgbClr val="E72B70"/>
                </a:solidFill>
                <a:latin typeface="+mj-lt"/>
              </a:rPr>
              <a:t>67. </a:t>
            </a:r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Забор</a:t>
            </a:r>
          </a:p>
          <a:p>
            <a:pPr algn="ctr"/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628775"/>
            <a:ext cx="8300863" cy="46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E72B70"/>
                </a:solidFill>
                <a:latin typeface="+mj-lt"/>
              </a:rPr>
              <a:t>Завершение ремонта холла и коридора Ленсовета 14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191" y="1628775"/>
            <a:ext cx="2926850" cy="4679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927" y="1628775"/>
            <a:ext cx="7588748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3.7. Фотографии объектов ремонта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3. </a:t>
            </a:r>
            <a:r>
              <a:rPr lang="ru-RU" dirty="0" smtClean="0"/>
              <a:t>Административно-хозяйственная деятельность университета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4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E72B70"/>
                </a:solidFill>
                <a:latin typeface="+mj-lt"/>
              </a:rPr>
              <a:t>Передовиков 13. Видеонаблюдение</a:t>
            </a:r>
            <a:endParaRPr lang="ru-RU" b="1" i="1" dirty="0">
              <a:solidFill>
                <a:srgbClr val="E72B7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79" y="1628775"/>
            <a:ext cx="6644696" cy="4679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8"/>
          <a:stretch/>
        </p:blipFill>
        <p:spPr>
          <a:xfrm>
            <a:off x="695324" y="1628775"/>
            <a:ext cx="3962401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1.2. </a:t>
            </a:r>
            <a:r>
              <a:rPr lang="ru-RU" dirty="0"/>
              <a:t>Прием в ГУАП в </a:t>
            </a:r>
            <a:r>
              <a:rPr lang="ru-RU" dirty="0" smtClean="0"/>
              <a:t>201</a:t>
            </a:r>
            <a:r>
              <a:rPr lang="ru-RU" dirty="0"/>
              <a:t>7</a:t>
            </a:r>
            <a:r>
              <a:rPr lang="ru-RU" dirty="0" smtClean="0"/>
              <a:t>–20</a:t>
            </a:r>
            <a:r>
              <a:rPr lang="en-US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годах (бюджет КЦП)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67637"/>
              </p:ext>
            </p:extLst>
          </p:nvPr>
        </p:nvGraphicFramePr>
        <p:xfrm>
          <a:off x="334963" y="1628775"/>
          <a:ext cx="4954590" cy="2164080"/>
        </p:xfrm>
        <a:graphic>
          <a:graphicData uri="http://schemas.openxmlformats.org/drawingml/2006/table">
            <a:tbl>
              <a:tblPr firstRow="1" firstCol="1" bandRow="1"/>
              <a:tblGrid>
                <a:gridCol w="1669098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821373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821373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821373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821373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Очная форма обучения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6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980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1039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Специалитет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181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561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610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r>
                        <a:rPr lang="en-US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СПО</a:t>
                      </a:r>
                      <a:endParaRPr lang="ru-RU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155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2081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493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95750"/>
              </p:ext>
            </p:extLst>
          </p:nvPr>
        </p:nvGraphicFramePr>
        <p:xfrm>
          <a:off x="6549282" y="1628775"/>
          <a:ext cx="4276598" cy="883920"/>
        </p:xfrm>
        <a:graphic>
          <a:graphicData uri="http://schemas.openxmlformats.org/drawingml/2006/table">
            <a:tbl>
              <a:tblPr firstRow="1" firstCol="1" bandRow="1"/>
              <a:tblGrid>
                <a:gridCol w="1588922">
                  <a:extLst>
                    <a:ext uri="{9D8B030D-6E8A-4147-A177-3AD203B41FA5}">
                      <a16:colId xmlns:a16="http://schemas.microsoft.com/office/drawing/2014/main" val="3003034371"/>
                    </a:ext>
                  </a:extLst>
                </a:gridCol>
                <a:gridCol w="671919">
                  <a:extLst>
                    <a:ext uri="{9D8B030D-6E8A-4147-A177-3AD203B41FA5}">
                      <a16:colId xmlns:a16="http://schemas.microsoft.com/office/drawing/2014/main" val="815572160"/>
                    </a:ext>
                  </a:extLst>
                </a:gridCol>
                <a:gridCol w="671919">
                  <a:extLst>
                    <a:ext uri="{9D8B030D-6E8A-4147-A177-3AD203B41FA5}">
                      <a16:colId xmlns:a16="http://schemas.microsoft.com/office/drawing/2014/main" val="3769375615"/>
                    </a:ext>
                  </a:extLst>
                </a:gridCol>
                <a:gridCol w="671919">
                  <a:extLst>
                    <a:ext uri="{9D8B030D-6E8A-4147-A177-3AD203B41FA5}">
                      <a16:colId xmlns:a16="http://schemas.microsoft.com/office/drawing/2014/main" val="2895127587"/>
                    </a:ext>
                  </a:extLst>
                </a:gridCol>
                <a:gridCol w="671919">
                  <a:extLst>
                    <a:ext uri="{9D8B030D-6E8A-4147-A177-3AD203B41FA5}">
                      <a16:colId xmlns:a16="http://schemas.microsoft.com/office/drawing/2014/main" val="181783024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Очно-заочная форма обучения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4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87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9339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23623"/>
              </p:ext>
            </p:extLst>
          </p:nvPr>
        </p:nvGraphicFramePr>
        <p:xfrm>
          <a:off x="6549282" y="3125348"/>
          <a:ext cx="4290374" cy="1554480"/>
        </p:xfrm>
        <a:graphic>
          <a:graphicData uri="http://schemas.openxmlformats.org/drawingml/2006/table">
            <a:tbl>
              <a:tblPr firstRow="1" firstCol="1" bandRow="1"/>
              <a:tblGrid>
                <a:gridCol w="1657810">
                  <a:extLst>
                    <a:ext uri="{9D8B030D-6E8A-4147-A177-3AD203B41FA5}">
                      <a16:colId xmlns:a16="http://schemas.microsoft.com/office/drawing/2014/main" val="369359794"/>
                    </a:ext>
                  </a:extLst>
                </a:gridCol>
                <a:gridCol w="658141">
                  <a:extLst>
                    <a:ext uri="{9D8B030D-6E8A-4147-A177-3AD203B41FA5}">
                      <a16:colId xmlns:a16="http://schemas.microsoft.com/office/drawing/2014/main" val="572412252"/>
                    </a:ext>
                  </a:extLst>
                </a:gridCol>
                <a:gridCol w="658141">
                  <a:extLst>
                    <a:ext uri="{9D8B030D-6E8A-4147-A177-3AD203B41FA5}">
                      <a16:colId xmlns:a16="http://schemas.microsoft.com/office/drawing/2014/main" val="1757463102"/>
                    </a:ext>
                  </a:extLst>
                </a:gridCol>
                <a:gridCol w="658141">
                  <a:extLst>
                    <a:ext uri="{9D8B030D-6E8A-4147-A177-3AD203B41FA5}">
                      <a16:colId xmlns:a16="http://schemas.microsoft.com/office/drawing/2014/main" val="3389109175"/>
                    </a:ext>
                  </a:extLst>
                </a:gridCol>
                <a:gridCol w="658141">
                  <a:extLst>
                    <a:ext uri="{9D8B030D-6E8A-4147-A177-3AD203B41FA5}">
                      <a16:colId xmlns:a16="http://schemas.microsoft.com/office/drawing/2014/main" val="391772481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Заочная форма обучения</a:t>
                      </a: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28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2018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77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125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102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495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Магистратура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136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87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53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83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E730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92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/>
              <a:t>задачи </a:t>
            </a:r>
            <a:r>
              <a:rPr lang="ru-RU" dirty="0" smtClean="0"/>
              <a:t>в социальной и воспитательной работе  </a:t>
            </a:r>
            <a:r>
              <a:rPr lang="ru-RU" dirty="0"/>
              <a:t>в 2019</a:t>
            </a:r>
            <a:r>
              <a:rPr lang="en-US" dirty="0"/>
              <a:t>/</a:t>
            </a:r>
            <a:r>
              <a:rPr lang="ru-RU" dirty="0"/>
              <a:t>20 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324" y="1291967"/>
            <a:ext cx="10801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Активная </a:t>
            </a:r>
            <a:r>
              <a:rPr lang="ru-RU" dirty="0"/>
              <a:t>рекламная кампания образовательной и научной деятельности ГУАП.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Улучшение </a:t>
            </a:r>
            <a:r>
              <a:rPr lang="ru-RU" dirty="0"/>
              <a:t>показателей критериев финансовой устойчивости университета. Финансовый контроль.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программ наставничества и </a:t>
            </a:r>
            <a:r>
              <a:rPr lang="ru-RU" dirty="0" err="1" smtClean="0"/>
              <a:t>волонтерства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Патриотическое воспитание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Программа работы с выпускниками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Программа трудоустройства студентов и выпускников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Пропаганда проектирования </a:t>
            </a:r>
            <a:r>
              <a:rPr lang="ru-RU" dirty="0" smtClean="0"/>
              <a:t>карьеры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78440"/>
              </p:ext>
            </p:extLst>
          </p:nvPr>
        </p:nvGraphicFramePr>
        <p:xfrm>
          <a:off x="695325" y="3429000"/>
          <a:ext cx="11161716" cy="2257425"/>
        </p:xfrm>
        <a:graphic>
          <a:graphicData uri="http://schemas.openxmlformats.org/drawingml/2006/table">
            <a:tbl>
              <a:tblPr firstRow="1" firstCol="1" bandRow="1"/>
              <a:tblGrid>
                <a:gridCol w="6866274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2795755688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3521957307"/>
                    </a:ext>
                  </a:extLst>
                </a:gridCol>
              </a:tblGrid>
              <a:tr h="545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201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22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63150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студентов, участвовавших в фестивалях и конкурсах регионального, всероссийского и международного уровней, чел.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49958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студентов, задействованных в работе творческих коллективов, в студенческих отрядах и волонтерских движениях, чел.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53197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ППС, вовлеченных во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внеучебную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работу со студентами, 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2B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3.</a:t>
            </a:r>
            <a:r>
              <a:rPr lang="ru-RU" smtClean="0"/>
              <a:t> </a:t>
            </a:r>
            <a:r>
              <a:rPr lang="ru-RU" dirty="0"/>
              <a:t>Распределение КЦП по результатам приемной кампании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24618"/>
              </p:ext>
            </p:extLst>
          </p:nvPr>
        </p:nvGraphicFramePr>
        <p:xfrm>
          <a:off x="334964" y="1268414"/>
          <a:ext cx="11522075" cy="4495299"/>
        </p:xfrm>
        <a:graphic>
          <a:graphicData uri="http://schemas.openxmlformats.org/drawingml/2006/table">
            <a:tbl>
              <a:tblPr firstRow="1" firstCol="1" bandRow="1"/>
              <a:tblGrid>
                <a:gridCol w="912811">
                  <a:extLst>
                    <a:ext uri="{9D8B030D-6E8A-4147-A177-3AD203B41FA5}">
                      <a16:colId xmlns:a16="http://schemas.microsoft.com/office/drawing/2014/main" val="1669442140"/>
                    </a:ext>
                  </a:extLst>
                </a:gridCol>
                <a:gridCol w="616975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1068929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143425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293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Направление подготовки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  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афедра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лан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факт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245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математика и информатика в наукоемком производстве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05780"/>
                  </a:ext>
                </a:extLst>
              </a:tr>
              <a:tr h="245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02.03.03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Администрирование информационных систем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188301"/>
                  </a:ext>
                </a:extLst>
              </a:tr>
              <a:tr h="2309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Автоматизированные системы обработки информации и управления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775025"/>
                  </a:ext>
                </a:extLst>
              </a:tr>
              <a:tr h="230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Интегрированные автоматизированные информационные системы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55888"/>
                  </a:ext>
                </a:extLst>
              </a:tr>
              <a:tr h="275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Вычислительные машины, комплексы, системы и сети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66573"/>
                  </a:ext>
                </a:extLst>
              </a:tr>
              <a:tr h="24531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 в бизнесе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23180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дизайне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43619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в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медиаиндустрии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20907"/>
                  </a:ext>
                </a:extLst>
              </a:tr>
              <a:tr h="24531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здравоохранении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4574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информационной сфере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19264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экономике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1712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юриспруденции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45729"/>
                  </a:ext>
                </a:extLst>
              </a:tr>
              <a:tr h="24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 в инновационной деятельности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5333"/>
                  </a:ext>
                </a:extLst>
              </a:tr>
              <a:tr h="245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09.03.04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программно-информационных систем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494698"/>
                  </a:ext>
                </a:extLst>
              </a:tr>
              <a:tr h="2453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09.05.01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Автоматизированные системы обработки информации и управления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98185"/>
                  </a:ext>
                </a:extLst>
              </a:tr>
              <a:tr h="490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вычислительных машин, комплексов, систем и сетей специального назначения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9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3.</a:t>
            </a:r>
            <a:r>
              <a:rPr lang="ru-RU" smtClean="0"/>
              <a:t> </a:t>
            </a:r>
            <a:r>
              <a:rPr lang="ru-RU" dirty="0"/>
              <a:t>Распределение КЦП по результатам приемной кампании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47513"/>
              </p:ext>
            </p:extLst>
          </p:nvPr>
        </p:nvGraphicFramePr>
        <p:xfrm>
          <a:off x="334964" y="1174634"/>
          <a:ext cx="11522075" cy="5200777"/>
        </p:xfrm>
        <a:graphic>
          <a:graphicData uri="http://schemas.openxmlformats.org/drawingml/2006/table">
            <a:tbl>
              <a:tblPr firstRow="1" firstCol="1" bandRow="1"/>
              <a:tblGrid>
                <a:gridCol w="912811">
                  <a:extLst>
                    <a:ext uri="{9D8B030D-6E8A-4147-A177-3AD203B41FA5}">
                      <a16:colId xmlns:a16="http://schemas.microsoft.com/office/drawing/2014/main" val="1669442140"/>
                    </a:ext>
                  </a:extLst>
                </a:gridCol>
                <a:gridCol w="616975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1068929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143425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24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Направление подготовки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  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афедра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лан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факт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защита объектов информатизации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5662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10.05.03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безопасности распределенных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52632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10.05.05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защиты информации в правоохранительной сфере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19629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Радиотехнические средства передачи, приема и обработки сигналов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9216"/>
                  </a:ext>
                </a:extLst>
              </a:tr>
              <a:tr h="1666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направленность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48905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Программно-защищенные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инфокоммуникации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57553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технология электронно-вычислительных средств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95494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11.03.04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Промышленная электроника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32487"/>
                  </a:ext>
                </a:extLst>
              </a:tr>
              <a:tr h="1666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Авиационные приборы и измерительно-вычислительные комплексы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33097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аэрокосмического приборостроения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9533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Оптико-электронные приборы и системы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3782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Биотехнические и медицинские аппараты и системы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4799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12.03.05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Лазерная техника и лазерные технологии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86148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Электромеханика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33704"/>
                  </a:ext>
                </a:extLst>
              </a:tr>
              <a:tr h="1666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13.05.02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Электромеханические системы специальных устройств и изделий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2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389082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Электромеханические системы специальных комплексов летательных аппаратов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46795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управления в ядерной энергетике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73897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15.03.06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Робототехника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21538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методы контроля качества и диагностики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2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1.</a:t>
            </a:r>
            <a:r>
              <a:rPr lang="en-US" smtClean="0"/>
              <a:t>3.</a:t>
            </a:r>
            <a:r>
              <a:rPr lang="ru-RU" smtClean="0"/>
              <a:t> </a:t>
            </a:r>
            <a:r>
              <a:rPr lang="ru-RU" dirty="0"/>
              <a:t>Распределение КЦП по результатам приемной кампании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Раздел 1. </a:t>
            </a:r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95707"/>
              </p:ext>
            </p:extLst>
          </p:nvPr>
        </p:nvGraphicFramePr>
        <p:xfrm>
          <a:off x="334964" y="1268414"/>
          <a:ext cx="11522075" cy="3483229"/>
        </p:xfrm>
        <a:graphic>
          <a:graphicData uri="http://schemas.openxmlformats.org/drawingml/2006/table">
            <a:tbl>
              <a:tblPr firstRow="1" firstCol="1" bandRow="1"/>
              <a:tblGrid>
                <a:gridCol w="912811">
                  <a:extLst>
                    <a:ext uri="{9D8B030D-6E8A-4147-A177-3AD203B41FA5}">
                      <a16:colId xmlns:a16="http://schemas.microsoft.com/office/drawing/2014/main" val="1669442140"/>
                    </a:ext>
                  </a:extLst>
                </a:gridCol>
                <a:gridCol w="6169757">
                  <a:extLst>
                    <a:ext uri="{9D8B030D-6E8A-4147-A177-3AD203B41FA5}">
                      <a16:colId xmlns:a16="http://schemas.microsoft.com/office/drawing/2014/main" val="659363454"/>
                    </a:ext>
                  </a:extLst>
                </a:gridCol>
                <a:gridCol w="1068929">
                  <a:extLst>
                    <a:ext uri="{9D8B030D-6E8A-4147-A177-3AD203B41FA5}">
                      <a16:colId xmlns:a16="http://schemas.microsoft.com/office/drawing/2014/main" val="1038068563"/>
                    </a:ext>
                  </a:extLst>
                </a:gridCol>
                <a:gridCol w="1056439">
                  <a:extLst>
                    <a:ext uri="{9D8B030D-6E8A-4147-A177-3AD203B41FA5}">
                      <a16:colId xmlns:a16="http://schemas.microsoft.com/office/drawing/2014/main" val="598873898"/>
                    </a:ext>
                  </a:extLst>
                </a:gridCol>
                <a:gridCol w="1170714">
                  <a:extLst>
                    <a:ext uri="{9D8B030D-6E8A-4147-A177-3AD203B41FA5}">
                      <a16:colId xmlns:a16="http://schemas.microsoft.com/office/drawing/2014/main" val="36311364"/>
                    </a:ext>
                  </a:extLst>
                </a:gridCol>
                <a:gridCol w="1143425">
                  <a:extLst>
                    <a:ext uri="{9D8B030D-6E8A-4147-A177-3AD203B41FA5}">
                      <a16:colId xmlns:a16="http://schemas.microsoft.com/office/drawing/2014/main" val="3588587674"/>
                    </a:ext>
                  </a:extLst>
                </a:gridCol>
              </a:tblGrid>
              <a:tr h="24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Направление подготовки</a:t>
                      </a:r>
                      <a:endParaRPr lang="ru-RU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инст</a:t>
                      </a: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  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афедра</a:t>
                      </a:r>
                      <a:endParaRPr lang="ru-RU" sz="1800" b="1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лан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факт </a:t>
                      </a:r>
                      <a:r>
                        <a:rPr lang="ru-RU" sz="1800" b="1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КЦП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3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15124"/>
                  </a:ext>
                </a:extLst>
              </a:tr>
              <a:tr h="1666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Инженерная защита окружающей среды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04227"/>
                  </a:ext>
                </a:extLst>
              </a:tr>
              <a:tr h="16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перевозок и управление в единой транспортной системе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79285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 и системы ориентации, стабилизации и навигации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26678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24.05.06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Приборы систем управления летательных аппаратов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1177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 </a:t>
                      </a:r>
                      <a:r>
                        <a:rPr lang="ru-RU" sz="1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авионики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6209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25.05.02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направленность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2351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25.05.03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эксплуатация радиоэлектронного оборудования воздушных судов и аэропортов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40906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27.03.01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Метрология, стандартизация, сертификация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48763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 в производственно-технологических системах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24887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27.03.04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 информатика в технических системах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01473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27.03.05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Инновации и управление интеллектуальной собственностью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ФПТИ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83444"/>
                  </a:ext>
                </a:extLst>
              </a:tr>
              <a:tr h="16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27.05.02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средств измерений военного назначения и их поверка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ИВО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3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УАП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AP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14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5989</Words>
  <Application>Microsoft Office PowerPoint</Application>
  <PresentationFormat>Широкоэкранный</PresentationFormat>
  <Paragraphs>2215</Paragraphs>
  <Slides>60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ГУАП</vt:lpstr>
      <vt:lpstr>Доклад ректора Антохиной Ю. А. на расширенном заседании ученого совета ГУАП</vt:lpstr>
      <vt:lpstr>Указ Президента РФ от 7 мая 2018 года  «О национальных целях и стратегических задачах развития РФ на период до 2024 года»</vt:lpstr>
      <vt:lpstr>Основные достижения</vt:lpstr>
      <vt:lpstr>Основные достижения</vt:lpstr>
      <vt:lpstr>1.1. Конкурс заявлений          на прием в государственные вузы Санкт-Петербурга в 2019 году</vt:lpstr>
      <vt:lpstr>1.2. Прием в ГУАП в 2017–2020 годах (бюджет КЦП)</vt:lpstr>
      <vt:lpstr>1.3. Распределение КЦП по результатам приемной кампании</vt:lpstr>
      <vt:lpstr>1.3. Распределение КЦП по результатам приемной кампании</vt:lpstr>
      <vt:lpstr>1.3. Распределение КЦП по результатам приемной кампании</vt:lpstr>
      <vt:lpstr>1.3. Распределение КЦП по результатам приемной кампании</vt:lpstr>
      <vt:lpstr>1.4. Прием на целевое обучение</vt:lpstr>
      <vt:lpstr>1.5. Средний балл ЕГЭ, зачисленных на первый курс в 2019 году</vt:lpstr>
      <vt:lpstr>1.6. Прием в ГУАП в 2016–2019 годах (контракт)</vt:lpstr>
      <vt:lpstr>1.7. Программы дополнительного профессионального образования ГУАП</vt:lpstr>
      <vt:lpstr>1.8. Инженерная школа ГУАП. Структура: лаборатории и отделы</vt:lpstr>
      <vt:lpstr>1.9. Сотрудничество с WorldSkills Russia</vt:lpstr>
      <vt:lpstr>1.9. Сотрудничество с WorldSkills Russia</vt:lpstr>
      <vt:lpstr>1.10. Профессионально-образовательный вектор развития выпускников</vt:lpstr>
      <vt:lpstr>1.11. Федеральный проект «Экспорт образования»</vt:lpstr>
      <vt:lpstr>1.12. Прием иностранных граждан в 2019 уч. году (на 23.08.2019)</vt:lpstr>
      <vt:lpstr>1.13. Выбор иностранными студентами типов образовательных программ</vt:lpstr>
      <vt:lpstr>1.14. Академическая задолженность обучающихся очной формы по программам ВО</vt:lpstr>
      <vt:lpstr>1.15. Основные задачи для реализации национального проекта «Образование»            в 2019/20 учебном году</vt:lpstr>
      <vt:lpstr>1.15. Основные задачи для реализации национального проекта «Образование»            в 2019/20 учебном году</vt:lpstr>
      <vt:lpstr>2.1. Перечень приоритетных научно-технических направлений ГУАП</vt:lpstr>
      <vt:lpstr>2.2. Кадровый потенциал вуза</vt:lpstr>
      <vt:lpstr>2.3. Подготовка научно-педагогических кадров в 2018/19 уч. году</vt:lpstr>
      <vt:lpstr>2.4. Диссертационные советы на базе ГУАП</vt:lpstr>
      <vt:lpstr>2.5. Финансирование научной деятельности в 2016–2019 годах, млн. руб.</vt:lpstr>
      <vt:lpstr>2.6. Распределение объемов НИР (без НИР из собственных средств ГУАП), млн. руб.</vt:lpstr>
      <vt:lpstr>2.7. Публикационная активность. РИНЦ и Scopus</vt:lpstr>
      <vt:lpstr>2.8. Регистрация объектов патентного и авторского права в 2015–2019 годах</vt:lpstr>
      <vt:lpstr>2.10. Проекты и программы развития</vt:lpstr>
      <vt:lpstr>2.11. Основные задачи для реализации национального проекта «Наука»         в 2019/20 учебном году</vt:lpstr>
      <vt:lpstr>2.11. Основные задачи для реализации национального проекта «Наука»         в 2019/20 учебном году</vt:lpstr>
      <vt:lpstr>3.1. Консолидированный бюджет ГУАП за 2018 год, млн. руб.</vt:lpstr>
      <vt:lpstr>3.2. Средняя зарплата в ГУАП по категориям работников в 2018 году и 1 полугодии 2019 года, руб.</vt:lpstr>
      <vt:lpstr>3.3. Динамика средней численности работников ГУАП (по категориям)         в 2016–2019 годах, чел.</vt:lpstr>
      <vt:lpstr>3.4. Управление имущественным комплексом в 2018/19 уч. году</vt:lpstr>
      <vt:lpstr>3.5. Основные городские и всероссийские молодежные мероприятия в 2018/19 уч. году</vt:lpstr>
      <vt:lpstr>3.5. Основные городские и всероссийские молодежные мероприятия в 2018/19 уч. году</vt:lpstr>
      <vt:lpstr>3.6. Перечень ремонтных работ в 2018/19 уч. году и расходы на ремонт, тыс. руб.</vt:lpstr>
      <vt:lpstr>3.6. Перечень ремонтных работ в 2018/19 уч. году и расходы на ремонт, тыс. руб.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3.7. Фотографии объектов ремонта</vt:lpstr>
      <vt:lpstr>Основные задачи в социальной и воспитательной работе  в 2019/20 учебном году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dyj</dc:title>
  <dc:creator>Пользователь Windows</dc:creator>
  <cp:lastModifiedBy>MAK</cp:lastModifiedBy>
  <cp:revision>820</cp:revision>
  <cp:lastPrinted>2019-08-29T07:12:13Z</cp:lastPrinted>
  <dcterms:created xsi:type="dcterms:W3CDTF">2017-08-29T13:34:55Z</dcterms:created>
  <dcterms:modified xsi:type="dcterms:W3CDTF">2019-08-29T13:46:00Z</dcterms:modified>
</cp:coreProperties>
</file>