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94" r:id="rId8"/>
    <p:sldId id="262" r:id="rId9"/>
    <p:sldId id="263" r:id="rId10"/>
    <p:sldId id="293" r:id="rId11"/>
    <p:sldId id="264" r:id="rId12"/>
    <p:sldId id="265" r:id="rId13"/>
    <p:sldId id="291" r:id="rId14"/>
    <p:sldId id="266" r:id="rId15"/>
    <p:sldId id="267" r:id="rId16"/>
    <p:sldId id="268" r:id="rId17"/>
    <p:sldId id="269" r:id="rId18"/>
    <p:sldId id="270" r:id="rId19"/>
    <p:sldId id="271" r:id="rId20"/>
    <p:sldId id="285" r:id="rId21"/>
    <p:sldId id="290" r:id="rId22"/>
    <p:sldId id="288" r:id="rId23"/>
    <p:sldId id="289" r:id="rId24"/>
    <p:sldId id="292" r:id="rId25"/>
    <p:sldId id="273" r:id="rId26"/>
    <p:sldId id="279" r:id="rId27"/>
    <p:sldId id="275" r:id="rId28"/>
  </p:sldIdLst>
  <p:sldSz cx="10693400" cy="7562850"/>
  <p:notesSz cx="9926638" cy="6797675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oboto Light" panose="02000000000000000000" pitchFamily="2" charset="0"/>
      <p:regular r:id="rId34"/>
      <p: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Roboto Medium" panose="02000000000000000000" pitchFamily="2" charset="0"/>
      <p:regular r:id="rId38"/>
      <p:italic r:id="rId39"/>
    </p:embeddedFont>
    <p:embeddedFont>
      <p:font typeface="Trebuchet MS" panose="020B0603020202020204" pitchFamily="34" charset="0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9F"/>
    <a:srgbClr val="02509C"/>
    <a:srgbClr val="1B62A9"/>
    <a:srgbClr val="CB1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91" autoAdjust="0"/>
  </p:normalViewPr>
  <p:slideViewPr>
    <p:cSldViewPr>
      <p:cViewPr>
        <p:scale>
          <a:sx n="91" d="100"/>
          <a:sy n="91" d="100"/>
        </p:scale>
        <p:origin x="1746" y="2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437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027" y="1"/>
            <a:ext cx="43030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0DEED-1AD0-4B58-B96B-0B2CE99F4A9D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849313"/>
            <a:ext cx="324326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029" y="3271839"/>
            <a:ext cx="794258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363"/>
            <a:ext cx="4301437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027" y="6456363"/>
            <a:ext cx="43030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AFD68-2C63-47FE-B8AC-1B098AC054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882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AFD68-2C63-47FE-B8AC-1B098AC0548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39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AFD68-2C63-47FE-B8AC-1B098AC0548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04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675" y="1237717"/>
            <a:ext cx="8020050" cy="2632992"/>
          </a:xfrm>
        </p:spPr>
        <p:txBody>
          <a:bodyPr anchor="b"/>
          <a:lstStyle>
            <a:lvl1pPr algn="ctr">
              <a:defRPr sz="526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675" y="3972247"/>
            <a:ext cx="8020050" cy="1825938"/>
          </a:xfrm>
        </p:spPr>
        <p:txBody>
          <a:bodyPr/>
          <a:lstStyle>
            <a:lvl1pPr marL="0" indent="0" algn="ctr">
              <a:buNone/>
              <a:defRPr sz="2105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565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75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2465" y="402652"/>
            <a:ext cx="2305764" cy="640916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171" y="402652"/>
            <a:ext cx="6783626" cy="64091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491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375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17613" y="1674761"/>
            <a:ext cx="9258173" cy="170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004F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59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4F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8524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41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602" y="1885462"/>
            <a:ext cx="9223058" cy="3145935"/>
          </a:xfrm>
        </p:spPr>
        <p:txBody>
          <a:bodyPr anchor="b"/>
          <a:lstStyle>
            <a:lvl1pPr>
              <a:defRPr sz="526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602" y="5061158"/>
            <a:ext cx="9223058" cy="1654373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101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2020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303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404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50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606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707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808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226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171" y="2013259"/>
            <a:ext cx="4544695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3534" y="2013259"/>
            <a:ext cx="4544695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95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564" y="402652"/>
            <a:ext cx="9223058" cy="14618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565" y="1853949"/>
            <a:ext cx="4523809" cy="908592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565" y="2762541"/>
            <a:ext cx="4523809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3534" y="1853949"/>
            <a:ext cx="4546088" cy="908592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3534" y="2762541"/>
            <a:ext cx="4546088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767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6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28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564" y="504190"/>
            <a:ext cx="3448900" cy="1764665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6088" y="1088911"/>
            <a:ext cx="5413534" cy="5374525"/>
          </a:xfrm>
        </p:spPr>
        <p:txBody>
          <a:bodyPr/>
          <a:lstStyle>
            <a:lvl1pPr>
              <a:defRPr sz="2807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984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564" y="504190"/>
            <a:ext cx="3448900" cy="1764665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6088" y="1088911"/>
            <a:ext cx="5413534" cy="5374525"/>
          </a:xfrm>
        </p:spPr>
        <p:txBody>
          <a:bodyPr/>
          <a:lstStyle>
            <a:lvl1pPr marL="0" indent="0">
              <a:buNone/>
              <a:defRPr sz="2807"/>
            </a:lvl1pPr>
            <a:lvl2pPr marL="401010" indent="0">
              <a:buNone/>
              <a:defRPr sz="2456"/>
            </a:lvl2pPr>
            <a:lvl3pPr marL="802020" indent="0">
              <a:buNone/>
              <a:defRPr sz="2105"/>
            </a:lvl3pPr>
            <a:lvl4pPr marL="1203030" indent="0">
              <a:buNone/>
              <a:defRPr sz="1754"/>
            </a:lvl4pPr>
            <a:lvl5pPr marL="1604040" indent="0">
              <a:buNone/>
              <a:defRPr sz="1754"/>
            </a:lvl5pPr>
            <a:lvl6pPr marL="2005051" indent="0">
              <a:buNone/>
              <a:defRPr sz="1754"/>
            </a:lvl6pPr>
            <a:lvl7pPr marL="2406061" indent="0">
              <a:buNone/>
              <a:defRPr sz="1754"/>
            </a:lvl7pPr>
            <a:lvl8pPr marL="2807071" indent="0">
              <a:buNone/>
              <a:defRPr sz="1754"/>
            </a:lvl8pPr>
            <a:lvl9pPr marL="3208081" indent="0">
              <a:buNone/>
              <a:defRPr sz="1754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657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171" y="402652"/>
            <a:ext cx="9223058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171" y="2013259"/>
            <a:ext cx="9223058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171" y="7009642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2189" y="7009642"/>
            <a:ext cx="3609023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2214" y="7009642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61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l" defTabSz="802020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505" indent="-200505" algn="l" defTabSz="802020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51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52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53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54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55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56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57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58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101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202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303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404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505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606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707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808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jpg"/><Relationship Id="rId11" Type="http://schemas.openxmlformats.org/officeDocument/2006/relationships/image" Target="../media/image81.jp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jpg"/><Relationship Id="rId1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13" Type="http://schemas.openxmlformats.org/officeDocument/2006/relationships/image" Target="../media/image96.PN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11" Type="http://schemas.openxmlformats.org/officeDocument/2006/relationships/image" Target="../media/image94.jpeg"/><Relationship Id="rId5" Type="http://schemas.openxmlformats.org/officeDocument/2006/relationships/image" Target="../media/image88.jpg"/><Relationship Id="rId10" Type="http://schemas.openxmlformats.org/officeDocument/2006/relationships/image" Target="../media/image93.jpeg"/><Relationship Id="rId4" Type="http://schemas.openxmlformats.org/officeDocument/2006/relationships/image" Target="../media/image87.jpg"/><Relationship Id="rId9" Type="http://schemas.openxmlformats.org/officeDocument/2006/relationships/image" Target="../media/image92.jpg"/><Relationship Id="rId14" Type="http://schemas.openxmlformats.org/officeDocument/2006/relationships/image" Target="../media/image9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5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3.png"/><Relationship Id="rId7" Type="http://schemas.openxmlformats.org/officeDocument/2006/relationships/image" Target="../media/image1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png"/><Relationship Id="rId5" Type="http://schemas.openxmlformats.org/officeDocument/2006/relationships/image" Target="../media/image116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34.pn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55162" y="257190"/>
            <a:ext cx="694055" cy="238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600" dirty="0">
                <a:solidFill>
                  <a:srgbClr val="004F9F"/>
                </a:solidFill>
                <a:latin typeface="Arial"/>
                <a:cs typeface="Arial"/>
              </a:rPr>
              <a:t>guap.ru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43546" y="208432"/>
            <a:ext cx="336660" cy="336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1341" y="291820"/>
            <a:ext cx="441180" cy="1699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3161" y="291833"/>
            <a:ext cx="148704" cy="168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965"/>
            <a:ext cx="10692003" cy="75590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30839" y="1138146"/>
            <a:ext cx="787908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800" b="1" spc="-30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Инженерная </a:t>
            </a:r>
            <a:r>
              <a:rPr lang="ru-RU" sz="4800" b="1" spc="-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школа </a:t>
            </a:r>
            <a:r>
              <a:rPr lang="ru-RU" sz="4800" b="1" spc="-30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ГУАП</a:t>
            </a:r>
            <a:r>
              <a:rPr lang="en-US" sz="4800" b="1" spc="-30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endParaRPr sz="4800" dirty="0">
              <a:solidFill>
                <a:srgbClr val="004F9F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2900" y="2409825"/>
            <a:ext cx="4725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Лаборатория </a:t>
            </a:r>
            <a:r>
              <a:rPr lang="ru-RU" sz="24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Интернета вещей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12900" y="3296956"/>
            <a:ext cx="4358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Лаборатория </a:t>
            </a:r>
            <a:r>
              <a:rPr lang="ru-RU" sz="24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робототехники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612900" y="4178958"/>
            <a:ext cx="7263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2400" kern="18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Лаборатория беспилотных авиационных систем</a:t>
            </a:r>
            <a:endParaRPr lang="ru-RU" sz="2400" dirty="0">
              <a:solidFill>
                <a:srgbClr val="02509C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612900" y="5102370"/>
            <a:ext cx="69220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400" kern="18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Совместная лаборатория </a:t>
            </a:r>
            <a:r>
              <a:rPr lang="ru-RU" sz="2400" kern="1800" dirty="0" err="1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кибербезопасности</a:t>
            </a:r>
            <a:r>
              <a:rPr lang="ru-RU" sz="2400" kern="18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2400" kern="1800" dirty="0" smtClean="0">
              <a:solidFill>
                <a:srgbClr val="02509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spcAft>
                <a:spcPts val="0"/>
              </a:spcAft>
            </a:pPr>
            <a:r>
              <a:rPr lang="ru-RU" sz="2400" kern="1800" dirty="0" smtClean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ГУАП-</a:t>
            </a:r>
            <a:r>
              <a:rPr lang="ru-RU" sz="2400" kern="1800" dirty="0" err="1" smtClean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Infowatch</a:t>
            </a:r>
            <a:endParaRPr lang="ru-RU" sz="2000" dirty="0">
              <a:solidFill>
                <a:srgbClr val="02509C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637323" y="6158040"/>
            <a:ext cx="30396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2400" kern="18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Инженерный гараж</a:t>
            </a:r>
            <a:endParaRPr lang="ru-RU" sz="2000" dirty="0">
              <a:solidFill>
                <a:srgbClr val="02509C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4178958"/>
            <a:ext cx="679709" cy="6842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68" y="3171825"/>
            <a:ext cx="607641" cy="6629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0" y="6124145"/>
            <a:ext cx="723570" cy="7235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37" y="5166039"/>
            <a:ext cx="670793" cy="6707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28" y="2282701"/>
            <a:ext cx="615389" cy="63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3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88954" y="1533207"/>
            <a:ext cx="87249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Даем </a:t>
            </a:r>
            <a:r>
              <a:rPr sz="4800" b="1" spc="-55" dirty="0" err="1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уверенность</a:t>
            </a:r>
            <a:r>
              <a:rPr sz="4800" b="1" spc="-5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10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</a:t>
            </a:r>
            <a:r>
              <a:rPr lang="ru-RU" sz="4800" b="1" spc="10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-79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-3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будущем</a:t>
            </a:r>
            <a:endParaRPr sz="48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84157" y="3162325"/>
            <a:ext cx="471805" cy="1219835"/>
          </a:xfrm>
          <a:custGeom>
            <a:avLst/>
            <a:gdLst/>
            <a:ahLst/>
            <a:cxnLst/>
            <a:rect l="l" t="t" r="r" b="b"/>
            <a:pathLst>
              <a:path w="471805" h="1219835">
                <a:moveTo>
                  <a:pt x="0" y="0"/>
                </a:moveTo>
                <a:lnTo>
                  <a:pt x="471449" y="609638"/>
                </a:lnTo>
                <a:lnTo>
                  <a:pt x="0" y="1219250"/>
                </a:lnTo>
              </a:path>
            </a:pathLst>
          </a:custGeom>
          <a:ln w="117246">
            <a:gradFill>
              <a:gsLst>
                <a:gs pos="0">
                  <a:srgbClr val="02509C"/>
                </a:gs>
                <a:gs pos="100000">
                  <a:srgbClr val="CB1357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4727" y="5562320"/>
            <a:ext cx="476783" cy="632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67701" y="5562307"/>
            <a:ext cx="476770" cy="6323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92693" y="5562307"/>
            <a:ext cx="476770" cy="6323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550672" y="4924425"/>
            <a:ext cx="5319395" cy="143885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420"/>
              </a:spcBef>
            </a:pPr>
            <a:r>
              <a:rPr sz="3200" spc="5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 </a:t>
            </a:r>
            <a:r>
              <a:rPr sz="3200" spc="6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уровню </a:t>
            </a:r>
            <a:r>
              <a:rPr sz="3200" spc="5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зарплат  </a:t>
            </a:r>
            <a:r>
              <a:rPr sz="3200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выпускников </a:t>
            </a:r>
            <a:r>
              <a:rPr sz="3200" spc="13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</a:t>
            </a:r>
            <a:r>
              <a:rPr sz="3200" spc="-459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3200" spc="-65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IT-</a:t>
            </a:r>
            <a:r>
              <a:rPr sz="3200" spc="-65" dirty="0" err="1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индустрии</a:t>
            </a:r>
            <a:r>
              <a:rPr lang="ru-RU" sz="3200" spc="-65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(2019 г.)</a:t>
            </a:r>
            <a:endParaRPr sz="3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89683" y="2416882"/>
            <a:ext cx="2860989" cy="4208203"/>
          </a:xfrm>
          <a:prstGeom prst="rect">
            <a:avLst/>
          </a:prstGeom>
        </p:spPr>
        <p:txBody>
          <a:bodyPr vert="horz" wrap="square" lIns="0" tIns="454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75"/>
              </a:spcBef>
            </a:pPr>
            <a:r>
              <a:rPr sz="10650" b="1" spc="1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70%</a:t>
            </a:r>
            <a:endParaRPr sz="1065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989330">
              <a:lnSpc>
                <a:spcPct val="100000"/>
              </a:lnSpc>
              <a:spcBef>
                <a:spcPts val="3490"/>
              </a:spcBef>
            </a:pPr>
            <a:r>
              <a:rPr sz="10800" b="1" spc="-565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</a:t>
            </a:r>
            <a:r>
              <a:rPr lang="ru-RU" sz="10800" b="1" spc="-565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5</a:t>
            </a:r>
            <a:endParaRPr sz="108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66221" y="2943225"/>
            <a:ext cx="3460750" cy="143885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420"/>
              </a:spcBef>
            </a:pPr>
            <a:r>
              <a:rPr sz="3200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выпускников</a:t>
            </a:r>
            <a:r>
              <a:rPr sz="3200" spc="-2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3200" spc="-20" dirty="0" err="1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идут</a:t>
            </a:r>
            <a:r>
              <a:rPr sz="3200" spc="-2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3200" spc="35" dirty="0" err="1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работать</a:t>
            </a:r>
            <a:r>
              <a:rPr sz="3200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z="3200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</a:t>
            </a:r>
            <a:r>
              <a:rPr sz="3200" spc="13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</a:t>
            </a:r>
            <a:r>
              <a:rPr sz="3200" spc="-44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3200" spc="15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ВПК</a:t>
            </a:r>
            <a:endParaRPr sz="3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 txBox="1">
            <a:spLocks noGrp="1"/>
          </p:cNvSpPr>
          <p:nvPr>
            <p:ph idx="1"/>
          </p:nvPr>
        </p:nvSpPr>
        <p:spPr>
          <a:xfrm>
            <a:off x="4304995" y="3400425"/>
            <a:ext cx="1418571" cy="20774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0" marR="944244" indent="0" algn="ctr">
              <a:lnSpc>
                <a:spcPct val="100000"/>
              </a:lnSpc>
              <a:spcBef>
                <a:spcPts val="4325"/>
              </a:spcBef>
              <a:buNone/>
            </a:pPr>
            <a:r>
              <a:rPr lang="ru-RU" sz="1300" b="0" spc="-10" dirty="0">
                <a:solidFill>
                  <a:srgbClr val="1B62A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4 г</a:t>
            </a:r>
            <a:r>
              <a:rPr sz="1300" b="0" spc="-10" dirty="0" err="1">
                <a:solidFill>
                  <a:srgbClr val="1B62A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ода</a:t>
            </a:r>
            <a:endParaRPr sz="1300" dirty="0">
              <a:solidFill>
                <a:srgbClr val="1B62A9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0837" y="4805087"/>
            <a:ext cx="10648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</a:t>
            </a:r>
            <a:r>
              <a:rPr sz="15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</a:t>
            </a:r>
            <a:r>
              <a:rPr sz="1500" spc="2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ит</a:t>
            </a:r>
            <a:r>
              <a:rPr sz="1500" spc="-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уриент  </a:t>
            </a:r>
            <a:r>
              <a:rPr sz="1500" spc="5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ГУАП</a:t>
            </a:r>
            <a:endParaRPr sz="15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69502" y="5046069"/>
            <a:ext cx="7842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Среднее  </a:t>
            </a:r>
            <a:r>
              <a:rPr sz="1500" spc="-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Проф-ое</a:t>
            </a:r>
            <a:endParaRPr sz="15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29079" y="4756331"/>
            <a:ext cx="1184281" cy="38215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Защитить  </a:t>
            </a:r>
            <a:r>
              <a:rPr sz="12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кандидатскую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10209" y="4756331"/>
            <a:ext cx="1114703" cy="38215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Защитить  </a:t>
            </a:r>
            <a:r>
              <a:rPr sz="1200" spc="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магис</a:t>
            </a:r>
            <a:r>
              <a:rPr sz="1200" spc="-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</a:t>
            </a:r>
            <a:r>
              <a:rPr sz="1200" spc="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ерскую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94707" y="3567217"/>
            <a:ext cx="1069797" cy="597984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25425" marR="5080" indent="-213360">
              <a:lnSpc>
                <a:spcPct val="96100"/>
              </a:lnSpc>
              <a:spcBef>
                <a:spcPts val="170"/>
              </a:spcBef>
            </a:pPr>
            <a:r>
              <a:rPr sz="1500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Бакалавр  </a:t>
            </a:r>
            <a:r>
              <a:rPr sz="1200" spc="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Защитить  </a:t>
            </a:r>
            <a:r>
              <a:rPr sz="1200" spc="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диплом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17703" y="4475445"/>
            <a:ext cx="983617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Магистр</a:t>
            </a:r>
            <a:endParaRPr sz="15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14628" y="4475445"/>
            <a:ext cx="880744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Аспирант</a:t>
            </a:r>
            <a:endParaRPr sz="15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86812" y="4402982"/>
            <a:ext cx="1184281" cy="754694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229235" indent="-217170">
              <a:lnSpc>
                <a:spcPct val="100000"/>
              </a:lnSpc>
              <a:spcBef>
                <a:spcPts val="685"/>
              </a:spcBef>
            </a:pPr>
            <a:r>
              <a:rPr sz="15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Докторант</a:t>
            </a:r>
            <a:endParaRPr sz="15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9235" marR="5080">
              <a:lnSpc>
                <a:spcPts val="1400"/>
              </a:lnSpc>
              <a:spcBef>
                <a:spcPts val="595"/>
              </a:spcBef>
            </a:pPr>
            <a:r>
              <a:rPr sz="12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Защитить  </a:t>
            </a:r>
            <a:r>
              <a:rPr sz="1200" spc="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док</a:t>
            </a:r>
            <a:r>
              <a:rPr sz="1200" spc="-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</a:t>
            </a:r>
            <a:r>
              <a:rPr sz="1200" spc="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орскую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899056" y="4068372"/>
            <a:ext cx="1875789" cy="0"/>
          </a:xfrm>
          <a:custGeom>
            <a:avLst/>
            <a:gdLst/>
            <a:ahLst/>
            <a:cxnLst/>
            <a:rect l="l" t="t" r="r" b="b"/>
            <a:pathLst>
              <a:path w="1875789">
                <a:moveTo>
                  <a:pt x="0" y="0"/>
                </a:moveTo>
                <a:lnTo>
                  <a:pt x="1875561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68140" y="4020227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45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99056" y="5174529"/>
            <a:ext cx="262890" cy="0"/>
          </a:xfrm>
          <a:custGeom>
            <a:avLst/>
            <a:gdLst/>
            <a:ahLst/>
            <a:cxnLst/>
            <a:rect l="l" t="t" r="r" b="b"/>
            <a:pathLst>
              <a:path w="262889">
                <a:moveTo>
                  <a:pt x="0" y="0"/>
                </a:moveTo>
                <a:lnTo>
                  <a:pt x="262648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55240" y="5126384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69" h="96520">
                <a:moveTo>
                  <a:pt x="0" y="0"/>
                </a:moveTo>
                <a:lnTo>
                  <a:pt x="0" y="96278"/>
                </a:lnTo>
                <a:lnTo>
                  <a:pt x="51777" y="48145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118904" y="5174529"/>
            <a:ext cx="647700" cy="0"/>
          </a:xfrm>
          <a:custGeom>
            <a:avLst/>
            <a:gdLst/>
            <a:ahLst/>
            <a:cxnLst/>
            <a:rect l="l" t="t" r="r" b="b"/>
            <a:pathLst>
              <a:path w="647700">
                <a:moveTo>
                  <a:pt x="0" y="0"/>
                </a:moveTo>
                <a:lnTo>
                  <a:pt x="647636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60063" y="5126384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45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16921" y="3701342"/>
            <a:ext cx="0" cy="1864995"/>
          </a:xfrm>
          <a:custGeom>
            <a:avLst/>
            <a:gdLst/>
            <a:ahLst/>
            <a:cxnLst/>
            <a:rect l="l" t="t" r="r" b="b"/>
            <a:pathLst>
              <a:path h="1864995">
                <a:moveTo>
                  <a:pt x="0" y="1864537"/>
                </a:moveTo>
                <a:lnTo>
                  <a:pt x="0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816908" y="3696440"/>
            <a:ext cx="247015" cy="0"/>
          </a:xfrm>
          <a:custGeom>
            <a:avLst/>
            <a:gdLst/>
            <a:ahLst/>
            <a:cxnLst/>
            <a:rect l="l" t="t" r="r" b="b"/>
            <a:pathLst>
              <a:path w="247014">
                <a:moveTo>
                  <a:pt x="0" y="0"/>
                </a:moveTo>
                <a:lnTo>
                  <a:pt x="246976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057408" y="3648294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45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816908" y="5567696"/>
            <a:ext cx="247015" cy="0"/>
          </a:xfrm>
          <a:custGeom>
            <a:avLst/>
            <a:gdLst/>
            <a:ahLst/>
            <a:cxnLst/>
            <a:rect l="l" t="t" r="r" b="b"/>
            <a:pathLst>
              <a:path w="247014">
                <a:moveTo>
                  <a:pt x="0" y="0"/>
                </a:moveTo>
                <a:lnTo>
                  <a:pt x="246976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057408" y="5519551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45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710351" y="4620784"/>
            <a:ext cx="267970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267715" y="0"/>
                </a:moveTo>
                <a:lnTo>
                  <a:pt x="0" y="0"/>
                </a:lnTo>
              </a:path>
            </a:pathLst>
          </a:custGeom>
          <a:ln w="9804">
            <a:solidFill>
              <a:srgbClr val="004F9F"/>
            </a:solidFill>
            <a:prstDash val="dash"/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971590" y="4572651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32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002233" y="4614536"/>
            <a:ext cx="267970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267716" y="0"/>
                </a:moveTo>
                <a:lnTo>
                  <a:pt x="0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263485" y="4566403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33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419210" y="4614536"/>
            <a:ext cx="267970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267716" y="0"/>
                </a:moveTo>
                <a:lnTo>
                  <a:pt x="0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680462" y="4566403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33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43648" y="4061667"/>
            <a:ext cx="719874" cy="613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291105" y="4253615"/>
            <a:ext cx="720001" cy="721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294808" y="5232645"/>
            <a:ext cx="1265047" cy="835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00"/>
              </a:lnSpc>
              <a:spcBef>
                <a:spcPts val="100"/>
              </a:spcBef>
            </a:pPr>
            <a:r>
              <a:rPr sz="1300" spc="3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5</a:t>
            </a:r>
            <a:r>
              <a:rPr sz="1300" spc="-8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spc="-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лет</a:t>
            </a:r>
            <a:endParaRPr sz="13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>
              <a:lnSpc>
                <a:spcPts val="1739"/>
              </a:lnSpc>
            </a:pPr>
            <a:r>
              <a:rPr sz="15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Специалист</a:t>
            </a:r>
            <a:endParaRPr sz="15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5425" marR="171450">
              <a:lnSpc>
                <a:spcPts val="1400"/>
              </a:lnSpc>
              <a:spcBef>
                <a:spcPts val="380"/>
              </a:spcBef>
            </a:pPr>
            <a:r>
              <a:rPr sz="1200" spc="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Защитить  </a:t>
            </a:r>
            <a:r>
              <a:rPr sz="1200" spc="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диплом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138468" y="3629587"/>
            <a:ext cx="719975" cy="719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427404" y="4114943"/>
            <a:ext cx="234632" cy="2346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622984" y="3629613"/>
            <a:ext cx="249059" cy="249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486815" y="3830692"/>
            <a:ext cx="660463" cy="4594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307509" y="5725608"/>
            <a:ext cx="142822" cy="1404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307509" y="3835327"/>
            <a:ext cx="142822" cy="1404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138443" y="4807131"/>
            <a:ext cx="142822" cy="14046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424915" y="4807131"/>
            <a:ext cx="142822" cy="14046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899512" y="4807131"/>
            <a:ext cx="142822" cy="14046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937738" y="3629587"/>
            <a:ext cx="719962" cy="7199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304995" y="4313597"/>
            <a:ext cx="705485" cy="7053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269502" y="5391065"/>
            <a:ext cx="1597190" cy="80708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5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образование</a:t>
            </a:r>
            <a:endParaRPr sz="15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50495" indent="-111125">
              <a:lnSpc>
                <a:spcPct val="100000"/>
              </a:lnSpc>
              <a:spcBef>
                <a:spcPts val="650"/>
              </a:spcBef>
              <a:buAutoNum type="arabicPlain" startAt="2"/>
              <a:tabLst>
                <a:tab pos="151130" algn="l"/>
              </a:tabLst>
            </a:pPr>
            <a:r>
              <a:rPr sz="1100" spc="-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года </a:t>
            </a:r>
            <a:r>
              <a:rPr sz="11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после </a:t>
            </a:r>
            <a:r>
              <a:rPr sz="11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11</a:t>
            </a:r>
            <a:r>
              <a:rPr sz="1100" spc="-254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z="1100" spc="-254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                                       </a:t>
            </a:r>
            <a:r>
              <a:rPr sz="1100" spc="-55" dirty="0" err="1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кл</a:t>
            </a:r>
            <a:r>
              <a:rPr sz="1100" spc="-5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endParaRPr sz="11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50495" indent="-111125">
              <a:lnSpc>
                <a:spcPct val="100000"/>
              </a:lnSpc>
              <a:spcBef>
                <a:spcPts val="180"/>
              </a:spcBef>
              <a:buAutoNum type="arabicPlain" startAt="2"/>
              <a:tabLst>
                <a:tab pos="151130" algn="l"/>
              </a:tabLst>
            </a:pPr>
            <a:r>
              <a:rPr sz="1100" spc="-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года </a:t>
            </a:r>
            <a:r>
              <a:rPr sz="1100" dirty="0" err="1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после</a:t>
            </a:r>
            <a:r>
              <a:rPr sz="11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1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9</a:t>
            </a:r>
            <a:r>
              <a:rPr lang="ru-RU" sz="11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100" spc="-25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z="1100" spc="-25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</a:t>
            </a:r>
            <a:r>
              <a:rPr sz="1100" spc="-55" dirty="0" err="1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кл</a:t>
            </a:r>
            <a:r>
              <a:rPr sz="1100" spc="-5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endParaRPr sz="11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559920" y="3688528"/>
            <a:ext cx="150495" cy="0"/>
          </a:xfrm>
          <a:custGeom>
            <a:avLst/>
            <a:gdLst/>
            <a:ahLst/>
            <a:cxnLst/>
            <a:rect l="l" t="t" r="r" b="b"/>
            <a:pathLst>
              <a:path w="150495">
                <a:moveTo>
                  <a:pt x="0" y="0"/>
                </a:moveTo>
                <a:lnTo>
                  <a:pt x="150418" y="0"/>
                </a:lnTo>
              </a:path>
            </a:pathLst>
          </a:custGeom>
          <a:ln w="9804">
            <a:solidFill>
              <a:srgbClr val="004F9F"/>
            </a:solidFill>
            <a:prstDash val="dash"/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50" name="object 6">
            <a:extLst>
              <a:ext uri="{FF2B5EF4-FFF2-40B4-BE49-F238E27FC236}">
                <a16:creationId xmlns:a16="http://schemas.microsoft.com/office/drawing/2014/main" id="{4112FE2A-E69B-4D0B-8473-029FDA52A08A}"/>
              </a:ext>
            </a:extLst>
          </p:cNvPr>
          <p:cNvSpPr txBox="1"/>
          <p:nvPr/>
        </p:nvSpPr>
        <p:spPr>
          <a:xfrm>
            <a:off x="680439" y="1376873"/>
            <a:ext cx="9009661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800" b="1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Многоуровневое инженерное образование  </a:t>
            </a:r>
            <a:endParaRPr sz="48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3" name="Соединительная линия уступом 2"/>
          <p:cNvCxnSpPr>
            <a:stCxn id="35" idx="2"/>
          </p:cNvCxnSpPr>
          <p:nvPr/>
        </p:nvCxnSpPr>
        <p:spPr>
          <a:xfrm rot="5400000" flipH="1" flipV="1">
            <a:off x="6114604" y="4035632"/>
            <a:ext cx="845401" cy="3219946"/>
          </a:xfrm>
          <a:prstGeom prst="bentConnector4">
            <a:avLst>
              <a:gd name="adj1" fmla="val -27040"/>
              <a:gd name="adj2" fmla="val 99898"/>
            </a:avLst>
          </a:prstGeom>
          <a:ln w="3175">
            <a:solidFill>
              <a:srgbClr val="004F9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5559855" y="3688528"/>
            <a:ext cx="150496" cy="0"/>
          </a:xfrm>
          <a:prstGeom prst="line">
            <a:avLst/>
          </a:prstGeom>
          <a:ln w="12700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5710351" y="3688528"/>
            <a:ext cx="0" cy="926008"/>
          </a:xfrm>
          <a:prstGeom prst="line">
            <a:avLst/>
          </a:prstGeom>
          <a:ln w="12700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710351" y="4619625"/>
            <a:ext cx="267970" cy="0"/>
          </a:xfrm>
          <a:prstGeom prst="line">
            <a:avLst/>
          </a:prstGeom>
          <a:ln w="12700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5710351" y="4674670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5706654" y="4805087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5706654" y="4934639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5706654" y="5072844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5702957" y="5203261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5702957" y="5332813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5697581" y="5472225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5651500" y="5566337"/>
            <a:ext cx="46081" cy="0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5651500" y="5566337"/>
            <a:ext cx="0" cy="0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H="1">
            <a:off x="5521755" y="5566337"/>
            <a:ext cx="76200" cy="0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H="1">
            <a:off x="5422900" y="5566337"/>
            <a:ext cx="76200" cy="0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bject 6">
            <a:extLst>
              <a:ext uri="{FF2B5EF4-FFF2-40B4-BE49-F238E27FC236}">
                <a16:creationId xmlns:a16="http://schemas.microsoft.com/office/drawing/2014/main" id="{4112FE2A-E69B-4D0B-8473-029FDA52A08A}"/>
              </a:ext>
            </a:extLst>
          </p:cNvPr>
          <p:cNvSpPr txBox="1"/>
          <p:nvPr/>
        </p:nvSpPr>
        <p:spPr>
          <a:xfrm>
            <a:off x="721402" y="962025"/>
            <a:ext cx="900966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800" b="1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Высокие позиции в </a:t>
            </a:r>
            <a:r>
              <a:rPr lang="ru-RU" sz="4800" b="1" spc="25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рейтингах</a:t>
            </a:r>
            <a:endParaRPr sz="48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7205" y="1713513"/>
            <a:ext cx="91087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ГУАП занимает высокие места в российских </a:t>
            </a:r>
            <a:r>
              <a:rPr lang="ru-RU" dirty="0" smtClean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международных </a:t>
            </a:r>
            <a:r>
              <a:rPr lang="ru-RU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рейтингах вузов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79" y="6508750"/>
            <a:ext cx="2333625" cy="77787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026202" y="2331447"/>
            <a:ext cx="1530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2509C"/>
                </a:solidFill>
              </a:rPr>
              <a:t>QS EE</a:t>
            </a:r>
            <a:r>
              <a:rPr lang="ru-RU" b="1" dirty="0">
                <a:solidFill>
                  <a:srgbClr val="02509C"/>
                </a:solidFill>
              </a:rPr>
              <a:t>С</a:t>
            </a:r>
            <a:r>
              <a:rPr lang="en-US" b="1" dirty="0">
                <a:solidFill>
                  <a:srgbClr val="02509C"/>
                </a:solidFill>
              </a:rPr>
              <a:t>A 2019</a:t>
            </a:r>
          </a:p>
          <a:p>
            <a:pPr algn="ctr"/>
            <a:r>
              <a:rPr lang="ru-RU" dirty="0">
                <a:solidFill>
                  <a:srgbClr val="02509C"/>
                </a:solidFill>
              </a:rPr>
              <a:t>ТОП-300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426132" y="2331447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2509C"/>
                </a:solidFill>
              </a:rPr>
              <a:t>QS BRICS 2019 </a:t>
            </a:r>
          </a:p>
          <a:p>
            <a:pPr algn="ctr"/>
            <a:r>
              <a:rPr lang="ru-RU" dirty="0">
                <a:solidFill>
                  <a:srgbClr val="02509C"/>
                </a:solidFill>
              </a:rPr>
              <a:t>ТОП-350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861300" y="2323085"/>
            <a:ext cx="137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2509C"/>
                </a:solidFill>
              </a:rPr>
              <a:t>Forbes </a:t>
            </a:r>
            <a:r>
              <a:rPr lang="en-US" b="1" dirty="0" smtClean="0">
                <a:solidFill>
                  <a:srgbClr val="02509C"/>
                </a:solidFill>
              </a:rPr>
              <a:t>201</a:t>
            </a:r>
            <a:r>
              <a:rPr lang="ru-RU" b="1" dirty="0" smtClean="0">
                <a:solidFill>
                  <a:srgbClr val="02509C"/>
                </a:solidFill>
              </a:rPr>
              <a:t>9</a:t>
            </a:r>
            <a:r>
              <a:rPr lang="en-US" b="1" dirty="0" smtClean="0">
                <a:solidFill>
                  <a:srgbClr val="02509C"/>
                </a:solidFill>
              </a:rPr>
              <a:t> </a:t>
            </a:r>
            <a:endParaRPr lang="en-US" b="1" dirty="0">
              <a:solidFill>
                <a:srgbClr val="02509C"/>
              </a:solidFill>
            </a:endParaRPr>
          </a:p>
          <a:p>
            <a:pPr algn="ctr"/>
            <a:r>
              <a:rPr lang="ru-RU" dirty="0">
                <a:solidFill>
                  <a:srgbClr val="02509C"/>
                </a:solidFill>
              </a:rPr>
              <a:t>ТОП-100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184900" y="4162425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2509C"/>
                </a:solidFill>
              </a:rPr>
              <a:t>«Первая миссия» 2018 </a:t>
            </a:r>
          </a:p>
          <a:p>
            <a:pPr algn="ctr"/>
            <a:r>
              <a:rPr lang="ru-RU" dirty="0">
                <a:solidFill>
                  <a:srgbClr val="02509C"/>
                </a:solidFill>
              </a:rPr>
              <a:t>ТОП-5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638482" y="4162425"/>
            <a:ext cx="3663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2509C"/>
                </a:solidFill>
              </a:rPr>
              <a:t>Рейтинг эффективности вузов 2018</a:t>
            </a:r>
          </a:p>
          <a:p>
            <a:pPr algn="ctr"/>
            <a:r>
              <a:rPr lang="ru-RU" dirty="0">
                <a:solidFill>
                  <a:srgbClr val="02509C"/>
                </a:solidFill>
              </a:rPr>
              <a:t>ТОП-10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984500" y="5975350"/>
            <a:ext cx="5346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2509C"/>
                </a:solidFill>
              </a:rPr>
              <a:t>Superjob</a:t>
            </a:r>
            <a:r>
              <a:rPr lang="ru-RU" b="1" dirty="0">
                <a:solidFill>
                  <a:srgbClr val="02509C"/>
                </a:solidFill>
              </a:rPr>
              <a:t>. Рейтинг технических вузов России </a:t>
            </a:r>
            <a:r>
              <a:rPr lang="ru-RU" b="1" dirty="0" smtClean="0">
                <a:solidFill>
                  <a:srgbClr val="02509C"/>
                </a:solidFill>
              </a:rPr>
              <a:t>2019 </a:t>
            </a:r>
            <a:endParaRPr lang="ru-RU" b="1" dirty="0">
              <a:solidFill>
                <a:srgbClr val="02509C"/>
              </a:solidFill>
            </a:endParaRPr>
          </a:p>
          <a:p>
            <a:pPr algn="ctr"/>
            <a:r>
              <a:rPr lang="ru-RU" dirty="0" smtClean="0">
                <a:solidFill>
                  <a:srgbClr val="02509C"/>
                </a:solidFill>
              </a:rPr>
              <a:t>ТОП-15</a:t>
            </a:r>
            <a:endParaRPr lang="ru-RU" dirty="0">
              <a:solidFill>
                <a:srgbClr val="02509C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04" y="2969416"/>
            <a:ext cx="1854602" cy="10751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285" y="2971358"/>
            <a:ext cx="1854602" cy="10751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8" r="23552"/>
          <a:stretch/>
        </p:blipFill>
        <p:spPr>
          <a:xfrm>
            <a:off x="6489700" y="4760510"/>
            <a:ext cx="1904999" cy="107643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1" r="23320"/>
          <a:stretch/>
        </p:blipFill>
        <p:spPr>
          <a:xfrm>
            <a:off x="2597333" y="4760510"/>
            <a:ext cx="1905000" cy="107831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032" y="2977778"/>
            <a:ext cx="1736808" cy="10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91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613763" y="2847365"/>
            <a:ext cx="3133090" cy="3133090"/>
          </a:xfrm>
          <a:custGeom>
            <a:avLst/>
            <a:gdLst/>
            <a:ahLst/>
            <a:cxnLst/>
            <a:rect l="l" t="t" r="r" b="b"/>
            <a:pathLst>
              <a:path w="3133090" h="3133090">
                <a:moveTo>
                  <a:pt x="0" y="1566443"/>
                </a:moveTo>
                <a:lnTo>
                  <a:pt x="907" y="1512591"/>
                </a:lnTo>
                <a:lnTo>
                  <a:pt x="3611" y="1459196"/>
                </a:lnTo>
                <a:lnTo>
                  <a:pt x="8083" y="1406285"/>
                </a:lnTo>
                <a:lnTo>
                  <a:pt x="14295" y="1353887"/>
                </a:lnTo>
                <a:lnTo>
                  <a:pt x="22219" y="1302032"/>
                </a:lnTo>
                <a:lnTo>
                  <a:pt x="31826" y="1250746"/>
                </a:lnTo>
                <a:lnTo>
                  <a:pt x="43079" y="1200068"/>
                </a:lnTo>
                <a:lnTo>
                  <a:pt x="55955" y="1150022"/>
                </a:lnTo>
                <a:lnTo>
                  <a:pt x="70424" y="1100635"/>
                </a:lnTo>
                <a:lnTo>
                  <a:pt x="86457" y="1051937"/>
                </a:lnTo>
                <a:lnTo>
                  <a:pt x="104026" y="1003954"/>
                </a:lnTo>
                <a:lnTo>
                  <a:pt x="123101" y="956716"/>
                </a:lnTo>
                <a:lnTo>
                  <a:pt x="143647" y="910258"/>
                </a:lnTo>
                <a:lnTo>
                  <a:pt x="165644" y="864605"/>
                </a:lnTo>
                <a:lnTo>
                  <a:pt x="189060" y="819786"/>
                </a:lnTo>
                <a:lnTo>
                  <a:pt x="213865" y="775832"/>
                </a:lnTo>
                <a:lnTo>
                  <a:pt x="240030" y="732773"/>
                </a:lnTo>
                <a:lnTo>
                  <a:pt x="267525" y="690638"/>
                </a:lnTo>
                <a:lnTo>
                  <a:pt x="296315" y="649446"/>
                </a:lnTo>
                <a:lnTo>
                  <a:pt x="326380" y="609238"/>
                </a:lnTo>
                <a:lnTo>
                  <a:pt x="357690" y="570042"/>
                </a:lnTo>
                <a:lnTo>
                  <a:pt x="390216" y="531885"/>
                </a:lnTo>
                <a:lnTo>
                  <a:pt x="423929" y="494795"/>
                </a:lnTo>
                <a:lnTo>
                  <a:pt x="458800" y="458800"/>
                </a:lnTo>
                <a:lnTo>
                  <a:pt x="494791" y="423934"/>
                </a:lnTo>
                <a:lnTo>
                  <a:pt x="531879" y="390222"/>
                </a:lnTo>
                <a:lnTo>
                  <a:pt x="570036" y="357695"/>
                </a:lnTo>
                <a:lnTo>
                  <a:pt x="609232" y="326383"/>
                </a:lnTo>
                <a:lnTo>
                  <a:pt x="649438" y="296316"/>
                </a:lnTo>
                <a:lnTo>
                  <a:pt x="690626" y="267525"/>
                </a:lnTo>
                <a:lnTo>
                  <a:pt x="732766" y="240031"/>
                </a:lnTo>
                <a:lnTo>
                  <a:pt x="775828" y="213868"/>
                </a:lnTo>
                <a:lnTo>
                  <a:pt x="819785" y="189063"/>
                </a:lnTo>
                <a:lnTo>
                  <a:pt x="864604" y="165646"/>
                </a:lnTo>
                <a:lnTo>
                  <a:pt x="910258" y="143644"/>
                </a:lnTo>
                <a:lnTo>
                  <a:pt x="956716" y="123088"/>
                </a:lnTo>
                <a:lnTo>
                  <a:pt x="1003950" y="104018"/>
                </a:lnTo>
                <a:lnTo>
                  <a:pt x="1051931" y="86454"/>
                </a:lnTo>
                <a:lnTo>
                  <a:pt x="1100631" y="70423"/>
                </a:lnTo>
                <a:lnTo>
                  <a:pt x="1150019" y="55955"/>
                </a:lnTo>
                <a:lnTo>
                  <a:pt x="1200068" y="43079"/>
                </a:lnTo>
                <a:lnTo>
                  <a:pt x="1250746" y="31826"/>
                </a:lnTo>
                <a:lnTo>
                  <a:pt x="1302032" y="22223"/>
                </a:lnTo>
                <a:lnTo>
                  <a:pt x="1353887" y="14301"/>
                </a:lnTo>
                <a:lnTo>
                  <a:pt x="1406285" y="8088"/>
                </a:lnTo>
                <a:lnTo>
                  <a:pt x="1459196" y="3614"/>
                </a:lnTo>
                <a:lnTo>
                  <a:pt x="1512591" y="908"/>
                </a:lnTo>
                <a:lnTo>
                  <a:pt x="1566443" y="0"/>
                </a:lnTo>
                <a:lnTo>
                  <a:pt x="1620295" y="908"/>
                </a:lnTo>
                <a:lnTo>
                  <a:pt x="1673690" y="3614"/>
                </a:lnTo>
                <a:lnTo>
                  <a:pt x="1726601" y="8088"/>
                </a:lnTo>
                <a:lnTo>
                  <a:pt x="1778999" y="14301"/>
                </a:lnTo>
                <a:lnTo>
                  <a:pt x="1830854" y="22223"/>
                </a:lnTo>
                <a:lnTo>
                  <a:pt x="1882139" y="31826"/>
                </a:lnTo>
                <a:lnTo>
                  <a:pt x="1932813" y="43079"/>
                </a:lnTo>
                <a:lnTo>
                  <a:pt x="1982858" y="55955"/>
                </a:lnTo>
                <a:lnTo>
                  <a:pt x="2032246" y="70423"/>
                </a:lnTo>
                <a:lnTo>
                  <a:pt x="2080946" y="86454"/>
                </a:lnTo>
                <a:lnTo>
                  <a:pt x="2128931" y="104018"/>
                </a:lnTo>
                <a:lnTo>
                  <a:pt x="2176170" y="123088"/>
                </a:lnTo>
                <a:lnTo>
                  <a:pt x="2222628" y="143644"/>
                </a:lnTo>
                <a:lnTo>
                  <a:pt x="2268281" y="165646"/>
                </a:lnTo>
                <a:lnTo>
                  <a:pt x="2313100" y="189063"/>
                </a:lnTo>
                <a:lnTo>
                  <a:pt x="2357054" y="213868"/>
                </a:lnTo>
                <a:lnTo>
                  <a:pt x="2400113" y="240031"/>
                </a:lnTo>
                <a:lnTo>
                  <a:pt x="2442248" y="267525"/>
                </a:lnTo>
                <a:lnTo>
                  <a:pt x="2483436" y="296316"/>
                </a:lnTo>
                <a:lnTo>
                  <a:pt x="2523645" y="326383"/>
                </a:lnTo>
                <a:lnTo>
                  <a:pt x="2562844" y="357695"/>
                </a:lnTo>
                <a:lnTo>
                  <a:pt x="2601003" y="390222"/>
                </a:lnTo>
                <a:lnTo>
                  <a:pt x="2638094" y="423934"/>
                </a:lnTo>
                <a:lnTo>
                  <a:pt x="2674086" y="458800"/>
                </a:lnTo>
                <a:lnTo>
                  <a:pt x="2708951" y="494795"/>
                </a:lnTo>
                <a:lnTo>
                  <a:pt x="2742661" y="531885"/>
                </a:lnTo>
                <a:lnTo>
                  <a:pt x="2775186" y="570042"/>
                </a:lnTo>
                <a:lnTo>
                  <a:pt x="2806497" y="609238"/>
                </a:lnTo>
                <a:lnTo>
                  <a:pt x="2836565" y="649446"/>
                </a:lnTo>
                <a:lnTo>
                  <a:pt x="2865361" y="690638"/>
                </a:lnTo>
                <a:lnTo>
                  <a:pt x="2892856" y="732773"/>
                </a:lnTo>
                <a:lnTo>
                  <a:pt x="2919021" y="775832"/>
                </a:lnTo>
                <a:lnTo>
                  <a:pt x="2943828" y="819786"/>
                </a:lnTo>
                <a:lnTo>
                  <a:pt x="2967246" y="864605"/>
                </a:lnTo>
                <a:lnTo>
                  <a:pt x="2989246" y="910258"/>
                </a:lnTo>
                <a:lnTo>
                  <a:pt x="3009798" y="956716"/>
                </a:lnTo>
                <a:lnTo>
                  <a:pt x="3028867" y="1003954"/>
                </a:lnTo>
                <a:lnTo>
                  <a:pt x="3046432" y="1051937"/>
                </a:lnTo>
                <a:lnTo>
                  <a:pt x="3062463" y="1100635"/>
                </a:lnTo>
                <a:lnTo>
                  <a:pt x="3076931" y="1150022"/>
                </a:lnTo>
                <a:lnTo>
                  <a:pt x="3089806" y="1200068"/>
                </a:lnTo>
                <a:lnTo>
                  <a:pt x="3101060" y="1250746"/>
                </a:lnTo>
                <a:lnTo>
                  <a:pt x="3110663" y="1302032"/>
                </a:lnTo>
                <a:lnTo>
                  <a:pt x="3118585" y="1353887"/>
                </a:lnTo>
                <a:lnTo>
                  <a:pt x="3124798" y="1406285"/>
                </a:lnTo>
                <a:lnTo>
                  <a:pt x="3129272" y="1459196"/>
                </a:lnTo>
                <a:lnTo>
                  <a:pt x="3131978" y="1512591"/>
                </a:lnTo>
                <a:lnTo>
                  <a:pt x="3132886" y="1566443"/>
                </a:lnTo>
                <a:lnTo>
                  <a:pt x="3131978" y="1620295"/>
                </a:lnTo>
                <a:lnTo>
                  <a:pt x="3129272" y="1673690"/>
                </a:lnTo>
                <a:lnTo>
                  <a:pt x="3124798" y="1726601"/>
                </a:lnTo>
                <a:lnTo>
                  <a:pt x="3118585" y="1778999"/>
                </a:lnTo>
                <a:lnTo>
                  <a:pt x="3110663" y="1830854"/>
                </a:lnTo>
                <a:lnTo>
                  <a:pt x="3101060" y="1882140"/>
                </a:lnTo>
                <a:lnTo>
                  <a:pt x="3089806" y="1932818"/>
                </a:lnTo>
                <a:lnTo>
                  <a:pt x="3076931" y="1982867"/>
                </a:lnTo>
                <a:lnTo>
                  <a:pt x="3062463" y="2032257"/>
                </a:lnTo>
                <a:lnTo>
                  <a:pt x="3046432" y="2080958"/>
                </a:lnTo>
                <a:lnTo>
                  <a:pt x="3028867" y="2128943"/>
                </a:lnTo>
                <a:lnTo>
                  <a:pt x="3009798" y="2176183"/>
                </a:lnTo>
                <a:lnTo>
                  <a:pt x="2989246" y="2222635"/>
                </a:lnTo>
                <a:lnTo>
                  <a:pt x="2967246" y="2268285"/>
                </a:lnTo>
                <a:lnTo>
                  <a:pt x="2943828" y="2313103"/>
                </a:lnTo>
                <a:lnTo>
                  <a:pt x="2919021" y="2357058"/>
                </a:lnTo>
                <a:lnTo>
                  <a:pt x="2892856" y="2400120"/>
                </a:lnTo>
                <a:lnTo>
                  <a:pt x="2865361" y="2442260"/>
                </a:lnTo>
                <a:lnTo>
                  <a:pt x="2836565" y="2483448"/>
                </a:lnTo>
                <a:lnTo>
                  <a:pt x="2806497" y="2523655"/>
                </a:lnTo>
                <a:lnTo>
                  <a:pt x="2775186" y="2562852"/>
                </a:lnTo>
                <a:lnTo>
                  <a:pt x="2742661" y="2601010"/>
                </a:lnTo>
                <a:lnTo>
                  <a:pt x="2708951" y="2638102"/>
                </a:lnTo>
                <a:lnTo>
                  <a:pt x="2674086" y="2674099"/>
                </a:lnTo>
                <a:lnTo>
                  <a:pt x="2638094" y="2708964"/>
                </a:lnTo>
                <a:lnTo>
                  <a:pt x="2601003" y="2742673"/>
                </a:lnTo>
                <a:lnTo>
                  <a:pt x="2562844" y="2775197"/>
                </a:lnTo>
                <a:lnTo>
                  <a:pt x="2523645" y="2806506"/>
                </a:lnTo>
                <a:lnTo>
                  <a:pt x="2483436" y="2836571"/>
                </a:lnTo>
                <a:lnTo>
                  <a:pt x="2442248" y="2865361"/>
                </a:lnTo>
                <a:lnTo>
                  <a:pt x="2400113" y="2892860"/>
                </a:lnTo>
                <a:lnTo>
                  <a:pt x="2357054" y="2919027"/>
                </a:lnTo>
                <a:lnTo>
                  <a:pt x="2313100" y="2943833"/>
                </a:lnTo>
                <a:lnTo>
                  <a:pt x="2268281" y="2967249"/>
                </a:lnTo>
                <a:lnTo>
                  <a:pt x="2222628" y="2989247"/>
                </a:lnTo>
                <a:lnTo>
                  <a:pt x="2176170" y="3009798"/>
                </a:lnTo>
                <a:lnTo>
                  <a:pt x="2128931" y="3028867"/>
                </a:lnTo>
                <a:lnTo>
                  <a:pt x="2080946" y="3046432"/>
                </a:lnTo>
                <a:lnTo>
                  <a:pt x="2032246" y="3062463"/>
                </a:lnTo>
                <a:lnTo>
                  <a:pt x="1982858" y="3076931"/>
                </a:lnTo>
                <a:lnTo>
                  <a:pt x="1932813" y="3089806"/>
                </a:lnTo>
                <a:lnTo>
                  <a:pt x="1882139" y="3101060"/>
                </a:lnTo>
                <a:lnTo>
                  <a:pt x="1830854" y="3110668"/>
                </a:lnTo>
                <a:lnTo>
                  <a:pt x="1778999" y="3118594"/>
                </a:lnTo>
                <a:lnTo>
                  <a:pt x="1726601" y="3124809"/>
                </a:lnTo>
                <a:lnTo>
                  <a:pt x="1673690" y="3129284"/>
                </a:lnTo>
                <a:lnTo>
                  <a:pt x="1620295" y="3131990"/>
                </a:lnTo>
                <a:lnTo>
                  <a:pt x="1566443" y="3132899"/>
                </a:lnTo>
                <a:lnTo>
                  <a:pt x="1512591" y="3131990"/>
                </a:lnTo>
                <a:lnTo>
                  <a:pt x="1459196" y="3129284"/>
                </a:lnTo>
                <a:lnTo>
                  <a:pt x="1406285" y="3124809"/>
                </a:lnTo>
                <a:lnTo>
                  <a:pt x="1353887" y="3118594"/>
                </a:lnTo>
                <a:lnTo>
                  <a:pt x="1302032" y="3110668"/>
                </a:lnTo>
                <a:lnTo>
                  <a:pt x="1250746" y="3101060"/>
                </a:lnTo>
              </a:path>
            </a:pathLst>
          </a:custGeom>
          <a:ln w="19936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6864" y="5023548"/>
            <a:ext cx="567690" cy="689610"/>
          </a:xfrm>
          <a:custGeom>
            <a:avLst/>
            <a:gdLst/>
            <a:ahLst/>
            <a:cxnLst/>
            <a:rect l="l" t="t" r="r" b="b"/>
            <a:pathLst>
              <a:path w="567689" h="689610">
                <a:moveTo>
                  <a:pt x="567524" y="689190"/>
                </a:moveTo>
                <a:lnTo>
                  <a:pt x="526337" y="660390"/>
                </a:lnTo>
                <a:lnTo>
                  <a:pt x="486131" y="630321"/>
                </a:lnTo>
                <a:lnTo>
                  <a:pt x="446935" y="599011"/>
                </a:lnTo>
                <a:lnTo>
                  <a:pt x="408778" y="566488"/>
                </a:lnTo>
                <a:lnTo>
                  <a:pt x="371690" y="532780"/>
                </a:lnTo>
                <a:lnTo>
                  <a:pt x="335699" y="497916"/>
                </a:lnTo>
                <a:lnTo>
                  <a:pt x="300833" y="461924"/>
                </a:lnTo>
                <a:lnTo>
                  <a:pt x="267123" y="424833"/>
                </a:lnTo>
                <a:lnTo>
                  <a:pt x="234597" y="386675"/>
                </a:lnTo>
                <a:lnTo>
                  <a:pt x="203284" y="347478"/>
                </a:lnTo>
                <a:lnTo>
                  <a:pt x="173212" y="307273"/>
                </a:lnTo>
                <a:lnTo>
                  <a:pt x="144411" y="266090"/>
                </a:lnTo>
                <a:lnTo>
                  <a:pt x="116918" y="223945"/>
                </a:lnTo>
                <a:lnTo>
                  <a:pt x="90757" y="180881"/>
                </a:lnTo>
                <a:lnTo>
                  <a:pt x="65957" y="136926"/>
                </a:lnTo>
                <a:lnTo>
                  <a:pt x="42545" y="92108"/>
                </a:lnTo>
                <a:lnTo>
                  <a:pt x="20550" y="46457"/>
                </a:lnTo>
                <a:lnTo>
                  <a:pt x="0" y="0"/>
                </a:lnTo>
              </a:path>
            </a:pathLst>
          </a:custGeom>
          <a:ln w="199364">
            <a:gradFill>
              <a:gsLst>
                <a:gs pos="0">
                  <a:srgbClr val="004F9F"/>
                </a:gs>
                <a:gs pos="100000">
                  <a:srgbClr val="CB1357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5684" y="2887726"/>
            <a:ext cx="2487295" cy="3093085"/>
          </a:xfrm>
          <a:custGeom>
            <a:avLst/>
            <a:gdLst/>
            <a:ahLst/>
            <a:cxnLst/>
            <a:rect l="l" t="t" r="r" b="b"/>
            <a:pathLst>
              <a:path w="2487295" h="3093085">
                <a:moveTo>
                  <a:pt x="2487280" y="2793377"/>
                </a:moveTo>
                <a:lnTo>
                  <a:pt x="2443180" y="2824296"/>
                </a:lnTo>
                <a:lnTo>
                  <a:pt x="2398391" y="2853492"/>
                </a:lnTo>
                <a:lnTo>
                  <a:pt x="2352955" y="2880972"/>
                </a:lnTo>
                <a:lnTo>
                  <a:pt x="2306912" y="2906744"/>
                </a:lnTo>
                <a:lnTo>
                  <a:pt x="2260302" y="2930813"/>
                </a:lnTo>
                <a:lnTo>
                  <a:pt x="2213168" y="2953186"/>
                </a:lnTo>
                <a:lnTo>
                  <a:pt x="2165550" y="2973870"/>
                </a:lnTo>
                <a:lnTo>
                  <a:pt x="2117489" y="2992871"/>
                </a:lnTo>
                <a:lnTo>
                  <a:pt x="2069026" y="3010195"/>
                </a:lnTo>
                <a:lnTo>
                  <a:pt x="2020202" y="3025850"/>
                </a:lnTo>
                <a:lnTo>
                  <a:pt x="1971058" y="3039842"/>
                </a:lnTo>
                <a:lnTo>
                  <a:pt x="1921635" y="3052178"/>
                </a:lnTo>
                <a:lnTo>
                  <a:pt x="1871973" y="3062860"/>
                </a:lnTo>
                <a:lnTo>
                  <a:pt x="1822111" y="3071898"/>
                </a:lnTo>
                <a:lnTo>
                  <a:pt x="1772090" y="3079298"/>
                </a:lnTo>
                <a:lnTo>
                  <a:pt x="1721952" y="3085067"/>
                </a:lnTo>
                <a:lnTo>
                  <a:pt x="1671736" y="3089211"/>
                </a:lnTo>
                <a:lnTo>
                  <a:pt x="1621485" y="3091737"/>
                </a:lnTo>
                <a:lnTo>
                  <a:pt x="1571237" y="3092650"/>
                </a:lnTo>
                <a:lnTo>
                  <a:pt x="1521036" y="3091958"/>
                </a:lnTo>
                <a:lnTo>
                  <a:pt x="1470920" y="3089666"/>
                </a:lnTo>
                <a:lnTo>
                  <a:pt x="1420931" y="3085782"/>
                </a:lnTo>
                <a:lnTo>
                  <a:pt x="1371109" y="3080311"/>
                </a:lnTo>
                <a:lnTo>
                  <a:pt x="1321496" y="3073260"/>
                </a:lnTo>
                <a:lnTo>
                  <a:pt x="1272136" y="3064635"/>
                </a:lnTo>
                <a:lnTo>
                  <a:pt x="1223064" y="3054443"/>
                </a:lnTo>
                <a:lnTo>
                  <a:pt x="1174323" y="3042690"/>
                </a:lnTo>
                <a:lnTo>
                  <a:pt x="1125954" y="3029383"/>
                </a:lnTo>
                <a:lnTo>
                  <a:pt x="1077996" y="3014529"/>
                </a:lnTo>
                <a:lnTo>
                  <a:pt x="1030490" y="2998133"/>
                </a:lnTo>
                <a:lnTo>
                  <a:pt x="983478" y="2980203"/>
                </a:lnTo>
                <a:lnTo>
                  <a:pt x="937001" y="2960744"/>
                </a:lnTo>
                <a:lnTo>
                  <a:pt x="891098" y="2939765"/>
                </a:lnTo>
                <a:lnTo>
                  <a:pt x="845811" y="2917270"/>
                </a:lnTo>
                <a:lnTo>
                  <a:pt x="801181" y="2893266"/>
                </a:lnTo>
                <a:lnTo>
                  <a:pt x="757248" y="2867761"/>
                </a:lnTo>
                <a:lnTo>
                  <a:pt x="714053" y="2840754"/>
                </a:lnTo>
                <a:lnTo>
                  <a:pt x="671637" y="2812259"/>
                </a:lnTo>
                <a:lnTo>
                  <a:pt x="630040" y="2782281"/>
                </a:lnTo>
                <a:lnTo>
                  <a:pt x="589302" y="2750827"/>
                </a:lnTo>
                <a:lnTo>
                  <a:pt x="549466" y="2717904"/>
                </a:lnTo>
                <a:lnTo>
                  <a:pt x="510571" y="2683517"/>
                </a:lnTo>
                <a:lnTo>
                  <a:pt x="472659" y="2647674"/>
                </a:lnTo>
                <a:lnTo>
                  <a:pt x="435770" y="2610379"/>
                </a:lnTo>
                <a:lnTo>
                  <a:pt x="399945" y="2571640"/>
                </a:lnTo>
                <a:lnTo>
                  <a:pt x="365224" y="2531463"/>
                </a:lnTo>
                <a:lnTo>
                  <a:pt x="331649" y="2489854"/>
                </a:lnTo>
                <a:lnTo>
                  <a:pt x="299261" y="2446820"/>
                </a:lnTo>
                <a:lnTo>
                  <a:pt x="268342" y="2402720"/>
                </a:lnTo>
                <a:lnTo>
                  <a:pt x="239146" y="2357933"/>
                </a:lnTo>
                <a:lnTo>
                  <a:pt x="211665" y="2312498"/>
                </a:lnTo>
                <a:lnTo>
                  <a:pt x="185894" y="2266457"/>
                </a:lnTo>
                <a:lnTo>
                  <a:pt x="161825" y="2219850"/>
                </a:lnTo>
                <a:lnTo>
                  <a:pt x="139452" y="2172719"/>
                </a:lnTo>
                <a:lnTo>
                  <a:pt x="118768" y="2125103"/>
                </a:lnTo>
                <a:lnTo>
                  <a:pt x="99767" y="2077044"/>
                </a:lnTo>
                <a:lnTo>
                  <a:pt x="82443" y="2028582"/>
                </a:lnTo>
                <a:lnTo>
                  <a:pt x="66788" y="1979758"/>
                </a:lnTo>
                <a:lnTo>
                  <a:pt x="52796" y="1930613"/>
                </a:lnTo>
                <a:lnTo>
                  <a:pt x="40460" y="1881187"/>
                </a:lnTo>
                <a:lnTo>
                  <a:pt x="29781" y="1831525"/>
                </a:lnTo>
                <a:lnTo>
                  <a:pt x="20745" y="1781663"/>
                </a:lnTo>
                <a:lnTo>
                  <a:pt x="13347" y="1731642"/>
                </a:lnTo>
                <a:lnTo>
                  <a:pt x="7580" y="1681504"/>
                </a:lnTo>
                <a:lnTo>
                  <a:pt x="3437" y="1631289"/>
                </a:lnTo>
                <a:lnTo>
                  <a:pt x="912" y="1581037"/>
                </a:lnTo>
                <a:lnTo>
                  <a:pt x="0" y="1530790"/>
                </a:lnTo>
                <a:lnTo>
                  <a:pt x="692" y="1480588"/>
                </a:lnTo>
                <a:lnTo>
                  <a:pt x="2984" y="1430472"/>
                </a:lnTo>
                <a:lnTo>
                  <a:pt x="6869" y="1380483"/>
                </a:lnTo>
                <a:lnTo>
                  <a:pt x="12340" y="1330661"/>
                </a:lnTo>
                <a:lnTo>
                  <a:pt x="19391" y="1281048"/>
                </a:lnTo>
                <a:lnTo>
                  <a:pt x="28016" y="1231685"/>
                </a:lnTo>
                <a:lnTo>
                  <a:pt x="38208" y="1182612"/>
                </a:lnTo>
                <a:lnTo>
                  <a:pt x="49960" y="1133870"/>
                </a:lnTo>
                <a:lnTo>
                  <a:pt x="63267" y="1085500"/>
                </a:lnTo>
                <a:lnTo>
                  <a:pt x="78121" y="1037541"/>
                </a:lnTo>
                <a:lnTo>
                  <a:pt x="94516" y="990036"/>
                </a:lnTo>
                <a:lnTo>
                  <a:pt x="112445" y="943024"/>
                </a:lnTo>
                <a:lnTo>
                  <a:pt x="131902" y="896546"/>
                </a:lnTo>
                <a:lnTo>
                  <a:pt x="152881" y="850643"/>
                </a:lnTo>
                <a:lnTo>
                  <a:pt x="175374" y="805355"/>
                </a:lnTo>
                <a:lnTo>
                  <a:pt x="199374" y="760723"/>
                </a:lnTo>
                <a:lnTo>
                  <a:pt x="224877" y="716787"/>
                </a:lnTo>
                <a:lnTo>
                  <a:pt x="251881" y="673593"/>
                </a:lnTo>
                <a:lnTo>
                  <a:pt x="280375" y="631176"/>
                </a:lnTo>
                <a:lnTo>
                  <a:pt x="310351" y="589579"/>
                </a:lnTo>
                <a:lnTo>
                  <a:pt x="341804" y="548842"/>
                </a:lnTo>
                <a:lnTo>
                  <a:pt x="374727" y="509006"/>
                </a:lnTo>
                <a:lnTo>
                  <a:pt x="409114" y="470112"/>
                </a:lnTo>
                <a:lnTo>
                  <a:pt x="444958" y="432201"/>
                </a:lnTo>
                <a:lnTo>
                  <a:pt x="482252" y="395313"/>
                </a:lnTo>
                <a:lnTo>
                  <a:pt x="520991" y="359489"/>
                </a:lnTo>
                <a:lnTo>
                  <a:pt x="561167" y="324771"/>
                </a:lnTo>
                <a:lnTo>
                  <a:pt x="602774" y="291198"/>
                </a:lnTo>
                <a:lnTo>
                  <a:pt x="645806" y="258813"/>
                </a:lnTo>
                <a:lnTo>
                  <a:pt x="689905" y="227894"/>
                </a:lnTo>
                <a:lnTo>
                  <a:pt x="734693" y="198697"/>
                </a:lnTo>
                <a:lnTo>
                  <a:pt x="780129" y="171216"/>
                </a:lnTo>
                <a:lnTo>
                  <a:pt x="826171" y="145443"/>
                </a:lnTo>
                <a:lnTo>
                  <a:pt x="872779" y="121372"/>
                </a:lnTo>
                <a:lnTo>
                  <a:pt x="919911" y="98998"/>
                </a:lnTo>
                <a:lnTo>
                  <a:pt x="967528" y="78312"/>
                </a:lnTo>
                <a:lnTo>
                  <a:pt x="1015587" y="59310"/>
                </a:lnTo>
                <a:lnTo>
                  <a:pt x="1064049" y="41984"/>
                </a:lnTo>
                <a:lnTo>
                  <a:pt x="1112872" y="26328"/>
                </a:lnTo>
                <a:lnTo>
                  <a:pt x="1162015" y="12335"/>
                </a:lnTo>
                <a:lnTo>
                  <a:pt x="1211438" y="0"/>
                </a:lnTo>
              </a:path>
            </a:pathLst>
          </a:custGeom>
          <a:ln w="19936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 useBgFill="1">
        <p:nvSpPr>
          <p:cNvPr id="9" name="object 9"/>
          <p:cNvSpPr/>
          <p:nvPr/>
        </p:nvSpPr>
        <p:spPr>
          <a:xfrm>
            <a:off x="7757274" y="2866656"/>
            <a:ext cx="1322070" cy="2356485"/>
          </a:xfrm>
          <a:custGeom>
            <a:avLst/>
            <a:gdLst/>
            <a:ahLst/>
            <a:cxnLst/>
            <a:rect l="l" t="t" r="r" b="b"/>
            <a:pathLst>
              <a:path w="1322070" h="2356485">
                <a:moveTo>
                  <a:pt x="0" y="0"/>
                </a:moveTo>
                <a:lnTo>
                  <a:pt x="49363" y="8624"/>
                </a:lnTo>
                <a:lnTo>
                  <a:pt x="98436" y="18816"/>
                </a:lnTo>
                <a:lnTo>
                  <a:pt x="147178" y="30569"/>
                </a:lnTo>
                <a:lnTo>
                  <a:pt x="195548" y="43876"/>
                </a:lnTo>
                <a:lnTo>
                  <a:pt x="243507" y="58731"/>
                </a:lnTo>
                <a:lnTo>
                  <a:pt x="291012" y="75126"/>
                </a:lnTo>
                <a:lnTo>
                  <a:pt x="338024" y="93057"/>
                </a:lnTo>
                <a:lnTo>
                  <a:pt x="384502" y="112515"/>
                </a:lnTo>
                <a:lnTo>
                  <a:pt x="430405" y="133495"/>
                </a:lnTo>
                <a:lnTo>
                  <a:pt x="475693" y="155990"/>
                </a:lnTo>
                <a:lnTo>
                  <a:pt x="520325" y="179993"/>
                </a:lnTo>
                <a:lnTo>
                  <a:pt x="564261" y="205498"/>
                </a:lnTo>
                <a:lnTo>
                  <a:pt x="607452" y="232502"/>
                </a:lnTo>
                <a:lnTo>
                  <a:pt x="649866" y="260995"/>
                </a:lnTo>
                <a:lnTo>
                  <a:pt x="691462" y="290971"/>
                </a:lnTo>
                <a:lnTo>
                  <a:pt x="732197" y="322423"/>
                </a:lnTo>
                <a:lnTo>
                  <a:pt x="772032" y="355345"/>
                </a:lnTo>
                <a:lnTo>
                  <a:pt x="810926" y="389731"/>
                </a:lnTo>
                <a:lnTo>
                  <a:pt x="848838" y="425574"/>
                </a:lnTo>
                <a:lnTo>
                  <a:pt x="885727" y="462868"/>
                </a:lnTo>
                <a:lnTo>
                  <a:pt x="921552" y="501607"/>
                </a:lnTo>
                <a:lnTo>
                  <a:pt x="956272" y="541784"/>
                </a:lnTo>
                <a:lnTo>
                  <a:pt x="989847" y="583393"/>
                </a:lnTo>
                <a:lnTo>
                  <a:pt x="1022235" y="626427"/>
                </a:lnTo>
                <a:lnTo>
                  <a:pt x="1053151" y="670527"/>
                </a:lnTo>
                <a:lnTo>
                  <a:pt x="1082345" y="715314"/>
                </a:lnTo>
                <a:lnTo>
                  <a:pt x="1109825" y="760749"/>
                </a:lnTo>
                <a:lnTo>
                  <a:pt x="1135596" y="806790"/>
                </a:lnTo>
                <a:lnTo>
                  <a:pt x="1159666" y="853396"/>
                </a:lnTo>
                <a:lnTo>
                  <a:pt x="1182039" y="900528"/>
                </a:lnTo>
                <a:lnTo>
                  <a:pt x="1202724" y="948144"/>
                </a:lnTo>
                <a:lnTo>
                  <a:pt x="1221726" y="996203"/>
                </a:lnTo>
                <a:lnTo>
                  <a:pt x="1239052" y="1044665"/>
                </a:lnTo>
                <a:lnTo>
                  <a:pt x="1254708" y="1093489"/>
                </a:lnTo>
                <a:lnTo>
                  <a:pt x="1268700" y="1142634"/>
                </a:lnTo>
                <a:lnTo>
                  <a:pt x="1281036" y="1192060"/>
                </a:lnTo>
                <a:lnTo>
                  <a:pt x="1291718" y="1241725"/>
                </a:lnTo>
                <a:lnTo>
                  <a:pt x="1300756" y="1291589"/>
                </a:lnTo>
                <a:lnTo>
                  <a:pt x="1308156" y="1341612"/>
                </a:lnTo>
                <a:lnTo>
                  <a:pt x="1313925" y="1391752"/>
                </a:lnTo>
                <a:lnTo>
                  <a:pt x="1318069" y="1441968"/>
                </a:lnTo>
                <a:lnTo>
                  <a:pt x="1320595" y="1492221"/>
                </a:lnTo>
                <a:lnTo>
                  <a:pt x="1321508" y="1542469"/>
                </a:lnTo>
                <a:lnTo>
                  <a:pt x="1320816" y="1592671"/>
                </a:lnTo>
                <a:lnTo>
                  <a:pt x="1318524" y="1642787"/>
                </a:lnTo>
                <a:lnTo>
                  <a:pt x="1314640" y="1692777"/>
                </a:lnTo>
                <a:lnTo>
                  <a:pt x="1309169" y="1742598"/>
                </a:lnTo>
                <a:lnTo>
                  <a:pt x="1302118" y="1792211"/>
                </a:lnTo>
                <a:lnTo>
                  <a:pt x="1293493" y="1841572"/>
                </a:lnTo>
                <a:lnTo>
                  <a:pt x="1283301" y="1890643"/>
                </a:lnTo>
                <a:lnTo>
                  <a:pt x="1271548" y="1939384"/>
                </a:lnTo>
                <a:lnTo>
                  <a:pt x="1258241" y="1987753"/>
                </a:lnTo>
                <a:lnTo>
                  <a:pt x="1243386" y="2035711"/>
                </a:lnTo>
                <a:lnTo>
                  <a:pt x="1226989" y="2083215"/>
                </a:lnTo>
                <a:lnTo>
                  <a:pt x="1209058" y="2130226"/>
                </a:lnTo>
                <a:lnTo>
                  <a:pt x="1189599" y="2176703"/>
                </a:lnTo>
                <a:lnTo>
                  <a:pt x="1168617" y="2222604"/>
                </a:lnTo>
                <a:lnTo>
                  <a:pt x="1146120" y="2267889"/>
                </a:lnTo>
                <a:lnTo>
                  <a:pt x="1122115" y="2312516"/>
                </a:lnTo>
                <a:lnTo>
                  <a:pt x="1096606" y="2356446"/>
                </a:lnTo>
              </a:path>
            </a:pathLst>
          </a:custGeom>
          <a:ln w="199364">
            <a:gradFill>
              <a:gsLst>
                <a:gs pos="0">
                  <a:srgbClr val="02509C"/>
                </a:gs>
                <a:gs pos="100000">
                  <a:srgbClr val="CB1357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053755" y="3638252"/>
            <a:ext cx="6595109" cy="1500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4263390" algn="l"/>
              </a:tabLst>
            </a:pPr>
            <a:r>
              <a:rPr sz="9650" b="1" spc="105" dirty="0">
                <a:solidFill>
                  <a:srgbClr val="004F9F"/>
                </a:solidFill>
                <a:latin typeface="Trebuchet MS"/>
                <a:cs typeface="Trebuchet MS"/>
              </a:rPr>
              <a:t>87%	57%</a:t>
            </a:r>
            <a:endParaRPr sz="965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82406" y="6436105"/>
            <a:ext cx="2240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ученые</a:t>
            </a:r>
            <a:r>
              <a:rPr sz="2400" spc="-2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400" spc="-2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степени</a:t>
            </a:r>
            <a:endParaRPr sz="2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17881" y="6436105"/>
            <a:ext cx="21170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ученые</a:t>
            </a:r>
            <a:r>
              <a:rPr sz="2400" spc="-2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400" spc="4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звания</a:t>
            </a:r>
            <a:endParaRPr sz="240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30839" y="1237509"/>
            <a:ext cx="911098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4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Профессорско-преподавательский</a:t>
            </a:r>
            <a:r>
              <a:rPr sz="4800" b="1" spc="-18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-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состав</a:t>
            </a:r>
            <a:r>
              <a:rPr sz="4400" b="1" spc="-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:</a:t>
            </a:r>
            <a:endParaRPr sz="4400" dirty="0">
              <a:solidFill>
                <a:srgbClr val="004F9F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8353" y="809625"/>
            <a:ext cx="656274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4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Нас </a:t>
            </a:r>
            <a:r>
              <a:rPr sz="4800" b="1" spc="65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знают</a:t>
            </a:r>
            <a:r>
              <a:rPr sz="4800" b="1" spc="65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</a:t>
            </a:r>
            <a:r>
              <a:rPr lang="ru-RU" sz="4800" b="1" spc="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-93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-15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России</a:t>
            </a:r>
            <a:endParaRPr sz="48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2938" y="2486025"/>
            <a:ext cx="8528817" cy="4436423"/>
          </a:xfrm>
          <a:prstGeom prst="rect">
            <a:avLst/>
          </a:prstGeom>
          <a:blipFill>
            <a:blip r:embed="rId2" cstate="print"/>
            <a:srcRect/>
            <a:stretch>
              <a:fillRect t="-21264" r="-2072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55" y="1606738"/>
            <a:ext cx="1629399" cy="8823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63" y="2567982"/>
            <a:ext cx="857578" cy="8575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395" y="3633549"/>
            <a:ext cx="1018028" cy="10180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2" b="28404"/>
          <a:stretch/>
        </p:blipFill>
        <p:spPr>
          <a:xfrm>
            <a:off x="8368891" y="4704236"/>
            <a:ext cx="1634922" cy="9861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062" y="5601672"/>
            <a:ext cx="1560238" cy="13602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101" y="1889816"/>
            <a:ext cx="1800915" cy="448228"/>
          </a:xfrm>
          <a:prstGeom prst="rect">
            <a:avLst/>
          </a:prstGeom>
        </p:spPr>
      </p:pic>
      <p:sp>
        <p:nvSpPr>
          <p:cNvPr id="12" name="object 7"/>
          <p:cNvSpPr/>
          <p:nvPr/>
        </p:nvSpPr>
        <p:spPr>
          <a:xfrm>
            <a:off x="636282" y="1721113"/>
            <a:ext cx="1457883" cy="820059"/>
          </a:xfrm>
          <a:prstGeom prst="rect">
            <a:avLst/>
          </a:prstGeom>
          <a:blipFill>
            <a:blip r:embed="rId2" cstate="print"/>
            <a:srcRect/>
            <a:stretch>
              <a:fillRect l="-3" t="-1" r="-606279" b="-55602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5996453" y="1659475"/>
            <a:ext cx="1886673" cy="943337"/>
          </a:xfrm>
          <a:prstGeom prst="rect">
            <a:avLst/>
          </a:prstGeom>
          <a:blipFill>
            <a:blip r:embed="rId2" cstate="print"/>
            <a:srcRect/>
            <a:stretch>
              <a:fillRect l="-290322" t="-1" r="-155440" b="-47028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8954" y="804744"/>
            <a:ext cx="6656705" cy="1402715"/>
          </a:xfrm>
          <a:prstGeom prst="rect">
            <a:avLst/>
          </a:prstGeom>
        </p:spPr>
        <p:txBody>
          <a:bodyPr vert="horz" wrap="square" lIns="0" tIns="282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25"/>
              </a:spcBef>
            </a:pPr>
            <a:r>
              <a:rPr sz="4800" b="1" spc="4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Нас </a:t>
            </a:r>
            <a:r>
              <a:rPr sz="4800" b="1" spc="65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знают </a:t>
            </a:r>
            <a:r>
              <a:rPr sz="4800" b="1" spc="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</a:t>
            </a:r>
            <a:r>
              <a:rPr sz="4800" b="1" spc="-885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-75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мире</a:t>
            </a:r>
            <a:endParaRPr sz="48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6195">
              <a:lnSpc>
                <a:spcPct val="100000"/>
              </a:lnSpc>
              <a:spcBef>
                <a:spcPts val="795"/>
              </a:spcBef>
            </a:pPr>
            <a:r>
              <a:rPr sz="1800" spc="55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ГУАП</a:t>
            </a:r>
            <a:r>
              <a:rPr sz="1800" spc="-114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spc="-5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сотрудничает</a:t>
            </a:r>
            <a:r>
              <a:rPr sz="1800" spc="-12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spc="25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</a:t>
            </a:r>
            <a:r>
              <a:rPr sz="1800" spc="-12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spc="4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мировыми</a:t>
            </a:r>
            <a:r>
              <a:rPr sz="1800" spc="-114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spc="-5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технологическими</a:t>
            </a:r>
            <a:r>
              <a:rPr sz="1800" spc="-114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spc="-3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лидерами:</a:t>
            </a:r>
            <a:endParaRPr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60751" y="4257046"/>
            <a:ext cx="1046302" cy="694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8406" y="4201819"/>
            <a:ext cx="823949" cy="821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38878" y="5730965"/>
            <a:ext cx="1586668" cy="2501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7189" y="5633181"/>
            <a:ext cx="1740567" cy="4457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3812" y="3014513"/>
            <a:ext cx="1940441" cy="4566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37300" y="4180181"/>
            <a:ext cx="1316697" cy="872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22558" y="2943225"/>
            <a:ext cx="1423101" cy="5003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819366" y="5466097"/>
            <a:ext cx="1676400" cy="7799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454697" y="4175083"/>
            <a:ext cx="1074409" cy="8482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98271" y="4313258"/>
            <a:ext cx="1320237" cy="6021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15022F-6CD1-40B6-9A5B-3A61C80601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890" y="2928470"/>
            <a:ext cx="1189216" cy="5886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291" y="5696138"/>
            <a:ext cx="1524000" cy="266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78" y="3091822"/>
            <a:ext cx="1685946" cy="4058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04753" y="2860681"/>
            <a:ext cx="9155449" cy="32608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8954" y="740657"/>
            <a:ext cx="9296400" cy="1771650"/>
          </a:xfrm>
          <a:prstGeom prst="rect">
            <a:avLst/>
          </a:prstGeom>
        </p:spPr>
        <p:txBody>
          <a:bodyPr vert="horz" wrap="square" lIns="0" tIns="356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05"/>
              </a:spcBef>
            </a:pPr>
            <a:r>
              <a:rPr sz="4500" b="1" spc="-45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Образовательное</a:t>
            </a:r>
            <a:r>
              <a:rPr sz="4500" b="1" spc="-27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500" b="1" spc="-55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сотрудничество</a:t>
            </a:r>
            <a:endParaRPr sz="45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55880" marR="378460">
              <a:lnSpc>
                <a:spcPct val="111100"/>
              </a:lnSpc>
              <a:spcBef>
                <a:spcPts val="840"/>
              </a:spcBef>
            </a:pPr>
            <a:r>
              <a:rPr sz="1800" spc="55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ГУАП</a:t>
            </a:r>
            <a:r>
              <a:rPr sz="1800" spc="-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spc="-1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имеет</a:t>
            </a:r>
            <a:r>
              <a:rPr sz="1800" spc="-105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spc="-2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более</a:t>
            </a:r>
            <a:r>
              <a:rPr sz="1800" spc="-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spc="5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40</a:t>
            </a:r>
            <a:r>
              <a:rPr sz="1800" spc="-105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spc="5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действующих</a:t>
            </a:r>
            <a:r>
              <a:rPr sz="1800" spc="-105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соглашений</a:t>
            </a:r>
            <a:r>
              <a:rPr sz="1800" spc="-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spc="35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</a:t>
            </a:r>
            <a:r>
              <a:rPr sz="1800" spc="-105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spc="5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международном</a:t>
            </a:r>
            <a:r>
              <a:rPr sz="1800" spc="-105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spc="-2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сотрудничестве.  </a:t>
            </a:r>
            <a:r>
              <a:rPr sz="1800" spc="4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</a:t>
            </a:r>
            <a:r>
              <a:rPr sz="1800" spc="-105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spc="-1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числу</a:t>
            </a:r>
            <a:r>
              <a:rPr sz="1800" spc="-11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spc="25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основных</a:t>
            </a:r>
            <a:r>
              <a:rPr sz="1800" spc="-11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spc="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партнеров</a:t>
            </a:r>
            <a:r>
              <a:rPr sz="1800" spc="-11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spc="35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можно</a:t>
            </a:r>
            <a:r>
              <a:rPr sz="1800" spc="-11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spc="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отнести</a:t>
            </a:r>
            <a:r>
              <a:rPr sz="1800" spc="-11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следующие</a:t>
            </a:r>
            <a:r>
              <a:rPr sz="1800" spc="-11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800" spc="-25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университеты:</a:t>
            </a:r>
            <a:endParaRPr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43013" y="4580839"/>
            <a:ext cx="1211795" cy="12117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43013" y="5983109"/>
            <a:ext cx="1211795" cy="12117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43026" y="5983109"/>
            <a:ext cx="1212215" cy="1212215"/>
          </a:xfrm>
          <a:custGeom>
            <a:avLst/>
            <a:gdLst/>
            <a:ahLst/>
            <a:cxnLst/>
            <a:rect l="l" t="t" r="r" b="b"/>
            <a:pathLst>
              <a:path w="1212214" h="1212215">
                <a:moveTo>
                  <a:pt x="0" y="1211795"/>
                </a:moveTo>
                <a:lnTo>
                  <a:pt x="1211795" y="1211795"/>
                </a:lnTo>
                <a:lnTo>
                  <a:pt x="1211795" y="0"/>
                </a:lnTo>
                <a:lnTo>
                  <a:pt x="0" y="0"/>
                </a:lnTo>
                <a:lnTo>
                  <a:pt x="0" y="1211795"/>
                </a:lnTo>
                <a:close/>
              </a:path>
            </a:pathLst>
          </a:custGeom>
          <a:ln w="10198">
            <a:solidFill>
              <a:srgbClr val="F0F0F0"/>
            </a:solidFill>
          </a:ln>
        </p:spPr>
        <p:txBody>
          <a:bodyPr wrap="square" lIns="0" tIns="0" rIns="0" bIns="0" rtlCol="0"/>
          <a:lstStyle/>
          <a:p>
            <a:endParaRPr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43013" y="3174111"/>
            <a:ext cx="1211795" cy="12117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3026" y="3174111"/>
            <a:ext cx="1212215" cy="1212215"/>
          </a:xfrm>
          <a:custGeom>
            <a:avLst/>
            <a:gdLst/>
            <a:ahLst/>
            <a:cxnLst/>
            <a:rect l="l" t="t" r="r" b="b"/>
            <a:pathLst>
              <a:path w="1212214" h="1212214">
                <a:moveTo>
                  <a:pt x="0" y="1211795"/>
                </a:moveTo>
                <a:lnTo>
                  <a:pt x="1211795" y="1211795"/>
                </a:lnTo>
                <a:lnTo>
                  <a:pt x="1211795" y="0"/>
                </a:lnTo>
                <a:lnTo>
                  <a:pt x="0" y="0"/>
                </a:lnTo>
                <a:lnTo>
                  <a:pt x="0" y="1211795"/>
                </a:lnTo>
                <a:close/>
              </a:path>
            </a:pathLst>
          </a:custGeom>
          <a:ln w="10198">
            <a:solidFill>
              <a:srgbClr val="F0F0F0"/>
            </a:solidFill>
          </a:ln>
        </p:spPr>
        <p:txBody>
          <a:bodyPr wrap="square" lIns="0" tIns="0" rIns="0" bIns="0" rtlCol="0"/>
          <a:lstStyle/>
          <a:p>
            <a:endParaRPr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30835" y="3199508"/>
            <a:ext cx="1206309" cy="12063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282940" y="1527231"/>
            <a:ext cx="1206500" cy="1206500"/>
          </a:xfrm>
          <a:custGeom>
            <a:avLst/>
            <a:gdLst/>
            <a:ahLst/>
            <a:cxnLst/>
            <a:rect l="l" t="t" r="r" b="b"/>
            <a:pathLst>
              <a:path w="1206500" h="1206500">
                <a:moveTo>
                  <a:pt x="0" y="1206322"/>
                </a:moveTo>
                <a:lnTo>
                  <a:pt x="1206322" y="1206322"/>
                </a:lnTo>
                <a:lnTo>
                  <a:pt x="1206322" y="0"/>
                </a:lnTo>
                <a:lnTo>
                  <a:pt x="0" y="0"/>
                </a:lnTo>
                <a:lnTo>
                  <a:pt x="0" y="1206322"/>
                </a:lnTo>
                <a:close/>
              </a:path>
            </a:pathLst>
          </a:custGeom>
          <a:ln w="10121">
            <a:solidFill>
              <a:srgbClr val="F0F0F0"/>
            </a:solidFill>
          </a:ln>
        </p:spPr>
        <p:txBody>
          <a:bodyPr wrap="square" lIns="0" tIns="0" rIns="0" bIns="0" rtlCol="0"/>
          <a:lstStyle/>
          <a:p>
            <a:endParaRPr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20700" y="4580234"/>
            <a:ext cx="1206322" cy="12063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270710" y="1776055"/>
            <a:ext cx="1175787" cy="11636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7933" y="1772509"/>
            <a:ext cx="1221981" cy="12219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8954" y="806907"/>
            <a:ext cx="66357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4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Воспитываем</a:t>
            </a:r>
            <a:r>
              <a:rPr sz="4800" b="1" spc="-31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-7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лидеров</a:t>
            </a:r>
            <a:endParaRPr sz="48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00744" y="4542056"/>
            <a:ext cx="2097786" cy="127881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1003300">
              <a:lnSpc>
                <a:spcPts val="1400"/>
              </a:lnSpc>
              <a:spcBef>
                <a:spcPts val="180"/>
              </a:spcBef>
            </a:pPr>
            <a:r>
              <a:rPr sz="1200" spc="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Андрей  </a:t>
            </a:r>
            <a:r>
              <a:rPr sz="1200" spc="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Ан</a:t>
            </a:r>
            <a:r>
              <a:rPr sz="1200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</a:t>
            </a:r>
            <a:r>
              <a:rPr sz="1200" spc="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т</a:t>
            </a:r>
            <a:r>
              <a:rPr sz="1200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</a:t>
            </a:r>
            <a:r>
              <a:rPr sz="1200" spc="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льевич  </a:t>
            </a:r>
            <a:r>
              <a:rPr sz="1200" spc="-1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Турчак</a:t>
            </a:r>
            <a:endParaRPr sz="12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12700" marR="5080">
              <a:lnSpc>
                <a:spcPct val="104200"/>
              </a:lnSpc>
              <a:spcBef>
                <a:spcPts val="580"/>
              </a:spcBef>
            </a:pPr>
            <a:r>
              <a:rPr lang="ru-RU" sz="1000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Заместитель председателя Совета Федерации, секретарь Генерального совета партии «Единая Россия»</a:t>
            </a:r>
            <a:endParaRPr sz="1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05619" y="5960605"/>
            <a:ext cx="2173986" cy="115627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ct val="103600"/>
              </a:lnSpc>
              <a:spcBef>
                <a:spcPts val="555"/>
              </a:spcBef>
            </a:pPr>
            <a:r>
              <a:rPr lang="ru-RU" sz="1200" b="1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Анатолий                         Александрович                              </a:t>
            </a:r>
            <a:r>
              <a:rPr lang="ru-RU" sz="1200" b="1" dirty="0" err="1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Турчак</a:t>
            </a:r>
            <a:endParaRPr lang="ru-RU" sz="1200" b="1" dirty="0" smtClean="0">
              <a:solidFill>
                <a:srgbClr val="004F9F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marR="5080">
              <a:lnSpc>
                <a:spcPct val="103600"/>
              </a:lnSpc>
              <a:spcBef>
                <a:spcPts val="555"/>
              </a:spcBef>
            </a:pPr>
            <a:r>
              <a:rPr sz="1000" dirty="0" err="1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Президент</a:t>
            </a:r>
            <a:r>
              <a:rPr sz="10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sz="1000" spc="15" dirty="0" err="1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генеральный</a:t>
            </a:r>
            <a:r>
              <a:rPr sz="1000" spc="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</a:t>
            </a:r>
            <a:r>
              <a:rPr sz="1000" spc="10" dirty="0" err="1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конструктор</a:t>
            </a:r>
            <a:r>
              <a:rPr sz="1000" spc="10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000" spc="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холдинговой</a:t>
            </a:r>
            <a:r>
              <a:rPr sz="1000" spc="-1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0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компании  </a:t>
            </a:r>
            <a:r>
              <a:rPr sz="1000" spc="5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НПО</a:t>
            </a:r>
            <a:r>
              <a:rPr sz="1000" spc="-5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000" spc="-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«Ленинец»</a:t>
            </a:r>
            <a:endParaRPr sz="1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05619" y="3130131"/>
            <a:ext cx="1716786" cy="950773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634">
              <a:lnSpc>
                <a:spcPts val="1400"/>
              </a:lnSpc>
              <a:spcBef>
                <a:spcPts val="180"/>
              </a:spcBef>
            </a:pPr>
            <a:r>
              <a:rPr sz="1200" spc="1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Игорь  </a:t>
            </a:r>
            <a:r>
              <a:rPr sz="1200" spc="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Ан</a:t>
            </a:r>
            <a:r>
              <a:rPr sz="1200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</a:t>
            </a:r>
            <a:r>
              <a:rPr sz="1200" spc="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т</a:t>
            </a:r>
            <a:r>
              <a:rPr sz="1200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</a:t>
            </a:r>
            <a:r>
              <a:rPr sz="1200" spc="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льевич  </a:t>
            </a:r>
            <a:r>
              <a:rPr sz="1200" spc="1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Орлов</a:t>
            </a:r>
            <a:endParaRPr sz="12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12700" marR="5080">
              <a:lnSpc>
                <a:spcPct val="103600"/>
              </a:lnSpc>
              <a:spcBef>
                <a:spcPts val="555"/>
              </a:spcBef>
            </a:pPr>
            <a:r>
              <a:rPr sz="1000" spc="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Губернатор  </a:t>
            </a:r>
            <a:r>
              <a:rPr sz="1000" spc="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Архангельской</a:t>
            </a:r>
            <a:r>
              <a:rPr sz="1000" spc="-7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000" spc="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области</a:t>
            </a:r>
            <a:endParaRPr sz="1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05914" y="1724025"/>
            <a:ext cx="1945386" cy="121571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151130">
              <a:lnSpc>
                <a:spcPts val="1400"/>
              </a:lnSpc>
              <a:spcBef>
                <a:spcPts val="180"/>
              </a:spcBef>
            </a:pPr>
            <a:r>
              <a:rPr sz="1200" spc="-1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Георгий  </a:t>
            </a:r>
            <a:r>
              <a:rPr sz="1200" spc="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Сергеевич  </a:t>
            </a:r>
            <a:r>
              <a:rPr sz="1200" spc="6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</a:t>
            </a:r>
            <a:r>
              <a:rPr sz="1200" spc="5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</a:t>
            </a:r>
            <a:r>
              <a:rPr sz="1200" spc="2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л</a:t>
            </a:r>
            <a:r>
              <a:rPr sz="1200" spc="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т</a:t>
            </a:r>
            <a:r>
              <a:rPr sz="1200" spc="1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авчен</a:t>
            </a:r>
            <a:r>
              <a:rPr sz="1200" spc="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</a:t>
            </a:r>
            <a:r>
              <a:rPr sz="1200" spc="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</a:t>
            </a:r>
            <a:endParaRPr sz="12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lang="ru-RU" sz="10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Председатель совета директоров АО «Объединённая судостроительная корпорация», Губернатор Санкт-Петербурга  </a:t>
            </a:r>
            <a:r>
              <a:rPr lang="ru-RU" sz="1000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с </a:t>
            </a:r>
            <a:r>
              <a:rPr lang="ru-RU" sz="10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2011 по 2018 гг.</a:t>
            </a:r>
            <a:endParaRPr sz="1000" dirty="0">
              <a:solidFill>
                <a:srgbClr val="004F9F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689401" y="3174111"/>
            <a:ext cx="1877937" cy="111107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853440">
              <a:lnSpc>
                <a:spcPct val="101699"/>
              </a:lnSpc>
              <a:spcBef>
                <a:spcPts val="75"/>
              </a:spcBef>
            </a:pPr>
            <a:r>
              <a:rPr sz="1200" spc="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Андрей  </a:t>
            </a:r>
            <a:r>
              <a:rPr sz="1200" spc="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Ан</a:t>
            </a:r>
            <a:r>
              <a:rPr sz="1200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</a:t>
            </a:r>
            <a:r>
              <a:rPr sz="1200" spc="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т</a:t>
            </a:r>
            <a:r>
              <a:rPr sz="1200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</a:t>
            </a:r>
            <a:r>
              <a:rPr sz="1200" spc="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льевич  </a:t>
            </a:r>
            <a:r>
              <a:rPr sz="1200" spc="1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Могучий</a:t>
            </a:r>
            <a:endParaRPr sz="12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12700" marR="5080">
              <a:lnSpc>
                <a:spcPct val="103600"/>
              </a:lnSpc>
              <a:spcBef>
                <a:spcPts val="530"/>
              </a:spcBef>
            </a:pPr>
            <a:r>
              <a:rPr sz="10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Главный </a:t>
            </a:r>
            <a:r>
              <a:rPr sz="1000" spc="5" dirty="0" err="1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режиссер</a:t>
            </a:r>
            <a:r>
              <a:rPr sz="1000" spc="-18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z="1000" spc="-18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        </a:t>
            </a:r>
            <a:r>
              <a:rPr sz="1000" spc="35" dirty="0" err="1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Большого</a:t>
            </a:r>
            <a:r>
              <a:rPr sz="1000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</a:t>
            </a:r>
            <a:r>
              <a:rPr sz="1000" spc="15" dirty="0" err="1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драматического</a:t>
            </a:r>
            <a:r>
              <a:rPr sz="1000" spc="-6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000" spc="10" dirty="0" err="1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театра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000" spc="-15" dirty="0" err="1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им</a:t>
            </a:r>
            <a:r>
              <a:rPr sz="1000" spc="-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</a:t>
            </a:r>
            <a:r>
              <a:rPr sz="1000" spc="-9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Г.А.</a:t>
            </a:r>
            <a:r>
              <a:rPr sz="1000" spc="-114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0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Товстоногова</a:t>
            </a:r>
            <a:endParaRPr sz="1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00478" y="1738910"/>
            <a:ext cx="1619073" cy="96359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493395">
              <a:lnSpc>
                <a:spcPts val="1400"/>
              </a:lnSpc>
              <a:spcBef>
                <a:spcPts val="180"/>
              </a:spcBef>
            </a:pPr>
            <a:r>
              <a:rPr sz="1200" spc="-1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Георгий  </a:t>
            </a:r>
            <a:r>
              <a:rPr sz="1200" spc="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Ан</a:t>
            </a:r>
            <a:r>
              <a:rPr sz="1200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</a:t>
            </a:r>
            <a:r>
              <a:rPr sz="1200" spc="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т</a:t>
            </a:r>
            <a:r>
              <a:rPr sz="1200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</a:t>
            </a:r>
            <a:r>
              <a:rPr sz="1200" spc="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льевич  </a:t>
            </a:r>
            <a:r>
              <a:rPr sz="1200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Коржавин</a:t>
            </a:r>
            <a:endParaRPr sz="12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12700" marR="5080">
              <a:lnSpc>
                <a:spcPct val="103600"/>
              </a:lnSpc>
              <a:spcBef>
                <a:spcPts val="685"/>
              </a:spcBef>
            </a:pPr>
            <a:r>
              <a:rPr sz="1000" spc="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Генеральный </a:t>
            </a:r>
            <a:r>
              <a:rPr sz="1000" spc="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директор  </a:t>
            </a:r>
            <a:r>
              <a:rPr sz="10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ОАО</a:t>
            </a:r>
            <a:r>
              <a:rPr sz="1000" spc="-8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0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«Гранит-электрон»</a:t>
            </a:r>
            <a:endParaRPr sz="1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593247" y="5983109"/>
            <a:ext cx="2191853" cy="13824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714375">
              <a:lnSpc>
                <a:spcPts val="1400"/>
              </a:lnSpc>
              <a:spcBef>
                <a:spcPts val="180"/>
              </a:spcBef>
            </a:pPr>
            <a:r>
              <a:rPr lang="ru-RU" sz="1200" spc="30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Шилов </a:t>
            </a:r>
          </a:p>
          <a:p>
            <a:pPr marL="12700" marR="714375">
              <a:lnSpc>
                <a:spcPts val="1400"/>
              </a:lnSpc>
              <a:spcBef>
                <a:spcPts val="180"/>
              </a:spcBef>
            </a:pPr>
            <a:r>
              <a:rPr lang="ru-RU" sz="1200" spc="30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Константин </a:t>
            </a:r>
          </a:p>
          <a:p>
            <a:pPr marL="12700" marR="714375">
              <a:lnSpc>
                <a:spcPts val="1400"/>
              </a:lnSpc>
              <a:spcBef>
                <a:spcPts val="180"/>
              </a:spcBef>
            </a:pPr>
            <a:r>
              <a:rPr lang="ru-RU" sz="1200" spc="30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Юрьевич</a:t>
            </a:r>
          </a:p>
          <a:p>
            <a:pPr marR="714375">
              <a:lnSpc>
                <a:spcPts val="1400"/>
              </a:lnSpc>
            </a:pPr>
            <a:r>
              <a:rPr lang="ru-RU" sz="1000" dirty="0" smtClean="0">
                <a:solidFill>
                  <a:srgbClr val="02509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Генеральный директор </a:t>
            </a:r>
          </a:p>
          <a:p>
            <a:pPr marR="714375">
              <a:lnSpc>
                <a:spcPts val="1400"/>
              </a:lnSpc>
            </a:pPr>
            <a:r>
              <a:rPr lang="ru-RU" sz="1000" dirty="0" smtClean="0">
                <a:solidFill>
                  <a:srgbClr val="02509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ОАО </a:t>
            </a:r>
            <a:r>
              <a:rPr lang="ru-RU" sz="1000" dirty="0">
                <a:solidFill>
                  <a:srgbClr val="02509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«Концерн «НПО Аврора», </a:t>
            </a:r>
            <a:r>
              <a:rPr lang="ru-RU" sz="1000" dirty="0" smtClean="0">
                <a:solidFill>
                  <a:srgbClr val="02509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лауреат премии </a:t>
            </a:r>
            <a:r>
              <a:rPr lang="ru-RU" sz="1000" dirty="0">
                <a:solidFill>
                  <a:srgbClr val="02509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Правительства РФ</a:t>
            </a:r>
            <a:endParaRPr sz="1000" dirty="0">
              <a:solidFill>
                <a:srgbClr val="02509C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672958" y="4564825"/>
            <a:ext cx="1206323" cy="93794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352425">
              <a:lnSpc>
                <a:spcPts val="1400"/>
              </a:lnSpc>
              <a:spcBef>
                <a:spcPts val="180"/>
              </a:spcBef>
            </a:pPr>
            <a:r>
              <a:rPr sz="1200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Дмитрий  </a:t>
            </a:r>
            <a:r>
              <a:rPr sz="1200" spc="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Юрьевич  </a:t>
            </a:r>
            <a:r>
              <a:rPr sz="1200" spc="3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Х</a:t>
            </a:r>
            <a:r>
              <a:rPr sz="1200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р</a:t>
            </a:r>
            <a:r>
              <a:rPr sz="1200" spc="-4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у</a:t>
            </a:r>
            <a:r>
              <a:rPr sz="1200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</a:t>
            </a:r>
            <a:r>
              <a:rPr sz="1200" spc="2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т</a:t>
            </a:r>
            <a:r>
              <a:rPr sz="1200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алёв</a:t>
            </a:r>
            <a:endParaRPr sz="12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12700" marR="5080">
              <a:lnSpc>
                <a:spcPct val="103600"/>
              </a:lnSpc>
              <a:spcBef>
                <a:spcPts val="490"/>
              </a:spcBef>
            </a:pPr>
            <a:r>
              <a:rPr sz="1000" spc="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Российский</a:t>
            </a:r>
            <a:r>
              <a:rPr sz="1000" spc="-8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000" spc="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актер  и</a:t>
            </a:r>
            <a:r>
              <a:rPr sz="1000" spc="-6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000" spc="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телеведущий</a:t>
            </a:r>
            <a:endParaRPr sz="1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6" name="object 19"/>
          <p:cNvSpPr txBox="1"/>
          <p:nvPr/>
        </p:nvSpPr>
        <p:spPr>
          <a:xfrm>
            <a:off x="5593247" y="3130148"/>
            <a:ext cx="1839656" cy="131632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ct val="103600"/>
              </a:lnSpc>
              <a:spcBef>
                <a:spcPts val="555"/>
              </a:spcBef>
            </a:pPr>
            <a:r>
              <a:rPr lang="ru-RU" sz="1200" b="1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Дмитрий  </a:t>
            </a:r>
            <a:r>
              <a:rPr lang="ru-RU" sz="1200" b="1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                       Юрьевич                                           Гогин                                                       </a:t>
            </a:r>
          </a:p>
          <a:p>
            <a:pPr marL="12700" marR="5080">
              <a:lnSpc>
                <a:spcPct val="103600"/>
              </a:lnSpc>
              <a:spcBef>
                <a:spcPts val="555"/>
              </a:spcBef>
            </a:pPr>
            <a:r>
              <a:rPr lang="ru-RU" sz="1000" spc="-5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руководитель               Федерального </a:t>
            </a:r>
            <a:r>
              <a:rPr lang="ru-RU" sz="1000" spc="-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агентства </a:t>
            </a:r>
            <a:r>
              <a:rPr lang="ru-RU" sz="1000" spc="-5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по </a:t>
            </a:r>
            <a:r>
              <a:rPr lang="ru-RU" sz="1000" spc="-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государственным  </a:t>
            </a:r>
            <a:r>
              <a:rPr lang="ru-RU" sz="1000" spc="-5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резервам  </a:t>
            </a:r>
            <a:endParaRPr sz="1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7" name="object 19"/>
          <p:cNvSpPr txBox="1"/>
          <p:nvPr/>
        </p:nvSpPr>
        <p:spPr>
          <a:xfrm>
            <a:off x="5601081" y="4551682"/>
            <a:ext cx="1831822" cy="99623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ct val="103600"/>
              </a:lnSpc>
              <a:spcBef>
                <a:spcPts val="555"/>
              </a:spcBef>
            </a:pPr>
            <a:r>
              <a:rPr lang="ru-RU" sz="1200" b="1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Аркадий </a:t>
            </a:r>
            <a:r>
              <a:rPr lang="ru-RU" sz="1200" b="1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             Владимирович                  </a:t>
            </a:r>
            <a:r>
              <a:rPr lang="ru-RU" sz="1200" b="1" dirty="0" err="1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Трачук</a:t>
            </a:r>
            <a:endParaRPr lang="ru-RU" sz="1200" b="1" dirty="0">
              <a:solidFill>
                <a:srgbClr val="004F9F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marR="5080">
              <a:lnSpc>
                <a:spcPct val="103600"/>
              </a:lnSpc>
              <a:spcBef>
                <a:spcPts val="555"/>
              </a:spcBef>
            </a:pPr>
            <a:r>
              <a:rPr lang="ru-RU" sz="10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Генеральный директор  </a:t>
            </a:r>
            <a:r>
              <a:rPr lang="ru-RU" sz="1000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              АО </a:t>
            </a:r>
            <a:r>
              <a:rPr lang="ru-RU" sz="10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«Гознак</a:t>
            </a:r>
            <a:r>
              <a:rPr lang="ru-RU" sz="1000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»</a:t>
            </a:r>
            <a:endParaRPr lang="ru-RU" sz="1000" dirty="0">
              <a:solidFill>
                <a:srgbClr val="004F9F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5" r="13694"/>
          <a:stretch/>
        </p:blipFill>
        <p:spPr>
          <a:xfrm>
            <a:off x="4275501" y="3175158"/>
            <a:ext cx="1170997" cy="12041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3" r="21631"/>
          <a:stretch/>
        </p:blipFill>
        <p:spPr>
          <a:xfrm>
            <a:off x="4270711" y="4580234"/>
            <a:ext cx="1175787" cy="1225612"/>
          </a:xfrm>
          <a:prstGeom prst="rect">
            <a:avLst/>
          </a:prstGeom>
        </p:spPr>
      </p:pic>
      <p:sp>
        <p:nvSpPr>
          <p:cNvPr id="28" name="object 19"/>
          <p:cNvSpPr txBox="1"/>
          <p:nvPr/>
        </p:nvSpPr>
        <p:spPr>
          <a:xfrm>
            <a:off x="8622492" y="1724025"/>
            <a:ext cx="1831822" cy="99623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ct val="103600"/>
              </a:lnSpc>
              <a:spcBef>
                <a:spcPts val="555"/>
              </a:spcBef>
            </a:pPr>
            <a:r>
              <a:rPr lang="ru-RU" sz="1200" b="1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Александр Владиславович   </a:t>
            </a:r>
            <a:r>
              <a:rPr lang="ru-RU" sz="1200" b="1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Потехин</a:t>
            </a:r>
          </a:p>
          <a:p>
            <a:pPr marL="12700" marR="5080">
              <a:lnSpc>
                <a:spcPct val="103600"/>
              </a:lnSpc>
              <a:spcBef>
                <a:spcPts val="555"/>
              </a:spcBef>
            </a:pPr>
            <a:r>
              <a:rPr lang="ru-RU" sz="10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Генеральный директор  </a:t>
            </a:r>
            <a:r>
              <a:rPr lang="ru-RU" sz="1000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ИТАР-ТАСС-Санкт-Петербург</a:t>
            </a:r>
            <a:endParaRPr lang="ru-RU" sz="1000" dirty="0">
              <a:solidFill>
                <a:srgbClr val="004F9F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1" t="16201" r="18994" b="-2123"/>
          <a:stretch/>
        </p:blipFill>
        <p:spPr>
          <a:xfrm>
            <a:off x="7320700" y="1725899"/>
            <a:ext cx="1176220" cy="1247627"/>
          </a:xfrm>
          <a:prstGeom prst="rect">
            <a:avLst/>
          </a:prstGeom>
        </p:spPr>
      </p:pic>
      <p:sp>
        <p:nvSpPr>
          <p:cNvPr id="29" name="object 24"/>
          <p:cNvSpPr txBox="1"/>
          <p:nvPr/>
        </p:nvSpPr>
        <p:spPr>
          <a:xfrm>
            <a:off x="8689401" y="5960605"/>
            <a:ext cx="2246464" cy="112594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714375">
              <a:lnSpc>
                <a:spcPts val="1400"/>
              </a:lnSpc>
              <a:spcBef>
                <a:spcPts val="180"/>
              </a:spcBef>
            </a:pPr>
            <a:r>
              <a:rPr lang="ru-RU" sz="1200" spc="30" dirty="0" err="1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Ронжин</a:t>
            </a:r>
            <a:r>
              <a:rPr lang="ru-RU" sz="1200" spc="30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</a:p>
          <a:p>
            <a:pPr marL="12700" marR="714375">
              <a:lnSpc>
                <a:spcPts val="1400"/>
              </a:lnSpc>
              <a:spcBef>
                <a:spcPts val="180"/>
              </a:spcBef>
            </a:pPr>
            <a:r>
              <a:rPr lang="ru-RU" sz="1200" spc="30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Андрей Леонидович</a:t>
            </a:r>
          </a:p>
          <a:p>
            <a:pPr marR="714375">
              <a:lnSpc>
                <a:spcPts val="1400"/>
              </a:lnSpc>
            </a:pPr>
            <a:r>
              <a:rPr lang="ru-RU" sz="1000" dirty="0" smtClean="0">
                <a:solidFill>
                  <a:srgbClr val="02509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Доктор </a:t>
            </a:r>
            <a:r>
              <a:rPr lang="ru-RU" sz="1000" dirty="0">
                <a:solidFill>
                  <a:srgbClr val="02509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технических наук, профессор, </a:t>
            </a:r>
            <a:endParaRPr lang="ru-RU" sz="1000" dirty="0" smtClean="0">
              <a:solidFill>
                <a:srgbClr val="02509C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R="714375">
              <a:lnSpc>
                <a:spcPts val="1400"/>
              </a:lnSpc>
            </a:pPr>
            <a:r>
              <a:rPr lang="ru-RU" sz="1000" dirty="0" smtClean="0">
                <a:solidFill>
                  <a:srgbClr val="02509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директор </a:t>
            </a:r>
            <a:r>
              <a:rPr lang="ru-RU" sz="1000" dirty="0">
                <a:solidFill>
                  <a:srgbClr val="02509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СПИИРАН</a:t>
            </a:r>
            <a:endParaRPr sz="1000" dirty="0">
              <a:solidFill>
                <a:srgbClr val="02509C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"/>
          <a:stretch/>
        </p:blipFill>
        <p:spPr>
          <a:xfrm>
            <a:off x="4274193" y="6006777"/>
            <a:ext cx="1167238" cy="120364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937" r="2" b="16434"/>
          <a:stretch/>
        </p:blipFill>
        <p:spPr>
          <a:xfrm>
            <a:off x="7330835" y="5996298"/>
            <a:ext cx="1206322" cy="121412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693864" y="792593"/>
            <a:ext cx="9763146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400" b="1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Собственные </a:t>
            </a:r>
            <a:r>
              <a:rPr lang="ru-RU" sz="4400" b="1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комфортабельные </a:t>
            </a:r>
            <a:r>
              <a:rPr lang="ru-RU" sz="4400" b="1" spc="-30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ru-RU" sz="4400" b="1" spc="1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общежития</a:t>
            </a:r>
            <a:endParaRPr lang="ru-RU" sz="4400" b="1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511615-06AD-45E0-BCD2-64EC211F3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035" y="2210769"/>
            <a:ext cx="5769501" cy="46948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9CADBE-7D9D-420A-936E-7FF981CA5E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64" y="4593354"/>
            <a:ext cx="2837487" cy="231227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6392C2-075C-4FF9-BC2D-3BFDAEF78F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06" y="2159634"/>
            <a:ext cx="2837486" cy="23122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88954" y="1178382"/>
            <a:ext cx="62033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19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 </a:t>
            </a:r>
            <a:r>
              <a:rPr sz="4800" b="1" spc="-4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уникальном</a:t>
            </a:r>
            <a:r>
              <a:rPr sz="4800" b="1" spc="-77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-1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городе</a:t>
            </a:r>
            <a:endParaRPr sz="48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15048" y="1002600"/>
            <a:ext cx="243894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Уникальный</a:t>
            </a:r>
            <a:r>
              <a:rPr sz="2000" spc="-18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000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вуз</a:t>
            </a:r>
            <a:endParaRPr sz="2000" dirty="0">
              <a:solidFill>
                <a:srgbClr val="004F9F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7186" y="5360772"/>
            <a:ext cx="268724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ГУАП, </a:t>
            </a:r>
            <a:r>
              <a:rPr sz="1300" spc="-8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ул. </a:t>
            </a:r>
            <a:r>
              <a:rPr sz="1300" spc="25" dirty="0" err="1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Большая</a:t>
            </a:r>
            <a:r>
              <a:rPr sz="1300" spc="-27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z="1300" spc="-27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</a:t>
            </a:r>
            <a:r>
              <a:rPr sz="1300" dirty="0" err="1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Морская</a:t>
            </a:r>
            <a:r>
              <a:rPr sz="13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sz="13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67</a:t>
            </a:r>
            <a:endParaRPr sz="13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67512" y="3580333"/>
            <a:ext cx="203200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ГУАП, </a:t>
            </a:r>
            <a:r>
              <a:rPr sz="1300" spc="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Чесменский</a:t>
            </a:r>
            <a:r>
              <a:rPr sz="1300" spc="-22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spc="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дворец</a:t>
            </a:r>
            <a:endParaRPr sz="130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8437" y="7026135"/>
            <a:ext cx="160972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Исаакиевский</a:t>
            </a:r>
            <a:r>
              <a:rPr sz="1300" spc="-1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spc="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собор</a:t>
            </a:r>
            <a:endParaRPr sz="130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67512" y="7026135"/>
            <a:ext cx="156273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Юсуповский</a:t>
            </a:r>
            <a:r>
              <a:rPr sz="1300" spc="-12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spc="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дворец</a:t>
            </a:r>
            <a:endParaRPr sz="130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89222" y="7026135"/>
            <a:ext cx="143700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Мариинский</a:t>
            </a:r>
            <a:r>
              <a:rPr sz="1300" spc="-1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spc="-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театр</a:t>
            </a:r>
            <a:endParaRPr sz="130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67512" y="5360771"/>
            <a:ext cx="1679588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Новая</a:t>
            </a:r>
            <a:r>
              <a:rPr sz="1300" spc="-1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spc="-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Голландия</a:t>
            </a:r>
            <a:endParaRPr sz="13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9887" y="2159546"/>
            <a:ext cx="5746720" cy="31504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880149" y="2160016"/>
            <a:ext cx="2684767" cy="13679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41057" y="5760008"/>
            <a:ext cx="2687250" cy="12416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880149" y="5760008"/>
            <a:ext cx="2684767" cy="1217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10825" y="5760008"/>
            <a:ext cx="2685783" cy="12236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880149" y="3939006"/>
            <a:ext cx="2684767" cy="13687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688954" y="908124"/>
            <a:ext cx="919164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800" b="1" spc="-6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Военный учебный центр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2028825"/>
            <a:ext cx="5735138" cy="442570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2028825"/>
            <a:ext cx="2705100" cy="208747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87" y="4323982"/>
            <a:ext cx="2760913" cy="213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75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17022" r="9395" b="18987"/>
          <a:stretch/>
        </p:blipFill>
        <p:spPr>
          <a:xfrm>
            <a:off x="5679052" y="1470825"/>
            <a:ext cx="762001" cy="4064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7F640D-77A9-4A6C-B518-5C7CAF1E13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2"/>
          <a:stretch/>
        </p:blipFill>
        <p:spPr>
          <a:xfrm>
            <a:off x="774700" y="3724281"/>
            <a:ext cx="9567691" cy="38385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0918" y="5758904"/>
            <a:ext cx="98905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900" b="1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 курс </a:t>
            </a:r>
            <a:endParaRPr lang="ru-RU" sz="19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83366" y="5128508"/>
            <a:ext cx="98905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900" b="1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 курс </a:t>
            </a:r>
            <a:endParaRPr lang="ru-RU" sz="19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5695" y="4270634"/>
            <a:ext cx="1777410" cy="689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900" b="1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4-й семестр 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900" b="1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(второй курс)</a:t>
            </a:r>
            <a:endParaRPr lang="ru-RU" sz="19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05434" y="3985947"/>
            <a:ext cx="183864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900" b="1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Магистратура</a:t>
            </a:r>
            <a:endParaRPr lang="ru-RU" sz="19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3105" y="749291"/>
            <a:ext cx="60962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spc="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Высокие стипендии</a:t>
            </a:r>
            <a:endParaRPr lang="ru-RU" dirty="0"/>
          </a:p>
        </p:txBody>
      </p:sp>
      <p:sp>
        <p:nvSpPr>
          <p:cNvPr id="18" name="object 32">
            <a:extLst>
              <a:ext uri="{FF2B5EF4-FFF2-40B4-BE49-F238E27FC236}">
                <a16:creationId xmlns:a16="http://schemas.microsoft.com/office/drawing/2014/main" id="{AA846AC9-3818-44D2-959E-BBE5F3FF8851}"/>
              </a:ext>
            </a:extLst>
          </p:cNvPr>
          <p:cNvSpPr/>
          <p:nvPr/>
        </p:nvSpPr>
        <p:spPr>
          <a:xfrm>
            <a:off x="1215342" y="5004804"/>
            <a:ext cx="882690" cy="751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object 33">
            <a:extLst>
              <a:ext uri="{FF2B5EF4-FFF2-40B4-BE49-F238E27FC236}">
                <a16:creationId xmlns:a16="http://schemas.microsoft.com/office/drawing/2014/main" id="{66E21768-00D9-4C39-9001-103F82F037DA}"/>
              </a:ext>
            </a:extLst>
          </p:cNvPr>
          <p:cNvSpPr/>
          <p:nvPr/>
        </p:nvSpPr>
        <p:spPr>
          <a:xfrm>
            <a:off x="4013326" y="4238909"/>
            <a:ext cx="882846" cy="8851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1" name="object 36">
            <a:extLst>
              <a:ext uri="{FF2B5EF4-FFF2-40B4-BE49-F238E27FC236}">
                <a16:creationId xmlns:a16="http://schemas.microsoft.com/office/drawing/2014/main" id="{E176B873-2F3A-4D65-9B23-96ADF618FBCF}"/>
              </a:ext>
            </a:extLst>
          </p:cNvPr>
          <p:cNvSpPr/>
          <p:nvPr/>
        </p:nvSpPr>
        <p:spPr>
          <a:xfrm>
            <a:off x="8522059" y="3099204"/>
            <a:ext cx="882814" cy="8828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2" name="object 46">
            <a:extLst>
              <a:ext uri="{FF2B5EF4-FFF2-40B4-BE49-F238E27FC236}">
                <a16:creationId xmlns:a16="http://schemas.microsoft.com/office/drawing/2014/main" id="{6300ADAD-F3E5-49F6-B202-DF5D49266978}"/>
              </a:ext>
            </a:extLst>
          </p:cNvPr>
          <p:cNvSpPr/>
          <p:nvPr/>
        </p:nvSpPr>
        <p:spPr>
          <a:xfrm>
            <a:off x="6285997" y="3395236"/>
            <a:ext cx="865047" cy="8648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A942D3C-7AA6-4D68-99F7-580CE0B41CC6}"/>
              </a:ext>
            </a:extLst>
          </p:cNvPr>
          <p:cNvSpPr/>
          <p:nvPr/>
        </p:nvSpPr>
        <p:spPr>
          <a:xfrm>
            <a:off x="1088531" y="4210366"/>
            <a:ext cx="14654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базовая </a:t>
            </a:r>
          </a:p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стипендия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A1F4DCE-00A3-430B-85C2-1D6E7D5432E2}"/>
              </a:ext>
            </a:extLst>
          </p:cNvPr>
          <p:cNvSpPr/>
          <p:nvPr/>
        </p:nvSpPr>
        <p:spPr>
          <a:xfrm>
            <a:off x="3661216" y="3531242"/>
            <a:ext cx="1598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</a:t>
            </a:r>
            <a:r>
              <a:rPr lang="ru-RU" sz="2000" dirty="0" smtClean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000 </a:t>
            </a:r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руб. \ </a:t>
            </a:r>
          </a:p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 </a:t>
            </a:r>
            <a:r>
              <a:rPr lang="ru-RU" sz="2000" dirty="0" smtClean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000 </a:t>
            </a:r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руб.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C4B5C0D-6E4E-489F-8767-F6E4189D7C68}"/>
              </a:ext>
            </a:extLst>
          </p:cNvPr>
          <p:cNvSpPr/>
          <p:nvPr/>
        </p:nvSpPr>
        <p:spPr>
          <a:xfrm>
            <a:off x="5925656" y="2682081"/>
            <a:ext cx="17427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10 500 руб. \ </a:t>
            </a:r>
          </a:p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12 500 руб.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92129DC-E374-4648-AC81-82F8FD23BDB8}"/>
              </a:ext>
            </a:extLst>
          </p:cNvPr>
          <p:cNvSpPr/>
          <p:nvPr/>
        </p:nvSpPr>
        <p:spPr>
          <a:xfrm>
            <a:off x="8240769" y="2636059"/>
            <a:ext cx="1508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17 000 руб.</a:t>
            </a:r>
          </a:p>
        </p:txBody>
      </p:sp>
      <p:sp>
        <p:nvSpPr>
          <p:cNvPr id="26" name="object 36">
            <a:extLst>
              <a:ext uri="{FF2B5EF4-FFF2-40B4-BE49-F238E27FC236}">
                <a16:creationId xmlns:a16="http://schemas.microsoft.com/office/drawing/2014/main" id="{A3042128-AA45-432C-8D17-DF2F240F2B29}"/>
              </a:ext>
            </a:extLst>
          </p:cNvPr>
          <p:cNvSpPr/>
          <p:nvPr/>
        </p:nvSpPr>
        <p:spPr>
          <a:xfrm>
            <a:off x="1317839" y="2978874"/>
            <a:ext cx="882814" cy="8828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97A28B6-3504-46BF-BC15-DE74EC86A5E6}"/>
              </a:ext>
            </a:extLst>
          </p:cNvPr>
          <p:cNvSpPr/>
          <p:nvPr/>
        </p:nvSpPr>
        <p:spPr>
          <a:xfrm>
            <a:off x="1088531" y="2482026"/>
            <a:ext cx="1508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 </a:t>
            </a:r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000 руб.</a:t>
            </a:r>
          </a:p>
        </p:txBody>
      </p:sp>
      <p:cxnSp>
        <p:nvCxnSpPr>
          <p:cNvPr id="7" name="Соединитель: уступ 6">
            <a:extLst>
              <a:ext uri="{FF2B5EF4-FFF2-40B4-BE49-F238E27FC236}">
                <a16:creationId xmlns:a16="http://schemas.microsoft.com/office/drawing/2014/main" id="{04172C2A-F62E-4698-ACD3-E340414AE89C}"/>
              </a:ext>
            </a:extLst>
          </p:cNvPr>
          <p:cNvCxnSpPr>
            <a:cxnSpLocks/>
            <a:stCxn id="18" idx="1"/>
            <a:endCxn id="26" idx="1"/>
          </p:cNvCxnSpPr>
          <p:nvPr/>
        </p:nvCxnSpPr>
        <p:spPr>
          <a:xfrm rot="10800000" flipH="1">
            <a:off x="1215341" y="3420282"/>
            <a:ext cx="102497" cy="1960347"/>
          </a:xfrm>
          <a:prstGeom prst="bentConnector3">
            <a:avLst>
              <a:gd name="adj1" fmla="val -617443"/>
            </a:avLst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ject 36">
            <a:extLst>
              <a:ext uri="{FF2B5EF4-FFF2-40B4-BE49-F238E27FC236}">
                <a16:creationId xmlns:a16="http://schemas.microsoft.com/office/drawing/2014/main" id="{A3042128-AA45-432C-8D17-DF2F240F2B29}"/>
              </a:ext>
            </a:extLst>
          </p:cNvPr>
          <p:cNvSpPr/>
          <p:nvPr/>
        </p:nvSpPr>
        <p:spPr>
          <a:xfrm>
            <a:off x="4014725" y="2659415"/>
            <a:ext cx="882814" cy="8828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9" name="object 36">
            <a:extLst>
              <a:ext uri="{FF2B5EF4-FFF2-40B4-BE49-F238E27FC236}">
                <a16:creationId xmlns:a16="http://schemas.microsoft.com/office/drawing/2014/main" id="{A3042128-AA45-432C-8D17-DF2F240F2B29}"/>
              </a:ext>
            </a:extLst>
          </p:cNvPr>
          <p:cNvSpPr/>
          <p:nvPr/>
        </p:nvSpPr>
        <p:spPr>
          <a:xfrm>
            <a:off x="6301292" y="1822721"/>
            <a:ext cx="882814" cy="8828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97A28B6-3504-46BF-BC15-DE74EC86A5E6}"/>
              </a:ext>
            </a:extLst>
          </p:cNvPr>
          <p:cNvSpPr/>
          <p:nvPr/>
        </p:nvSpPr>
        <p:spPr>
          <a:xfrm>
            <a:off x="4049798" y="2155250"/>
            <a:ext cx="1508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 </a:t>
            </a:r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000 руб.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97A28B6-3504-46BF-BC15-DE74EC86A5E6}"/>
              </a:ext>
            </a:extLst>
          </p:cNvPr>
          <p:cNvSpPr/>
          <p:nvPr/>
        </p:nvSpPr>
        <p:spPr>
          <a:xfrm>
            <a:off x="6396670" y="1458202"/>
            <a:ext cx="1508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 </a:t>
            </a:r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000 руб.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17022" r="9395" b="18987"/>
          <a:stretch/>
        </p:blipFill>
        <p:spPr>
          <a:xfrm>
            <a:off x="390205" y="2502334"/>
            <a:ext cx="762001" cy="4064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17022" r="9395" b="18987"/>
          <a:stretch/>
        </p:blipFill>
        <p:spPr>
          <a:xfrm>
            <a:off x="3341862" y="2161988"/>
            <a:ext cx="762001" cy="4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08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688954" y="794980"/>
            <a:ext cx="9229746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400" b="1" spc="-6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Практика на предприятиях или </a:t>
            </a:r>
            <a:r>
              <a:rPr lang="ru-RU" sz="4400" b="1" spc="-65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/>
            </a:r>
            <a:br>
              <a:rPr lang="ru-RU" sz="4400" b="1" spc="-65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4400" b="1" spc="-65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 </a:t>
            </a:r>
            <a:r>
              <a:rPr lang="ru-RU" sz="4400" b="1" spc="-6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органах власти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479D9D-B6B6-45A6-BA3C-0D51F3DB7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2170658"/>
            <a:ext cx="8603294" cy="25930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4698E7-D21B-40D0-AC2B-1BD358A0B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4772304"/>
            <a:ext cx="8603293" cy="259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70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962025"/>
            <a:ext cx="9205159" cy="607473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335354" y="3098139"/>
            <a:ext cx="5171440" cy="287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990" marR="1343660" indent="-288290">
              <a:lnSpc>
                <a:spcPct val="121200"/>
              </a:lnSpc>
              <a:spcBef>
                <a:spcPts val="100"/>
              </a:spcBef>
              <a:buFontTx/>
              <a:buChar char="—"/>
              <a:tabLst>
                <a:tab pos="295910" algn="l"/>
              </a:tabLst>
            </a:pPr>
            <a:r>
              <a:rPr sz="2200" spc="50" dirty="0">
                <a:solidFill>
                  <a:srgbClr val="FFFFFF"/>
                </a:solidFill>
                <a:latin typeface="Trebuchet MS"/>
                <a:cs typeface="Trebuchet MS"/>
              </a:rPr>
              <a:t>Максимально</a:t>
            </a:r>
            <a:r>
              <a:rPr sz="2200" spc="-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00" spc="25" dirty="0">
                <a:solidFill>
                  <a:srgbClr val="FFFFFF"/>
                </a:solidFill>
                <a:latin typeface="Trebuchet MS"/>
                <a:cs typeface="Trebuchet MS"/>
              </a:rPr>
              <a:t>насыщенная  </a:t>
            </a:r>
            <a:r>
              <a:rPr sz="2200" spc="-10" dirty="0">
                <a:solidFill>
                  <a:srgbClr val="FFFFFF"/>
                </a:solidFill>
                <a:latin typeface="Trebuchet MS"/>
                <a:cs typeface="Trebuchet MS"/>
              </a:rPr>
              <a:t>студенческая</a:t>
            </a:r>
            <a:r>
              <a:rPr sz="22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00" spc="35" dirty="0">
                <a:solidFill>
                  <a:srgbClr val="FFFFFF"/>
                </a:solidFill>
                <a:latin typeface="Trebuchet MS"/>
                <a:cs typeface="Trebuchet MS"/>
              </a:rPr>
              <a:t>жизнь</a:t>
            </a:r>
            <a:endParaRPr sz="220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00990" indent="-288290">
              <a:spcBef>
                <a:spcPts val="560"/>
              </a:spcBef>
              <a:buFontTx/>
              <a:buChar char="—"/>
              <a:tabLst>
                <a:tab pos="295910" algn="l"/>
              </a:tabLst>
            </a:pPr>
            <a:r>
              <a:rPr sz="2200" spc="55" dirty="0">
                <a:solidFill>
                  <a:srgbClr val="FFFFFF"/>
                </a:solidFill>
                <a:latin typeface="Trebuchet MS"/>
                <a:cs typeface="Trebuchet MS"/>
              </a:rPr>
              <a:t>13 </a:t>
            </a:r>
            <a:r>
              <a:rPr sz="2200" dirty="0">
                <a:solidFill>
                  <a:srgbClr val="FFFFFF"/>
                </a:solidFill>
                <a:latin typeface="Trebuchet MS"/>
                <a:cs typeface="Trebuchet MS"/>
              </a:rPr>
              <a:t>творческих</a:t>
            </a:r>
            <a:r>
              <a:rPr sz="2200" spc="-3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студий</a:t>
            </a:r>
            <a:endParaRPr sz="220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00990" indent="-288290">
              <a:spcBef>
                <a:spcPts val="560"/>
              </a:spcBef>
              <a:buFontTx/>
              <a:buChar char="—"/>
              <a:tabLst>
                <a:tab pos="295910" algn="l"/>
              </a:tabLst>
            </a:pPr>
            <a:r>
              <a:rPr sz="2200" spc="55" dirty="0">
                <a:solidFill>
                  <a:srgbClr val="FFFFFF"/>
                </a:solidFill>
                <a:latin typeface="Trebuchet MS"/>
                <a:cs typeface="Trebuchet MS"/>
              </a:rPr>
              <a:t>23 </a:t>
            </a:r>
            <a:r>
              <a:rPr sz="2200" spc="15" dirty="0">
                <a:solidFill>
                  <a:srgbClr val="FFFFFF"/>
                </a:solidFill>
                <a:latin typeface="Trebuchet MS"/>
                <a:cs typeface="Trebuchet MS"/>
              </a:rPr>
              <a:t>спортивные</a:t>
            </a:r>
            <a:r>
              <a:rPr sz="2200" spc="-3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Trebuchet MS"/>
                <a:cs typeface="Trebuchet MS"/>
              </a:rPr>
              <a:t>секции</a:t>
            </a:r>
            <a:endParaRPr sz="220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83845" marR="5715" indent="-271145">
              <a:lnSpc>
                <a:spcPct val="121200"/>
              </a:lnSpc>
              <a:spcBef>
                <a:spcPts val="5"/>
              </a:spcBef>
              <a:buFontTx/>
              <a:buChar char="—"/>
              <a:tabLst>
                <a:tab pos="295910" algn="l"/>
              </a:tabLst>
            </a:pPr>
            <a:r>
              <a:rPr sz="2200" spc="40" dirty="0">
                <a:solidFill>
                  <a:srgbClr val="FFFFFF"/>
                </a:solidFill>
                <a:latin typeface="Trebuchet MS"/>
                <a:cs typeface="Trebuchet MS"/>
              </a:rPr>
              <a:t>Свое </a:t>
            </a:r>
            <a:r>
              <a:rPr sz="2200" spc="-25" dirty="0">
                <a:solidFill>
                  <a:srgbClr val="FFFFFF"/>
                </a:solidFill>
                <a:latin typeface="Trebuchet MS"/>
                <a:cs typeface="Trebuchet MS"/>
              </a:rPr>
              <a:t>«Шоу </a:t>
            </a:r>
            <a:r>
              <a:rPr sz="2200" spc="-30" dirty="0">
                <a:solidFill>
                  <a:srgbClr val="FFFFFF"/>
                </a:solidFill>
                <a:latin typeface="Trebuchet MS"/>
                <a:cs typeface="Trebuchet MS"/>
              </a:rPr>
              <a:t>талантов»,</a:t>
            </a:r>
            <a:r>
              <a:rPr sz="2200" spc="-4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Trebuchet MS"/>
                <a:cs typeface="Trebuchet MS"/>
              </a:rPr>
              <a:t>«Спартакиада»,  </a:t>
            </a:r>
            <a:r>
              <a:rPr sz="2200" dirty="0">
                <a:solidFill>
                  <a:srgbClr val="FFFFFF"/>
                </a:solidFill>
                <a:latin typeface="Trebuchet MS"/>
                <a:cs typeface="Trebuchet MS"/>
              </a:rPr>
              <a:t>конкурс</a:t>
            </a:r>
            <a:r>
              <a:rPr sz="2200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00" spc="30" dirty="0">
                <a:solidFill>
                  <a:srgbClr val="FFFFFF"/>
                </a:solidFill>
                <a:latin typeface="Trebuchet MS"/>
                <a:cs typeface="Trebuchet MS"/>
              </a:rPr>
              <a:t>«Мисс</a:t>
            </a:r>
            <a:r>
              <a:rPr sz="2200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2200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00" spc="25" dirty="0">
                <a:solidFill>
                  <a:srgbClr val="FFFFFF"/>
                </a:solidFill>
                <a:latin typeface="Trebuchet MS"/>
                <a:cs typeface="Trebuchet MS"/>
              </a:rPr>
              <a:t>Мистер</a:t>
            </a:r>
            <a:r>
              <a:rPr sz="2200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00" spc="25" dirty="0">
                <a:solidFill>
                  <a:srgbClr val="FFFFFF"/>
                </a:solidFill>
                <a:latin typeface="Trebuchet MS"/>
                <a:cs typeface="Trebuchet MS"/>
              </a:rPr>
              <a:t>ГУАП»</a:t>
            </a:r>
            <a:endParaRPr sz="220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00990" indent="-288290">
              <a:spcBef>
                <a:spcPts val="560"/>
              </a:spcBef>
              <a:buFontTx/>
              <a:buChar char="—"/>
              <a:tabLst>
                <a:tab pos="295910" algn="l"/>
              </a:tabLst>
            </a:pPr>
            <a:r>
              <a:rPr sz="2200" spc="15" dirty="0">
                <a:solidFill>
                  <a:srgbClr val="FFFFFF"/>
                </a:solidFill>
                <a:latin typeface="Trebuchet MS"/>
                <a:cs typeface="Trebuchet MS"/>
              </a:rPr>
              <a:t>Научные </a:t>
            </a:r>
            <a:r>
              <a:rPr sz="2200" spc="-10" dirty="0">
                <a:solidFill>
                  <a:srgbClr val="FFFFFF"/>
                </a:solidFill>
                <a:latin typeface="Trebuchet MS"/>
                <a:cs typeface="Trebuchet MS"/>
              </a:rPr>
              <a:t>объединения </a:t>
            </a:r>
            <a:r>
              <a:rPr sz="2200" spc="-25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2200" spc="-4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00" spc="25" dirty="0">
                <a:solidFill>
                  <a:srgbClr val="FFFFFF"/>
                </a:solidFill>
                <a:latin typeface="Trebuchet MS"/>
                <a:cs typeface="Trebuchet MS"/>
              </a:rPr>
              <a:t>сообщества</a:t>
            </a:r>
            <a:endParaRPr sz="22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35354" y="1994065"/>
            <a:ext cx="54895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60" dirty="0">
                <a:solidFill>
                  <a:srgbClr val="FFFFFF"/>
                </a:solidFill>
                <a:latin typeface="Trebuchet MS"/>
                <a:cs typeface="Trebuchet MS"/>
              </a:rPr>
              <a:t>Талантливы </a:t>
            </a:r>
            <a:r>
              <a:rPr sz="4400" b="1" spc="30" dirty="0">
                <a:solidFill>
                  <a:srgbClr val="FFFFFF"/>
                </a:solidFill>
                <a:latin typeface="Trebuchet MS"/>
                <a:cs typeface="Trebuchet MS"/>
              </a:rPr>
              <a:t>во</a:t>
            </a:r>
            <a:r>
              <a:rPr sz="4400" b="1" spc="-48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400" b="1" spc="25" dirty="0">
                <a:solidFill>
                  <a:srgbClr val="FFFFFF"/>
                </a:solidFill>
                <a:latin typeface="Trebuchet MS"/>
                <a:cs typeface="Trebuchet MS"/>
              </a:rPr>
              <a:t>всем</a:t>
            </a:r>
            <a:endParaRPr sz="44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61452" y="1606803"/>
            <a:ext cx="22790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Талантливые</a:t>
            </a:r>
            <a:r>
              <a:rPr sz="2000" spc="-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Trebuchet MS"/>
                <a:cs typeface="Trebuchet MS"/>
              </a:rPr>
              <a:t>люди</a:t>
            </a:r>
            <a:endParaRPr sz="20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02500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039">
            <a:off x="736339" y="4662885"/>
            <a:ext cx="1064604" cy="10646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57688">
            <a:off x="736338" y="5992516"/>
            <a:ext cx="1064604" cy="10646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" y="1928517"/>
            <a:ext cx="1064604" cy="106460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99071" y="6272184"/>
            <a:ext cx="80200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spc="-35" dirty="0" smtClean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170</a:t>
            </a:r>
            <a:endParaRPr sz="3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88954" y="899120"/>
            <a:ext cx="907734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800" b="1" spc="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Количество бюджетных мест</a:t>
            </a:r>
            <a:endParaRPr sz="4800" dirty="0">
              <a:solidFill>
                <a:srgbClr val="004F9F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67686" y="2234310"/>
            <a:ext cx="356938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spc="-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Бакалавриат</a:t>
            </a:r>
            <a:endParaRPr sz="30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67687" y="3557904"/>
            <a:ext cx="259321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Специалитет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067684" y="4917912"/>
            <a:ext cx="7393815" cy="47897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197610" algn="l"/>
              </a:tabLst>
            </a:pPr>
            <a:r>
              <a:rPr lang="ru-RU" sz="3000" spc="25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Магистратура</a:t>
            </a:r>
            <a:endParaRPr sz="30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67684" y="6313189"/>
            <a:ext cx="498359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79"/>
              </a:lnSpc>
              <a:spcBef>
                <a:spcPts val="100"/>
              </a:spcBef>
            </a:pPr>
            <a:r>
              <a:rPr lang="ru-RU" sz="3000" spc="30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СПО</a:t>
            </a:r>
            <a:endParaRPr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2451" y="2231992"/>
            <a:ext cx="918625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ru-RU" sz="2800" spc="20" dirty="0" smtClean="0">
                <a:solidFill>
                  <a:srgbClr val="004F9F"/>
                </a:solidFill>
                <a:latin typeface="Arial"/>
                <a:cs typeface="Arial"/>
              </a:rPr>
              <a:t>1268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736339" y="3267312"/>
            <a:ext cx="1064604" cy="106460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899071" y="3557904"/>
            <a:ext cx="90187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5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233</a:t>
            </a:r>
            <a:endParaRPr sz="32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4669" y="4898952"/>
            <a:ext cx="907941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50" spc="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602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5026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57688">
            <a:off x="771069" y="4648711"/>
            <a:ext cx="1064604" cy="10646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" y="1928517"/>
            <a:ext cx="1064604" cy="106460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95542" y="4976958"/>
            <a:ext cx="8020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35" dirty="0" smtClean="0">
                <a:solidFill>
                  <a:srgbClr val="004F9F"/>
                </a:solidFill>
                <a:latin typeface="Arial"/>
                <a:cs typeface="Arial"/>
              </a:rPr>
              <a:t>21</a:t>
            </a:r>
            <a:r>
              <a:rPr sz="2500" spc="-35" dirty="0" smtClean="0">
                <a:solidFill>
                  <a:srgbClr val="004F9F"/>
                </a:solidFill>
                <a:latin typeface="Arial"/>
                <a:cs typeface="Arial"/>
              </a:rPr>
              <a:t>,</a:t>
            </a:r>
            <a:r>
              <a:rPr lang="ru-RU" sz="2500" spc="-35" dirty="0" smtClean="0">
                <a:solidFill>
                  <a:srgbClr val="004F9F"/>
                </a:solidFill>
                <a:latin typeface="Arial"/>
                <a:cs typeface="Arial"/>
              </a:rPr>
              <a:t>26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88954" y="896404"/>
            <a:ext cx="44329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Цифры</a:t>
            </a:r>
            <a:r>
              <a:rPr sz="4800" b="1" spc="-31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-6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приема</a:t>
            </a:r>
            <a:endParaRPr sz="4800" dirty="0">
              <a:solidFill>
                <a:srgbClr val="004F9F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67686" y="2234310"/>
            <a:ext cx="356938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Средний </a:t>
            </a:r>
            <a:r>
              <a:rPr sz="3000" spc="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балл</a:t>
            </a:r>
            <a:r>
              <a:rPr sz="3000" spc="-41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3000" spc="1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ЕГЭ</a:t>
            </a:r>
            <a:endParaRPr sz="30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7411" y="3574107"/>
            <a:ext cx="8578820" cy="51744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197610" algn="l"/>
              </a:tabLst>
            </a:pPr>
            <a:r>
              <a:rPr sz="3250" spc="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12</a:t>
            </a:r>
            <a:r>
              <a:rPr lang="ru-RU" sz="3250" spc="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4</a:t>
            </a:r>
            <a:r>
              <a:rPr sz="3250" spc="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	</a:t>
            </a:r>
            <a:r>
              <a:rPr sz="3000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Количество </a:t>
            </a:r>
            <a:r>
              <a:rPr sz="3000" spc="5" dirty="0" err="1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направлений</a:t>
            </a:r>
            <a:r>
              <a:rPr sz="3000" spc="-41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ru-RU" sz="3000" spc="-41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 </a:t>
            </a:r>
            <a:r>
              <a:rPr sz="3000" spc="5" dirty="0" err="1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подготовки</a:t>
            </a:r>
            <a:endParaRPr sz="30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02416" y="4824711"/>
            <a:ext cx="4983593" cy="718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79"/>
              </a:lnSpc>
              <a:spcBef>
                <a:spcPts val="100"/>
              </a:spcBef>
            </a:pPr>
            <a:r>
              <a:rPr sz="3000" spc="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Заявлений на </a:t>
            </a:r>
            <a:r>
              <a:rPr sz="3000" dirty="0" err="1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одно</a:t>
            </a:r>
            <a:r>
              <a:rPr sz="3000" spc="-67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ru-RU" sz="3000" spc="-67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        </a:t>
            </a:r>
            <a:r>
              <a:rPr sz="3000" spc="30" dirty="0" err="1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место</a:t>
            </a:r>
            <a:endParaRPr sz="30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12700">
              <a:lnSpc>
                <a:spcPts val="1900"/>
              </a:lnSpc>
            </a:pPr>
            <a:r>
              <a:rPr sz="16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Среди </a:t>
            </a:r>
            <a:r>
              <a:rPr sz="1600" spc="-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инженерных </a:t>
            </a:r>
            <a:r>
              <a:rPr sz="1600" spc="-2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технических</a:t>
            </a:r>
            <a:r>
              <a:rPr sz="1600" spc="-28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600" spc="3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вузов</a:t>
            </a:r>
            <a:endParaRPr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7411" y="2241528"/>
            <a:ext cx="688340" cy="43858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sz="2750" spc="20" dirty="0" smtClean="0">
                <a:solidFill>
                  <a:srgbClr val="004F9F"/>
                </a:solidFill>
                <a:latin typeface="Arial"/>
                <a:cs typeface="Arial"/>
              </a:rPr>
              <a:t>7</a:t>
            </a:r>
            <a:r>
              <a:rPr lang="ru-RU" sz="2750" spc="-60" dirty="0" smtClean="0">
                <a:solidFill>
                  <a:srgbClr val="004F9F"/>
                </a:solidFill>
                <a:latin typeface="Arial"/>
                <a:cs typeface="Arial"/>
              </a:rPr>
              <a:t>5,5</a:t>
            </a:r>
            <a:endParaRPr sz="2750" dirty="0">
              <a:latin typeface="Arial"/>
              <a:cs typeface="Arial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039">
            <a:off x="771070" y="3319080"/>
            <a:ext cx="1064604" cy="106460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93" y="1800225"/>
            <a:ext cx="5450710" cy="345459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8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9046" t="5926" r="16606" b="31266"/>
          <a:stretch/>
        </p:blipFill>
        <p:spPr>
          <a:xfrm>
            <a:off x="5499100" y="2525953"/>
            <a:ext cx="4876800" cy="2677512"/>
          </a:xfrm>
          <a:prstGeom prst="rect">
            <a:avLst/>
          </a:prstGeom>
        </p:spPr>
      </p:pic>
      <p:sp>
        <p:nvSpPr>
          <p:cNvPr id="9" name="object 12"/>
          <p:cNvSpPr txBox="1"/>
          <p:nvPr/>
        </p:nvSpPr>
        <p:spPr>
          <a:xfrm>
            <a:off x="7630286" y="1086202"/>
            <a:ext cx="297421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2400" b="1" dirty="0" err="1">
                <a:solidFill>
                  <a:srgbClr val="004F9F"/>
                </a:solidFill>
              </a:rPr>
              <a:t>Инстаграм</a:t>
            </a:r>
            <a:r>
              <a:rPr lang="ru-RU" sz="2400" b="1" dirty="0">
                <a:solidFill>
                  <a:srgbClr val="004F9F"/>
                </a:solidFill>
              </a:rPr>
              <a:t>:</a:t>
            </a:r>
          </a:p>
          <a:p>
            <a:r>
              <a:rPr lang="en-US" sz="2400" dirty="0">
                <a:solidFill>
                  <a:srgbClr val="004F9F"/>
                </a:solidFill>
              </a:rPr>
              <a:t>@guap.ru</a:t>
            </a:r>
            <a:endParaRPr lang="ru-RU" sz="2400" dirty="0">
              <a:solidFill>
                <a:srgbClr val="004F9F"/>
              </a:solidFill>
            </a:endParaRPr>
          </a:p>
        </p:txBody>
      </p:sp>
      <p:sp>
        <p:nvSpPr>
          <p:cNvPr id="7" name="object 12"/>
          <p:cNvSpPr txBox="1"/>
          <p:nvPr/>
        </p:nvSpPr>
        <p:spPr>
          <a:xfrm>
            <a:off x="1369633" y="1086202"/>
            <a:ext cx="293249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2400" b="1" dirty="0">
                <a:solidFill>
                  <a:srgbClr val="004F9F"/>
                </a:solidFill>
              </a:rPr>
              <a:t>Официальный сайт:</a:t>
            </a:r>
          </a:p>
          <a:p>
            <a:r>
              <a:rPr lang="en-US" sz="2400" dirty="0" err="1">
                <a:solidFill>
                  <a:srgbClr val="004F9F"/>
                </a:solidFill>
              </a:rPr>
              <a:t>guap</a:t>
            </a:r>
            <a:r>
              <a:rPr lang="ru-RU" sz="2400" dirty="0">
                <a:solidFill>
                  <a:srgbClr val="004F9F"/>
                </a:solidFill>
              </a:rPr>
              <a:t>.</a:t>
            </a:r>
            <a:r>
              <a:rPr lang="en-US" sz="2400" dirty="0" err="1">
                <a:solidFill>
                  <a:srgbClr val="004F9F"/>
                </a:solidFill>
              </a:rPr>
              <a:t>ru</a:t>
            </a:r>
            <a:endParaRPr lang="ru-RU" sz="2400" dirty="0">
              <a:solidFill>
                <a:srgbClr val="004F9F"/>
              </a:solidFill>
            </a:endParaRPr>
          </a:p>
        </p:txBody>
      </p:sp>
      <p:sp>
        <p:nvSpPr>
          <p:cNvPr id="6" name="object 12"/>
          <p:cNvSpPr txBox="1"/>
          <p:nvPr/>
        </p:nvSpPr>
        <p:spPr>
          <a:xfrm>
            <a:off x="5089908" y="1086202"/>
            <a:ext cx="17526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2400" b="1" dirty="0" err="1">
                <a:solidFill>
                  <a:srgbClr val="004F9F"/>
                </a:solidFill>
              </a:rPr>
              <a:t>Вконтакте</a:t>
            </a:r>
            <a:r>
              <a:rPr lang="ru-RU" sz="2400" b="1" dirty="0">
                <a:solidFill>
                  <a:srgbClr val="004F9F"/>
                </a:solidFill>
              </a:rPr>
              <a:t>:</a:t>
            </a:r>
          </a:p>
          <a:p>
            <a:r>
              <a:rPr lang="en-US" sz="2400" dirty="0" err="1">
                <a:solidFill>
                  <a:srgbClr val="004F9F"/>
                </a:solidFill>
              </a:rPr>
              <a:t>guap</a:t>
            </a:r>
            <a:r>
              <a:rPr lang="ru-RU" sz="2400" dirty="0">
                <a:solidFill>
                  <a:srgbClr val="004F9F"/>
                </a:solidFill>
              </a:rPr>
              <a:t>_</a:t>
            </a:r>
            <a:r>
              <a:rPr lang="en-US" sz="2400" dirty="0" err="1">
                <a:solidFill>
                  <a:srgbClr val="004F9F"/>
                </a:solidFill>
              </a:rPr>
              <a:t>ru</a:t>
            </a:r>
            <a:endParaRPr lang="ru-RU" sz="2400" dirty="0">
              <a:solidFill>
                <a:srgbClr val="004F9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C6E8D5-04FB-467B-90DB-F77E9D64B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94" y="1144045"/>
            <a:ext cx="576068" cy="5760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533E43-8613-44D3-A08B-ADB1874873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50" y="1173912"/>
            <a:ext cx="576068" cy="576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D4F9853-1D44-4C4B-AB2B-2CB72B94C5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363" y="1173912"/>
            <a:ext cx="576068" cy="5760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13462" t="6297" r="8987" b="19327"/>
          <a:stretch/>
        </p:blipFill>
        <p:spPr>
          <a:xfrm>
            <a:off x="2374900" y="4438650"/>
            <a:ext cx="5791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79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55162" y="257190"/>
            <a:ext cx="694055" cy="238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600" dirty="0">
                <a:solidFill>
                  <a:srgbClr val="004F9F"/>
                </a:solidFill>
                <a:latin typeface="Arial"/>
                <a:cs typeface="Arial"/>
              </a:rPr>
              <a:t>guap.ru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43546" y="208432"/>
            <a:ext cx="336660" cy="336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1341" y="291820"/>
            <a:ext cx="441180" cy="1699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3161" y="291833"/>
            <a:ext cx="148704" cy="168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-28575"/>
            <a:ext cx="10692003" cy="75590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C8D031-B84E-40AA-97F9-C581D18CBA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00" y="2248038"/>
            <a:ext cx="1162682" cy="11626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773255-1AA1-419B-8C60-83088FC1AF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00" y="5151496"/>
            <a:ext cx="1162682" cy="11626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0E9160-5C97-4D84-8DBB-050ACFFCB9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00" y="3699767"/>
            <a:ext cx="1162682" cy="11626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30839" y="3335909"/>
            <a:ext cx="5222875" cy="139255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900"/>
              </a:spcBef>
            </a:pPr>
            <a:r>
              <a:rPr sz="4800" b="1" spc="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Аэро</a:t>
            </a:r>
            <a:r>
              <a:rPr sz="4800" b="1" spc="-5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</a:t>
            </a:r>
            <a:r>
              <a:rPr sz="4800" b="1" spc="-3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осмичес</a:t>
            </a:r>
            <a:r>
              <a:rPr sz="4800" b="1" spc="-5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</a:t>
            </a:r>
            <a:r>
              <a:rPr sz="4800" b="1" spc="-8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ое  приборостроение</a:t>
            </a:r>
            <a:endParaRPr sz="48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4047" y="2957423"/>
            <a:ext cx="48393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Уникальный</a:t>
            </a:r>
            <a:r>
              <a:rPr sz="2000" spc="-13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для</a:t>
            </a:r>
            <a:r>
              <a:rPr sz="2000" spc="-13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России</a:t>
            </a:r>
            <a:r>
              <a:rPr sz="2000" spc="-13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</a:t>
            </a:r>
            <a:r>
              <a:rPr sz="2000" spc="-13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мира</a:t>
            </a:r>
            <a:r>
              <a:rPr sz="2000" spc="-13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профиль</a:t>
            </a:r>
            <a:endParaRPr sz="2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62595" y="2470353"/>
            <a:ext cx="2999740" cy="2984500"/>
          </a:xfrm>
          <a:custGeom>
            <a:avLst/>
            <a:gdLst/>
            <a:ahLst/>
            <a:cxnLst/>
            <a:rect l="l" t="t" r="r" b="b"/>
            <a:pathLst>
              <a:path w="2999740" h="2984500">
                <a:moveTo>
                  <a:pt x="1329199" y="2667000"/>
                </a:moveTo>
                <a:lnTo>
                  <a:pt x="1125767" y="2667000"/>
                </a:lnTo>
                <a:lnTo>
                  <a:pt x="1679474" y="2984500"/>
                </a:lnTo>
                <a:lnTo>
                  <a:pt x="1732290" y="2984500"/>
                </a:lnTo>
                <a:lnTo>
                  <a:pt x="1740155" y="2971800"/>
                </a:lnTo>
                <a:lnTo>
                  <a:pt x="1746235" y="2971800"/>
                </a:lnTo>
                <a:lnTo>
                  <a:pt x="1758217" y="2959100"/>
                </a:lnTo>
                <a:lnTo>
                  <a:pt x="1775452" y="2933700"/>
                </a:lnTo>
                <a:lnTo>
                  <a:pt x="1797289" y="2921000"/>
                </a:lnTo>
                <a:lnTo>
                  <a:pt x="1823076" y="2882900"/>
                </a:lnTo>
                <a:lnTo>
                  <a:pt x="1695159" y="2882900"/>
                </a:lnTo>
                <a:lnTo>
                  <a:pt x="1329199" y="2667000"/>
                </a:lnTo>
                <a:close/>
              </a:path>
              <a:path w="2999740" h="2984500">
                <a:moveTo>
                  <a:pt x="2206792" y="1689100"/>
                </a:moveTo>
                <a:lnTo>
                  <a:pt x="2105090" y="1689100"/>
                </a:lnTo>
                <a:lnTo>
                  <a:pt x="2106601" y="1727200"/>
                </a:lnTo>
                <a:lnTo>
                  <a:pt x="2110384" y="1778000"/>
                </a:lnTo>
                <a:lnTo>
                  <a:pt x="2115736" y="1816100"/>
                </a:lnTo>
                <a:lnTo>
                  <a:pt x="2128358" y="1905000"/>
                </a:lnTo>
                <a:lnTo>
                  <a:pt x="2134356" y="1955800"/>
                </a:lnTo>
                <a:lnTo>
                  <a:pt x="2139257" y="1993900"/>
                </a:lnTo>
                <a:lnTo>
                  <a:pt x="2142371" y="2044700"/>
                </a:lnTo>
                <a:lnTo>
                  <a:pt x="2143006" y="2108200"/>
                </a:lnTo>
                <a:lnTo>
                  <a:pt x="2140472" y="2159000"/>
                </a:lnTo>
                <a:lnTo>
                  <a:pt x="2133949" y="2197100"/>
                </a:lnTo>
                <a:lnTo>
                  <a:pt x="2121658" y="2247900"/>
                </a:lnTo>
                <a:lnTo>
                  <a:pt x="2104260" y="2298700"/>
                </a:lnTo>
                <a:lnTo>
                  <a:pt x="2082418" y="2349500"/>
                </a:lnTo>
                <a:lnTo>
                  <a:pt x="2056793" y="2400300"/>
                </a:lnTo>
                <a:lnTo>
                  <a:pt x="2028047" y="2451100"/>
                </a:lnTo>
                <a:lnTo>
                  <a:pt x="1996842" y="2501900"/>
                </a:lnTo>
                <a:lnTo>
                  <a:pt x="1963840" y="2552700"/>
                </a:lnTo>
                <a:lnTo>
                  <a:pt x="1929702" y="2590800"/>
                </a:lnTo>
                <a:lnTo>
                  <a:pt x="1860669" y="2692400"/>
                </a:lnTo>
                <a:lnTo>
                  <a:pt x="1827097" y="2730500"/>
                </a:lnTo>
                <a:lnTo>
                  <a:pt x="1795037" y="2768600"/>
                </a:lnTo>
                <a:lnTo>
                  <a:pt x="1765152" y="2794000"/>
                </a:lnTo>
                <a:lnTo>
                  <a:pt x="1738102" y="2832100"/>
                </a:lnTo>
                <a:lnTo>
                  <a:pt x="1714551" y="2857500"/>
                </a:lnTo>
                <a:lnTo>
                  <a:pt x="1695159" y="2882900"/>
                </a:lnTo>
                <a:lnTo>
                  <a:pt x="1823076" y="2882900"/>
                </a:lnTo>
                <a:lnTo>
                  <a:pt x="1852163" y="2857500"/>
                </a:lnTo>
                <a:lnTo>
                  <a:pt x="1883898" y="2819400"/>
                </a:lnTo>
                <a:lnTo>
                  <a:pt x="1917632" y="2781300"/>
                </a:lnTo>
                <a:lnTo>
                  <a:pt x="1952713" y="2730500"/>
                </a:lnTo>
                <a:lnTo>
                  <a:pt x="1988489" y="2692400"/>
                </a:lnTo>
                <a:lnTo>
                  <a:pt x="2024311" y="2641600"/>
                </a:lnTo>
                <a:lnTo>
                  <a:pt x="2059528" y="2590800"/>
                </a:lnTo>
                <a:lnTo>
                  <a:pt x="2093487" y="2540000"/>
                </a:lnTo>
                <a:lnTo>
                  <a:pt x="2125540" y="2489200"/>
                </a:lnTo>
                <a:lnTo>
                  <a:pt x="2155034" y="2425700"/>
                </a:lnTo>
                <a:lnTo>
                  <a:pt x="2181319" y="2374900"/>
                </a:lnTo>
                <a:lnTo>
                  <a:pt x="2203743" y="2324100"/>
                </a:lnTo>
                <a:lnTo>
                  <a:pt x="2221657" y="2273300"/>
                </a:lnTo>
                <a:lnTo>
                  <a:pt x="2234409" y="2222500"/>
                </a:lnTo>
                <a:lnTo>
                  <a:pt x="2241348" y="2171700"/>
                </a:lnTo>
                <a:lnTo>
                  <a:pt x="2244186" y="2108200"/>
                </a:lnTo>
                <a:lnTo>
                  <a:pt x="2243618" y="2044700"/>
                </a:lnTo>
                <a:lnTo>
                  <a:pt x="2240386" y="1993900"/>
                </a:lnTo>
                <a:lnTo>
                  <a:pt x="2235229" y="1943100"/>
                </a:lnTo>
                <a:lnTo>
                  <a:pt x="2228890" y="1892300"/>
                </a:lnTo>
                <a:lnTo>
                  <a:pt x="2222107" y="1841500"/>
                </a:lnTo>
                <a:lnTo>
                  <a:pt x="2213638" y="1790700"/>
                </a:lnTo>
                <a:lnTo>
                  <a:pt x="2207834" y="1727200"/>
                </a:lnTo>
                <a:lnTo>
                  <a:pt x="2206792" y="1689100"/>
                </a:lnTo>
                <a:close/>
              </a:path>
              <a:path w="2999740" h="2984500">
                <a:moveTo>
                  <a:pt x="932336" y="2857500"/>
                </a:moveTo>
                <a:lnTo>
                  <a:pt x="876204" y="2857500"/>
                </a:lnTo>
                <a:lnTo>
                  <a:pt x="884916" y="2870200"/>
                </a:lnTo>
                <a:lnTo>
                  <a:pt x="923626" y="2870200"/>
                </a:lnTo>
                <a:lnTo>
                  <a:pt x="932336" y="2857500"/>
                </a:lnTo>
                <a:close/>
              </a:path>
              <a:path w="2999740" h="2984500">
                <a:moveTo>
                  <a:pt x="1049348" y="749300"/>
                </a:moveTo>
                <a:lnTo>
                  <a:pt x="824714" y="749300"/>
                </a:lnTo>
                <a:lnTo>
                  <a:pt x="668948" y="787400"/>
                </a:lnTo>
                <a:lnTo>
                  <a:pt x="507328" y="863600"/>
                </a:lnTo>
                <a:lnTo>
                  <a:pt x="454145" y="901700"/>
                </a:lnTo>
                <a:lnTo>
                  <a:pt x="402020" y="927100"/>
                </a:lnTo>
                <a:lnTo>
                  <a:pt x="351379" y="965200"/>
                </a:lnTo>
                <a:lnTo>
                  <a:pt x="302648" y="1003300"/>
                </a:lnTo>
                <a:lnTo>
                  <a:pt x="256256" y="1041400"/>
                </a:lnTo>
                <a:lnTo>
                  <a:pt x="212628" y="1066800"/>
                </a:lnTo>
                <a:lnTo>
                  <a:pt x="172192" y="1104900"/>
                </a:lnTo>
                <a:lnTo>
                  <a:pt x="135374" y="1143000"/>
                </a:lnTo>
                <a:lnTo>
                  <a:pt x="102602" y="1168400"/>
                </a:lnTo>
                <a:lnTo>
                  <a:pt x="74302" y="1193800"/>
                </a:lnTo>
                <a:lnTo>
                  <a:pt x="50902" y="1219200"/>
                </a:lnTo>
                <a:lnTo>
                  <a:pt x="32827" y="1231900"/>
                </a:lnTo>
                <a:lnTo>
                  <a:pt x="20506" y="1244600"/>
                </a:lnTo>
                <a:lnTo>
                  <a:pt x="14365" y="1244600"/>
                </a:lnTo>
                <a:lnTo>
                  <a:pt x="4715" y="1270000"/>
                </a:lnTo>
                <a:lnTo>
                  <a:pt x="0" y="1282700"/>
                </a:lnTo>
                <a:lnTo>
                  <a:pt x="397" y="1295400"/>
                </a:lnTo>
                <a:lnTo>
                  <a:pt x="6084" y="1308100"/>
                </a:lnTo>
                <a:lnTo>
                  <a:pt x="322530" y="1866900"/>
                </a:lnTo>
                <a:lnTo>
                  <a:pt x="323013" y="1866900"/>
                </a:lnTo>
                <a:lnTo>
                  <a:pt x="138647" y="2057400"/>
                </a:lnTo>
                <a:lnTo>
                  <a:pt x="132336" y="2057400"/>
                </a:lnTo>
                <a:lnTo>
                  <a:pt x="127690" y="2070100"/>
                </a:lnTo>
                <a:lnTo>
                  <a:pt x="124820" y="2082800"/>
                </a:lnTo>
                <a:lnTo>
                  <a:pt x="123839" y="2095500"/>
                </a:lnTo>
                <a:lnTo>
                  <a:pt x="124820" y="2095500"/>
                </a:lnTo>
                <a:lnTo>
                  <a:pt x="127690" y="2108200"/>
                </a:lnTo>
                <a:lnTo>
                  <a:pt x="132336" y="2120900"/>
                </a:lnTo>
                <a:lnTo>
                  <a:pt x="138647" y="2120900"/>
                </a:lnTo>
                <a:lnTo>
                  <a:pt x="868491" y="2857500"/>
                </a:lnTo>
                <a:lnTo>
                  <a:pt x="940042" y="2857500"/>
                </a:lnTo>
                <a:lnTo>
                  <a:pt x="1039096" y="2755900"/>
                </a:lnTo>
                <a:lnTo>
                  <a:pt x="904266" y="2755900"/>
                </a:lnTo>
                <a:lnTo>
                  <a:pt x="708204" y="2552700"/>
                </a:lnTo>
                <a:lnTo>
                  <a:pt x="783759" y="2476500"/>
                </a:lnTo>
                <a:lnTo>
                  <a:pt x="636639" y="2476500"/>
                </a:lnTo>
                <a:lnTo>
                  <a:pt x="513602" y="2362200"/>
                </a:lnTo>
                <a:lnTo>
                  <a:pt x="589415" y="2286000"/>
                </a:lnTo>
                <a:lnTo>
                  <a:pt x="442050" y="2286000"/>
                </a:lnTo>
                <a:lnTo>
                  <a:pt x="245975" y="2095500"/>
                </a:lnTo>
                <a:lnTo>
                  <a:pt x="537832" y="1803400"/>
                </a:lnTo>
                <a:lnTo>
                  <a:pt x="397168" y="1803400"/>
                </a:lnTo>
                <a:lnTo>
                  <a:pt x="113450" y="1295400"/>
                </a:lnTo>
                <a:lnTo>
                  <a:pt x="134155" y="1270000"/>
                </a:lnTo>
                <a:lnTo>
                  <a:pt x="159849" y="1257300"/>
                </a:lnTo>
                <a:lnTo>
                  <a:pt x="190076" y="1219200"/>
                </a:lnTo>
                <a:lnTo>
                  <a:pt x="224375" y="1193800"/>
                </a:lnTo>
                <a:lnTo>
                  <a:pt x="262290" y="1168400"/>
                </a:lnTo>
                <a:lnTo>
                  <a:pt x="303362" y="1130300"/>
                </a:lnTo>
                <a:lnTo>
                  <a:pt x="347132" y="1092200"/>
                </a:lnTo>
                <a:lnTo>
                  <a:pt x="393144" y="1066800"/>
                </a:lnTo>
                <a:lnTo>
                  <a:pt x="440938" y="1028700"/>
                </a:lnTo>
                <a:lnTo>
                  <a:pt x="490057" y="990600"/>
                </a:lnTo>
                <a:lnTo>
                  <a:pt x="590435" y="939800"/>
                </a:lnTo>
                <a:lnTo>
                  <a:pt x="640778" y="901700"/>
                </a:lnTo>
                <a:lnTo>
                  <a:pt x="690612" y="889000"/>
                </a:lnTo>
                <a:lnTo>
                  <a:pt x="739481" y="863600"/>
                </a:lnTo>
                <a:lnTo>
                  <a:pt x="786925" y="850900"/>
                </a:lnTo>
                <a:lnTo>
                  <a:pt x="1489541" y="850900"/>
                </a:lnTo>
                <a:lnTo>
                  <a:pt x="1552989" y="787400"/>
                </a:lnTo>
                <a:lnTo>
                  <a:pt x="1258680" y="787400"/>
                </a:lnTo>
                <a:lnTo>
                  <a:pt x="1204974" y="774700"/>
                </a:lnTo>
                <a:lnTo>
                  <a:pt x="1146011" y="762000"/>
                </a:lnTo>
                <a:lnTo>
                  <a:pt x="1098803" y="762000"/>
                </a:lnTo>
                <a:lnTo>
                  <a:pt x="1049348" y="749300"/>
                </a:lnTo>
                <a:close/>
              </a:path>
              <a:path w="2999740" h="2984500">
                <a:moveTo>
                  <a:pt x="1739241" y="1981200"/>
                </a:moveTo>
                <a:lnTo>
                  <a:pt x="1667689" y="1981200"/>
                </a:lnTo>
                <a:lnTo>
                  <a:pt x="904266" y="2755900"/>
                </a:lnTo>
                <a:lnTo>
                  <a:pt x="1039096" y="2755900"/>
                </a:lnTo>
                <a:lnTo>
                  <a:pt x="1125767" y="2667000"/>
                </a:lnTo>
                <a:lnTo>
                  <a:pt x="1329199" y="2667000"/>
                </a:lnTo>
                <a:lnTo>
                  <a:pt x="1200037" y="2590800"/>
                </a:lnTo>
                <a:lnTo>
                  <a:pt x="1739241" y="2057400"/>
                </a:lnTo>
                <a:lnTo>
                  <a:pt x="1750356" y="2044700"/>
                </a:lnTo>
                <a:lnTo>
                  <a:pt x="1754062" y="2019300"/>
                </a:lnTo>
                <a:lnTo>
                  <a:pt x="1750356" y="2006600"/>
                </a:lnTo>
                <a:lnTo>
                  <a:pt x="1739241" y="1981200"/>
                </a:lnTo>
                <a:close/>
              </a:path>
              <a:path w="2999740" h="2984500">
                <a:moveTo>
                  <a:pt x="1069242" y="2095500"/>
                </a:moveTo>
                <a:lnTo>
                  <a:pt x="1031169" y="2095500"/>
                </a:lnTo>
                <a:lnTo>
                  <a:pt x="1014426" y="2108200"/>
                </a:lnTo>
                <a:lnTo>
                  <a:pt x="636639" y="2476500"/>
                </a:lnTo>
                <a:lnTo>
                  <a:pt x="783759" y="2476500"/>
                </a:lnTo>
                <a:lnTo>
                  <a:pt x="1085978" y="2171700"/>
                </a:lnTo>
                <a:lnTo>
                  <a:pt x="1097101" y="2159000"/>
                </a:lnTo>
                <a:lnTo>
                  <a:pt x="1100809" y="2146300"/>
                </a:lnTo>
                <a:lnTo>
                  <a:pt x="1097101" y="2120900"/>
                </a:lnTo>
                <a:lnTo>
                  <a:pt x="1085978" y="2108200"/>
                </a:lnTo>
                <a:lnTo>
                  <a:pt x="1069242" y="2095500"/>
                </a:lnTo>
                <a:close/>
              </a:path>
              <a:path w="2999740" h="2984500">
                <a:moveTo>
                  <a:pt x="1244831" y="1562100"/>
                </a:moveTo>
                <a:lnTo>
                  <a:pt x="1197063" y="1574800"/>
                </a:lnTo>
                <a:lnTo>
                  <a:pt x="1151850" y="1587500"/>
                </a:lnTo>
                <a:lnTo>
                  <a:pt x="1111746" y="1612900"/>
                </a:lnTo>
                <a:lnTo>
                  <a:pt x="442050" y="2286000"/>
                </a:lnTo>
                <a:lnTo>
                  <a:pt x="589415" y="2286000"/>
                </a:lnTo>
                <a:lnTo>
                  <a:pt x="1183285" y="1689100"/>
                </a:lnTo>
                <a:lnTo>
                  <a:pt x="1212046" y="1676400"/>
                </a:lnTo>
                <a:lnTo>
                  <a:pt x="1244806" y="1663700"/>
                </a:lnTo>
                <a:lnTo>
                  <a:pt x="1410088" y="1663700"/>
                </a:lnTo>
                <a:lnTo>
                  <a:pt x="1401470" y="1651000"/>
                </a:lnTo>
                <a:lnTo>
                  <a:pt x="1377926" y="1612900"/>
                </a:lnTo>
                <a:lnTo>
                  <a:pt x="1337817" y="1587500"/>
                </a:lnTo>
                <a:lnTo>
                  <a:pt x="1292601" y="1574800"/>
                </a:lnTo>
                <a:lnTo>
                  <a:pt x="1244831" y="1562100"/>
                </a:lnTo>
                <a:close/>
              </a:path>
              <a:path w="2999740" h="2984500">
                <a:moveTo>
                  <a:pt x="1410088" y="1663700"/>
                </a:moveTo>
                <a:lnTo>
                  <a:pt x="1244806" y="1663700"/>
                </a:lnTo>
                <a:lnTo>
                  <a:pt x="1277578" y="1676400"/>
                </a:lnTo>
                <a:lnTo>
                  <a:pt x="1306374" y="1689100"/>
                </a:lnTo>
                <a:lnTo>
                  <a:pt x="1317221" y="1701800"/>
                </a:lnTo>
                <a:lnTo>
                  <a:pt x="1325160" y="1714500"/>
                </a:lnTo>
                <a:lnTo>
                  <a:pt x="1330038" y="1739900"/>
                </a:lnTo>
                <a:lnTo>
                  <a:pt x="1331698" y="1752600"/>
                </a:lnTo>
                <a:lnTo>
                  <a:pt x="1330038" y="1765300"/>
                </a:lnTo>
                <a:lnTo>
                  <a:pt x="1325160" y="1778000"/>
                </a:lnTo>
                <a:lnTo>
                  <a:pt x="1317221" y="1803400"/>
                </a:lnTo>
                <a:lnTo>
                  <a:pt x="1306374" y="1816100"/>
                </a:lnTo>
                <a:lnTo>
                  <a:pt x="1172554" y="1943100"/>
                </a:lnTo>
                <a:lnTo>
                  <a:pt x="1161438" y="1968500"/>
                </a:lnTo>
                <a:lnTo>
                  <a:pt x="1157733" y="1981200"/>
                </a:lnTo>
                <a:lnTo>
                  <a:pt x="1161438" y="2006600"/>
                </a:lnTo>
                <a:lnTo>
                  <a:pt x="1172554" y="2019300"/>
                </a:lnTo>
                <a:lnTo>
                  <a:pt x="1189297" y="2032000"/>
                </a:lnTo>
                <a:lnTo>
                  <a:pt x="1227370" y="2032000"/>
                </a:lnTo>
                <a:lnTo>
                  <a:pt x="1377926" y="1879600"/>
                </a:lnTo>
                <a:lnTo>
                  <a:pt x="1418707" y="1828800"/>
                </a:lnTo>
                <a:lnTo>
                  <a:pt x="1429298" y="1790700"/>
                </a:lnTo>
                <a:lnTo>
                  <a:pt x="1432904" y="1752600"/>
                </a:lnTo>
                <a:lnTo>
                  <a:pt x="1429298" y="1714500"/>
                </a:lnTo>
                <a:lnTo>
                  <a:pt x="1418707" y="1676400"/>
                </a:lnTo>
                <a:lnTo>
                  <a:pt x="1410088" y="1663700"/>
                </a:lnTo>
                <a:close/>
              </a:path>
              <a:path w="2999740" h="2984500">
                <a:moveTo>
                  <a:pt x="1703460" y="1968500"/>
                </a:moveTo>
                <a:lnTo>
                  <a:pt x="1684425" y="1981200"/>
                </a:lnTo>
                <a:lnTo>
                  <a:pt x="1722498" y="1981200"/>
                </a:lnTo>
                <a:lnTo>
                  <a:pt x="1703460" y="1968500"/>
                </a:lnTo>
                <a:close/>
              </a:path>
              <a:path w="2999740" h="2984500">
                <a:moveTo>
                  <a:pt x="1925919" y="1866900"/>
                </a:moveTo>
                <a:lnTo>
                  <a:pt x="1870248" y="1866900"/>
                </a:lnTo>
                <a:lnTo>
                  <a:pt x="1879049" y="1879600"/>
                </a:lnTo>
                <a:lnTo>
                  <a:pt x="1917120" y="1879600"/>
                </a:lnTo>
                <a:lnTo>
                  <a:pt x="1925919" y="1866900"/>
                </a:lnTo>
                <a:close/>
              </a:path>
              <a:path w="2999740" h="2984500">
                <a:moveTo>
                  <a:pt x="2991610" y="101600"/>
                </a:moveTo>
                <a:lnTo>
                  <a:pt x="2875061" y="101600"/>
                </a:lnTo>
                <a:lnTo>
                  <a:pt x="2883269" y="114300"/>
                </a:lnTo>
                <a:lnTo>
                  <a:pt x="2889969" y="127000"/>
                </a:lnTo>
                <a:lnTo>
                  <a:pt x="2894801" y="127000"/>
                </a:lnTo>
                <a:lnTo>
                  <a:pt x="2897671" y="139700"/>
                </a:lnTo>
                <a:lnTo>
                  <a:pt x="2898484" y="152400"/>
                </a:lnTo>
                <a:lnTo>
                  <a:pt x="2897624" y="177800"/>
                </a:lnTo>
                <a:lnTo>
                  <a:pt x="2896098" y="215900"/>
                </a:lnTo>
                <a:lnTo>
                  <a:pt x="2893759" y="241300"/>
                </a:lnTo>
                <a:lnTo>
                  <a:pt x="2886065" y="330200"/>
                </a:lnTo>
                <a:lnTo>
                  <a:pt x="2880418" y="368300"/>
                </a:lnTo>
                <a:lnTo>
                  <a:pt x="2873377" y="419100"/>
                </a:lnTo>
                <a:lnTo>
                  <a:pt x="2864798" y="457200"/>
                </a:lnTo>
                <a:lnTo>
                  <a:pt x="2854534" y="508000"/>
                </a:lnTo>
                <a:lnTo>
                  <a:pt x="2842440" y="558800"/>
                </a:lnTo>
                <a:lnTo>
                  <a:pt x="2828371" y="609600"/>
                </a:lnTo>
                <a:lnTo>
                  <a:pt x="2812182" y="660400"/>
                </a:lnTo>
                <a:lnTo>
                  <a:pt x="2793726" y="711200"/>
                </a:lnTo>
                <a:lnTo>
                  <a:pt x="2772858" y="762000"/>
                </a:lnTo>
                <a:lnTo>
                  <a:pt x="2749434" y="812800"/>
                </a:lnTo>
                <a:lnTo>
                  <a:pt x="2723307" y="863600"/>
                </a:lnTo>
                <a:lnTo>
                  <a:pt x="2694333" y="914400"/>
                </a:lnTo>
                <a:lnTo>
                  <a:pt x="2662366" y="965200"/>
                </a:lnTo>
                <a:lnTo>
                  <a:pt x="2627259" y="1016000"/>
                </a:lnTo>
                <a:lnTo>
                  <a:pt x="2588869" y="1066800"/>
                </a:lnTo>
                <a:lnTo>
                  <a:pt x="2547050" y="1104900"/>
                </a:lnTo>
                <a:lnTo>
                  <a:pt x="1862304" y="1790700"/>
                </a:lnTo>
                <a:lnTo>
                  <a:pt x="1851188" y="1803400"/>
                </a:lnTo>
                <a:lnTo>
                  <a:pt x="1847483" y="1828800"/>
                </a:lnTo>
                <a:lnTo>
                  <a:pt x="1851188" y="1841500"/>
                </a:lnTo>
                <a:lnTo>
                  <a:pt x="1862304" y="1866900"/>
                </a:lnTo>
                <a:lnTo>
                  <a:pt x="1933855" y="1866900"/>
                </a:lnTo>
                <a:lnTo>
                  <a:pt x="2105090" y="1689100"/>
                </a:lnTo>
                <a:lnTo>
                  <a:pt x="2206792" y="1689100"/>
                </a:lnTo>
                <a:lnTo>
                  <a:pt x="2211217" y="1638300"/>
                </a:lnTo>
                <a:lnTo>
                  <a:pt x="2223899" y="1587500"/>
                </a:lnTo>
                <a:lnTo>
                  <a:pt x="2246237" y="1549400"/>
                </a:lnTo>
                <a:lnTo>
                  <a:pt x="2618601" y="1181100"/>
                </a:lnTo>
                <a:lnTo>
                  <a:pt x="2660184" y="1130300"/>
                </a:lnTo>
                <a:lnTo>
                  <a:pt x="2698650" y="1092200"/>
                </a:lnTo>
                <a:lnTo>
                  <a:pt x="2734121" y="1041400"/>
                </a:lnTo>
                <a:lnTo>
                  <a:pt x="2766716" y="990600"/>
                </a:lnTo>
                <a:lnTo>
                  <a:pt x="2796555" y="939800"/>
                </a:lnTo>
                <a:lnTo>
                  <a:pt x="2823760" y="889000"/>
                </a:lnTo>
                <a:lnTo>
                  <a:pt x="2848450" y="838200"/>
                </a:lnTo>
                <a:lnTo>
                  <a:pt x="2870746" y="787400"/>
                </a:lnTo>
                <a:lnTo>
                  <a:pt x="2890769" y="736600"/>
                </a:lnTo>
                <a:lnTo>
                  <a:pt x="2908637" y="685800"/>
                </a:lnTo>
                <a:lnTo>
                  <a:pt x="2924472" y="635000"/>
                </a:lnTo>
                <a:lnTo>
                  <a:pt x="2938394" y="596900"/>
                </a:lnTo>
                <a:lnTo>
                  <a:pt x="2950523" y="546100"/>
                </a:lnTo>
                <a:lnTo>
                  <a:pt x="2960979" y="495300"/>
                </a:lnTo>
                <a:lnTo>
                  <a:pt x="2969884" y="444500"/>
                </a:lnTo>
                <a:lnTo>
                  <a:pt x="2977356" y="406400"/>
                </a:lnTo>
                <a:lnTo>
                  <a:pt x="2983517" y="355600"/>
                </a:lnTo>
                <a:lnTo>
                  <a:pt x="2988487" y="317500"/>
                </a:lnTo>
                <a:lnTo>
                  <a:pt x="2992386" y="279400"/>
                </a:lnTo>
                <a:lnTo>
                  <a:pt x="2995334" y="241300"/>
                </a:lnTo>
                <a:lnTo>
                  <a:pt x="2997452" y="215900"/>
                </a:lnTo>
                <a:lnTo>
                  <a:pt x="2998860" y="177800"/>
                </a:lnTo>
                <a:lnTo>
                  <a:pt x="2999678" y="152400"/>
                </a:lnTo>
                <a:lnTo>
                  <a:pt x="2997255" y="127000"/>
                </a:lnTo>
                <a:lnTo>
                  <a:pt x="2991610" y="101600"/>
                </a:lnTo>
                <a:close/>
              </a:path>
              <a:path w="2999740" h="2984500">
                <a:moveTo>
                  <a:pt x="1489541" y="850900"/>
                </a:moveTo>
                <a:lnTo>
                  <a:pt x="1040301" y="850900"/>
                </a:lnTo>
                <a:lnTo>
                  <a:pt x="1086818" y="863600"/>
                </a:lnTo>
                <a:lnTo>
                  <a:pt x="1131317" y="863600"/>
                </a:lnTo>
                <a:lnTo>
                  <a:pt x="1177562" y="876300"/>
                </a:lnTo>
                <a:lnTo>
                  <a:pt x="1222581" y="876300"/>
                </a:lnTo>
                <a:lnTo>
                  <a:pt x="1266450" y="889000"/>
                </a:lnTo>
                <a:lnTo>
                  <a:pt x="1309244" y="889000"/>
                </a:lnTo>
                <a:lnTo>
                  <a:pt x="397168" y="1803400"/>
                </a:lnTo>
                <a:lnTo>
                  <a:pt x="537832" y="1803400"/>
                </a:lnTo>
                <a:lnTo>
                  <a:pt x="1489541" y="850900"/>
                </a:lnTo>
                <a:close/>
              </a:path>
              <a:path w="2999740" h="2984500">
                <a:moveTo>
                  <a:pt x="1592272" y="647700"/>
                </a:moveTo>
                <a:lnTo>
                  <a:pt x="1554199" y="647700"/>
                </a:lnTo>
                <a:lnTo>
                  <a:pt x="1537463" y="660400"/>
                </a:lnTo>
                <a:lnTo>
                  <a:pt x="1473976" y="711200"/>
                </a:lnTo>
                <a:lnTo>
                  <a:pt x="1435573" y="749300"/>
                </a:lnTo>
                <a:lnTo>
                  <a:pt x="1395574" y="762000"/>
                </a:lnTo>
                <a:lnTo>
                  <a:pt x="1353247" y="774700"/>
                </a:lnTo>
                <a:lnTo>
                  <a:pt x="1307860" y="787400"/>
                </a:lnTo>
                <a:lnTo>
                  <a:pt x="1552989" y="787400"/>
                </a:lnTo>
                <a:lnTo>
                  <a:pt x="1591057" y="749300"/>
                </a:lnTo>
                <a:lnTo>
                  <a:pt x="1594715" y="736600"/>
                </a:lnTo>
                <a:lnTo>
                  <a:pt x="1597090" y="736600"/>
                </a:lnTo>
                <a:lnTo>
                  <a:pt x="1609015" y="723900"/>
                </a:lnTo>
                <a:lnTo>
                  <a:pt x="1620131" y="711200"/>
                </a:lnTo>
                <a:lnTo>
                  <a:pt x="1623836" y="698500"/>
                </a:lnTo>
                <a:lnTo>
                  <a:pt x="1620131" y="673100"/>
                </a:lnTo>
                <a:lnTo>
                  <a:pt x="1609015" y="660400"/>
                </a:lnTo>
                <a:lnTo>
                  <a:pt x="1592272" y="647700"/>
                </a:lnTo>
                <a:close/>
              </a:path>
              <a:path w="2999740" h="2984500">
                <a:moveTo>
                  <a:pt x="2873631" y="0"/>
                </a:moveTo>
                <a:lnTo>
                  <a:pt x="2714982" y="0"/>
                </a:lnTo>
                <a:lnTo>
                  <a:pt x="2676228" y="12700"/>
                </a:lnTo>
                <a:lnTo>
                  <a:pt x="2592226" y="12700"/>
                </a:lnTo>
                <a:lnTo>
                  <a:pt x="2547436" y="25400"/>
                </a:lnTo>
                <a:lnTo>
                  <a:pt x="2453422" y="50800"/>
                </a:lnTo>
                <a:lnTo>
                  <a:pt x="2254064" y="101600"/>
                </a:lnTo>
                <a:lnTo>
                  <a:pt x="2002509" y="228600"/>
                </a:lnTo>
                <a:lnTo>
                  <a:pt x="1954173" y="266700"/>
                </a:lnTo>
                <a:lnTo>
                  <a:pt x="1907028" y="292100"/>
                </a:lnTo>
                <a:lnTo>
                  <a:pt x="1861305" y="330200"/>
                </a:lnTo>
                <a:lnTo>
                  <a:pt x="1817231" y="381000"/>
                </a:lnTo>
                <a:lnTo>
                  <a:pt x="1732091" y="457200"/>
                </a:lnTo>
                <a:lnTo>
                  <a:pt x="1721117" y="482600"/>
                </a:lnTo>
                <a:lnTo>
                  <a:pt x="1717736" y="495300"/>
                </a:lnTo>
                <a:lnTo>
                  <a:pt x="1721771" y="520700"/>
                </a:lnTo>
                <a:lnTo>
                  <a:pt x="1733043" y="533400"/>
                </a:lnTo>
                <a:lnTo>
                  <a:pt x="1749908" y="546100"/>
                </a:lnTo>
                <a:lnTo>
                  <a:pt x="1788639" y="546100"/>
                </a:lnTo>
                <a:lnTo>
                  <a:pt x="1805547" y="533400"/>
                </a:lnTo>
                <a:lnTo>
                  <a:pt x="1888783" y="444500"/>
                </a:lnTo>
                <a:lnTo>
                  <a:pt x="1933406" y="406400"/>
                </a:lnTo>
                <a:lnTo>
                  <a:pt x="1979925" y="368300"/>
                </a:lnTo>
                <a:lnTo>
                  <a:pt x="2028056" y="330200"/>
                </a:lnTo>
                <a:lnTo>
                  <a:pt x="2077515" y="304800"/>
                </a:lnTo>
                <a:lnTo>
                  <a:pt x="2128015" y="266700"/>
                </a:lnTo>
                <a:lnTo>
                  <a:pt x="2179272" y="241300"/>
                </a:lnTo>
                <a:lnTo>
                  <a:pt x="2231001" y="228600"/>
                </a:lnTo>
                <a:lnTo>
                  <a:pt x="2334735" y="177800"/>
                </a:lnTo>
                <a:lnTo>
                  <a:pt x="2486752" y="139700"/>
                </a:lnTo>
                <a:lnTo>
                  <a:pt x="2535328" y="127000"/>
                </a:lnTo>
                <a:lnTo>
                  <a:pt x="2582382" y="127000"/>
                </a:lnTo>
                <a:lnTo>
                  <a:pt x="2627628" y="114300"/>
                </a:lnTo>
                <a:lnTo>
                  <a:pt x="2670781" y="114300"/>
                </a:lnTo>
                <a:lnTo>
                  <a:pt x="2711557" y="101600"/>
                </a:lnTo>
                <a:lnTo>
                  <a:pt x="2991610" y="101600"/>
                </a:lnTo>
                <a:lnTo>
                  <a:pt x="2988787" y="88900"/>
                </a:lnTo>
                <a:lnTo>
                  <a:pt x="2974557" y="63500"/>
                </a:lnTo>
                <a:lnTo>
                  <a:pt x="2954847" y="38100"/>
                </a:lnTo>
                <a:lnTo>
                  <a:pt x="2930562" y="25400"/>
                </a:lnTo>
                <a:lnTo>
                  <a:pt x="2903153" y="12700"/>
                </a:lnTo>
                <a:lnTo>
                  <a:pt x="2873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27032" y="2806141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5" h="410844">
                <a:moveTo>
                  <a:pt x="50596" y="0"/>
                </a:moveTo>
                <a:lnTo>
                  <a:pt x="30909" y="3974"/>
                </a:lnTo>
                <a:lnTo>
                  <a:pt x="14825" y="14816"/>
                </a:lnTo>
                <a:lnTo>
                  <a:pt x="3978" y="30898"/>
                </a:lnTo>
                <a:lnTo>
                  <a:pt x="0" y="50596"/>
                </a:lnTo>
                <a:lnTo>
                  <a:pt x="3978" y="70295"/>
                </a:lnTo>
                <a:lnTo>
                  <a:pt x="14825" y="86377"/>
                </a:lnTo>
                <a:lnTo>
                  <a:pt x="30909" y="97218"/>
                </a:lnTo>
                <a:lnTo>
                  <a:pt x="50596" y="101193"/>
                </a:lnTo>
                <a:lnTo>
                  <a:pt x="97102" y="105374"/>
                </a:lnTo>
                <a:lnTo>
                  <a:pt x="140896" y="117426"/>
                </a:lnTo>
                <a:lnTo>
                  <a:pt x="181241" y="136610"/>
                </a:lnTo>
                <a:lnTo>
                  <a:pt x="217400" y="162190"/>
                </a:lnTo>
                <a:lnTo>
                  <a:pt x="248637" y="193429"/>
                </a:lnTo>
                <a:lnTo>
                  <a:pt x="274214" y="229589"/>
                </a:lnTo>
                <a:lnTo>
                  <a:pt x="293396" y="269933"/>
                </a:lnTo>
                <a:lnTo>
                  <a:pt x="305445" y="313723"/>
                </a:lnTo>
                <a:lnTo>
                  <a:pt x="309625" y="360222"/>
                </a:lnTo>
                <a:lnTo>
                  <a:pt x="313602" y="379921"/>
                </a:lnTo>
                <a:lnTo>
                  <a:pt x="324446" y="396003"/>
                </a:lnTo>
                <a:lnTo>
                  <a:pt x="340529" y="406844"/>
                </a:lnTo>
                <a:lnTo>
                  <a:pt x="360222" y="410819"/>
                </a:lnTo>
                <a:lnTo>
                  <a:pt x="379915" y="406844"/>
                </a:lnTo>
                <a:lnTo>
                  <a:pt x="395998" y="396003"/>
                </a:lnTo>
                <a:lnTo>
                  <a:pt x="406842" y="379921"/>
                </a:lnTo>
                <a:lnTo>
                  <a:pt x="410819" y="360222"/>
                </a:lnTo>
                <a:lnTo>
                  <a:pt x="407525" y="311409"/>
                </a:lnTo>
                <a:lnTo>
                  <a:pt x="397930" y="264571"/>
                </a:lnTo>
                <a:lnTo>
                  <a:pt x="382468" y="220141"/>
                </a:lnTo>
                <a:lnTo>
                  <a:pt x="361570" y="178552"/>
                </a:lnTo>
                <a:lnTo>
                  <a:pt x="335670" y="140236"/>
                </a:lnTo>
                <a:lnTo>
                  <a:pt x="305198" y="105625"/>
                </a:lnTo>
                <a:lnTo>
                  <a:pt x="270588" y="75153"/>
                </a:lnTo>
                <a:lnTo>
                  <a:pt x="232272" y="49251"/>
                </a:lnTo>
                <a:lnTo>
                  <a:pt x="190683" y="28352"/>
                </a:lnTo>
                <a:lnTo>
                  <a:pt x="146252" y="12889"/>
                </a:lnTo>
                <a:lnTo>
                  <a:pt x="99412" y="3294"/>
                </a:lnTo>
                <a:lnTo>
                  <a:pt x="505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2280" y="865403"/>
            <a:ext cx="9178290" cy="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178531" y="391807"/>
            <a:ext cx="7194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guap.ru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9620" y="490778"/>
            <a:ext cx="337185" cy="96520"/>
          </a:xfrm>
          <a:custGeom>
            <a:avLst/>
            <a:gdLst/>
            <a:ahLst/>
            <a:cxnLst/>
            <a:rect l="l" t="t" r="r" b="b"/>
            <a:pathLst>
              <a:path w="337184" h="96520">
                <a:moveTo>
                  <a:pt x="167554" y="0"/>
                </a:moveTo>
                <a:lnTo>
                  <a:pt x="113833" y="1919"/>
                </a:lnTo>
                <a:lnTo>
                  <a:pt x="61484" y="8661"/>
                </a:lnTo>
                <a:lnTo>
                  <a:pt x="18088" y="23070"/>
                </a:lnTo>
                <a:lnTo>
                  <a:pt x="0" y="47980"/>
                </a:lnTo>
                <a:lnTo>
                  <a:pt x="20739" y="74320"/>
                </a:lnTo>
                <a:lnTo>
                  <a:pt x="69348" y="88753"/>
                </a:lnTo>
                <a:lnTo>
                  <a:pt x="125363" y="94824"/>
                </a:lnTo>
                <a:lnTo>
                  <a:pt x="168329" y="96062"/>
                </a:lnTo>
                <a:lnTo>
                  <a:pt x="211289" y="94824"/>
                </a:lnTo>
                <a:lnTo>
                  <a:pt x="267305" y="88753"/>
                </a:lnTo>
                <a:lnTo>
                  <a:pt x="315917" y="74320"/>
                </a:lnTo>
                <a:lnTo>
                  <a:pt x="323545" y="64643"/>
                </a:lnTo>
                <a:lnTo>
                  <a:pt x="168329" y="64643"/>
                </a:lnTo>
                <a:lnTo>
                  <a:pt x="121480" y="63073"/>
                </a:lnTo>
                <a:lnTo>
                  <a:pt x="83826" y="59069"/>
                </a:lnTo>
                <a:lnTo>
                  <a:pt x="55711" y="53686"/>
                </a:lnTo>
                <a:lnTo>
                  <a:pt x="37481" y="47980"/>
                </a:lnTo>
                <a:lnTo>
                  <a:pt x="54493" y="42533"/>
                </a:lnTo>
                <a:lnTo>
                  <a:pt x="80532" y="37360"/>
                </a:lnTo>
                <a:lnTo>
                  <a:pt x="115474" y="33353"/>
                </a:lnTo>
                <a:lnTo>
                  <a:pt x="159197" y="31407"/>
                </a:lnTo>
                <a:lnTo>
                  <a:pt x="163388" y="31356"/>
                </a:lnTo>
                <a:lnTo>
                  <a:pt x="167313" y="29679"/>
                </a:lnTo>
                <a:lnTo>
                  <a:pt x="173167" y="23660"/>
                </a:lnTo>
                <a:lnTo>
                  <a:pt x="174755" y="19697"/>
                </a:lnTo>
                <a:lnTo>
                  <a:pt x="174590" y="6959"/>
                </a:lnTo>
                <a:lnTo>
                  <a:pt x="167554" y="0"/>
                </a:lnTo>
                <a:close/>
              </a:path>
              <a:path w="337184" h="96520">
                <a:moveTo>
                  <a:pt x="214887" y="1485"/>
                </a:moveTo>
                <a:lnTo>
                  <a:pt x="215351" y="9206"/>
                </a:lnTo>
                <a:lnTo>
                  <a:pt x="215732" y="17044"/>
                </a:lnTo>
                <a:lnTo>
                  <a:pt x="216026" y="24990"/>
                </a:lnTo>
                <a:lnTo>
                  <a:pt x="216233" y="33032"/>
                </a:lnTo>
                <a:lnTo>
                  <a:pt x="246115" y="36005"/>
                </a:lnTo>
                <a:lnTo>
                  <a:pt x="269638" y="39839"/>
                </a:lnTo>
                <a:lnTo>
                  <a:pt x="287144" y="44026"/>
                </a:lnTo>
                <a:lnTo>
                  <a:pt x="298974" y="48056"/>
                </a:lnTo>
                <a:lnTo>
                  <a:pt x="280677" y="53745"/>
                </a:lnTo>
                <a:lnTo>
                  <a:pt x="252563" y="59102"/>
                </a:lnTo>
                <a:lnTo>
                  <a:pt x="214994" y="63083"/>
                </a:lnTo>
                <a:lnTo>
                  <a:pt x="168329" y="64643"/>
                </a:lnTo>
                <a:lnTo>
                  <a:pt x="323545" y="64643"/>
                </a:lnTo>
                <a:lnTo>
                  <a:pt x="336663" y="47980"/>
                </a:lnTo>
                <a:lnTo>
                  <a:pt x="332259" y="34208"/>
                </a:lnTo>
                <a:lnTo>
                  <a:pt x="321081" y="24163"/>
                </a:lnTo>
                <a:lnTo>
                  <a:pt x="274627" y="8770"/>
                </a:lnTo>
                <a:lnTo>
                  <a:pt x="236469" y="3290"/>
                </a:lnTo>
                <a:lnTo>
                  <a:pt x="214887" y="14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27409" y="453834"/>
            <a:ext cx="441180" cy="169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9229" y="453834"/>
            <a:ext cx="148704" cy="168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9948" y="370433"/>
            <a:ext cx="96520" cy="337185"/>
          </a:xfrm>
          <a:custGeom>
            <a:avLst/>
            <a:gdLst/>
            <a:ahLst/>
            <a:cxnLst/>
            <a:rect l="l" t="t" r="r" b="b"/>
            <a:pathLst>
              <a:path w="96519" h="337184">
                <a:moveTo>
                  <a:pt x="47999" y="0"/>
                </a:moveTo>
                <a:lnTo>
                  <a:pt x="7239" y="69362"/>
                </a:lnTo>
                <a:lnTo>
                  <a:pt x="1169" y="125378"/>
                </a:lnTo>
                <a:lnTo>
                  <a:pt x="0" y="170751"/>
                </a:lnTo>
                <a:lnTo>
                  <a:pt x="1169" y="211304"/>
                </a:lnTo>
                <a:lnTo>
                  <a:pt x="7239" y="267319"/>
                </a:lnTo>
                <a:lnTo>
                  <a:pt x="21672" y="315928"/>
                </a:lnTo>
                <a:lnTo>
                  <a:pt x="47999" y="336677"/>
                </a:lnTo>
                <a:lnTo>
                  <a:pt x="61783" y="332271"/>
                </a:lnTo>
                <a:lnTo>
                  <a:pt x="71825" y="321098"/>
                </a:lnTo>
                <a:lnTo>
                  <a:pt x="78857" y="306228"/>
                </a:lnTo>
                <a:lnTo>
                  <a:pt x="81075" y="298996"/>
                </a:lnTo>
                <a:lnTo>
                  <a:pt x="47949" y="298996"/>
                </a:lnTo>
                <a:lnTo>
                  <a:pt x="42253" y="280691"/>
                </a:lnTo>
                <a:lnTo>
                  <a:pt x="36892" y="252574"/>
                </a:lnTo>
                <a:lnTo>
                  <a:pt x="32907" y="214934"/>
                </a:lnTo>
                <a:lnTo>
                  <a:pt x="31350" y="168338"/>
                </a:lnTo>
                <a:lnTo>
                  <a:pt x="32913" y="121602"/>
                </a:lnTo>
                <a:lnTo>
                  <a:pt x="36904" y="84004"/>
                </a:lnTo>
                <a:lnTo>
                  <a:pt x="42274" y="55892"/>
                </a:lnTo>
                <a:lnTo>
                  <a:pt x="47974" y="37617"/>
                </a:lnTo>
                <a:lnTo>
                  <a:pt x="80846" y="37617"/>
                </a:lnTo>
                <a:lnTo>
                  <a:pt x="78846" y="30566"/>
                </a:lnTo>
                <a:lnTo>
                  <a:pt x="70351" y="13425"/>
                </a:lnTo>
                <a:lnTo>
                  <a:pt x="60123" y="3316"/>
                </a:lnTo>
                <a:lnTo>
                  <a:pt x="47999" y="0"/>
                </a:lnTo>
                <a:close/>
              </a:path>
              <a:path w="96519" h="337184">
                <a:moveTo>
                  <a:pt x="94520" y="214934"/>
                </a:moveTo>
                <a:lnTo>
                  <a:pt x="85940" y="215424"/>
                </a:lnTo>
                <a:lnTo>
                  <a:pt x="77763" y="215798"/>
                </a:lnTo>
                <a:lnTo>
                  <a:pt x="70075" y="216067"/>
                </a:lnTo>
                <a:lnTo>
                  <a:pt x="62960" y="216242"/>
                </a:lnTo>
                <a:lnTo>
                  <a:pt x="59995" y="246132"/>
                </a:lnTo>
                <a:lnTo>
                  <a:pt x="56164" y="269659"/>
                </a:lnTo>
                <a:lnTo>
                  <a:pt x="51978" y="287166"/>
                </a:lnTo>
                <a:lnTo>
                  <a:pt x="47949" y="298996"/>
                </a:lnTo>
                <a:lnTo>
                  <a:pt x="81075" y="298996"/>
                </a:lnTo>
                <a:lnTo>
                  <a:pt x="83610" y="290728"/>
                </a:lnTo>
                <a:lnTo>
                  <a:pt x="87194" y="274742"/>
                </a:lnTo>
                <a:lnTo>
                  <a:pt x="90246" y="256489"/>
                </a:lnTo>
                <a:lnTo>
                  <a:pt x="92708" y="236407"/>
                </a:lnTo>
                <a:lnTo>
                  <a:pt x="94520" y="214934"/>
                </a:lnTo>
                <a:close/>
              </a:path>
              <a:path w="96519" h="337184">
                <a:moveTo>
                  <a:pt x="80846" y="37617"/>
                </a:moveTo>
                <a:lnTo>
                  <a:pt x="47974" y="37617"/>
                </a:lnTo>
                <a:lnTo>
                  <a:pt x="53476" y="55206"/>
                </a:lnTo>
                <a:lnTo>
                  <a:pt x="58736" y="82061"/>
                </a:lnTo>
                <a:lnTo>
                  <a:pt x="62774" y="117830"/>
                </a:lnTo>
                <a:lnTo>
                  <a:pt x="64600" y="161899"/>
                </a:lnTo>
                <a:lnTo>
                  <a:pt x="64687" y="170751"/>
                </a:lnTo>
                <a:lnTo>
                  <a:pt x="71736" y="177736"/>
                </a:lnTo>
                <a:lnTo>
                  <a:pt x="80461" y="177736"/>
                </a:lnTo>
                <a:lnTo>
                  <a:pt x="89122" y="177660"/>
                </a:lnTo>
                <a:lnTo>
                  <a:pt x="96107" y="170561"/>
                </a:lnTo>
                <a:lnTo>
                  <a:pt x="96031" y="161899"/>
                </a:lnTo>
                <a:lnTo>
                  <a:pt x="95160" y="132114"/>
                </a:lnTo>
                <a:lnTo>
                  <a:pt x="93119" y="103928"/>
                </a:lnTo>
                <a:lnTo>
                  <a:pt x="89969" y="77998"/>
                </a:lnTo>
                <a:lnTo>
                  <a:pt x="85769" y="54978"/>
                </a:lnTo>
                <a:lnTo>
                  <a:pt x="80846" y="376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6300" y="1138604"/>
            <a:ext cx="7289800" cy="115443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15"/>
              </a:spcBef>
            </a:pPr>
            <a:r>
              <a:rPr sz="2000" spc="6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Наша </a:t>
            </a:r>
            <a:r>
              <a:rPr sz="2000" spc="25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основная</a:t>
            </a:r>
            <a:r>
              <a:rPr sz="2000" spc="-3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z="2000" spc="-3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</a:t>
            </a:r>
            <a:r>
              <a:rPr sz="2000" spc="5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специализация</a:t>
            </a:r>
            <a:endParaRPr sz="2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4800" b="1" spc="-5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Космические</a:t>
            </a:r>
            <a:r>
              <a:rPr sz="4800" b="1" spc="-3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-14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технологии</a:t>
            </a:r>
            <a:endParaRPr sz="48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12618" y="4620043"/>
            <a:ext cx="5666752" cy="2939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94759" y="4705222"/>
            <a:ext cx="2533497" cy="14328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94527" y="2558008"/>
            <a:ext cx="1333976" cy="7645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93393" y="3359746"/>
            <a:ext cx="336275" cy="3363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19101" y="3062833"/>
            <a:ext cx="1182237" cy="13571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06501" y="3177463"/>
            <a:ext cx="1297854" cy="12979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60810" y="5063997"/>
            <a:ext cx="370370" cy="5627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29335" y="5143550"/>
            <a:ext cx="233336" cy="2333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57872" y="6510680"/>
            <a:ext cx="9178290" cy="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0">
                  <a:srgbClr val="CB1357"/>
                </a:gs>
                <a:gs pos="100000">
                  <a:srgbClr val="004F9F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47996" y="1017003"/>
            <a:ext cx="5537771" cy="6543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88954" y="1535900"/>
            <a:ext cx="41694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55" dirty="0">
                <a:solidFill>
                  <a:srgbClr val="005A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Индустрия</a:t>
            </a:r>
            <a:r>
              <a:rPr sz="4800" b="1" spc="-340" dirty="0">
                <a:solidFill>
                  <a:srgbClr val="005A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-165" dirty="0">
                <a:solidFill>
                  <a:srgbClr val="005A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4.0</a:t>
            </a:r>
            <a:endParaRPr sz="48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5048" y="1174800"/>
            <a:ext cx="425065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6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ГУАП</a:t>
            </a:r>
            <a:r>
              <a:rPr sz="2000" spc="-1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000" spc="5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=</a:t>
            </a:r>
            <a:r>
              <a:rPr sz="2000" spc="-14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000" spc="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передовые</a:t>
            </a:r>
            <a:r>
              <a:rPr sz="2000" spc="-14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000" spc="-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технологии</a:t>
            </a:r>
            <a:endParaRPr sz="2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0836" y="2282837"/>
            <a:ext cx="4615863" cy="391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6200"/>
              </a:lnSpc>
              <a:spcBef>
                <a:spcPts val="100"/>
              </a:spcBef>
            </a:pPr>
            <a:r>
              <a:rPr sz="2200" spc="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#цифровая_экономика  </a:t>
            </a:r>
            <a:r>
              <a:rPr sz="2200" spc="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#робототехника  #киберфизическая_безопасность  </a:t>
            </a:r>
            <a:r>
              <a:rPr sz="2200" spc="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#фотоника  </a:t>
            </a:r>
            <a:r>
              <a:rPr sz="2200" spc="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#печатная_электроника  </a:t>
            </a:r>
            <a:r>
              <a:rPr sz="2200" spc="-2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#интернет_вещей</a:t>
            </a:r>
            <a:endParaRPr sz="2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2200" spc="8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#3D</a:t>
            </a:r>
            <a:endParaRPr sz="2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2200" spc="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#Виртуальная_реальность</a:t>
            </a:r>
            <a:endParaRPr sz="2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0837" y="6627205"/>
            <a:ext cx="4934585" cy="3867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Робот</a:t>
            </a:r>
            <a:r>
              <a:rPr sz="1200" spc="-7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200" spc="-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«Дарвин»</a:t>
            </a:r>
            <a:r>
              <a:rPr sz="1200" spc="-7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200" spc="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используется</a:t>
            </a:r>
            <a:r>
              <a:rPr sz="1200" spc="-7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2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студентами</a:t>
            </a:r>
            <a:r>
              <a:rPr sz="1200" spc="-7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200" spc="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Института</a:t>
            </a:r>
            <a:r>
              <a:rPr sz="1200" spc="-7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200" spc="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инновационных  </a:t>
            </a:r>
            <a:r>
              <a:rPr sz="1200" spc="-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технологий </a:t>
            </a:r>
            <a:r>
              <a:rPr sz="1200" spc="5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</a:t>
            </a:r>
            <a:r>
              <a:rPr sz="1200" spc="-26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2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электромеханике </a:t>
            </a:r>
            <a:r>
              <a:rPr sz="1200" spc="-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 </a:t>
            </a:r>
            <a:r>
              <a:rPr sz="1200" spc="-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робототехнике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D3E9CD-064B-4EAF-8A16-22D1E61D4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440002"/>
            <a:ext cx="4218441" cy="4248921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924561" y="5904005"/>
            <a:ext cx="3024136" cy="1008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46699" y="3983676"/>
            <a:ext cx="4490517" cy="15333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700"/>
              </a:lnSpc>
              <a:spcBef>
                <a:spcPts val="100"/>
              </a:spcBef>
            </a:pPr>
            <a:r>
              <a:rPr lang="ru-RU" sz="2300" spc="1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ГУАП – лидер по числу создаваемых профессий </a:t>
            </a:r>
            <a:r>
              <a:rPr lang="ru-RU" sz="2300" spc="100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будущего и </a:t>
            </a:r>
            <a:r>
              <a:rPr lang="ru-RU" sz="2300" spc="1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реализуемых компетенций WSR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27880" marR="5080">
              <a:lnSpc>
                <a:spcPct val="107800"/>
              </a:lnSpc>
              <a:spcBef>
                <a:spcPts val="100"/>
              </a:spcBef>
            </a:pPr>
            <a:r>
              <a:rPr spc="25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Первые </a:t>
            </a:r>
            <a:r>
              <a:rPr spc="65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 </a:t>
            </a:r>
            <a:r>
              <a:rPr spc="-90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Петерб</a:t>
            </a:r>
            <a:r>
              <a:rPr lang="ru-RU" spc="-9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у</a:t>
            </a:r>
            <a:r>
              <a:rPr spc="-9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рге</a:t>
            </a:r>
            <a:r>
              <a:rPr spc="-9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 </a:t>
            </a:r>
            <a:r>
              <a:rPr spc="-4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участники</a:t>
            </a:r>
            <a:r>
              <a:rPr spc="-25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pc="1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программы  </a:t>
            </a:r>
            <a:r>
              <a:rPr spc="-6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FutureSkills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611914-9C7F-49C1-BF4E-D0DAC13350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10" y="2181225"/>
            <a:ext cx="8653290" cy="205435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8954" y="1114425"/>
            <a:ext cx="783335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Даем </a:t>
            </a:r>
            <a:r>
              <a:rPr sz="4800" b="1" spc="-114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профессии</a:t>
            </a:r>
            <a:r>
              <a:rPr sz="4800" b="1" spc="-60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-8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будущего</a:t>
            </a:r>
            <a:endParaRPr sz="4800" dirty="0">
              <a:solidFill>
                <a:srgbClr val="004F9F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510" y="5400952"/>
            <a:ext cx="2564455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Корпоративная защита от внутренних угроз информационной безопасности (</a:t>
            </a:r>
            <a:r>
              <a:rPr lang="ru-RU" spc="25" dirty="0" err="1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FutureSkills</a:t>
            </a:r>
            <a:r>
              <a:rPr lang="ru-RU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endParaRPr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99192" y="4510003"/>
            <a:ext cx="239649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3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Мобильная робототехника</a:t>
            </a:r>
            <a:endParaRPr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70700" y="4508785"/>
            <a:ext cx="289941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5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Программные решения для бизнеса</a:t>
            </a:r>
            <a:endParaRPr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92014" y="5355407"/>
            <a:ext cx="276670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Инженерия космических систем (</a:t>
            </a:r>
            <a:r>
              <a:rPr lang="en-US" spc="5" dirty="0" err="1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FutureSkills</a:t>
            </a:r>
            <a:r>
              <a:rPr lang="en-US" spc="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endParaRPr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58722" y="5400952"/>
            <a:ext cx="3051239" cy="2773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ctr">
              <a:lnSpc>
                <a:spcPct val="101800"/>
              </a:lnSpc>
              <a:spcBef>
                <a:spcPts val="60"/>
              </a:spcBef>
            </a:pPr>
            <a:r>
              <a:rPr lang="ru-RU" spc="3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Интернет - маркетинг</a:t>
            </a:r>
            <a:endParaRPr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6" name="object 10"/>
          <p:cNvSpPr txBox="1"/>
          <p:nvPr/>
        </p:nvSpPr>
        <p:spPr>
          <a:xfrm>
            <a:off x="739358" y="4508785"/>
            <a:ext cx="25644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Интернет вещей (</a:t>
            </a:r>
            <a:r>
              <a:rPr lang="en-US" spc="25" dirty="0" err="1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FutureSkills</a:t>
            </a:r>
            <a:r>
              <a:rPr lang="en-US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endParaRPr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975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8954" y="932475"/>
            <a:ext cx="10601346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Финал III национального межвузовского чемпионата </a:t>
            </a:r>
            <a:r>
              <a:rPr lang="ru-RU" sz="3600" b="1" spc="25" dirty="0" err="1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WorldSkills</a:t>
            </a:r>
            <a:r>
              <a:rPr lang="ru-RU" sz="3600" b="1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2019</a:t>
            </a:r>
            <a:endParaRPr sz="3600" dirty="0">
              <a:solidFill>
                <a:srgbClr val="004F9F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67" y="3054804"/>
            <a:ext cx="1898813" cy="18965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67" y="3054803"/>
            <a:ext cx="1898813" cy="18965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767" y="3054803"/>
            <a:ext cx="1898813" cy="18965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67" y="3054803"/>
            <a:ext cx="1898813" cy="18965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00" y="3022217"/>
            <a:ext cx="1898813" cy="18965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495" y="4121604"/>
            <a:ext cx="1933463" cy="19080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58" y="4121604"/>
            <a:ext cx="1926533" cy="190805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105842" y="6311815"/>
            <a:ext cx="3801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Эксплуатация беспилотных</a:t>
            </a:r>
          </a:p>
          <a:p>
            <a:pPr algn="ctr"/>
            <a:r>
              <a:rPr lang="ru-RU" dirty="0" smtClean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dirty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авиационных </a:t>
            </a:r>
            <a:r>
              <a:rPr lang="ru-RU" dirty="0" smtClean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систем </a:t>
            </a:r>
            <a:endParaRPr lang="ru-RU" dirty="0">
              <a:solidFill>
                <a:srgbClr val="004F9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7670" y="4190037"/>
            <a:ext cx="29610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Инженерия космических </a:t>
            </a:r>
            <a:endParaRPr lang="ru-RU" dirty="0" smtClean="0">
              <a:solidFill>
                <a:srgbClr val="004F9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ctr"/>
            <a:r>
              <a:rPr lang="ru-RU" dirty="0" smtClean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систем </a:t>
            </a:r>
            <a:endParaRPr lang="ru-RU" dirty="0">
              <a:solidFill>
                <a:srgbClr val="004F9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81237" y="2461225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Интернет вещей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844376" y="3584572"/>
            <a:ext cx="2656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Интернет вещей </a:t>
            </a:r>
            <a:r>
              <a:rPr lang="ru-RU" dirty="0" err="1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junior</a:t>
            </a:r>
            <a:r>
              <a:rPr lang="ru-RU" dirty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71264" y="2343038"/>
            <a:ext cx="426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Корпоративная защита от</a:t>
            </a:r>
          </a:p>
          <a:p>
            <a:pPr lvl="0" algn="ctr"/>
            <a:r>
              <a:rPr lang="ru-RU" dirty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внутренних угроз информационной безопасности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279031" y="5351189"/>
            <a:ext cx="2414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Интернет маркетинг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070100" y="6219825"/>
            <a:ext cx="2693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Квантовые технологии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044" y="2443931"/>
            <a:ext cx="405193" cy="38718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83" y="3584572"/>
            <a:ext cx="405193" cy="38718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37" y="5372848"/>
            <a:ext cx="405193" cy="38718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39" y="6311815"/>
            <a:ext cx="405193" cy="38718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907" y="6219825"/>
            <a:ext cx="405193" cy="3871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1" y="4190037"/>
            <a:ext cx="405193" cy="3871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4" y="2287321"/>
            <a:ext cx="405193" cy="3871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30839" y="1135430"/>
            <a:ext cx="78790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Современная </a:t>
            </a:r>
            <a:r>
              <a:rPr sz="4800" b="1" spc="-9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учебная</a:t>
            </a:r>
            <a:r>
              <a:rPr sz="4800" b="1" spc="-5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1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база</a:t>
            </a:r>
            <a:endParaRPr sz="4800" dirty="0">
              <a:solidFill>
                <a:srgbClr val="004F9F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7872" y="1980698"/>
            <a:ext cx="5458130" cy="157479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243840" indent="-231140">
              <a:lnSpc>
                <a:spcPct val="100000"/>
              </a:lnSpc>
              <a:spcBef>
                <a:spcPts val="940"/>
              </a:spcBef>
              <a:buChar char="—"/>
              <a:tabLst>
                <a:tab pos="244475" algn="l"/>
              </a:tabLst>
            </a:pPr>
            <a:r>
              <a:rPr lang="ru-RU" spc="25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Научно-выставочный центр</a:t>
            </a:r>
          </a:p>
          <a:p>
            <a:pPr marL="243840" indent="-231140">
              <a:lnSpc>
                <a:spcPct val="100000"/>
              </a:lnSpc>
              <a:spcBef>
                <a:spcPts val="940"/>
              </a:spcBef>
              <a:buChar char="—"/>
              <a:tabLst>
                <a:tab pos="244475" algn="l"/>
              </a:tabLst>
            </a:pPr>
            <a:r>
              <a:rPr lang="ru-RU" spc="25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Базовые кафедры ведущих предприятий</a:t>
            </a:r>
          </a:p>
          <a:p>
            <a:pPr marL="243840" indent="-231140">
              <a:lnSpc>
                <a:spcPct val="100000"/>
              </a:lnSpc>
              <a:spcBef>
                <a:spcPts val="940"/>
              </a:spcBef>
              <a:buChar char="—"/>
              <a:tabLst>
                <a:tab pos="244475" algn="l"/>
              </a:tabLst>
            </a:pPr>
            <a:r>
              <a:rPr lang="ru-RU" spc="25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Современные лаборатории</a:t>
            </a:r>
          </a:p>
          <a:p>
            <a:pPr marL="243840" indent="-231140">
              <a:lnSpc>
                <a:spcPct val="100000"/>
              </a:lnSpc>
              <a:spcBef>
                <a:spcPts val="940"/>
              </a:spcBef>
              <a:buChar char="—"/>
              <a:tabLst>
                <a:tab pos="244475" algn="l"/>
              </a:tabLst>
            </a:pPr>
            <a:r>
              <a:rPr lang="ru-RU" spc="25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Инженерная школа ГУАП</a:t>
            </a:r>
          </a:p>
        </p:txBody>
      </p:sp>
      <p:sp>
        <p:nvSpPr>
          <p:cNvPr id="8" name="object 8"/>
          <p:cNvSpPr/>
          <p:nvPr/>
        </p:nvSpPr>
        <p:spPr>
          <a:xfrm>
            <a:off x="3751846" y="1865350"/>
            <a:ext cx="6940143" cy="5685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70225" y="3966268"/>
            <a:ext cx="668135" cy="443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0908" y="3937520"/>
            <a:ext cx="659190" cy="535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20935" y="3817610"/>
            <a:ext cx="782904" cy="7405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86343" y="3881831"/>
            <a:ext cx="647111" cy="6299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89647" y="4728839"/>
            <a:ext cx="1038865" cy="5981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3707" y="5564036"/>
            <a:ext cx="1923580" cy="5053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39249" y="5554065"/>
            <a:ext cx="886707" cy="5990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33707" y="4777920"/>
            <a:ext cx="481029" cy="5743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7872" y="6510680"/>
            <a:ext cx="9178290" cy="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11994" y="4740517"/>
            <a:ext cx="941204" cy="6117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30837" y="6627205"/>
            <a:ext cx="4934585" cy="3867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15" dirty="0" err="1">
                <a:solidFill>
                  <a:srgbClr val="004F9F"/>
                </a:solidFill>
                <a:latin typeface="Trebuchet MS"/>
                <a:cs typeface="Trebuchet MS"/>
              </a:rPr>
              <a:t>Робот</a:t>
            </a:r>
            <a:r>
              <a:rPr sz="1200" spc="-75" dirty="0">
                <a:solidFill>
                  <a:srgbClr val="004F9F"/>
                </a:solidFill>
                <a:latin typeface="Trebuchet MS"/>
                <a:cs typeface="Trebuchet MS"/>
              </a:rPr>
              <a:t> </a:t>
            </a:r>
            <a:r>
              <a:rPr lang="en-US" sz="1200" spc="-10" dirty="0" smtClean="0">
                <a:solidFill>
                  <a:srgbClr val="004F9F"/>
                </a:solidFill>
                <a:latin typeface="Trebuchet MS"/>
                <a:cs typeface="Trebuchet MS"/>
              </a:rPr>
              <a:t>Baxter</a:t>
            </a:r>
            <a:r>
              <a:rPr sz="1200" spc="-70" dirty="0" smtClean="0">
                <a:solidFill>
                  <a:srgbClr val="004F9F"/>
                </a:solidFill>
                <a:latin typeface="Trebuchet MS"/>
                <a:cs typeface="Trebuchet MS"/>
              </a:rPr>
              <a:t> </a:t>
            </a:r>
            <a:r>
              <a:rPr sz="1200" spc="0" dirty="0">
                <a:solidFill>
                  <a:srgbClr val="004F9F"/>
                </a:solidFill>
                <a:latin typeface="Trebuchet MS"/>
                <a:cs typeface="Trebuchet MS"/>
              </a:rPr>
              <a:t>используется</a:t>
            </a:r>
            <a:r>
              <a:rPr sz="1200" spc="-75" dirty="0">
                <a:solidFill>
                  <a:srgbClr val="004F9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004F9F"/>
                </a:solidFill>
                <a:latin typeface="Trebuchet MS"/>
                <a:cs typeface="Trebuchet MS"/>
              </a:rPr>
              <a:t>студентами</a:t>
            </a:r>
            <a:r>
              <a:rPr sz="1200" spc="-70" dirty="0">
                <a:solidFill>
                  <a:srgbClr val="004F9F"/>
                </a:solidFill>
                <a:latin typeface="Trebuchet MS"/>
                <a:cs typeface="Trebuchet MS"/>
              </a:rPr>
              <a:t> </a:t>
            </a:r>
            <a:r>
              <a:rPr sz="1200" spc="5" dirty="0">
                <a:solidFill>
                  <a:srgbClr val="004F9F"/>
                </a:solidFill>
                <a:latin typeface="Trebuchet MS"/>
                <a:cs typeface="Trebuchet MS"/>
              </a:rPr>
              <a:t>Института</a:t>
            </a:r>
            <a:r>
              <a:rPr sz="1200" spc="-70" dirty="0">
                <a:solidFill>
                  <a:srgbClr val="004F9F"/>
                </a:solidFill>
                <a:latin typeface="Trebuchet MS"/>
                <a:cs typeface="Trebuchet MS"/>
              </a:rPr>
              <a:t> </a:t>
            </a:r>
            <a:r>
              <a:rPr sz="1200" spc="5" dirty="0">
                <a:solidFill>
                  <a:srgbClr val="004F9F"/>
                </a:solidFill>
                <a:latin typeface="Trebuchet MS"/>
                <a:cs typeface="Trebuchet MS"/>
              </a:rPr>
              <a:t>инновационных  </a:t>
            </a:r>
            <a:r>
              <a:rPr sz="1200" spc="-10" dirty="0">
                <a:solidFill>
                  <a:srgbClr val="004F9F"/>
                </a:solidFill>
                <a:latin typeface="Trebuchet MS"/>
                <a:cs typeface="Trebuchet MS"/>
              </a:rPr>
              <a:t>технологий </a:t>
            </a:r>
            <a:r>
              <a:rPr sz="1200" spc="50" dirty="0">
                <a:solidFill>
                  <a:srgbClr val="004F9F"/>
                </a:solidFill>
                <a:latin typeface="Trebuchet MS"/>
                <a:cs typeface="Trebuchet MS"/>
              </a:rPr>
              <a:t>в</a:t>
            </a:r>
            <a:r>
              <a:rPr sz="1200" spc="-265" dirty="0">
                <a:solidFill>
                  <a:srgbClr val="004F9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004F9F"/>
                </a:solidFill>
                <a:latin typeface="Trebuchet MS"/>
                <a:cs typeface="Trebuchet MS"/>
              </a:rPr>
              <a:t>электромеханике </a:t>
            </a:r>
            <a:r>
              <a:rPr sz="1200" spc="-15" dirty="0">
                <a:solidFill>
                  <a:srgbClr val="004F9F"/>
                </a:solidFill>
                <a:latin typeface="Trebuchet MS"/>
                <a:cs typeface="Trebuchet MS"/>
              </a:rPr>
              <a:t>и </a:t>
            </a:r>
            <a:r>
              <a:rPr sz="1200" spc="-10" dirty="0">
                <a:solidFill>
                  <a:srgbClr val="004F9F"/>
                </a:solidFill>
                <a:latin typeface="Trebuchet MS"/>
                <a:cs typeface="Trebuchet MS"/>
              </a:rPr>
              <a:t>робототехнике</a:t>
            </a:r>
            <a:endParaRPr sz="12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1470</TotalTime>
  <Words>649</Words>
  <Application>Microsoft Office PowerPoint</Application>
  <PresentationFormat>Произвольный</PresentationFormat>
  <Paragraphs>179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Calibri</vt:lpstr>
      <vt:lpstr>Roboto Light</vt:lpstr>
      <vt:lpstr>Arial</vt:lpstr>
      <vt:lpstr>Calibri Light</vt:lpstr>
      <vt:lpstr>Roboto Medium</vt:lpstr>
      <vt:lpstr>Trebuchet MS</vt:lpstr>
      <vt:lpstr>Roboto</vt:lpstr>
      <vt:lpstr>Тема Office</vt:lpstr>
      <vt:lpstr>Презентация PowerPoint</vt:lpstr>
      <vt:lpstr>Уникальный вуз</vt:lpstr>
      <vt:lpstr>Презентация PowerPoint</vt:lpstr>
      <vt:lpstr>Наша основная   специализация Космические технологии</vt:lpstr>
      <vt:lpstr>Индустрия 4.0</vt:lpstr>
      <vt:lpstr>Первые в Петербурге  участники программы  FutureSkills</vt:lpstr>
      <vt:lpstr>Даем профессии будущего</vt:lpstr>
      <vt:lpstr>Финал III национального межвузовского чемпионата WorldSkills 2019</vt:lpstr>
      <vt:lpstr>Современная учебная база</vt:lpstr>
      <vt:lpstr>Инженерная школа ГУАП </vt:lpstr>
      <vt:lpstr>Презентация PowerPoint</vt:lpstr>
      <vt:lpstr>Презентация PowerPoint</vt:lpstr>
      <vt:lpstr>Презентация PowerPoint</vt:lpstr>
      <vt:lpstr>Профессорско-преподавательский состав:</vt:lpstr>
      <vt:lpstr>Нас знают в  России</vt:lpstr>
      <vt:lpstr>Нас знают в мире ГУАП сотрудничает с мировыми технологическими лидерами:</vt:lpstr>
      <vt:lpstr>Образовательное сотрудничество ГУАП имеет более 40 действующих соглашений о международном сотрудничестве.  К числу основных партнеров можно отнести следующие университеты:</vt:lpstr>
      <vt:lpstr>Презентация PowerPoint</vt:lpstr>
      <vt:lpstr>Собственные комфортабельные  общежития</vt:lpstr>
      <vt:lpstr>Военный учебный центр</vt:lpstr>
      <vt:lpstr>Презентация PowerPoint</vt:lpstr>
      <vt:lpstr>Практика на предприятиях или  в органах власти</vt:lpstr>
      <vt:lpstr>Талантливы во всем</vt:lpstr>
      <vt:lpstr>Количество бюджетных мест</vt:lpstr>
      <vt:lpstr>Цифры приема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Панасюк Никита Сергеевич</cp:lastModifiedBy>
  <cp:revision>114</cp:revision>
  <cp:lastPrinted>2018-09-06T11:54:59Z</cp:lastPrinted>
  <dcterms:created xsi:type="dcterms:W3CDTF">2017-12-17T07:35:55Z</dcterms:created>
  <dcterms:modified xsi:type="dcterms:W3CDTF">2020-02-12T08:11:04Z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2017-12-06T00:00:00Z</vt:filetime>
  </property>
  <property fmtid="{D5CDD505-2E9C-101B-9397-08002B2CF9AE}" pid="3" name="Creator">
    <vt:lpwstr>Adobe InDesign CC 13.0 (Windows)</vt:lpwstr>
  </property>
  <property fmtid="{D5CDD505-2E9C-101B-9397-08002B2CF9AE}" pid="4" name="LastSaved">
    <vt:filetime>2017-12-17T00:00:00Z</vt:filetime>
  </property>
</Properties>
</file>