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notesSlides/notesSlide5.xml" ContentType="application/vnd.openxmlformats-officedocument.presentationml.notesSlide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690" r:id="rId4"/>
  </p:sldMasterIdLst>
  <p:notesMasterIdLst>
    <p:notesMasterId r:id="rId61"/>
  </p:notesMasterIdLst>
  <p:handoutMasterIdLst>
    <p:handoutMasterId r:id="rId62"/>
  </p:handoutMasterIdLst>
  <p:sldIdLst>
    <p:sldId id="349" r:id="rId5"/>
    <p:sldId id="257" r:id="rId6"/>
    <p:sldId id="276" r:id="rId7"/>
    <p:sldId id="295" r:id="rId8"/>
    <p:sldId id="260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8" r:id="rId22"/>
    <p:sldId id="379" r:id="rId23"/>
    <p:sldId id="380" r:id="rId24"/>
    <p:sldId id="381" r:id="rId25"/>
    <p:sldId id="382" r:id="rId26"/>
    <p:sldId id="383" r:id="rId27"/>
    <p:sldId id="384" r:id="rId28"/>
    <p:sldId id="385" r:id="rId29"/>
    <p:sldId id="386" r:id="rId30"/>
    <p:sldId id="377" r:id="rId31"/>
    <p:sldId id="264" r:id="rId32"/>
    <p:sldId id="290" r:id="rId33"/>
    <p:sldId id="335" r:id="rId34"/>
    <p:sldId id="352" r:id="rId35"/>
    <p:sldId id="292" r:id="rId36"/>
    <p:sldId id="326" r:id="rId37"/>
    <p:sldId id="262" r:id="rId38"/>
    <p:sldId id="310" r:id="rId39"/>
    <p:sldId id="353" r:id="rId40"/>
    <p:sldId id="354" r:id="rId41"/>
    <p:sldId id="355" r:id="rId42"/>
    <p:sldId id="356" r:id="rId43"/>
    <p:sldId id="357" r:id="rId44"/>
    <p:sldId id="359" r:id="rId45"/>
    <p:sldId id="360" r:id="rId46"/>
    <p:sldId id="387" r:id="rId47"/>
    <p:sldId id="311" r:id="rId48"/>
    <p:sldId id="342" r:id="rId49"/>
    <p:sldId id="362" r:id="rId50"/>
    <p:sldId id="265" r:id="rId51"/>
    <p:sldId id="361" r:id="rId52"/>
    <p:sldId id="336" r:id="rId53"/>
    <p:sldId id="363" r:id="rId54"/>
    <p:sldId id="392" r:id="rId55"/>
    <p:sldId id="393" r:id="rId56"/>
    <p:sldId id="394" r:id="rId57"/>
    <p:sldId id="395" r:id="rId58"/>
    <p:sldId id="316" r:id="rId59"/>
    <p:sldId id="351" r:id="rId60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rgbClr val="333399"/>
        </a:solidFill>
        <a:latin typeface="Tahoma" pitchFamily="34" charset="0"/>
        <a:ea typeface="+mn-ea"/>
        <a:cs typeface="+mn-cs"/>
      </a:defRPr>
    </a:lvl1pPr>
    <a:lvl2pPr marL="457054" algn="l" rtl="0" fontAlgn="base">
      <a:spcBef>
        <a:spcPct val="0"/>
      </a:spcBef>
      <a:spcAft>
        <a:spcPct val="0"/>
      </a:spcAft>
      <a:defRPr sz="1200" kern="1200">
        <a:solidFill>
          <a:srgbClr val="333399"/>
        </a:solidFill>
        <a:latin typeface="Tahoma" pitchFamily="34" charset="0"/>
        <a:ea typeface="+mn-ea"/>
        <a:cs typeface="+mn-cs"/>
      </a:defRPr>
    </a:lvl2pPr>
    <a:lvl3pPr marL="914106" algn="l" rtl="0" fontAlgn="base">
      <a:spcBef>
        <a:spcPct val="0"/>
      </a:spcBef>
      <a:spcAft>
        <a:spcPct val="0"/>
      </a:spcAft>
      <a:defRPr sz="1200" kern="1200">
        <a:solidFill>
          <a:srgbClr val="333399"/>
        </a:solidFill>
        <a:latin typeface="Tahoma" pitchFamily="34" charset="0"/>
        <a:ea typeface="+mn-ea"/>
        <a:cs typeface="+mn-cs"/>
      </a:defRPr>
    </a:lvl3pPr>
    <a:lvl4pPr marL="1371158" algn="l" rtl="0" fontAlgn="base">
      <a:spcBef>
        <a:spcPct val="0"/>
      </a:spcBef>
      <a:spcAft>
        <a:spcPct val="0"/>
      </a:spcAft>
      <a:defRPr sz="1200" kern="1200">
        <a:solidFill>
          <a:srgbClr val="333399"/>
        </a:solidFill>
        <a:latin typeface="Tahoma" pitchFamily="34" charset="0"/>
        <a:ea typeface="+mn-ea"/>
        <a:cs typeface="+mn-cs"/>
      </a:defRPr>
    </a:lvl4pPr>
    <a:lvl5pPr marL="1828212" algn="l" rtl="0" fontAlgn="base">
      <a:spcBef>
        <a:spcPct val="0"/>
      </a:spcBef>
      <a:spcAft>
        <a:spcPct val="0"/>
      </a:spcAft>
      <a:defRPr sz="1200" kern="1200">
        <a:solidFill>
          <a:srgbClr val="333399"/>
        </a:solidFill>
        <a:latin typeface="Tahoma" pitchFamily="34" charset="0"/>
        <a:ea typeface="+mn-ea"/>
        <a:cs typeface="+mn-cs"/>
      </a:defRPr>
    </a:lvl5pPr>
    <a:lvl6pPr marL="2285265" algn="l" defTabSz="914106" rtl="0" eaLnBrk="1" latinLnBrk="0" hangingPunct="1">
      <a:defRPr sz="1200" kern="1200">
        <a:solidFill>
          <a:srgbClr val="333399"/>
        </a:solidFill>
        <a:latin typeface="Tahoma" pitchFamily="34" charset="0"/>
        <a:ea typeface="+mn-ea"/>
        <a:cs typeface="+mn-cs"/>
      </a:defRPr>
    </a:lvl6pPr>
    <a:lvl7pPr marL="2742319" algn="l" defTabSz="914106" rtl="0" eaLnBrk="1" latinLnBrk="0" hangingPunct="1">
      <a:defRPr sz="1200" kern="1200">
        <a:solidFill>
          <a:srgbClr val="333399"/>
        </a:solidFill>
        <a:latin typeface="Tahoma" pitchFamily="34" charset="0"/>
        <a:ea typeface="+mn-ea"/>
        <a:cs typeface="+mn-cs"/>
      </a:defRPr>
    </a:lvl7pPr>
    <a:lvl8pPr marL="3199371" algn="l" defTabSz="914106" rtl="0" eaLnBrk="1" latinLnBrk="0" hangingPunct="1">
      <a:defRPr sz="1200" kern="1200">
        <a:solidFill>
          <a:srgbClr val="333399"/>
        </a:solidFill>
        <a:latin typeface="Tahoma" pitchFamily="34" charset="0"/>
        <a:ea typeface="+mn-ea"/>
        <a:cs typeface="+mn-cs"/>
      </a:defRPr>
    </a:lvl8pPr>
    <a:lvl9pPr marL="3656424" algn="l" defTabSz="914106" rtl="0" eaLnBrk="1" latinLnBrk="0" hangingPunct="1">
      <a:defRPr sz="1200" kern="1200">
        <a:solidFill>
          <a:srgbClr val="333399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FF3300"/>
    <a:srgbClr val="CC3300"/>
    <a:srgbClr val="AB3A8D"/>
    <a:srgbClr val="E72B70"/>
    <a:srgbClr val="005AAA"/>
    <a:srgbClr val="FFCC66"/>
    <a:srgbClr val="CC66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934" autoAdjust="0"/>
    <p:restoredTop sz="94639" autoAdjust="0"/>
  </p:normalViewPr>
  <p:slideViewPr>
    <p:cSldViewPr snapToGrid="0">
      <p:cViewPr>
        <p:scale>
          <a:sx n="120" d="100"/>
          <a:sy n="120" d="100"/>
        </p:scale>
        <p:origin x="-1374" y="288"/>
      </p:cViewPr>
      <p:guideLst>
        <p:guide orient="horz" pos="2160"/>
        <p:guide orient="horz" pos="3974"/>
        <p:guide orient="horz" pos="482"/>
        <p:guide orient="horz" pos="1226"/>
        <p:guide orient="horz" pos="3092"/>
        <p:guide orient="horz" pos="1028"/>
        <p:guide pos="385"/>
        <p:guide pos="5602"/>
        <p:guide pos="5375"/>
        <p:guide pos="2880"/>
        <p:guide pos="35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3269" y="-82"/>
      </p:cViewPr>
      <p:guideLst>
        <p:guide orient="horz" pos="3127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1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2.xlsx" TargetMode="External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2.xlsx" TargetMode="External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2.xlsx" TargetMode="External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2.xlsx" TargetMode="External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2.xlsx" TargetMode="External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2.xlsx" TargetMode="External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2.xlsx" TargetMode="External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oleObject" Target="file:///F:\&#1054;&#1090;&#1095;&#1077;&#1090;_&#1041;&#1077;&#1089;&#1090;&#1091;&#1075;&#1080;&#1085;&#1091;\&#1050;&#1072;&#1092;&#1077;&#1076;&#1088;&#1072;%2022.xlsx" TargetMode="External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1.xlsx" TargetMode="External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1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1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1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1.xlsx" TargetMode="External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1.xlsx" TargetMode="External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1.xlsx" TargetMode="External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user\Desktop\&#1050;&#1072;&#1092;&#1077;&#1076;&#1088;&#1072;%2021.xlsx" TargetMode="External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 состав (без совместителей)</a:t>
            </a:r>
          </a:p>
        </c:rich>
      </c:tx>
      <c:layout>
        <c:manualLayout>
          <c:xMode val="edge"/>
          <c:yMode val="edge"/>
          <c:x val="0.2806596616194528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3187600117403614"/>
          <c:y val="0.15124338025352785"/>
          <c:w val="0.60869578018657611"/>
          <c:h val="0.6947508723762028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1"/>
              <c:layout>
                <c:manualLayout>
                  <c:x val="-1.1264026529618083E-6"/>
                  <c:y val="0.1074151214969096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Лист1!$D$12:$D$15</c:f>
              <c:strCache>
                <c:ptCount val="4"/>
                <c:pt idx="0">
                  <c:v>до 30</c:v>
                </c:pt>
                <c:pt idx="1">
                  <c:v>от 31 до 40</c:v>
                </c:pt>
                <c:pt idx="2">
                  <c:v>от 41 до 65</c:v>
                </c:pt>
                <c:pt idx="3">
                  <c:v>более 65</c:v>
                </c:pt>
              </c:strCache>
            </c:strRef>
          </c:cat>
          <c:val>
            <c:numRef>
              <c:f>Лист1!$E$12:$E$15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0.5</c:v>
                </c:pt>
                <c:pt idx="3">
                  <c:v>0.5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282932587691575"/>
          <c:y val="0.86466627488325265"/>
          <c:w val="0.73640772545220179"/>
          <c:h val="0.119329134613728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 состав (без совместителей)</a:t>
            </a:r>
          </a:p>
        </c:rich>
      </c:tx>
      <c:layout>
        <c:manualLayout>
          <c:xMode val="edge"/>
          <c:yMode val="edge"/>
          <c:x val="0.17789893837856935"/>
          <c:y val="8.276047999961272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9833645989738663"/>
          <c:y val="0.2783116713129834"/>
          <c:w val="0.58765459391600783"/>
          <c:h val="0.62063638619894057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0791180583932364E-6"/>
                  <c:y val="0.1167459944372625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Лист1!$D$12:$D$15</c:f>
              <c:strCache>
                <c:ptCount val="4"/>
                <c:pt idx="0">
                  <c:v>до 30</c:v>
                </c:pt>
                <c:pt idx="1">
                  <c:v>от 31 до 40</c:v>
                </c:pt>
                <c:pt idx="2">
                  <c:v>от 41 до 65</c:v>
                </c:pt>
                <c:pt idx="3">
                  <c:v>более 65</c:v>
                </c:pt>
              </c:strCache>
            </c:strRef>
          </c:cat>
          <c:val>
            <c:numRef>
              <c:f>Лист1!$E$12:$E$15</c:f>
              <c:numCache>
                <c:formatCode>0%</c:formatCode>
                <c:ptCount val="4"/>
                <c:pt idx="0">
                  <c:v>0</c:v>
                </c:pt>
                <c:pt idx="1">
                  <c:v>0.3</c:v>
                </c:pt>
                <c:pt idx="2">
                  <c:v>0.2</c:v>
                </c:pt>
                <c:pt idx="3">
                  <c:v>0.5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13530468177184"/>
          <c:y val="0.91294211923802271"/>
          <c:w val="0.49923197765445465"/>
          <c:h val="8.70579676523712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0" i="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 состав (со всеми совместителями)</a:t>
            </a:r>
            <a:endParaRPr lang="ru-RU" sz="18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3318808517299938"/>
          <c:y val="4.1102156298950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3759947577384444"/>
          <c:y val="0.18871175845309177"/>
          <c:w val="0.58301296409026149"/>
          <c:h val="0.7143323090507954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0791180583932364E-6"/>
                  <c:y val="9.60964860735691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Лист1!$G$12:$G$15</c:f>
              <c:strCache>
                <c:ptCount val="4"/>
                <c:pt idx="0">
                  <c:v>до 30</c:v>
                </c:pt>
                <c:pt idx="1">
                  <c:v>от 31 до 40</c:v>
                </c:pt>
                <c:pt idx="2">
                  <c:v>от 41 до 65</c:v>
                </c:pt>
                <c:pt idx="3">
                  <c:v>более 65</c:v>
                </c:pt>
              </c:strCache>
            </c:strRef>
          </c:cat>
          <c:val>
            <c:numRef>
              <c:f>Лист1!$H$12:$H$15</c:f>
              <c:numCache>
                <c:formatCode>0.00%</c:formatCode>
                <c:ptCount val="4"/>
                <c:pt idx="0" formatCode="0%">
                  <c:v>0</c:v>
                </c:pt>
                <c:pt idx="1">
                  <c:v>0.30769999999999997</c:v>
                </c:pt>
                <c:pt idx="2">
                  <c:v>0.15379999999999999</c:v>
                </c:pt>
                <c:pt idx="3">
                  <c:v>0.53849999999999998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1120270730300839"/>
          <c:y val="0.85446276640885821"/>
          <c:w val="0.62237294135546017"/>
          <c:h val="0.106718530419910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ППС со степенями (без совместителей)</a:t>
            </a:r>
          </a:p>
        </c:rich>
      </c:tx>
      <c:layout>
        <c:manualLayout>
          <c:xMode val="edge"/>
          <c:yMode val="edge"/>
          <c:x val="0.213017749534096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0812004352751567E-6"/>
                  <c:y val="0.1119495550155205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Лист1!$D$18:$D$19</c:f>
              <c:strCache>
                <c:ptCount val="2"/>
                <c:pt idx="0">
                  <c:v>без степени</c:v>
                </c:pt>
                <c:pt idx="1">
                  <c:v>со степенью</c:v>
                </c:pt>
              </c:strCache>
            </c:strRef>
          </c:cat>
          <c:val>
            <c:numRef>
              <c:f>Лист1!$E$18:$E$19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t" anchorCtr="1"/>
          <a:lstStyle/>
          <a:p>
            <a:pPr algn="ctr"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ППС со степенями (</a:t>
            </a:r>
            <a:r>
              <a:rPr lang="ru-RU" sz="18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всеми совместителями)</a:t>
            </a:r>
            <a:endParaRPr lang="ru-RU" sz="18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1760411198600174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073729420186113E-6"/>
                  <c:y val="9.708402926906864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Лист1!$G$18:$G$19</c:f>
              <c:strCache>
                <c:ptCount val="2"/>
                <c:pt idx="0">
                  <c:v>без степени</c:v>
                </c:pt>
                <c:pt idx="1">
                  <c:v>со степенью</c:v>
                </c:pt>
              </c:strCache>
            </c:strRef>
          </c:cat>
          <c:val>
            <c:numRef>
              <c:f>Лист1!$H$18:$H$19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по должностям</a:t>
            </a:r>
            <a:r>
              <a:rPr lang="ru-RU" sz="18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(без совместителей)</a:t>
            </a:r>
            <a:endParaRPr lang="ru-RU" sz="18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Лист1!$D$22:$D$23</c:f>
              <c:strCache>
                <c:ptCount val="2"/>
                <c:pt idx="0">
                  <c:v>доцент</c:v>
                </c:pt>
                <c:pt idx="1">
                  <c:v>профессор</c:v>
                </c:pt>
              </c:strCache>
            </c:strRef>
          </c:cat>
          <c:val>
            <c:numRef>
              <c:f>Лист1!$E$22:$E$23</c:f>
              <c:numCache>
                <c:formatCode>0.00%</c:formatCode>
                <c:ptCount val="2"/>
                <c:pt idx="0">
                  <c:v>0.77769999999999995</c:v>
                </c:pt>
                <c:pt idx="1">
                  <c:v>0.2223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по </a:t>
            </a:r>
            <a:r>
              <a:rPr lang="ru-RU" sz="1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должностям </a:t>
            </a:r>
            <a:r>
              <a:rPr lang="ru-RU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 всеми совместителями)</a:t>
            </a:r>
          </a:p>
        </c:rich>
      </c:tx>
      <c:layout>
        <c:manualLayout>
          <c:xMode val="edge"/>
          <c:yMode val="edge"/>
          <c:x val="0.19212256722626653"/>
          <c:y val="1.8867924528301886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Лист1!$G$22:$G$23</c:f>
              <c:strCache>
                <c:ptCount val="2"/>
                <c:pt idx="0">
                  <c:v>доцент</c:v>
                </c:pt>
                <c:pt idx="1">
                  <c:v>профессор</c:v>
                </c:pt>
              </c:strCache>
            </c:strRef>
          </c:cat>
          <c:val>
            <c:numRef>
              <c:f>Лист1!$H$22:$H$23</c:f>
              <c:numCache>
                <c:formatCode>0.00%</c:formatCode>
                <c:ptCount val="2"/>
                <c:pt idx="0">
                  <c:v>0.78749999999999998</c:v>
                </c:pt>
                <c:pt idx="1">
                  <c:v>0.21279999999999999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0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</a:t>
            </a:r>
          </a:p>
        </c:rich>
      </c:tx>
      <c:layout>
        <c:manualLayout>
          <c:xMode val="edge"/>
          <c:yMode val="edge"/>
          <c:x val="0.32114652183075654"/>
          <c:y val="1.2203625661950601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Лист1!$D$26:$D$28</c:f>
              <c:strCache>
                <c:ptCount val="3"/>
                <c:pt idx="0">
                  <c:v>штатные</c:v>
                </c:pt>
                <c:pt idx="1">
                  <c:v>внутренние совместители</c:v>
                </c:pt>
                <c:pt idx="2">
                  <c:v>внешние совместители</c:v>
                </c:pt>
              </c:strCache>
            </c:strRef>
          </c:cat>
          <c:val>
            <c:numRef>
              <c:f>Лист1!$E$26:$E$28</c:f>
              <c:numCache>
                <c:formatCode>0%</c:formatCode>
                <c:ptCount val="3"/>
                <c:pt idx="0" formatCode="0.00%">
                  <c:v>0.5625</c:v>
                </c:pt>
                <c:pt idx="1">
                  <c:v>0.25</c:v>
                </c:pt>
                <c:pt idx="2" formatCode="0.00%">
                  <c:v>0.1875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</a:t>
            </a:r>
            <a:r>
              <a:rPr lang="ru-RU" sz="2800" baseline="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эффективного контракта</a:t>
            </a:r>
            <a:endParaRPr lang="ru-RU" sz="28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339571591538076"/>
          <c:y val="9.6328128469387406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Лист1!$G$26:$G$27</c:f>
              <c:strCache>
                <c:ptCount val="2"/>
                <c:pt idx="0">
                  <c:v>менее 10 баллов</c:v>
                </c:pt>
                <c:pt idx="1">
                  <c:v>от 10 до 30 баллов</c:v>
                </c:pt>
              </c:strCache>
            </c:strRef>
          </c:cat>
          <c:val>
            <c:numRef>
              <c:f>Лист1!$H$26:$H$27</c:f>
              <c:numCache>
                <c:formatCode>0%</c:formatCode>
                <c:ptCount val="2"/>
                <c:pt idx="0">
                  <c:v>0.33</c:v>
                </c:pt>
                <c:pt idx="1">
                  <c:v>0.67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effectLst/>
              </a:rPr>
              <a:t>Возрастной состав (без совместителей) </a:t>
            </a:r>
            <a:endParaRPr lang="ru-RU" dirty="0">
              <a:effectLst/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Лист1!$B$4</c:f>
              <c:strCache>
                <c:ptCount val="1"/>
                <c:pt idx="0">
                  <c:v>Возрастной состав (без совместителей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Лист1!$B$5:$B$8</c:f>
              <c:strCache>
                <c:ptCount val="4"/>
                <c:pt idx="0">
                  <c:v>до 30 лет</c:v>
                </c:pt>
                <c:pt idx="1">
                  <c:v>от 31 до 40</c:v>
                </c:pt>
                <c:pt idx="2">
                  <c:v>от 41 до 65</c:v>
                </c:pt>
                <c:pt idx="3">
                  <c:v>более 66</c:v>
                </c:pt>
              </c:strCache>
            </c:strRef>
          </c:cat>
          <c:val>
            <c:numRef>
              <c:f>Лист1!$C$5:$C$8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502690288713909"/>
          <c:y val="0.43004917900620782"/>
          <c:w val="0.16042191601049871"/>
          <c:h val="0.30717798500443538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effectLst/>
              </a:rPr>
              <a:t>Возрастной состав (со всеми совместителями)</a:t>
            </a:r>
            <a:endParaRPr lang="ru-RU" dirty="0">
              <a:effectLst/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Лист1!$P$5:$P$8</c:f>
              <c:strCache>
                <c:ptCount val="1"/>
                <c:pt idx="0">
                  <c:v>2 9 13 7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Лист1!$O$5:$O$8</c:f>
              <c:strCache>
                <c:ptCount val="4"/>
                <c:pt idx="0">
                  <c:v>до 30 лет</c:v>
                </c:pt>
                <c:pt idx="1">
                  <c:v>от 31 до 40</c:v>
                </c:pt>
                <c:pt idx="2">
                  <c:v>от 41 до 65</c:v>
                </c:pt>
                <c:pt idx="3">
                  <c:v>более 66</c:v>
                </c:pt>
              </c:strCache>
            </c:strRef>
          </c:cat>
          <c:val>
            <c:numRef>
              <c:f>Лист1!$P$5:$P$8</c:f>
              <c:numCache>
                <c:formatCode>General</c:formatCode>
                <c:ptCount val="4"/>
                <c:pt idx="0">
                  <c:v>2</c:v>
                </c:pt>
                <c:pt idx="1">
                  <c:v>9</c:v>
                </c:pt>
                <c:pt idx="2">
                  <c:v>13</c:v>
                </c:pt>
                <c:pt idx="3">
                  <c:v>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2010959927080262"/>
          <c:y val="0.43435792748128732"/>
          <c:w val="0.16109291777858312"/>
          <c:h val="0.30304055427415066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b="0" i="0" baseline="0">
                <a:solidFill>
                  <a:sysClr val="windowText" lastClr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Возрастной состав (со всеми совместителями)</a:t>
            </a:r>
            <a:endParaRPr lang="ru-RU" sz="1800">
              <a:solidFill>
                <a:sysClr val="windowText" lastClr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4623511749610638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727403714775465"/>
          <c:y val="0.16515933900681581"/>
          <c:w val="0.59273330517854828"/>
          <c:h val="0.6822280773841545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1.1264026529035282E-6"/>
                  <c:y val="6.978071289475912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648518317434786E-2"/>
                  <c:y val="0.1336466006265345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Лист1!$G$12:$G$15</c:f>
              <c:strCache>
                <c:ptCount val="4"/>
                <c:pt idx="0">
                  <c:v>до 30</c:v>
                </c:pt>
                <c:pt idx="1">
                  <c:v>от 31 до 40</c:v>
                </c:pt>
                <c:pt idx="2">
                  <c:v>от 41 до 65</c:v>
                </c:pt>
                <c:pt idx="3">
                  <c:v>более 65</c:v>
                </c:pt>
              </c:strCache>
            </c:strRef>
          </c:cat>
          <c:val>
            <c:numRef>
              <c:f>Лист1!$H$12:$H$15</c:f>
              <c:numCache>
                <c:formatCode>0.00%</c:formatCode>
                <c:ptCount val="4"/>
                <c:pt idx="0" formatCode="0%">
                  <c:v>0</c:v>
                </c:pt>
                <c:pt idx="1">
                  <c:v>6.25E-2</c:v>
                </c:pt>
                <c:pt idx="2">
                  <c:v>0.5625</c:v>
                </c:pt>
                <c:pt idx="3">
                  <c:v>0.375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022182474290356"/>
          <c:y val="0.88235600608296716"/>
          <c:w val="0.64058944710810806"/>
          <c:h val="0.117643993917032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effectLst/>
              </a:rPr>
              <a:t>ППС со степенями (без совместителей)</a:t>
            </a:r>
            <a:endParaRPr lang="ru-RU" dirty="0">
              <a:effectLst/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Лист1!$C$30</c:f>
              <c:strCache>
                <c:ptCount val="1"/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Лист1!$B$31:$B$32</c:f>
              <c:strCache>
                <c:ptCount val="2"/>
                <c:pt idx="0">
                  <c:v>без степени</c:v>
                </c:pt>
                <c:pt idx="1">
                  <c:v>со степенью</c:v>
                </c:pt>
              </c:strCache>
            </c:strRef>
          </c:cat>
          <c:val>
            <c:numRef>
              <c:f>Лист1!$C$31:$C$32</c:f>
              <c:numCache>
                <c:formatCode>General</c:formatCode>
                <c:ptCount val="2"/>
                <c:pt idx="0">
                  <c:v>2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835958005249342"/>
          <c:y val="0.50177169959018486"/>
          <c:w val="0.18125590551181142"/>
          <c:h val="0.15790026246719246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effectLst/>
              </a:rPr>
              <a:t>ППС со степенями (со всеми совместителями)</a:t>
            </a:r>
            <a:endParaRPr lang="ru-RU" dirty="0">
              <a:effectLst/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Лист1!$P$31:$P$32</c:f>
              <c:strCache>
                <c:ptCount val="1"/>
                <c:pt idx="0">
                  <c:v>5 27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Лист1!$O$31:$O$32</c:f>
              <c:strCache>
                <c:ptCount val="2"/>
                <c:pt idx="0">
                  <c:v>без степени</c:v>
                </c:pt>
                <c:pt idx="1">
                  <c:v>со степенью</c:v>
                </c:pt>
              </c:strCache>
            </c:strRef>
          </c:cat>
          <c:val>
            <c:numRef>
              <c:f>Лист1!$P$31:$P$32</c:f>
              <c:numCache>
                <c:formatCode>General</c:formatCode>
                <c:ptCount val="2"/>
                <c:pt idx="0">
                  <c:v>5</c:v>
                </c:pt>
                <c:pt idx="1">
                  <c:v>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0293157338735144"/>
          <c:y val="0.5035126553236785"/>
          <c:w val="0.18050402413391275"/>
          <c:h val="0.15734779656039577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effectLst/>
              </a:rPr>
              <a:t>Распределение по должностям (без совместителей)</a:t>
            </a:r>
            <a:endParaRPr lang="ru-RU" dirty="0">
              <a:effectLst/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Лист1!$D$55</c:f>
              <c:strCache>
                <c:ptCount val="1"/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Лист1!$C$56:$C$59</c:f>
              <c:strCache>
                <c:ptCount val="4"/>
                <c:pt idx="0">
                  <c:v>ассистент</c:v>
                </c:pt>
                <c:pt idx="1">
                  <c:v>ст. преп.</c:v>
                </c:pt>
                <c:pt idx="2">
                  <c:v>доцент</c:v>
                </c:pt>
                <c:pt idx="3">
                  <c:v>проф.</c:v>
                </c:pt>
              </c:strCache>
            </c:strRef>
          </c:cat>
          <c:val>
            <c:numRef>
              <c:f>Лист1!$D$56:$D$59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4169400699912755"/>
          <c:y val="0.43008387937521936"/>
          <c:w val="0.14792147856517973"/>
          <c:h val="0.31469559312078998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effectLst/>
              </a:rPr>
              <a:t>Распределение по должностям (со всеми совместителями)</a:t>
            </a:r>
            <a:endParaRPr lang="ru-RU" dirty="0">
              <a:effectLst/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Лист1!$Q$55:$Q$58</c:f>
              <c:strCache>
                <c:ptCount val="4"/>
                <c:pt idx="0">
                  <c:v>ассистент</c:v>
                </c:pt>
                <c:pt idx="1">
                  <c:v>ст. преп.</c:v>
                </c:pt>
                <c:pt idx="2">
                  <c:v>доцент</c:v>
                </c:pt>
                <c:pt idx="3">
                  <c:v>проф.</c:v>
                </c:pt>
              </c:strCache>
            </c:strRef>
          </c:cat>
          <c:val>
            <c:numRef>
              <c:f>Лист1!$R$55:$R$58</c:f>
              <c:numCache>
                <c:formatCode>General</c:formatCode>
                <c:ptCount val="4"/>
                <c:pt idx="0">
                  <c:v>2</c:v>
                </c:pt>
                <c:pt idx="1">
                  <c:v>3</c:v>
                </c:pt>
                <c:pt idx="2">
                  <c:v>18</c:v>
                </c:pt>
                <c:pt idx="3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83820237200640368"/>
          <c:y val="0.43008387937521936"/>
          <c:w val="0.14730791431154089"/>
          <c:h val="0.31469559312078998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 i="0" baseline="0" dirty="0">
                <a:effectLst/>
              </a:rPr>
              <a:t>Кадровое обеспечение</a:t>
            </a:r>
            <a:endParaRPr lang="ru-RU" dirty="0">
              <a:effectLst/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Лист1!$E$80:$E$82</c:f>
              <c:strCache>
                <c:ptCount val="1"/>
                <c:pt idx="0">
                  <c:v>5 7 21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</c:dPt>
          <c:dLbls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</c:dLbls>
          <c:cat>
            <c:strRef>
              <c:f>Лист1!$B$80:$B$82</c:f>
              <c:strCache>
                <c:ptCount val="3"/>
                <c:pt idx="0">
                  <c:v>штатные</c:v>
                </c:pt>
                <c:pt idx="1">
                  <c:v>внутренние совместители</c:v>
                </c:pt>
                <c:pt idx="2">
                  <c:v>внешние совместители</c:v>
                </c:pt>
              </c:strCache>
            </c:strRef>
          </c:cat>
          <c:val>
            <c:numRef>
              <c:f>Лист1!$E$80:$E$82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6877187226596946"/>
          <c:y val="0.31098402415407056"/>
          <c:w val="0.32292716535433214"/>
          <c:h val="0.35921436445441857"/>
        </c:manualLayout>
      </c:layout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baseline="0" dirty="0" smtClean="0"/>
              <a:t>весна</a:t>
            </a:r>
            <a:endParaRPr lang="ru-RU" sz="3200" baseline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Лист1!$A$3:$A$6</c:f>
              <c:strCache>
                <c:ptCount val="4"/>
                <c:pt idx="0">
                  <c:v>до 10 баллов</c:v>
                </c:pt>
                <c:pt idx="1">
                  <c:v>от 11 до 30 баллов</c:v>
                </c:pt>
                <c:pt idx="2">
                  <c:v>от 31 до 60 баллов </c:v>
                </c:pt>
                <c:pt idx="3">
                  <c:v>более 60 баллов</c:v>
                </c:pt>
              </c:strCache>
            </c:strRef>
          </c:cat>
          <c:val>
            <c:numRef>
              <c:f>Лист1!$C$3:$C$6</c:f>
              <c:numCache>
                <c:formatCode>General</c:formatCode>
                <c:ptCount val="4"/>
                <c:pt idx="0">
                  <c:v>11</c:v>
                </c:pt>
                <c:pt idx="1">
                  <c:v>15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Лист1!$A$3:$A$6</c:f>
              <c:strCache>
                <c:ptCount val="4"/>
                <c:pt idx="0">
                  <c:v>до 10 баллов</c:v>
                </c:pt>
                <c:pt idx="1">
                  <c:v>от 11 до 30 баллов</c:v>
                </c:pt>
                <c:pt idx="2">
                  <c:v>от 31 до 60 баллов </c:v>
                </c:pt>
                <c:pt idx="3">
                  <c:v>более 60 баллов</c:v>
                </c:pt>
              </c:strCache>
            </c:strRef>
          </c:cat>
          <c:val>
            <c:numRef>
              <c:f>'[1]весна 3 институт'!$D$75:$D$78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200" b="1" i="0" baseline="0" dirty="0" smtClean="0">
                <a:effectLst/>
              </a:rPr>
              <a:t>осень</a:t>
            </a:r>
            <a:endParaRPr lang="ru-RU" sz="3200" dirty="0">
              <a:effectLst/>
            </a:endParaRP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Лист1!$D$4:$D$7</c:f>
              <c:strCache>
                <c:ptCount val="4"/>
                <c:pt idx="0">
                  <c:v>до 10 баллов</c:v>
                </c:pt>
                <c:pt idx="1">
                  <c:v>от 11 до 30 баллов</c:v>
                </c:pt>
                <c:pt idx="2">
                  <c:v>от 31 до 60 баллов</c:v>
                </c:pt>
                <c:pt idx="3">
                  <c:v>более 60</c:v>
                </c:pt>
              </c:strCache>
            </c:strRef>
          </c:cat>
          <c:val>
            <c:numRef>
              <c:f>Лист1!$F$4:$F$7</c:f>
              <c:numCache>
                <c:formatCode>General</c:formatCode>
                <c:ptCount val="4"/>
                <c:pt idx="0">
                  <c:v>24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ППС со степенями (без совместителей)</a:t>
            </a:r>
          </a:p>
        </c:rich>
      </c:tx>
      <c:layout>
        <c:manualLayout>
          <c:xMode val="edge"/>
          <c:yMode val="edge"/>
          <c:x val="0.3008704295626413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Лист1!$D$18:$D$19</c:f>
              <c:strCache>
                <c:ptCount val="2"/>
                <c:pt idx="0">
                  <c:v>без степени</c:v>
                </c:pt>
                <c:pt idx="1">
                  <c:v>со степенью</c:v>
                </c:pt>
              </c:strCache>
            </c:strRef>
          </c:cat>
          <c:val>
            <c:numRef>
              <c:f>Лист1!$E$18:$E$19</c:f>
              <c:numCache>
                <c:formatCode>0%</c:formatCode>
                <c:ptCount val="2"/>
                <c:pt idx="0">
                  <c:v>0.1</c:v>
                </c:pt>
                <c:pt idx="1">
                  <c:v>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ППС со степенями (</a:t>
            </a:r>
            <a:r>
              <a:rPr lang="ru-RU" sz="18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всеми совместителями)</a:t>
            </a:r>
            <a:endParaRPr lang="ru-RU" sz="18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658662716665367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Лист1!$G$18:$G$19</c:f>
              <c:strCache>
                <c:ptCount val="2"/>
                <c:pt idx="0">
                  <c:v>без степени</c:v>
                </c:pt>
                <c:pt idx="1">
                  <c:v>со степенью</c:v>
                </c:pt>
              </c:strCache>
            </c:strRef>
          </c:cat>
          <c:val>
            <c:numRef>
              <c:f>Лист1!$H$18:$H$19</c:f>
              <c:numCache>
                <c:formatCode>0%</c:formatCode>
                <c:ptCount val="2"/>
                <c:pt idx="0">
                  <c:v>6.25E-2</c:v>
                </c:pt>
                <c:pt idx="1">
                  <c:v>0.9375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по должностям</a:t>
            </a:r>
            <a:r>
              <a:rPr lang="ru-RU" sz="18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(без совместителей)</a:t>
            </a:r>
            <a:endParaRPr lang="ru-RU" sz="18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6882282495418471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Лист1!$D$22:$D$24</c:f>
              <c:strCache>
                <c:ptCount val="3"/>
                <c:pt idx="0">
                  <c:v>ст. преподаватель</c:v>
                </c:pt>
                <c:pt idx="1">
                  <c:v>доцент</c:v>
                </c:pt>
                <c:pt idx="2">
                  <c:v>профессор</c:v>
                </c:pt>
              </c:strCache>
            </c:strRef>
          </c:cat>
          <c:val>
            <c:numRef>
              <c:f>Лист1!$E$22:$E$24</c:f>
              <c:numCache>
                <c:formatCode>0.00%</c:formatCode>
                <c:ptCount val="3"/>
                <c:pt idx="0" formatCode="0%">
                  <c:v>0.1</c:v>
                </c:pt>
                <c:pt idx="1">
                  <c:v>0.7</c:v>
                </c:pt>
                <c:pt idx="2">
                  <c:v>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0365603655364414"/>
          <c:y val="0.87215254417985599"/>
          <c:w val="0.79756574054141038"/>
          <c:h val="0.12784745582014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по </a:t>
            </a:r>
            <a:r>
              <a:rPr lang="ru-RU" sz="1800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должностям </a:t>
            </a:r>
            <a:r>
              <a:rPr lang="ru-RU" sz="1800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(со всеми совместителями)</a:t>
            </a:r>
          </a:p>
        </c:rich>
      </c:tx>
      <c:layout>
        <c:manualLayout>
          <c:xMode val="edge"/>
          <c:yMode val="edge"/>
          <c:x val="0.1153651125559512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3.5940144411409157E-2"/>
                  <c:y val="9.849037620297462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Лист1!$G$22:$G$24</c:f>
              <c:strCache>
                <c:ptCount val="3"/>
                <c:pt idx="0">
                  <c:v>ст. преподаватель</c:v>
                </c:pt>
                <c:pt idx="1">
                  <c:v>доцент</c:v>
                </c:pt>
                <c:pt idx="2">
                  <c:v>профессор</c:v>
                </c:pt>
              </c:strCache>
            </c:strRef>
          </c:cat>
          <c:val>
            <c:numRef>
              <c:f>Лист1!$H$22:$H$24</c:f>
              <c:numCache>
                <c:formatCode>0.00%</c:formatCode>
                <c:ptCount val="3"/>
                <c:pt idx="0">
                  <c:v>6.25E-2</c:v>
                </c:pt>
                <c:pt idx="1">
                  <c:v>0.6875</c:v>
                </c:pt>
                <c:pt idx="2" formatCode="0%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100875721489284"/>
          <c:y val="0.89359544648271283"/>
          <c:w val="0.84143146087192455"/>
          <c:h val="0.106404553517287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Кадровое обеспечение</a:t>
            </a:r>
          </a:p>
        </c:rich>
      </c:tx>
      <c:layout>
        <c:manualLayout>
          <c:xMode val="edge"/>
          <c:yMode val="edge"/>
          <c:x val="0.37111548556430446"/>
          <c:y val="2.1213644281928997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Лист1!$D$27:$D$29</c:f>
              <c:strCache>
                <c:ptCount val="3"/>
                <c:pt idx="0">
                  <c:v>штатные</c:v>
                </c:pt>
                <c:pt idx="1">
                  <c:v>внутренние совместители</c:v>
                </c:pt>
                <c:pt idx="2">
                  <c:v>внешние совместители</c:v>
                </c:pt>
              </c:strCache>
            </c:strRef>
          </c:cat>
          <c:val>
            <c:numRef>
              <c:f>Лист1!$E$27:$E$29</c:f>
              <c:numCache>
                <c:formatCode>0.00%</c:formatCode>
                <c:ptCount val="3"/>
                <c:pt idx="0">
                  <c:v>0.625</c:v>
                </c:pt>
                <c:pt idx="1">
                  <c:v>6.25E-2</c:v>
                </c:pt>
                <c:pt idx="2">
                  <c:v>0.3125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221819769651955E-2"/>
          <c:y val="0.86906137077050971"/>
          <c:w val="0.85871088837117016"/>
          <c:h val="0.116902266946190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Весна</a:t>
            </a:r>
          </a:p>
        </c:rich>
      </c:tx>
      <c:layout>
        <c:manualLayout>
          <c:xMode val="edge"/>
          <c:yMode val="edge"/>
          <c:x val="0.4699618155653813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4.1486298360529E-2"/>
          <c:y val="6.2131179059760129E-2"/>
          <c:w val="0.92394178633903012"/>
          <c:h val="0.68188657115585949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4.3799315385132952E-2"/>
                  <c:y val="0.1396795713035870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793881337249641E-6"/>
                  <c:y val="7.465070290871175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Лист1!$D$32:$D$35</c:f>
              <c:strCache>
                <c:ptCount val="4"/>
                <c:pt idx="0">
                  <c:v>до 10 баллов</c:v>
                </c:pt>
                <c:pt idx="1">
                  <c:v>от 11 до 30</c:v>
                </c:pt>
                <c:pt idx="2">
                  <c:v>от 31 до 60</c:v>
                </c:pt>
                <c:pt idx="3">
                  <c:v>более 60</c:v>
                </c:pt>
              </c:strCache>
            </c:strRef>
          </c:cat>
          <c:val>
            <c:numRef>
              <c:f>Лист1!$E$32:$E$35</c:f>
              <c:numCache>
                <c:formatCode>0.00%</c:formatCode>
                <c:ptCount val="4"/>
                <c:pt idx="0">
                  <c:v>0.35709999999999997</c:v>
                </c:pt>
                <c:pt idx="1">
                  <c:v>0.57140000000000002</c:v>
                </c:pt>
                <c:pt idx="2">
                  <c:v>7.1400000000000005E-2</c:v>
                </c:pt>
                <c:pt idx="3" formatCode="0%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917973094883303"/>
          <c:y val="0.76437589263883976"/>
          <c:w val="0.6030367363292608"/>
          <c:h val="0.18204308569768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8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</c:rich>
      </c:tx>
      <c:layout>
        <c:manualLayout>
          <c:xMode val="edge"/>
          <c:yMode val="edge"/>
          <c:x val="0.471195308240011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38254559720821"/>
          <c:y val="8.9667435254622313E-2"/>
          <c:w val="0.67485411919155203"/>
          <c:h val="0.68432116053372161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2"/>
              <c:layout>
                <c:manualLayout>
                  <c:x val="4.2928668777425211E-2"/>
                  <c:y val="0.1309973753280839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0652051483921314E-6"/>
                  <c:y val="8.092924172149712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Лист1!$D$38:$D$41</c:f>
              <c:strCache>
                <c:ptCount val="4"/>
                <c:pt idx="0">
                  <c:v>до 10 баллов</c:v>
                </c:pt>
                <c:pt idx="1">
                  <c:v>от 11 до 30</c:v>
                </c:pt>
                <c:pt idx="2">
                  <c:v>от 31 до 60</c:v>
                </c:pt>
                <c:pt idx="3">
                  <c:v>более 60</c:v>
                </c:pt>
              </c:strCache>
            </c:strRef>
          </c:cat>
          <c:val>
            <c:numRef>
              <c:f>Лист1!$E$38:$E$41</c:f>
              <c:numCache>
                <c:formatCode>0.00%</c:formatCode>
                <c:ptCount val="4"/>
                <c:pt idx="0" formatCode="0%">
                  <c:v>0.8</c:v>
                </c:pt>
                <c:pt idx="1">
                  <c:v>0.1333</c:v>
                </c:pt>
                <c:pt idx="2">
                  <c:v>6.6699999999999995E-2</c:v>
                </c:pt>
                <c:pt idx="3" formatCode="0%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07302616906272"/>
          <c:y val="0.78491733626770166"/>
          <c:w val="0.57544233547615009"/>
          <c:h val="0.215082663732298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098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B1F9F91-D274-45A3-9D37-B63BA80487E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80347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098" y="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4876"/>
            <a:ext cx="5438464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4341FCB0-7956-47F8-9B1B-F29B07E9105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4073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0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1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15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21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265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19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71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24" algn="l" defTabSz="91410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D2CA90-8FEF-411C-8A85-B3888E2B24DD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3D9CFA-0BDC-4E98-AEFC-7EFB9F363667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/>
              <a:t>31</a:t>
            </a:fld>
            <a:endParaRPr lang="ru-RU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1B20F1-D49D-41FE-B0F1-40BF8CF70B1C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/>
              <a:t>32</a:t>
            </a:fld>
            <a:endParaRPr lang="ru-RU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 txBox="1">
            <a:spLocks noGrp="1" noChangeArrowheads="1"/>
          </p:cNvSpPr>
          <p:nvPr/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21B20F1-D49D-41FE-B0F1-40BF8CF70B1C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/>
              <a:t>33</a:t>
            </a:fld>
            <a:endParaRPr lang="ru-RU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34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35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37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38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40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95CCEF-017D-42B8-BEC0-576402A0E6B1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41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42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99D3E46-D517-4727-BC95-E88485489777}" type="slidenum">
              <a:rPr lang="ru-RU" smtClean="0"/>
              <a:pPr/>
              <a:t>43</a:t>
            </a:fld>
            <a:endParaRPr lang="ru-RU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7E9471-3C50-4F94-8D89-EB8DB9C3CFC6}" type="slidenum">
              <a:rPr lang="ru-RU" smtClean="0"/>
              <a:pPr/>
              <a:t>44</a:t>
            </a:fld>
            <a:endParaRPr lang="ru-RU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3D9CFA-0BDC-4E98-AEFC-7EFB9F363667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/>
              <a:t>45</a:t>
            </a:fld>
            <a:endParaRPr lang="ru-RU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18980B-3BD1-4A7F-8E9F-FEFB33F6D7EC}" type="slidenum">
              <a:rPr lang="ru-RU" smtClean="0"/>
              <a:pPr/>
              <a:t>46</a:t>
            </a:fld>
            <a:endParaRPr 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18980B-3BD1-4A7F-8E9F-FEFB33F6D7EC}" type="slidenum">
              <a:rPr lang="ru-RU" smtClean="0"/>
              <a:pPr/>
              <a:t>47</a:t>
            </a:fld>
            <a:endParaRPr 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18980B-3BD1-4A7F-8E9F-FEFB33F6D7EC}" type="slidenum">
              <a:rPr lang="ru-RU" smtClean="0"/>
              <a:pPr/>
              <a:t>48</a:t>
            </a:fld>
            <a:endParaRPr 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AFF2E-AEF0-4730-8FD1-110D5188E78C}" type="slidenum">
              <a:rPr lang="ru-RU" smtClean="0"/>
              <a:pPr/>
              <a:t>49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AFF2E-AEF0-4730-8FD1-110D5188E78C}" type="slidenum">
              <a:rPr lang="ru-RU" smtClean="0"/>
              <a:pPr/>
              <a:t>50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 txBox="1">
            <a:spLocks noGrp="1" noChangeArrowheads="1"/>
          </p:cNvSpPr>
          <p:nvPr/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F08E4A3-29E8-46A5-A170-4A992ED894BC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/>
              <a:t>4</a:t>
            </a:fld>
            <a:endParaRPr lang="ru-RU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AFF2E-AEF0-4730-8FD1-110D5188E78C}" type="slidenum">
              <a:rPr lang="ru-RU" smtClean="0"/>
              <a:pPr/>
              <a:t>51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AFF2E-AEF0-4730-8FD1-110D5188E78C}" type="slidenum">
              <a:rPr lang="ru-RU" smtClean="0"/>
              <a:pPr/>
              <a:t>52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AFF2E-AEF0-4730-8FD1-110D5188E78C}" type="slidenum">
              <a:rPr lang="ru-RU" smtClean="0"/>
              <a:pPr/>
              <a:t>53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4AFF2E-AEF0-4730-8FD1-110D5188E78C}" type="slidenum">
              <a:rPr lang="ru-RU" smtClean="0"/>
              <a:pPr/>
              <a:t>54</a:t>
            </a:fld>
            <a:endParaRPr lang="ru-RU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B7B68-3473-4B42-8368-3ABBDA53E035}" type="slidenum">
              <a:rPr lang="ru-RU" smtClean="0"/>
              <a:pPr/>
              <a:t>55</a:t>
            </a:fld>
            <a:endParaRPr lang="ru-RU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8638D9-8AAF-4B2C-965A-63ED0906D43A}" type="slidenum">
              <a:rPr lang="ru-RU" smtClean="0"/>
              <a:pPr/>
              <a:t>5</a:t>
            </a:fld>
            <a:endParaRPr lang="ru-RU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kumimoji="0"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167378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B57DC0-26C3-4635-B70F-462E9E74C56C}" type="slidenum">
              <a:rPr lang="ru-RU" smtClean="0"/>
              <a:pPr/>
              <a:t>27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442C81-3630-492A-BF8D-D452C343B633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 txBox="1">
            <a:spLocks noGrp="1" noChangeArrowheads="1"/>
          </p:cNvSpPr>
          <p:nvPr/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30C8E13-F2EE-4337-A424-F48DDF571BC8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/>
              <a:t>29</a:t>
            </a:fld>
            <a:endParaRPr lang="ru-RU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 txBox="1">
            <a:spLocks noGrp="1" noChangeArrowheads="1"/>
          </p:cNvSpPr>
          <p:nvPr/>
        </p:nvSpPr>
        <p:spPr bwMode="auto">
          <a:xfrm>
            <a:off x="3851098" y="9429750"/>
            <a:ext cx="294495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3D9CFA-0BDC-4E98-AEFC-7EFB9F363667}" type="slidenum">
              <a:rPr lang="ru-RU">
                <a:solidFill>
                  <a:schemeClr val="tx1"/>
                </a:solidFill>
                <a:latin typeface="Times New Roman" pitchFamily="18" charset="0"/>
              </a:rPr>
              <a:pPr algn="r"/>
              <a:t>30</a:t>
            </a:fld>
            <a:endParaRPr lang="ru-RU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4538"/>
            <a:ext cx="4962525" cy="3722687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4" indent="0" algn="ctr">
              <a:buNone/>
              <a:defRPr/>
            </a:lvl2pPr>
            <a:lvl3pPr marL="914106" indent="0" algn="ctr">
              <a:buNone/>
              <a:defRPr/>
            </a:lvl3pPr>
            <a:lvl4pPr marL="1371158" indent="0" algn="ctr">
              <a:buNone/>
              <a:defRPr/>
            </a:lvl4pPr>
            <a:lvl5pPr marL="1828212" indent="0" algn="ctr">
              <a:buNone/>
              <a:defRPr/>
            </a:lvl5pPr>
            <a:lvl6pPr marL="2285265" indent="0" algn="ctr">
              <a:buNone/>
              <a:defRPr/>
            </a:lvl6pPr>
            <a:lvl7pPr marL="2742319" indent="0" algn="ctr">
              <a:buNone/>
              <a:defRPr/>
            </a:lvl7pPr>
            <a:lvl8pPr marL="3199371" indent="0" algn="ctr">
              <a:buNone/>
              <a:defRPr/>
            </a:lvl8pPr>
            <a:lvl9pPr marL="3656424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53913-3B35-4EAB-91E1-4A7374FED41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3D943-ABF9-433F-8715-FFE3EF034D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F1D3F-AFFB-4C7E-B1BF-23973E0A5B6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1" y="1981200"/>
            <a:ext cx="7772400" cy="4114800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C713-1A30-4BC0-B305-C67F7C67332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685801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FB0FC-5D69-409F-BE21-8DB1EB06A7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1"/>
            <a:ext cx="2706518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09" y="1125623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19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6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827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1"/>
            <a:ext cx="2706518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09" y="1125623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19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6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7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1"/>
            <a:ext cx="2706518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09" y="1125623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19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6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415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1"/>
            <a:ext cx="2706518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09" y="1125623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19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6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068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5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222" y="6021388"/>
            <a:ext cx="3214688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3"/>
          <p:cNvSpPr/>
          <p:nvPr userDrawn="1"/>
        </p:nvSpPr>
        <p:spPr>
          <a:xfrm>
            <a:off x="0" y="0"/>
            <a:ext cx="9144000" cy="808038"/>
          </a:xfrm>
          <a:prstGeom prst="rect">
            <a:avLst/>
          </a:prstGeom>
          <a:gradFill flip="none" rotWithShape="1">
            <a:gsLst>
              <a:gs pos="0">
                <a:srgbClr val="004F9F"/>
              </a:gs>
              <a:gs pos="50000">
                <a:srgbClr val="006CB6"/>
              </a:gs>
              <a:gs pos="100000">
                <a:srgbClr val="00B8EE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51" dirty="0"/>
          </a:p>
        </p:txBody>
      </p:sp>
      <p:sp>
        <p:nvSpPr>
          <p:cNvPr id="6" name="TextBox 19"/>
          <p:cNvSpPr txBox="1"/>
          <p:nvPr userDrawn="1"/>
        </p:nvSpPr>
        <p:spPr>
          <a:xfrm>
            <a:off x="8340329" y="6446838"/>
            <a:ext cx="61793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hangingPunct="1">
              <a:defRPr/>
            </a:pPr>
            <a:fld id="{207EE0D3-7245-4AA3-8C32-1891C5F19352}" type="slidenum">
              <a:rPr lang="ru-RU" altLang="ru-RU">
                <a:solidFill>
                  <a:srgbClr val="006CB6"/>
                </a:solidFill>
                <a:latin typeface="Calibri" pitchFamily="34" charset="0"/>
              </a:rPr>
              <a:pPr algn="r" eaLnBrk="1" hangingPunct="1">
                <a:defRPr/>
              </a:pPr>
              <a:t>‹#›</a:t>
            </a:fld>
            <a:r>
              <a:rPr lang="en-US" altLang="ru-RU" dirty="0">
                <a:solidFill>
                  <a:srgbClr val="006CB6"/>
                </a:solidFill>
                <a:latin typeface="Calibri" pitchFamily="34" charset="0"/>
              </a:rPr>
              <a:t>/8</a:t>
            </a:r>
            <a:endParaRPr lang="ru-RU" altLang="ru-RU" dirty="0">
              <a:solidFill>
                <a:srgbClr val="006CB6"/>
              </a:solidFill>
              <a:latin typeface="Calibri" pitchFamily="34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51223" y="119858"/>
            <a:ext cx="8641556" cy="680244"/>
          </a:xfrm>
        </p:spPr>
        <p:txBody>
          <a:bodyPr anchor="t">
            <a:normAutofit/>
          </a:bodyPr>
          <a:lstStyle>
            <a:lvl1pPr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0"/>
          </p:nvPr>
        </p:nvSpPr>
        <p:spPr>
          <a:xfrm>
            <a:off x="251223" y="1104900"/>
            <a:ext cx="8641556" cy="4916488"/>
          </a:xfrm>
        </p:spPr>
        <p:txBody>
          <a:bodyPr/>
          <a:lstStyle>
            <a:lvl1pPr marL="0" indent="0">
              <a:buNone/>
              <a:defRPr>
                <a:solidFill>
                  <a:srgbClr val="004F9F"/>
                </a:solidFill>
              </a:defRPr>
            </a:lvl1pPr>
            <a:lvl2pPr marL="457189" indent="0">
              <a:buNone/>
              <a:defRPr>
                <a:solidFill>
                  <a:srgbClr val="004F9F"/>
                </a:solidFill>
              </a:defRPr>
            </a:lvl2pPr>
            <a:lvl3pPr marL="914377" indent="0">
              <a:buNone/>
              <a:defRPr>
                <a:solidFill>
                  <a:srgbClr val="004F9F"/>
                </a:solidFill>
              </a:defRPr>
            </a:lvl3pPr>
            <a:lvl4pPr marL="1371566" indent="0">
              <a:buNone/>
              <a:defRPr>
                <a:solidFill>
                  <a:srgbClr val="004F9F"/>
                </a:solidFill>
              </a:defRPr>
            </a:lvl4pPr>
            <a:lvl5pPr marL="1828754" indent="0">
              <a:buNone/>
              <a:defRPr>
                <a:solidFill>
                  <a:srgbClr val="004F9F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2078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51372" indent="0" algn="ctr">
              <a:buNone/>
              <a:defRPr sz="1500"/>
            </a:lvl2pPr>
            <a:lvl3pPr marL="702744" indent="0" algn="ctr">
              <a:buNone/>
              <a:defRPr sz="1400"/>
            </a:lvl3pPr>
            <a:lvl4pPr marL="1054117" indent="0" algn="ctr">
              <a:buNone/>
              <a:defRPr sz="1200"/>
            </a:lvl4pPr>
            <a:lvl5pPr marL="1405490" indent="0" algn="ctr">
              <a:buNone/>
              <a:defRPr sz="1200"/>
            </a:lvl5pPr>
            <a:lvl6pPr marL="1756863" indent="0" algn="ctr">
              <a:buNone/>
              <a:defRPr sz="1200"/>
            </a:lvl6pPr>
            <a:lvl7pPr marL="2108233" indent="0" algn="ctr">
              <a:buNone/>
              <a:defRPr sz="1200"/>
            </a:lvl7pPr>
            <a:lvl8pPr marL="2459607" indent="0" algn="ctr">
              <a:buNone/>
              <a:defRPr sz="1200"/>
            </a:lvl8pPr>
            <a:lvl9pPr marL="2810978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78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7DB3F-6E06-4152-B685-33FEB64A78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91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7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513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02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541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054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568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082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596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1097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898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9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2" y="1825629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74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51372" indent="0">
              <a:buNone/>
              <a:defRPr sz="1500" b="1"/>
            </a:lvl2pPr>
            <a:lvl3pPr marL="702744" indent="0">
              <a:buNone/>
              <a:defRPr sz="1400" b="1"/>
            </a:lvl3pPr>
            <a:lvl4pPr marL="1054117" indent="0">
              <a:buNone/>
              <a:defRPr sz="1200" b="1"/>
            </a:lvl4pPr>
            <a:lvl5pPr marL="1405490" indent="0">
              <a:buNone/>
              <a:defRPr sz="1200" b="1"/>
            </a:lvl5pPr>
            <a:lvl6pPr marL="1756863" indent="0">
              <a:buNone/>
              <a:defRPr sz="1200" b="1"/>
            </a:lvl6pPr>
            <a:lvl7pPr marL="2108233" indent="0">
              <a:buNone/>
              <a:defRPr sz="1200" b="1"/>
            </a:lvl7pPr>
            <a:lvl8pPr marL="2459607" indent="0">
              <a:buNone/>
              <a:defRPr sz="1200" b="1"/>
            </a:lvl8pPr>
            <a:lvl9pPr marL="281097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51372" indent="0">
              <a:buNone/>
              <a:defRPr sz="1500" b="1"/>
            </a:lvl2pPr>
            <a:lvl3pPr marL="702744" indent="0">
              <a:buNone/>
              <a:defRPr sz="1400" b="1"/>
            </a:lvl3pPr>
            <a:lvl4pPr marL="1054117" indent="0">
              <a:buNone/>
              <a:defRPr sz="1200" b="1"/>
            </a:lvl4pPr>
            <a:lvl5pPr marL="1405490" indent="0">
              <a:buNone/>
              <a:defRPr sz="1200" b="1"/>
            </a:lvl5pPr>
            <a:lvl6pPr marL="1756863" indent="0">
              <a:buNone/>
              <a:defRPr sz="1200" b="1"/>
            </a:lvl6pPr>
            <a:lvl7pPr marL="2108233" indent="0">
              <a:buNone/>
              <a:defRPr sz="1200" b="1"/>
            </a:lvl7pPr>
            <a:lvl8pPr marL="2459607" indent="0">
              <a:buNone/>
              <a:defRPr sz="1200" b="1"/>
            </a:lvl8pPr>
            <a:lvl9pPr marL="2810978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363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508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0682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1372" indent="0">
              <a:buNone/>
              <a:defRPr sz="1100"/>
            </a:lvl2pPr>
            <a:lvl3pPr marL="702744" indent="0">
              <a:buNone/>
              <a:defRPr sz="900"/>
            </a:lvl3pPr>
            <a:lvl4pPr marL="1054117" indent="0">
              <a:buNone/>
              <a:defRPr sz="800"/>
            </a:lvl4pPr>
            <a:lvl5pPr marL="1405490" indent="0">
              <a:buNone/>
              <a:defRPr sz="800"/>
            </a:lvl5pPr>
            <a:lvl6pPr marL="1756863" indent="0">
              <a:buNone/>
              <a:defRPr sz="800"/>
            </a:lvl6pPr>
            <a:lvl7pPr marL="2108233" indent="0">
              <a:buNone/>
              <a:defRPr sz="800"/>
            </a:lvl7pPr>
            <a:lvl8pPr marL="2459607" indent="0">
              <a:buNone/>
              <a:defRPr sz="800"/>
            </a:lvl8pPr>
            <a:lvl9pPr marL="2810978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20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372" indent="0">
              <a:buNone/>
              <a:defRPr sz="2200"/>
            </a:lvl2pPr>
            <a:lvl3pPr marL="702744" indent="0">
              <a:buNone/>
              <a:defRPr sz="1800"/>
            </a:lvl3pPr>
            <a:lvl4pPr marL="1054117" indent="0">
              <a:buNone/>
              <a:defRPr sz="1500"/>
            </a:lvl4pPr>
            <a:lvl5pPr marL="1405490" indent="0">
              <a:buNone/>
              <a:defRPr sz="1500"/>
            </a:lvl5pPr>
            <a:lvl6pPr marL="1756863" indent="0">
              <a:buNone/>
              <a:defRPr sz="1500"/>
            </a:lvl6pPr>
            <a:lvl7pPr marL="2108233" indent="0">
              <a:buNone/>
              <a:defRPr sz="1500"/>
            </a:lvl7pPr>
            <a:lvl8pPr marL="2459607" indent="0">
              <a:buNone/>
              <a:defRPr sz="1500"/>
            </a:lvl8pPr>
            <a:lvl9pPr marL="281097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3"/>
            <a:ext cx="2706518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372" indent="0">
              <a:buNone/>
              <a:defRPr sz="2200"/>
            </a:lvl2pPr>
            <a:lvl3pPr marL="702744" indent="0">
              <a:buNone/>
              <a:defRPr sz="1800"/>
            </a:lvl3pPr>
            <a:lvl4pPr marL="1054117" indent="0">
              <a:buNone/>
              <a:defRPr sz="1500"/>
            </a:lvl4pPr>
            <a:lvl5pPr marL="1405490" indent="0">
              <a:buNone/>
              <a:defRPr sz="1500"/>
            </a:lvl5pPr>
            <a:lvl6pPr marL="1756863" indent="0">
              <a:buNone/>
              <a:defRPr sz="1500"/>
            </a:lvl6pPr>
            <a:lvl7pPr marL="2108233" indent="0">
              <a:buNone/>
              <a:defRPr sz="1500"/>
            </a:lvl7pPr>
            <a:lvl8pPr marL="2459607" indent="0">
              <a:buNone/>
              <a:defRPr sz="1500"/>
            </a:lvl8pPr>
            <a:lvl9pPr marL="281097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="" xmlns:a16="http://schemas.microsoft.com/office/drawing/2014/main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11" y="1125625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372" indent="0">
              <a:buNone/>
              <a:defRPr sz="2200"/>
            </a:lvl2pPr>
            <a:lvl3pPr marL="702744" indent="0">
              <a:buNone/>
              <a:defRPr sz="1800"/>
            </a:lvl3pPr>
            <a:lvl4pPr marL="1054117" indent="0">
              <a:buNone/>
              <a:defRPr sz="1500"/>
            </a:lvl4pPr>
            <a:lvl5pPr marL="1405490" indent="0">
              <a:buNone/>
              <a:defRPr sz="1500"/>
            </a:lvl5pPr>
            <a:lvl6pPr marL="1756863" indent="0">
              <a:buNone/>
              <a:defRPr sz="1500"/>
            </a:lvl6pPr>
            <a:lvl7pPr marL="2108233" indent="0">
              <a:buNone/>
              <a:defRPr sz="1500"/>
            </a:lvl7pPr>
            <a:lvl8pPr marL="2459607" indent="0">
              <a:buNone/>
              <a:defRPr sz="1500"/>
            </a:lvl8pPr>
            <a:lvl9pPr marL="281097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="" xmlns:a16="http://schemas.microsoft.com/office/drawing/2014/main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22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372" indent="0">
              <a:buNone/>
              <a:defRPr sz="2200"/>
            </a:lvl2pPr>
            <a:lvl3pPr marL="702744" indent="0">
              <a:buNone/>
              <a:defRPr sz="1800"/>
            </a:lvl3pPr>
            <a:lvl4pPr marL="1054117" indent="0">
              <a:buNone/>
              <a:defRPr sz="1500"/>
            </a:lvl4pPr>
            <a:lvl5pPr marL="1405490" indent="0">
              <a:buNone/>
              <a:defRPr sz="1500"/>
            </a:lvl5pPr>
            <a:lvl6pPr marL="1756863" indent="0">
              <a:buNone/>
              <a:defRPr sz="1500"/>
            </a:lvl6pPr>
            <a:lvl7pPr marL="2108233" indent="0">
              <a:buNone/>
              <a:defRPr sz="1500"/>
            </a:lvl7pPr>
            <a:lvl8pPr marL="2459607" indent="0">
              <a:buNone/>
              <a:defRPr sz="1500"/>
            </a:lvl8pPr>
            <a:lvl9pPr marL="2810978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8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372" indent="0">
              <a:buNone/>
              <a:defRPr sz="2200"/>
            </a:lvl2pPr>
            <a:lvl3pPr marL="702744" indent="0">
              <a:buNone/>
              <a:defRPr sz="1800"/>
            </a:lvl3pPr>
            <a:lvl4pPr marL="1054117" indent="0">
              <a:buNone/>
              <a:defRPr sz="1500"/>
            </a:lvl4pPr>
            <a:lvl5pPr marL="1405490" indent="0">
              <a:buNone/>
              <a:defRPr sz="1500"/>
            </a:lvl5pPr>
            <a:lvl6pPr marL="1756863" indent="0">
              <a:buNone/>
              <a:defRPr sz="1500"/>
            </a:lvl6pPr>
            <a:lvl7pPr marL="2108233" indent="0">
              <a:buNone/>
              <a:defRPr sz="1500"/>
            </a:lvl7pPr>
            <a:lvl8pPr marL="2459607" indent="0">
              <a:buNone/>
              <a:defRPr sz="1500"/>
            </a:lvl8pPr>
            <a:lvl9pPr marL="2810978" indent="0">
              <a:buNone/>
              <a:defRPr sz="15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2901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FA909B-0BEB-43B7-97B2-A9E0122C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F38BB05-5D97-439B-8DB3-E11A1911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C1DA211-5D64-4047-8E2E-4D7D0C9C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E1E91FD-FA1A-4F36-B8C1-775E7040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31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45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4" indent="0">
              <a:buNone/>
              <a:defRPr sz="1800"/>
            </a:lvl2pPr>
            <a:lvl3pPr marL="914106" indent="0">
              <a:buNone/>
              <a:defRPr sz="1600"/>
            </a:lvl3pPr>
            <a:lvl4pPr marL="1371158" indent="0">
              <a:buNone/>
              <a:defRPr sz="1400"/>
            </a:lvl4pPr>
            <a:lvl5pPr marL="1828212" indent="0">
              <a:buNone/>
              <a:defRPr sz="1400"/>
            </a:lvl5pPr>
            <a:lvl6pPr marL="2285265" indent="0">
              <a:buNone/>
              <a:defRPr sz="1400"/>
            </a:lvl6pPr>
            <a:lvl7pPr marL="2742319" indent="0">
              <a:buNone/>
              <a:defRPr sz="1400"/>
            </a:lvl7pPr>
            <a:lvl8pPr marL="3199371" indent="0">
              <a:buNone/>
              <a:defRPr sz="1400"/>
            </a:lvl8pPr>
            <a:lvl9pPr marL="3656424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2C3AF-2B77-4148-8AEA-527AB42595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3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38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3637" y="2082522"/>
            <a:ext cx="7916728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4F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3"/>
            <a:ext cx="6400800" cy="3046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53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6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51403" indent="0" algn="ctr">
              <a:buNone/>
              <a:defRPr sz="1500"/>
            </a:lvl2pPr>
            <a:lvl3pPr marL="702807" indent="0" algn="ctr">
              <a:buNone/>
              <a:defRPr sz="1400"/>
            </a:lvl3pPr>
            <a:lvl4pPr marL="1054210" indent="0" algn="ctr">
              <a:buNone/>
              <a:defRPr sz="1200"/>
            </a:lvl4pPr>
            <a:lvl5pPr marL="1405615" indent="0" algn="ctr">
              <a:buNone/>
              <a:defRPr sz="1200"/>
            </a:lvl5pPr>
            <a:lvl6pPr marL="1757017" indent="0" algn="ctr">
              <a:buNone/>
              <a:defRPr sz="1200"/>
            </a:lvl6pPr>
            <a:lvl7pPr marL="2108421" indent="0" algn="ctr">
              <a:buNone/>
              <a:defRPr sz="1200"/>
            </a:lvl7pPr>
            <a:lvl8pPr marL="2459825" indent="0" algn="ctr">
              <a:buNone/>
              <a:defRPr sz="1200"/>
            </a:lvl8pPr>
            <a:lvl9pPr marL="2811229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8461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080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6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514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028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542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4056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570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10842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598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8112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7720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8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2" y="1825628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44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3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51403" indent="0">
              <a:buNone/>
              <a:defRPr sz="1500" b="1"/>
            </a:lvl2pPr>
            <a:lvl3pPr marL="702807" indent="0">
              <a:buNone/>
              <a:defRPr sz="1400" b="1"/>
            </a:lvl3pPr>
            <a:lvl4pPr marL="1054210" indent="0">
              <a:buNone/>
              <a:defRPr sz="1200" b="1"/>
            </a:lvl4pPr>
            <a:lvl5pPr marL="1405615" indent="0">
              <a:buNone/>
              <a:defRPr sz="1200" b="1"/>
            </a:lvl5pPr>
            <a:lvl6pPr marL="1757017" indent="0">
              <a:buNone/>
              <a:defRPr sz="1200" b="1"/>
            </a:lvl6pPr>
            <a:lvl7pPr marL="2108421" indent="0">
              <a:buNone/>
              <a:defRPr sz="1200" b="1"/>
            </a:lvl7pPr>
            <a:lvl8pPr marL="2459825" indent="0">
              <a:buNone/>
              <a:defRPr sz="1200" b="1"/>
            </a:lvl8pPr>
            <a:lvl9pPr marL="2811229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3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51403" indent="0">
              <a:buNone/>
              <a:defRPr sz="1500" b="1"/>
            </a:lvl2pPr>
            <a:lvl3pPr marL="702807" indent="0">
              <a:buNone/>
              <a:defRPr sz="1400" b="1"/>
            </a:lvl3pPr>
            <a:lvl4pPr marL="1054210" indent="0">
              <a:buNone/>
              <a:defRPr sz="1200" b="1"/>
            </a:lvl4pPr>
            <a:lvl5pPr marL="1405615" indent="0">
              <a:buNone/>
              <a:defRPr sz="1200" b="1"/>
            </a:lvl5pPr>
            <a:lvl6pPr marL="1757017" indent="0">
              <a:buNone/>
              <a:defRPr sz="1200" b="1"/>
            </a:lvl6pPr>
            <a:lvl7pPr marL="2108421" indent="0">
              <a:buNone/>
              <a:defRPr sz="1200" b="1"/>
            </a:lvl7pPr>
            <a:lvl8pPr marL="2459825" indent="0">
              <a:buNone/>
              <a:defRPr sz="1200" b="1"/>
            </a:lvl8pPr>
            <a:lvl9pPr marL="2811229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782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467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28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2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51403" indent="0">
              <a:buNone/>
              <a:defRPr sz="1100"/>
            </a:lvl2pPr>
            <a:lvl3pPr marL="702807" indent="0">
              <a:buNone/>
              <a:defRPr sz="900"/>
            </a:lvl3pPr>
            <a:lvl4pPr marL="1054210" indent="0">
              <a:buNone/>
              <a:defRPr sz="800"/>
            </a:lvl4pPr>
            <a:lvl5pPr marL="1405615" indent="0">
              <a:buNone/>
              <a:defRPr sz="800"/>
            </a:lvl5pPr>
            <a:lvl6pPr marL="1757017" indent="0">
              <a:buNone/>
              <a:defRPr sz="800"/>
            </a:lvl6pPr>
            <a:lvl7pPr marL="2108421" indent="0">
              <a:buNone/>
              <a:defRPr sz="800"/>
            </a:lvl7pPr>
            <a:lvl8pPr marL="2459825" indent="0">
              <a:buNone/>
              <a:defRPr sz="800"/>
            </a:lvl8pPr>
            <a:lvl9pPr marL="2811229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07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1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76616-6390-457D-8AD9-8213CF1537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403" indent="0">
              <a:buNone/>
              <a:defRPr sz="2200"/>
            </a:lvl2pPr>
            <a:lvl3pPr marL="702807" indent="0">
              <a:buNone/>
              <a:defRPr sz="1800"/>
            </a:lvl3pPr>
            <a:lvl4pPr marL="1054210" indent="0">
              <a:buNone/>
              <a:defRPr sz="1500"/>
            </a:lvl4pPr>
            <a:lvl5pPr marL="1405615" indent="0">
              <a:buNone/>
              <a:defRPr sz="1500"/>
            </a:lvl5pPr>
            <a:lvl6pPr marL="1757017" indent="0">
              <a:buNone/>
              <a:defRPr sz="1500"/>
            </a:lvl6pPr>
            <a:lvl7pPr marL="2108421" indent="0">
              <a:buNone/>
              <a:defRPr sz="1500"/>
            </a:lvl7pPr>
            <a:lvl8pPr marL="2459825" indent="0">
              <a:buNone/>
              <a:defRPr sz="1500"/>
            </a:lvl8pPr>
            <a:lvl9pPr marL="2811229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="" xmlns:a16="http://schemas.microsoft.com/office/drawing/2014/main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2"/>
            <a:ext cx="2706518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403" indent="0">
              <a:buNone/>
              <a:defRPr sz="2200"/>
            </a:lvl2pPr>
            <a:lvl3pPr marL="702807" indent="0">
              <a:buNone/>
              <a:defRPr sz="1800"/>
            </a:lvl3pPr>
            <a:lvl4pPr marL="1054210" indent="0">
              <a:buNone/>
              <a:defRPr sz="1500"/>
            </a:lvl4pPr>
            <a:lvl5pPr marL="1405615" indent="0">
              <a:buNone/>
              <a:defRPr sz="1500"/>
            </a:lvl5pPr>
            <a:lvl6pPr marL="1757017" indent="0">
              <a:buNone/>
              <a:defRPr sz="1500"/>
            </a:lvl6pPr>
            <a:lvl7pPr marL="2108421" indent="0">
              <a:buNone/>
              <a:defRPr sz="1500"/>
            </a:lvl7pPr>
            <a:lvl8pPr marL="2459825" indent="0">
              <a:buNone/>
              <a:defRPr sz="1500"/>
            </a:lvl8pPr>
            <a:lvl9pPr marL="2811229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="" xmlns:a16="http://schemas.microsoft.com/office/drawing/2014/main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11" y="1125624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403" indent="0">
              <a:buNone/>
              <a:defRPr sz="2200"/>
            </a:lvl2pPr>
            <a:lvl3pPr marL="702807" indent="0">
              <a:buNone/>
              <a:defRPr sz="1800"/>
            </a:lvl3pPr>
            <a:lvl4pPr marL="1054210" indent="0">
              <a:buNone/>
              <a:defRPr sz="1500"/>
            </a:lvl4pPr>
            <a:lvl5pPr marL="1405615" indent="0">
              <a:buNone/>
              <a:defRPr sz="1500"/>
            </a:lvl5pPr>
            <a:lvl6pPr marL="1757017" indent="0">
              <a:buNone/>
              <a:defRPr sz="1500"/>
            </a:lvl6pPr>
            <a:lvl7pPr marL="2108421" indent="0">
              <a:buNone/>
              <a:defRPr sz="1500"/>
            </a:lvl7pPr>
            <a:lvl8pPr marL="2459825" indent="0">
              <a:buNone/>
              <a:defRPr sz="1500"/>
            </a:lvl8pPr>
            <a:lvl9pPr marL="2811229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="" xmlns:a16="http://schemas.microsoft.com/office/drawing/2014/main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21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403" indent="0">
              <a:buNone/>
              <a:defRPr sz="2200"/>
            </a:lvl2pPr>
            <a:lvl3pPr marL="702807" indent="0">
              <a:buNone/>
              <a:defRPr sz="1800"/>
            </a:lvl3pPr>
            <a:lvl4pPr marL="1054210" indent="0">
              <a:buNone/>
              <a:defRPr sz="1500"/>
            </a:lvl4pPr>
            <a:lvl5pPr marL="1405615" indent="0">
              <a:buNone/>
              <a:defRPr sz="1500"/>
            </a:lvl5pPr>
            <a:lvl6pPr marL="1757017" indent="0">
              <a:buNone/>
              <a:defRPr sz="1500"/>
            </a:lvl6pPr>
            <a:lvl7pPr marL="2108421" indent="0">
              <a:buNone/>
              <a:defRPr sz="1500"/>
            </a:lvl7pPr>
            <a:lvl8pPr marL="2459825" indent="0">
              <a:buNone/>
              <a:defRPr sz="1500"/>
            </a:lvl8pPr>
            <a:lvl9pPr marL="2811229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="" xmlns:a16="http://schemas.microsoft.com/office/drawing/2014/main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7"/>
            <a:ext cx="4629150" cy="4873625"/>
          </a:xfrm>
        </p:spPr>
        <p:txBody>
          <a:bodyPr/>
          <a:lstStyle>
            <a:lvl1pPr marL="0" indent="0">
              <a:buNone/>
              <a:defRPr sz="2500"/>
            </a:lvl1pPr>
            <a:lvl2pPr marL="351403" indent="0">
              <a:buNone/>
              <a:defRPr sz="2200"/>
            </a:lvl2pPr>
            <a:lvl3pPr marL="702807" indent="0">
              <a:buNone/>
              <a:defRPr sz="1800"/>
            </a:lvl3pPr>
            <a:lvl4pPr marL="1054210" indent="0">
              <a:buNone/>
              <a:defRPr sz="1500"/>
            </a:lvl4pPr>
            <a:lvl5pPr marL="1405615" indent="0">
              <a:buNone/>
              <a:defRPr sz="1500"/>
            </a:lvl5pPr>
            <a:lvl6pPr marL="1757017" indent="0">
              <a:buNone/>
              <a:defRPr sz="1500"/>
            </a:lvl6pPr>
            <a:lvl7pPr marL="2108421" indent="0">
              <a:buNone/>
              <a:defRPr sz="1500"/>
            </a:lvl7pPr>
            <a:lvl8pPr marL="2459825" indent="0">
              <a:buNone/>
              <a:defRPr sz="1500"/>
            </a:lvl8pPr>
            <a:lvl9pPr marL="2811229" indent="0">
              <a:buNone/>
              <a:defRPr sz="15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440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DFA909B-0BEB-43B7-97B2-A9E0122C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3F38BB05-5D97-439B-8DB3-E11A1911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C1DA211-5D64-4047-8E2E-4D7D0C9C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E1E91FD-FA1A-4F36-B8C1-775E7040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8731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016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6607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13637" y="2082522"/>
            <a:ext cx="7916728" cy="4154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1" i="0">
                <a:solidFill>
                  <a:srgbClr val="004F9F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2"/>
            <a:ext cx="6400800" cy="3046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852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000"/>
            </a:lvl1pPr>
            <a:lvl2pPr marL="384014" indent="0" algn="ctr">
              <a:buNone/>
              <a:defRPr sz="1700"/>
            </a:lvl2pPr>
            <a:lvl3pPr marL="768029" indent="0" algn="ctr">
              <a:buNone/>
              <a:defRPr sz="1500"/>
            </a:lvl3pPr>
            <a:lvl4pPr marL="1152043" indent="0" algn="ctr">
              <a:buNone/>
              <a:defRPr sz="1300"/>
            </a:lvl4pPr>
            <a:lvl5pPr marL="1536058" indent="0" algn="ctr">
              <a:buNone/>
              <a:defRPr sz="1300"/>
            </a:lvl5pPr>
            <a:lvl6pPr marL="1920072" indent="0" algn="ctr">
              <a:buNone/>
              <a:defRPr sz="1300"/>
            </a:lvl6pPr>
            <a:lvl7pPr marL="2304087" indent="0" algn="ctr">
              <a:buNone/>
              <a:defRPr sz="1300"/>
            </a:lvl7pPr>
            <a:lvl8pPr marL="2688101" indent="0" algn="ctr">
              <a:buNone/>
              <a:defRPr sz="1300"/>
            </a:lvl8pPr>
            <a:lvl9pPr marL="3072116" indent="0" algn="ctr">
              <a:buNone/>
              <a:defRPr sz="13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772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9104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401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680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52043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53605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192007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304087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68810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07211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4337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6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6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4645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14" indent="0">
              <a:buNone/>
              <a:defRPr sz="1700" b="1"/>
            </a:lvl2pPr>
            <a:lvl3pPr marL="768029" indent="0">
              <a:buNone/>
              <a:defRPr sz="1500" b="1"/>
            </a:lvl3pPr>
            <a:lvl4pPr marL="1152043" indent="0">
              <a:buNone/>
              <a:defRPr sz="1300" b="1"/>
            </a:lvl4pPr>
            <a:lvl5pPr marL="1536058" indent="0">
              <a:buNone/>
              <a:defRPr sz="1300" b="1"/>
            </a:lvl5pPr>
            <a:lvl6pPr marL="1920072" indent="0">
              <a:buNone/>
              <a:defRPr sz="1300" b="1"/>
            </a:lvl6pPr>
            <a:lvl7pPr marL="2304087" indent="0">
              <a:buNone/>
              <a:defRPr sz="1300" b="1"/>
            </a:lvl7pPr>
            <a:lvl8pPr marL="2688101" indent="0">
              <a:buNone/>
              <a:defRPr sz="1300" b="1"/>
            </a:lvl8pPr>
            <a:lvl9pPr marL="3072116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4014" indent="0">
              <a:buNone/>
              <a:defRPr sz="1700" b="1"/>
            </a:lvl2pPr>
            <a:lvl3pPr marL="768029" indent="0">
              <a:buNone/>
              <a:defRPr sz="1500" b="1"/>
            </a:lvl3pPr>
            <a:lvl4pPr marL="1152043" indent="0">
              <a:buNone/>
              <a:defRPr sz="1300" b="1"/>
            </a:lvl4pPr>
            <a:lvl5pPr marL="1536058" indent="0">
              <a:buNone/>
              <a:defRPr sz="1300" b="1"/>
            </a:lvl5pPr>
            <a:lvl6pPr marL="1920072" indent="0">
              <a:buNone/>
              <a:defRPr sz="1300" b="1"/>
            </a:lvl6pPr>
            <a:lvl7pPr marL="2304087" indent="0">
              <a:buNone/>
              <a:defRPr sz="1300" b="1"/>
            </a:lvl7pPr>
            <a:lvl8pPr marL="2688101" indent="0">
              <a:buNone/>
              <a:defRPr sz="1300" b="1"/>
            </a:lvl8pPr>
            <a:lvl9pPr marL="3072116" indent="0">
              <a:buNone/>
              <a:defRPr sz="1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41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41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12" indent="0">
              <a:buNone/>
              <a:defRPr sz="1600" b="1"/>
            </a:lvl5pPr>
            <a:lvl6pPr marL="2285265" indent="0">
              <a:buNone/>
              <a:defRPr sz="1600" b="1"/>
            </a:lvl6pPr>
            <a:lvl7pPr marL="2742319" indent="0">
              <a:buNone/>
              <a:defRPr sz="1600" b="1"/>
            </a:lvl7pPr>
            <a:lvl8pPr marL="3199371" indent="0">
              <a:buNone/>
              <a:defRPr sz="1600" b="1"/>
            </a:lvl8pPr>
            <a:lvl9pPr marL="365642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8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6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4" indent="0">
              <a:buNone/>
              <a:defRPr sz="2000" b="1"/>
            </a:lvl2pPr>
            <a:lvl3pPr marL="914106" indent="0">
              <a:buNone/>
              <a:defRPr sz="1800" b="1"/>
            </a:lvl3pPr>
            <a:lvl4pPr marL="1371158" indent="0">
              <a:buNone/>
              <a:defRPr sz="1600" b="1"/>
            </a:lvl4pPr>
            <a:lvl5pPr marL="1828212" indent="0">
              <a:buNone/>
              <a:defRPr sz="1600" b="1"/>
            </a:lvl5pPr>
            <a:lvl6pPr marL="2285265" indent="0">
              <a:buNone/>
              <a:defRPr sz="1600" b="1"/>
            </a:lvl6pPr>
            <a:lvl7pPr marL="2742319" indent="0">
              <a:buNone/>
              <a:defRPr sz="1600" b="1"/>
            </a:lvl7pPr>
            <a:lvl8pPr marL="3199371" indent="0">
              <a:buNone/>
              <a:defRPr sz="1600" b="1"/>
            </a:lvl8pPr>
            <a:lvl9pPr marL="3656424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8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30C17-AAEF-4074-A8E0-38D6D3B366A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0628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7943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700"/>
            </a:lvl1pPr>
            <a:lvl2pPr>
              <a:defRPr sz="2400"/>
            </a:lvl2pPr>
            <a:lvl3pPr>
              <a:defRPr sz="20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1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4014" indent="0">
              <a:buNone/>
              <a:defRPr sz="1200"/>
            </a:lvl2pPr>
            <a:lvl3pPr marL="768029" indent="0">
              <a:buNone/>
              <a:defRPr sz="1000"/>
            </a:lvl3pPr>
            <a:lvl4pPr marL="1152043" indent="0">
              <a:buNone/>
              <a:defRPr sz="800"/>
            </a:lvl4pPr>
            <a:lvl5pPr marL="1536058" indent="0">
              <a:buNone/>
              <a:defRPr sz="800"/>
            </a:lvl5pPr>
            <a:lvl6pPr marL="1920072" indent="0">
              <a:buNone/>
              <a:defRPr sz="800"/>
            </a:lvl6pPr>
            <a:lvl7pPr marL="2304087" indent="0">
              <a:buNone/>
              <a:defRPr sz="800"/>
            </a:lvl7pPr>
            <a:lvl8pPr marL="2688101" indent="0">
              <a:buNone/>
              <a:defRPr sz="800"/>
            </a:lvl8pPr>
            <a:lvl9pPr marL="307211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94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2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700"/>
            </a:lvl1pPr>
            <a:lvl2pPr marL="384014" indent="0">
              <a:buNone/>
              <a:defRPr sz="2400"/>
            </a:lvl2pPr>
            <a:lvl3pPr marL="768029" indent="0">
              <a:buNone/>
              <a:defRPr sz="2000"/>
            </a:lvl3pPr>
            <a:lvl4pPr marL="1152043" indent="0">
              <a:buNone/>
              <a:defRPr sz="1700"/>
            </a:lvl4pPr>
            <a:lvl5pPr marL="1536058" indent="0">
              <a:buNone/>
              <a:defRPr sz="1700"/>
            </a:lvl5pPr>
            <a:lvl6pPr marL="1920072" indent="0">
              <a:buNone/>
              <a:defRPr sz="1700"/>
            </a:lvl6pPr>
            <a:lvl7pPr marL="2304087" indent="0">
              <a:buNone/>
              <a:defRPr sz="1700"/>
            </a:lvl7pPr>
            <a:lvl8pPr marL="2688101" indent="0">
              <a:buNone/>
              <a:defRPr sz="1700"/>
            </a:lvl8pPr>
            <a:lvl9pPr marL="3072116" indent="0">
              <a:buNone/>
              <a:defRPr sz="17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1"/>
            <a:ext cx="2949178" cy="3811588"/>
          </a:xfrm>
        </p:spPr>
        <p:txBody>
          <a:bodyPr/>
          <a:lstStyle>
            <a:lvl1pPr marL="0" indent="0">
              <a:buNone/>
              <a:defRPr sz="1300"/>
            </a:lvl1pPr>
            <a:lvl2pPr marL="384014" indent="0">
              <a:buNone/>
              <a:defRPr sz="1200"/>
            </a:lvl2pPr>
            <a:lvl3pPr marL="768029" indent="0">
              <a:buNone/>
              <a:defRPr sz="1000"/>
            </a:lvl3pPr>
            <a:lvl4pPr marL="1152043" indent="0">
              <a:buNone/>
              <a:defRPr sz="800"/>
            </a:lvl4pPr>
            <a:lvl5pPr marL="1536058" indent="0">
              <a:buNone/>
              <a:defRPr sz="800"/>
            </a:lvl5pPr>
            <a:lvl6pPr marL="1920072" indent="0">
              <a:buNone/>
              <a:defRPr sz="800"/>
            </a:lvl6pPr>
            <a:lvl7pPr marL="2304087" indent="0">
              <a:buNone/>
              <a:defRPr sz="800"/>
            </a:lvl7pPr>
            <a:lvl8pPr marL="2688101" indent="0">
              <a:buNone/>
              <a:defRPr sz="800"/>
            </a:lvl8pPr>
            <a:lvl9pPr marL="307211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206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7217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400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1"/>
            <a:ext cx="2706518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09" y="1125623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19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6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6450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1"/>
            <a:ext cx="2706518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09" y="1125623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19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6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8525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1"/>
            <a:ext cx="2706518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09" y="1125623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19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6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8203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8" name="Рисунок 2">
            <a:extLst>
              <a:ext uri="{FF2B5EF4-FFF2-40B4-BE49-F238E27FC236}">
                <a16:creationId xmlns:a16="http://schemas.microsoft.com/office/drawing/2014/main" xmlns="" id="{8850F23F-17D8-4E47-833C-517CD6BE373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27459" y="996951"/>
            <a:ext cx="2706518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9" name="Рисунок 2">
            <a:extLst>
              <a:ext uri="{FF2B5EF4-FFF2-40B4-BE49-F238E27FC236}">
                <a16:creationId xmlns:a16="http://schemas.microsoft.com/office/drawing/2014/main" xmlns="" id="{DAE112D7-A23D-4F8D-AC5C-3986CD6D688F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017709" y="1125623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0" name="Рисунок 2">
            <a:extLst>
              <a:ext uri="{FF2B5EF4-FFF2-40B4-BE49-F238E27FC236}">
                <a16:creationId xmlns:a16="http://schemas.microsoft.com/office/drawing/2014/main" xmlns="" id="{FCA56CC4-0B30-4CE2-A000-11C417A41D86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148028" y="1263819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xmlns="" id="{321825F3-2133-4A2C-8F6D-38FDD6729D2C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4278346" y="1402016"/>
            <a:ext cx="4629150" cy="4873625"/>
          </a:xfrm>
        </p:spPr>
        <p:txBody>
          <a:bodyPr/>
          <a:lstStyle>
            <a:lvl1pPr marL="0" indent="0">
              <a:buNone/>
              <a:defRPr sz="2700"/>
            </a:lvl1pPr>
            <a:lvl2pPr marL="384042" indent="0">
              <a:buNone/>
              <a:defRPr sz="2400"/>
            </a:lvl2pPr>
            <a:lvl3pPr marL="768083" indent="0">
              <a:buNone/>
              <a:defRPr sz="2000"/>
            </a:lvl3pPr>
            <a:lvl4pPr marL="1152125" indent="0">
              <a:buNone/>
              <a:defRPr sz="1700"/>
            </a:lvl4pPr>
            <a:lvl5pPr marL="1536165" indent="0">
              <a:buNone/>
              <a:defRPr sz="1700"/>
            </a:lvl5pPr>
            <a:lvl6pPr marL="1920208" indent="0">
              <a:buNone/>
              <a:defRPr sz="1700"/>
            </a:lvl6pPr>
            <a:lvl7pPr marL="2304249" indent="0">
              <a:buNone/>
              <a:defRPr sz="1700"/>
            </a:lvl7pPr>
            <a:lvl8pPr marL="2688291" indent="0">
              <a:buNone/>
              <a:defRPr sz="1700"/>
            </a:lvl8pPr>
            <a:lvl9pPr marL="3072332" indent="0">
              <a:buNone/>
              <a:defRPr sz="1700"/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4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31648-04C1-4341-ADDB-CF37EA1D33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FA909B-0BEB-43B7-97B2-A9E0122CA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F38BB05-5D97-439B-8DB3-E11A1911F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C1DA211-5D64-4047-8E2E-4D7D0C9C5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E1E91FD-FA1A-4F36-B8C1-775E70404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559095-56DB-4D85-ABF4-BFD315729E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06" indent="0">
              <a:buNone/>
              <a:defRPr sz="1000"/>
            </a:lvl3pPr>
            <a:lvl4pPr marL="1371158" indent="0">
              <a:buNone/>
              <a:defRPr sz="900"/>
            </a:lvl4pPr>
            <a:lvl5pPr marL="1828212" indent="0">
              <a:buNone/>
              <a:defRPr sz="900"/>
            </a:lvl5pPr>
            <a:lvl6pPr marL="2285265" indent="0">
              <a:buNone/>
              <a:defRPr sz="900"/>
            </a:lvl6pPr>
            <a:lvl7pPr marL="2742319" indent="0">
              <a:buNone/>
              <a:defRPr sz="900"/>
            </a:lvl7pPr>
            <a:lvl8pPr marL="3199371" indent="0">
              <a:buNone/>
              <a:defRPr sz="900"/>
            </a:lvl8pPr>
            <a:lvl9pPr marL="365642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3FE62-A576-4CBF-AB2B-71052996C39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4" indent="0">
              <a:buNone/>
              <a:defRPr sz="2800"/>
            </a:lvl2pPr>
            <a:lvl3pPr marL="914106" indent="0">
              <a:buNone/>
              <a:defRPr sz="2400"/>
            </a:lvl3pPr>
            <a:lvl4pPr marL="1371158" indent="0">
              <a:buNone/>
              <a:defRPr sz="2000"/>
            </a:lvl4pPr>
            <a:lvl5pPr marL="1828212" indent="0">
              <a:buNone/>
              <a:defRPr sz="2000"/>
            </a:lvl5pPr>
            <a:lvl6pPr marL="2285265" indent="0">
              <a:buNone/>
              <a:defRPr sz="2000"/>
            </a:lvl6pPr>
            <a:lvl7pPr marL="2742319" indent="0">
              <a:buNone/>
              <a:defRPr sz="2000"/>
            </a:lvl7pPr>
            <a:lvl8pPr marL="3199371" indent="0">
              <a:buNone/>
              <a:defRPr sz="2000"/>
            </a:lvl8pPr>
            <a:lvl9pPr marL="3656424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4" indent="0">
              <a:buNone/>
              <a:defRPr sz="1200"/>
            </a:lvl2pPr>
            <a:lvl3pPr marL="914106" indent="0">
              <a:buNone/>
              <a:defRPr sz="1000"/>
            </a:lvl3pPr>
            <a:lvl4pPr marL="1371158" indent="0">
              <a:buNone/>
              <a:defRPr sz="900"/>
            </a:lvl4pPr>
            <a:lvl5pPr marL="1828212" indent="0">
              <a:buNone/>
              <a:defRPr sz="900"/>
            </a:lvl5pPr>
            <a:lvl6pPr marL="2285265" indent="0">
              <a:buNone/>
              <a:defRPr sz="900"/>
            </a:lvl6pPr>
            <a:lvl7pPr marL="2742319" indent="0">
              <a:buNone/>
              <a:defRPr sz="900"/>
            </a:lvl7pPr>
            <a:lvl8pPr marL="3199371" indent="0">
              <a:buNone/>
              <a:defRPr sz="900"/>
            </a:lvl8pPr>
            <a:lvl9pPr marL="3656424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4BBCA2-42D5-407B-BD99-4629BC30812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2" tIns="45705" rIns="91412" bIns="457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12" tIns="45705" rIns="91412" bIns="457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1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5" rIns="91412" bIns="45705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5" rIns="91412" bIns="4570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2" tIns="45705" rIns="91412" bIns="4570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619365F6-2CD7-49D7-8E01-FC50E3E10B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707" r:id="rId14"/>
    <p:sldLayoutId id="2147483708" r:id="rId15"/>
    <p:sldLayoutId id="2147483709" r:id="rId16"/>
    <p:sldLayoutId id="2147483710" r:id="rId17"/>
    <p:sldLayoutId id="2147483711" r:id="rId18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0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1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21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789" indent="-34278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712" indent="-285659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632" indent="-22852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686" indent="-22852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39" indent="-22852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3792" indent="-2285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0844" indent="-2285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7897" indent="-2285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4951" indent="-22852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4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6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2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5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9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71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24" algn="l" defTabSz="91410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80122" tIns="40060" rIns="80122" bIns="4006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9"/>
            <a:ext cx="7886700" cy="4351338"/>
          </a:xfrm>
          <a:prstGeom prst="rect">
            <a:avLst/>
          </a:prstGeom>
        </p:spPr>
        <p:txBody>
          <a:bodyPr vert="horz" lIns="80122" tIns="40060" rIns="80122" bIns="4006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80122" tIns="40060" rIns="80122" bIns="4006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215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1215" fontAlgn="auto">
                <a:spcBef>
                  <a:spcPts val="0"/>
                </a:spcBef>
                <a:spcAft>
                  <a:spcPts val="0"/>
                </a:spcAft>
              </a:pPr>
              <a:t>4/13/2020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2" y="6356351"/>
            <a:ext cx="3086100" cy="365125"/>
          </a:xfrm>
          <a:prstGeom prst="rect">
            <a:avLst/>
          </a:prstGeom>
        </p:spPr>
        <p:txBody>
          <a:bodyPr vert="horz" lIns="80122" tIns="40060" rIns="80122" bIns="4006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215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lIns="80122" tIns="40060" rIns="80122" bIns="4006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215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121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0836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l" defTabSz="702744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687" indent="-175687" algn="l" defTabSz="702744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7058" indent="-175687" algn="l" defTabSz="702744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8431" indent="-175687" algn="l" defTabSz="702744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29803" indent="-175687" algn="l" defTabSz="702744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81176" indent="-175687" algn="l" defTabSz="702744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32548" indent="-175687" algn="l" defTabSz="702744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83920" indent="-175687" algn="l" defTabSz="702744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35292" indent="-175687" algn="l" defTabSz="702744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86665" indent="-175687" algn="l" defTabSz="702744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27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1372" algn="l" defTabSz="7027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2744" algn="l" defTabSz="7027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4117" algn="l" defTabSz="7027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05490" algn="l" defTabSz="7027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56863" algn="l" defTabSz="7027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8233" algn="l" defTabSz="7027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59607" algn="l" defTabSz="7027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10978" algn="l" defTabSz="70274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80129" tIns="40065" rIns="80129" bIns="40065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8"/>
            <a:ext cx="7886700" cy="4351338"/>
          </a:xfrm>
          <a:prstGeom prst="rect">
            <a:avLst/>
          </a:prstGeom>
        </p:spPr>
        <p:txBody>
          <a:bodyPr vert="horz" lIns="80129" tIns="40065" rIns="80129" bIns="40065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80129" tIns="40065" rIns="80129" bIns="40065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285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1285" fontAlgn="auto">
                <a:spcBef>
                  <a:spcPts val="0"/>
                </a:spcBef>
                <a:spcAft>
                  <a:spcPts val="0"/>
                </a:spcAft>
              </a:pPr>
              <a:t>4/13/2020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1" y="6356351"/>
            <a:ext cx="3086100" cy="365125"/>
          </a:xfrm>
          <a:prstGeom prst="rect">
            <a:avLst/>
          </a:prstGeom>
        </p:spPr>
        <p:txBody>
          <a:bodyPr vert="horz" lIns="80129" tIns="40065" rIns="80129" bIns="40065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285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1" y="6356351"/>
            <a:ext cx="2057400" cy="365125"/>
          </a:xfrm>
          <a:prstGeom prst="rect">
            <a:avLst/>
          </a:prstGeom>
        </p:spPr>
        <p:txBody>
          <a:bodyPr vert="horz" lIns="80129" tIns="40065" rIns="80129" bIns="40065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1285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801285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76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702807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5703" indent="-175703" algn="l" defTabSz="702807" rtl="0" eaLnBrk="1" latinLnBrk="0" hangingPunct="1">
        <a:lnSpc>
          <a:spcPct val="90000"/>
        </a:lnSpc>
        <a:spcBef>
          <a:spcPts val="769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27105" indent="-175703" algn="l" defTabSz="702807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78509" indent="-175703" algn="l" defTabSz="702807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29912" indent="-175703" algn="l" defTabSz="702807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81317" indent="-175703" algn="l" defTabSz="702807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932720" indent="-175703" algn="l" defTabSz="702807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84123" indent="-175703" algn="l" defTabSz="702807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35526" indent="-175703" algn="l" defTabSz="702807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86930" indent="-175703" algn="l" defTabSz="702807" rtl="0" eaLnBrk="1" latinLnBrk="0" hangingPunct="1">
        <a:lnSpc>
          <a:spcPct val="90000"/>
        </a:lnSpc>
        <a:spcBef>
          <a:spcPts val="38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028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1403" algn="l" defTabSz="7028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02807" algn="l" defTabSz="7028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54210" algn="l" defTabSz="7028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05615" algn="l" defTabSz="7028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57017" algn="l" defTabSz="7028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8421" algn="l" defTabSz="7028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59825" algn="l" defTabSz="7028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11229" algn="l" defTabSz="70280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69650" tIns="34825" rIns="69650" bIns="3482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</p:spPr>
        <p:txBody>
          <a:bodyPr vert="horz" lIns="69650" tIns="34825" rIns="69650" bIns="348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69650" tIns="34825" rIns="69650" bIns="34825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6498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96498" fontAlgn="auto">
                <a:spcBef>
                  <a:spcPts val="0"/>
                </a:spcBef>
                <a:spcAft>
                  <a:spcPts val="0"/>
                </a:spcAft>
              </a:pPr>
              <a:t>4/13/2020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69650" tIns="34825" rIns="69650" bIns="34825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6498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69650" tIns="34825" rIns="69650" bIns="34825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96498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96498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735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768029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007" indent="-192007" algn="l" defTabSz="768029" rtl="0" eaLnBrk="1" latinLnBrk="0" hangingPunct="1">
        <a:lnSpc>
          <a:spcPct val="90000"/>
        </a:lnSpc>
        <a:spcBef>
          <a:spcPts val="84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22" indent="-192007" algn="l" defTabSz="76802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60036" indent="-192007" algn="l" defTabSz="76802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051" indent="-192007" algn="l" defTabSz="76802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28065" indent="-192007" algn="l" defTabSz="76802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079" indent="-192007" algn="l" defTabSz="76802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96094" indent="-192007" algn="l" defTabSz="76802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108" indent="-192007" algn="l" defTabSz="76802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64123" indent="-192007" algn="l" defTabSz="768029" rtl="0" eaLnBrk="1" latinLnBrk="0" hangingPunct="1">
        <a:lnSpc>
          <a:spcPct val="90000"/>
        </a:lnSpc>
        <a:spcBef>
          <a:spcPts val="42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80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14" algn="l" defTabSz="7680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8029" algn="l" defTabSz="7680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43" algn="l" defTabSz="7680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36058" algn="l" defTabSz="7680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20072" algn="l" defTabSz="7680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04087" algn="l" defTabSz="7680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101" algn="l" defTabSz="7680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72116" algn="l" defTabSz="76802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9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emf"/><Relationship Id="rId4" Type="http://schemas.openxmlformats.org/officeDocument/2006/relationships/package" Target="../embeddings/_____Microsoft_Excel2.xls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8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8.xml"/><Relationship Id="rId4" Type="http://schemas.openxmlformats.org/officeDocument/2006/relationships/chart" Target="../charts/char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4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package" Target="../embeddings/_____Microsoft_Excel1.xlsx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6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7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8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404C99"/>
            </a:gs>
            <a:gs pos="0">
              <a:srgbClr val="0059A9"/>
            </a:gs>
            <a:gs pos="100000">
              <a:srgbClr val="E42C7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7596475" y="583901"/>
            <a:ext cx="1238023" cy="442123"/>
          </a:xfrm>
          <a:prstGeom prst="rect">
            <a:avLst/>
          </a:prstGeom>
        </p:spPr>
        <p:txBody>
          <a:bodyPr vert="horz" wrap="square" lIns="0" tIns="11127" rIns="0" bIns="0" rtlCol="0">
            <a:spAutoFit/>
          </a:bodyPr>
          <a:lstStyle/>
          <a:p>
            <a:pPr marL="11127" defTabSz="801144" fontAlgn="auto">
              <a:spcBef>
                <a:spcPts val="88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guap.ru</a:t>
            </a:r>
            <a:endParaRPr sz="2800" dirty="0">
              <a:solidFill>
                <a:prstClr val="black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053406" y="1926917"/>
            <a:ext cx="7031758" cy="205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115" tIns="40057" rIns="80115" bIns="4005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801144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3900" i="1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 работе института радиотехники, электроники и связи</a:t>
            </a:r>
          </a:p>
          <a:p>
            <a:pPr algn="ctr" defTabSz="801144" fontAlgn="auto">
              <a:spcBef>
                <a:spcPts val="0"/>
              </a:spcBef>
              <a:spcAft>
                <a:spcPts val="0"/>
              </a:spcAft>
            </a:pPr>
            <a:endParaRPr lang="ru-RU" altLang="ru-RU" sz="1800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18700" y="4672770"/>
            <a:ext cx="8515795" cy="585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115" tIns="40057" rIns="80115" bIns="4005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801144" fontAlgn="auto">
              <a:spcBef>
                <a:spcPts val="0"/>
              </a:spcBef>
              <a:spcAft>
                <a:spcPts val="0"/>
              </a:spcAft>
            </a:pPr>
            <a:r>
              <a:rPr lang="ru-RU" altLang="ru-RU" sz="2500" i="1" dirty="0">
                <a:solidFill>
                  <a:prstClr val="white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Материалы к докладу профессора Бестугина А.Р.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41D2BE2-2956-4621-B30C-7429DE16F1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2" y="310641"/>
            <a:ext cx="2369045" cy="10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08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7084481"/>
              </p:ext>
            </p:extLst>
          </p:nvPr>
        </p:nvGraphicFramePr>
        <p:xfrm>
          <a:off x="1306980" y="1286955"/>
          <a:ext cx="6581866" cy="5428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903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3068451"/>
              </p:ext>
            </p:extLst>
          </p:nvPr>
        </p:nvGraphicFramePr>
        <p:xfrm>
          <a:off x="500932" y="1232451"/>
          <a:ext cx="3673502" cy="49775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364787"/>
              </p:ext>
            </p:extLst>
          </p:nvPr>
        </p:nvGraphicFramePr>
        <p:xfrm>
          <a:off x="4174434" y="1176793"/>
          <a:ext cx="4858247" cy="4791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84367" y="319581"/>
            <a:ext cx="5671197" cy="439654"/>
          </a:xfrm>
          <a:prstGeom prst="rect">
            <a:avLst/>
          </a:prstGeom>
          <a:noFill/>
        </p:spPr>
        <p:txBody>
          <a:bodyPr wrap="none" lIns="69642" tIns="34821" rIns="69642" bIns="34821" rtlCol="0">
            <a:spAutoFit/>
          </a:bodyPr>
          <a:lstStyle/>
          <a:p>
            <a:pPr defTabSz="696417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>
                <a:solidFill>
                  <a:srgbClr val="0059A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Выполнение эффективных контрактов</a:t>
            </a:r>
          </a:p>
        </p:txBody>
      </p:sp>
    </p:spTree>
    <p:extLst>
      <p:ext uri="{BB962C8B-B14F-4D97-AF65-F5344CB8AC3E}">
        <p14:creationId xmlns:p14="http://schemas.microsoft.com/office/powerpoint/2010/main" val="97354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6443B9C5-54D7-4BF2-8134-B84A76C2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791" y="934073"/>
            <a:ext cx="3982400" cy="83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650" tIns="34825" rIns="69650" bIns="34825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ru-RU" sz="3100" dirty="0">
                <a:solidFill>
                  <a:srgbClr val="0059A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Кадровое обеспечение</a:t>
            </a:r>
            <a:endParaRPr lang="ru-RU" altLang="ru-RU" sz="1300" dirty="0">
              <a:solidFill>
                <a:srgbClr val="0059A9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8971" y="237588"/>
            <a:ext cx="2695399" cy="531995"/>
          </a:xfrm>
          <a:prstGeom prst="rect">
            <a:avLst/>
          </a:prstGeom>
          <a:noFill/>
        </p:spPr>
        <p:txBody>
          <a:bodyPr wrap="none" lIns="69650" tIns="34825" rIns="69650" bIns="34825" rtlCol="0">
            <a:spAutoFit/>
          </a:bodyPr>
          <a:lstStyle/>
          <a:p>
            <a:r>
              <a:rPr lang="ru-RU" sz="3000" dirty="0">
                <a:solidFill>
                  <a:srgbClr val="0059A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Кафедра №22</a:t>
            </a:r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468507"/>
              </p:ext>
            </p:extLst>
          </p:nvPr>
        </p:nvGraphicFramePr>
        <p:xfrm>
          <a:off x="237150" y="2116133"/>
          <a:ext cx="8791862" cy="3454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Лист" r:id="rId4" imgW="7238942" imgH="2133666" progId="Excel.Sheet.12">
                  <p:embed/>
                </p:oleObj>
              </mc:Choice>
              <mc:Fallback>
                <p:oleObj name="Лист" r:id="rId4" imgW="7238942" imgH="213366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7150" y="2116133"/>
                        <a:ext cx="8791862" cy="3454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53149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799490"/>
              </p:ext>
            </p:extLst>
          </p:nvPr>
        </p:nvGraphicFramePr>
        <p:xfrm>
          <a:off x="-212438" y="715617"/>
          <a:ext cx="5672361" cy="53709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6434255"/>
              </p:ext>
            </p:extLst>
          </p:nvPr>
        </p:nvGraphicFramePr>
        <p:xfrm>
          <a:off x="3897981" y="787179"/>
          <a:ext cx="5672361" cy="5561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9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8776811"/>
              </p:ext>
            </p:extLst>
          </p:nvPr>
        </p:nvGraphicFramePr>
        <p:xfrm>
          <a:off x="-351443" y="1494249"/>
          <a:ext cx="5661436" cy="4553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58366"/>
              </p:ext>
            </p:extLst>
          </p:nvPr>
        </p:nvGraphicFramePr>
        <p:xfrm>
          <a:off x="3690963" y="1494249"/>
          <a:ext cx="5700829" cy="4560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625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5891299"/>
              </p:ext>
            </p:extLst>
          </p:nvPr>
        </p:nvGraphicFramePr>
        <p:xfrm>
          <a:off x="-766049" y="1425151"/>
          <a:ext cx="5528076" cy="442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533670"/>
              </p:ext>
            </p:extLst>
          </p:nvPr>
        </p:nvGraphicFramePr>
        <p:xfrm>
          <a:off x="3742789" y="1425151"/>
          <a:ext cx="5528076" cy="4422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412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0149524"/>
              </p:ext>
            </p:extLst>
          </p:nvPr>
        </p:nvGraphicFramePr>
        <p:xfrm>
          <a:off x="948319" y="443555"/>
          <a:ext cx="7100123" cy="5662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0839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9086791"/>
              </p:ext>
            </p:extLst>
          </p:nvPr>
        </p:nvGraphicFramePr>
        <p:xfrm>
          <a:off x="944200" y="1079660"/>
          <a:ext cx="7318763" cy="5854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172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6443B9C5-54D7-4BF2-8134-B84A76C2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4084" y="838657"/>
            <a:ext cx="3982400" cy="105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650" tIns="34825" rIns="69650" bIns="34825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15000"/>
              </a:lnSpc>
            </a:pPr>
            <a:r>
              <a:rPr lang="ru-RU" altLang="ru-RU" sz="3100" dirty="0">
                <a:solidFill>
                  <a:srgbClr val="0059A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Кадровое обеспечение</a:t>
            </a:r>
            <a:endParaRPr lang="ru-RU" altLang="ru-RU" sz="1300" dirty="0">
              <a:solidFill>
                <a:srgbClr val="0059A9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51" y="2028527"/>
            <a:ext cx="8553295" cy="3335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8971" y="237588"/>
            <a:ext cx="2695399" cy="531995"/>
          </a:xfrm>
          <a:prstGeom prst="rect">
            <a:avLst/>
          </a:prstGeom>
          <a:noFill/>
        </p:spPr>
        <p:txBody>
          <a:bodyPr wrap="none" lIns="69650" tIns="34825" rIns="69650" bIns="34825" rtlCol="0">
            <a:spAutoFit/>
          </a:bodyPr>
          <a:lstStyle/>
          <a:p>
            <a:r>
              <a:rPr lang="ru-RU" sz="3000" dirty="0">
                <a:solidFill>
                  <a:srgbClr val="0059A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Кафедра №23</a:t>
            </a:r>
          </a:p>
        </p:txBody>
      </p:sp>
    </p:spTree>
    <p:extLst>
      <p:ext uri="{BB962C8B-B14F-4D97-AF65-F5344CB8AC3E}">
        <p14:creationId xmlns:p14="http://schemas.microsoft.com/office/powerpoint/2010/main" val="32142562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" t="420" r="-354" b="-181"/>
          <a:stretch/>
        </p:blipFill>
        <p:spPr>
          <a:xfrm>
            <a:off x="755374" y="1148759"/>
            <a:ext cx="7561690" cy="449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22327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 dirty="0">
                <a:solidFill>
                  <a:srgbClr val="CC3300"/>
                </a:solidFill>
                <a:latin typeface="Arial" pitchFamily="34" charset="0"/>
                <a:cs typeface="Arial" pitchFamily="34" charset="0"/>
              </a:rPr>
              <a:t>Структура института</a:t>
            </a:r>
          </a:p>
        </p:txBody>
      </p:sp>
      <p:sp>
        <p:nvSpPr>
          <p:cNvPr id="4099" name="Rectangle 141"/>
          <p:cNvSpPr>
            <a:spLocks noChangeArrowheads="1"/>
          </p:cNvSpPr>
          <p:nvPr/>
        </p:nvSpPr>
        <p:spPr bwMode="auto">
          <a:xfrm>
            <a:off x="1755778" y="203200"/>
            <a:ext cx="7531099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 </a:t>
            </a:r>
            <a:r>
              <a:rPr lang="en-US" dirty="0" smtClean="0"/>
              <a:t>       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graphicFrame>
        <p:nvGraphicFramePr>
          <p:cNvPr id="3193" name="Group 1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985654"/>
              </p:ext>
            </p:extLst>
          </p:nvPr>
        </p:nvGraphicFramePr>
        <p:xfrm>
          <a:off x="620713" y="1201738"/>
          <a:ext cx="7904162" cy="5312276"/>
        </p:xfrm>
        <a:graphic>
          <a:graphicData uri="http://schemas.openxmlformats.org/drawingml/2006/table">
            <a:tbl>
              <a:tblPr/>
              <a:tblGrid>
                <a:gridCol w="804227"/>
                <a:gridCol w="3741420"/>
                <a:gridCol w="491490"/>
                <a:gridCol w="2867025"/>
              </a:tblGrid>
              <a:tr h="285750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Номер</a:t>
                      </a:r>
                    </a:p>
                  </a:txBody>
                  <a:tcPr marL="90000" marR="90000" marT="46797" marB="46797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Название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кафедры</a:t>
                      </a: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Заведующий</a:t>
                      </a: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№21</a:t>
                      </a:r>
                    </a:p>
                  </a:txBody>
                  <a:tcPr marL="90000" marR="90000" marT="46797" marB="46797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Радиотехнических и оптоэлектронных комплексов</a:t>
                      </a: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д-р техн. наук, проф. А.Ф. Крячко</a:t>
                      </a: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23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№22</a:t>
                      </a:r>
                    </a:p>
                  </a:txBody>
                  <a:tcPr marL="90000" marR="90000" marT="46797" marB="46797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Радиотехнических систем</a:t>
                      </a: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канд.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техн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. наук, доцент Н.В.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Поваренкин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67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№23</a:t>
                      </a:r>
                    </a:p>
                  </a:txBody>
                  <a:tcPr marL="90000" marR="90000" marT="46797" marB="46797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Конструирования и технологии электронных и лазерных средств</a:t>
                      </a: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д-р техн. наук, проф. А.Р. Бестугин</a:t>
                      </a: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№24</a:t>
                      </a:r>
                    </a:p>
                  </a:txBody>
                  <a:tcPr marL="90000" marR="90000" marT="46797" marB="46797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Медицинской радиоэлектроники</a:t>
                      </a: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канд. 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техн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. наук, О.В.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Тихоненкова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474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Средний возраст заведующих кафедрами –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</a:rPr>
                        <a:t>51 год</a:t>
                      </a:r>
                    </a:p>
                  </a:txBody>
                  <a:tcPr marL="90000" marR="90000" marT="46797" marB="46797" horzOverflow="overflow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3063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Tahoma" pitchFamily="34" charset="0"/>
                        </a:rPr>
                        <a:t>Структуры, ассоциированные с институтом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97" marB="46797" anchor="b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940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                 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Название</a:t>
                      </a:r>
                    </a:p>
                  </a:txBody>
                  <a:tcPr marL="90000" marR="90000" marT="46797" marB="46797" anchor="b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Руководитель</a:t>
                      </a:r>
                    </a:p>
                  </a:txBody>
                  <a:tcPr marL="90000" marR="90000" marT="46797" marB="46797" anchor="b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gridSpan="3"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Базовая кафедра при АО ВНИИРА </a:t>
                      </a:r>
                    </a:p>
                  </a:txBody>
                  <a:tcPr marL="90000" marR="90000" marT="46797" marB="46797" anchor="ctr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(процедура закрытия)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gridSpan="3"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14375" algn="l"/>
                        </a:tabLst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Базовая кафедра при АО «РИМР»</a:t>
                      </a:r>
                    </a:p>
                  </a:txBody>
                  <a:tcPr marL="90000" marR="90000" marT="46797" marB="46797" anchor="ctr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В.В. Егоров, 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д.т.н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., доцент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gridSpan="3"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14375" algn="l"/>
                        </a:tabLst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Базовая кафедра при АО «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Котлин-Новатор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»</a:t>
                      </a:r>
                    </a:p>
                  </a:txBody>
                  <a:tcPr marL="90000" marR="90000" marT="46797" marB="46797" anchor="ctr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А.В. Жук, к.т.н.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gridSpan="3"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14375" algn="l"/>
                        </a:tabLst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Учебный центр эксплуатационных технологий гражданской авиации</a:t>
                      </a:r>
                    </a:p>
                  </a:txBody>
                  <a:tcPr marL="90000" marR="90000" marT="46797" marB="46797" anchor="ctr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А.Ф. Крячко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gridSpan="3"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Малое инновационное предприятие  «ФАНТОМ»</a:t>
                      </a:r>
                    </a:p>
                  </a:txBody>
                  <a:tcPr marL="90000" marR="90000" marT="46797" marB="46797" anchor="ctr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Г.И. Король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0988">
                <a:tc gridSpan="3"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Институт проблем волновой электроники</a:t>
                      </a:r>
                    </a:p>
                  </a:txBody>
                  <a:tcPr marL="90000" marR="90000" marT="46797" marB="46797" anchor="ctr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С.В. Кулаков</a:t>
                      </a: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gridSpan="3"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ОКБ радиоэлектронных систем</a:t>
                      </a:r>
                    </a:p>
                  </a:txBody>
                  <a:tcPr marL="90000" marR="90000" marT="46797" marB="46797" anchor="ctr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А.С. </a:t>
                      </a: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Марьясов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9400">
                <a:tc gridSpan="3"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ctr" horzOverflow="overflow">
                    <a:lnL>
                      <a:noFill/>
                    </a:lnL>
                    <a:lnR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ctr" horzOverflow="overflow">
                    <a:lnL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738">
                <a:tc gridSpan="4">
                  <a:txBody>
                    <a:bodyPr/>
                    <a:lstStyle/>
                    <a:p>
                      <a:pPr marL="857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97" marB="46797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61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C:\Users\museum\Desktop\logo 2_1@4x-10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5966" y="134401"/>
            <a:ext cx="495301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6431"/>
            <a:ext cx="4488477" cy="2981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876" y="2186430"/>
            <a:ext cx="4680123" cy="29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4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" y="1908840"/>
            <a:ext cx="4646064" cy="3060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48" y="1908840"/>
            <a:ext cx="4482452" cy="306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05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" t="521" r="1016" b="1691"/>
          <a:stretch/>
        </p:blipFill>
        <p:spPr>
          <a:xfrm>
            <a:off x="1176793" y="1526650"/>
            <a:ext cx="6758609" cy="391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/>
          </p:cNvSpPr>
          <p:nvPr/>
        </p:nvSpPr>
        <p:spPr bwMode="auto">
          <a:xfrm>
            <a:off x="251223" y="120650"/>
            <a:ext cx="8641556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altLang="ru-RU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2291" name="Прямоугольник 4"/>
          <p:cNvSpPr>
            <a:spLocks noChangeArrowheads="1"/>
          </p:cNvSpPr>
          <p:nvPr/>
        </p:nvSpPr>
        <p:spPr bwMode="auto">
          <a:xfrm>
            <a:off x="434578" y="153988"/>
            <a:ext cx="84582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КАДРОВОЕ ОБЕСПЕЧЕНИЕ  </a:t>
            </a:r>
            <a:r>
              <a:rPr lang="ru-RU" altLang="ru-RU" sz="2400" dirty="0">
                <a:solidFill>
                  <a:schemeClr val="bg1"/>
                </a:solidFill>
              </a:rPr>
              <a:t/>
            </a:r>
            <a:br>
              <a:rPr lang="ru-RU" altLang="ru-RU" sz="2400" dirty="0">
                <a:solidFill>
                  <a:schemeClr val="bg1"/>
                </a:solidFill>
              </a:rPr>
            </a:br>
            <a:endParaRPr lang="ru-RU" altLang="ru-RU" sz="2000" dirty="0">
              <a:solidFill>
                <a:schemeClr val="bg1"/>
              </a:solidFill>
            </a:endParaRPr>
          </a:p>
        </p:txBody>
      </p:sp>
      <p:sp>
        <p:nvSpPr>
          <p:cNvPr id="6" name="Текст 2"/>
          <p:cNvSpPr>
            <a:spLocks noGrp="1"/>
          </p:cNvSpPr>
          <p:nvPr>
            <p:ph type="body" sz="quarter" idx="10"/>
          </p:nvPr>
        </p:nvSpPr>
        <p:spPr>
          <a:xfrm>
            <a:off x="831056" y="800101"/>
            <a:ext cx="6962775" cy="576879"/>
          </a:xfrm>
        </p:spPr>
        <p:txBody>
          <a:bodyPr/>
          <a:lstStyle/>
          <a:p>
            <a:pPr marL="514350" indent="-514350" algn="ctr" eaLnBrk="1" hangingPunct="1"/>
            <a:r>
              <a:rPr lang="ru-RU" sz="2800" dirty="0" smtClean="0"/>
              <a:t> 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Кафедра №24</a:t>
            </a:r>
            <a:endParaRPr lang="ru-RU" altLang="ru-RU" sz="2500" i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244915"/>
              </p:ext>
            </p:extLst>
          </p:nvPr>
        </p:nvGraphicFramePr>
        <p:xfrm>
          <a:off x="1" y="1376978"/>
          <a:ext cx="9143998" cy="4358806"/>
        </p:xfrm>
        <a:graphic>
          <a:graphicData uri="http://schemas.openxmlformats.org/drawingml/2006/table">
            <a:tbl>
              <a:tblPr/>
              <a:tblGrid>
                <a:gridCol w="3426218"/>
                <a:gridCol w="1412759"/>
                <a:gridCol w="1412759"/>
                <a:gridCol w="1453547"/>
                <a:gridCol w="1438715"/>
              </a:tblGrid>
              <a:tr h="1141547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Преподаватели (по категориям)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штатные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внутренние совместители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внешние совместители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1" i="0" u="none" strike="noStrike" dirty="0">
                          <a:solidFill>
                            <a:srgbClr val="FFFFFF"/>
                          </a:solidFill>
                          <a:latin typeface="Times New Roman"/>
                        </a:rPr>
                        <a:t>почасовики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663099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Ассистенты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(1 ст.)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63854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 преподаватели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(1,7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(0,5 ст.)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63854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Доценты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 (2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3 (1,5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 (5,5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  <a:tr h="63854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Профессора 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 (1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8 (3,45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</a:tr>
              <a:tr h="63854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Итого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(4,7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 (3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 (8,95 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ст.)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7144" marR="7144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604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51224" y="120650"/>
            <a:ext cx="8641556" cy="679450"/>
          </a:xfrm>
        </p:spPr>
        <p:txBody>
          <a:bodyPr/>
          <a:lstStyle/>
          <a:p>
            <a:r>
              <a:rPr lang="ru-RU" sz="2800" dirty="0" smtClean="0"/>
              <a:t>кафедра №24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4163768"/>
              </p:ext>
            </p:extLst>
          </p:nvPr>
        </p:nvGraphicFramePr>
        <p:xfrm>
          <a:off x="0" y="800101"/>
          <a:ext cx="4604658" cy="2639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270668"/>
              </p:ext>
            </p:extLst>
          </p:nvPr>
        </p:nvGraphicFramePr>
        <p:xfrm>
          <a:off x="4604658" y="800102"/>
          <a:ext cx="4539343" cy="263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9628465"/>
              </p:ext>
            </p:extLst>
          </p:nvPr>
        </p:nvGraphicFramePr>
        <p:xfrm>
          <a:off x="-1" y="3439889"/>
          <a:ext cx="4604658" cy="247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5808275"/>
              </p:ext>
            </p:extLst>
          </p:nvPr>
        </p:nvGraphicFramePr>
        <p:xfrm>
          <a:off x="4604659" y="3439889"/>
          <a:ext cx="4539342" cy="2474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3862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51224" y="120650"/>
            <a:ext cx="8641556" cy="679450"/>
          </a:xfrm>
        </p:spPr>
        <p:txBody>
          <a:bodyPr/>
          <a:lstStyle/>
          <a:p>
            <a:r>
              <a:rPr lang="ru-RU" sz="2800" dirty="0" smtClean="0"/>
              <a:t>кафедра №24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773029"/>
              </p:ext>
            </p:extLst>
          </p:nvPr>
        </p:nvGraphicFramePr>
        <p:xfrm>
          <a:off x="0" y="804361"/>
          <a:ext cx="4604658" cy="263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9699238"/>
              </p:ext>
            </p:extLst>
          </p:nvPr>
        </p:nvGraphicFramePr>
        <p:xfrm>
          <a:off x="4604658" y="804361"/>
          <a:ext cx="4539342" cy="263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1077703"/>
              </p:ext>
            </p:extLst>
          </p:nvPr>
        </p:nvGraphicFramePr>
        <p:xfrm>
          <a:off x="2661558" y="3444148"/>
          <a:ext cx="3886199" cy="2737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7046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251224" y="120650"/>
            <a:ext cx="8641556" cy="679450"/>
          </a:xfrm>
        </p:spPr>
        <p:txBody>
          <a:bodyPr/>
          <a:lstStyle/>
          <a:p>
            <a:r>
              <a:rPr lang="ru-RU" sz="2800" dirty="0" smtClean="0"/>
              <a:t>Выполнение эффективного контракта кафедра №24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0815192"/>
              </p:ext>
            </p:extLst>
          </p:nvPr>
        </p:nvGraphicFramePr>
        <p:xfrm>
          <a:off x="28324" y="836712"/>
          <a:ext cx="4427984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221134"/>
              </p:ext>
            </p:extLst>
          </p:nvPr>
        </p:nvGraphicFramePr>
        <p:xfrm>
          <a:off x="4547488" y="836712"/>
          <a:ext cx="4572000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8028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631828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Контингент студентов</a:t>
            </a:r>
          </a:p>
        </p:txBody>
      </p:sp>
      <p:graphicFrame>
        <p:nvGraphicFramePr>
          <p:cNvPr id="8289" name="Group 9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045292"/>
              </p:ext>
            </p:extLst>
          </p:nvPr>
        </p:nvGraphicFramePr>
        <p:xfrm>
          <a:off x="501018" y="1542419"/>
          <a:ext cx="8281987" cy="2818296"/>
        </p:xfrm>
        <a:graphic>
          <a:graphicData uri="http://schemas.openxmlformats.org/drawingml/2006/table">
            <a:tbl>
              <a:tblPr/>
              <a:tblGrid>
                <a:gridCol w="1416050"/>
                <a:gridCol w="912812"/>
                <a:gridCol w="993775"/>
                <a:gridCol w="993775"/>
                <a:gridCol w="993775"/>
                <a:gridCol w="993775"/>
                <a:gridCol w="993775"/>
                <a:gridCol w="984250"/>
              </a:tblGrid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1 курс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2 курс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3 курс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4 курс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5 курс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6 курс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Всего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38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Бюджет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175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181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177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192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51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42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812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Контракт дневное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14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44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 Cyr"/>
                        </a:rPr>
                        <a:t>Контракт 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 Cyr"/>
                        </a:rPr>
                        <a:t>очно-заочное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 Cyr"/>
                      </a:endParaRPr>
                    </a:p>
                  </a:txBody>
                  <a:tcPr marL="90000" marR="90000" marT="46816" marB="46816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19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21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21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74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9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Контракт заочное</a:t>
                      </a:r>
                    </a:p>
                  </a:txBody>
                  <a:tcPr marL="90000" marR="90000" marT="46816" marB="46816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13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17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23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29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104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9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6" marB="46816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1174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352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Отчислено по итогам сессии</a:t>
                      </a:r>
                    </a:p>
                  </a:txBody>
                  <a:tcPr marL="90000" marR="90000" marT="46816" marB="46816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29</a:t>
                      </a:r>
                    </a:p>
                  </a:txBody>
                  <a:tcPr marL="90000" marR="90000" marT="46816" marB="46816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49" name="Rectangle 211"/>
          <p:cNvSpPr>
            <a:spLocks noChangeArrowheads="1"/>
          </p:cNvSpPr>
          <p:nvPr/>
        </p:nvSpPr>
        <p:spPr bwMode="auto">
          <a:xfrm>
            <a:off x="877888" y="6058701"/>
            <a:ext cx="8067834" cy="64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46784" rIns="89970" bIns="46784">
            <a:spAutoFit/>
          </a:bodyPr>
          <a:lstStyle/>
          <a:p>
            <a:pPr>
              <a:spcBef>
                <a:spcPct val="50000"/>
              </a:spcBef>
              <a:tabLst>
                <a:tab pos="1431464" algn="l"/>
                <a:tab pos="5022822" algn="l"/>
              </a:tabLst>
            </a:pPr>
            <a:r>
              <a:rPr lang="ru-RU" b="1" dirty="0"/>
              <a:t>Доходы института № 2 от образовательной деятельности составили</a:t>
            </a:r>
          </a:p>
          <a:p>
            <a:pPr marL="715734" lvl="1" indent="-358660">
              <a:spcBef>
                <a:spcPts val="0"/>
              </a:spcBef>
              <a:buFont typeface="Arial" pitchFamily="34" charset="0"/>
              <a:buChar char="•"/>
              <a:tabLst>
                <a:tab pos="1431464" algn="l"/>
                <a:tab pos="5022822" algn="l"/>
              </a:tabLst>
            </a:pPr>
            <a:r>
              <a:rPr lang="ru-RU" b="1" dirty="0" smtClean="0"/>
              <a:t>10,2 </a:t>
            </a:r>
            <a:r>
              <a:rPr lang="ru-RU" b="1" dirty="0"/>
              <a:t>млн. рублей</a:t>
            </a:r>
            <a:r>
              <a:rPr lang="ru-RU" dirty="0"/>
              <a:t> – по дневной форме обучения, </a:t>
            </a:r>
            <a:r>
              <a:rPr lang="ru-RU" dirty="0" err="1"/>
              <a:t>очно-заочной</a:t>
            </a:r>
            <a:r>
              <a:rPr lang="ru-RU" dirty="0"/>
              <a:t> форме обучения</a:t>
            </a:r>
          </a:p>
          <a:p>
            <a:pPr marL="715734" lvl="1" indent="-358660">
              <a:spcBef>
                <a:spcPts val="0"/>
              </a:spcBef>
              <a:buFont typeface="Arial" pitchFamily="34" charset="0"/>
              <a:buChar char="•"/>
              <a:tabLst>
                <a:tab pos="1431464" algn="l"/>
                <a:tab pos="5022822" algn="l"/>
              </a:tabLst>
            </a:pPr>
            <a:r>
              <a:rPr lang="ru-RU" b="1" dirty="0" smtClean="0"/>
              <a:t>6,5 </a:t>
            </a:r>
            <a:r>
              <a:rPr lang="ru-RU" b="1" dirty="0"/>
              <a:t>млн. рублей </a:t>
            </a:r>
            <a:r>
              <a:rPr lang="ru-RU" dirty="0"/>
              <a:t>– заочники по специальности 25.05.03</a:t>
            </a:r>
          </a:p>
        </p:txBody>
      </p:sp>
      <p:sp>
        <p:nvSpPr>
          <p:cNvPr id="8250" name="Rectangle 232"/>
          <p:cNvSpPr>
            <a:spLocks noChangeArrowheads="1"/>
          </p:cNvSpPr>
          <p:nvPr/>
        </p:nvSpPr>
        <p:spPr bwMode="auto">
          <a:xfrm>
            <a:off x="611190" y="1185570"/>
            <a:ext cx="4961019" cy="3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70" tIns="46784" rIns="89970" bIns="46784">
            <a:spAutoFit/>
          </a:bodyPr>
          <a:lstStyle/>
          <a:p>
            <a:pPr fontAlgn="b"/>
            <a:r>
              <a:rPr lang="ru-RU" sz="1400" b="1" dirty="0">
                <a:latin typeface="Arial" pitchFamily="34" charset="0"/>
                <a:cs typeface="Arial" pitchFamily="34" charset="0"/>
              </a:rPr>
              <a:t>Распределение студентов по курсам 2019/2020уч. год</a:t>
            </a:r>
          </a:p>
        </p:txBody>
      </p:sp>
      <p:sp>
        <p:nvSpPr>
          <p:cNvPr id="8251" name="Rectangle 280"/>
          <p:cNvSpPr>
            <a:spLocks noChangeArrowheads="1"/>
          </p:cNvSpPr>
          <p:nvPr/>
        </p:nvSpPr>
        <p:spPr bwMode="auto">
          <a:xfrm>
            <a:off x="877889" y="4360717"/>
            <a:ext cx="5779448" cy="279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70" tIns="46784" rIns="89970" bIns="46784">
            <a:spAutoFit/>
          </a:bodyPr>
          <a:lstStyle/>
          <a:p>
            <a:pPr fontAlgn="b"/>
            <a:r>
              <a:rPr lang="ru-RU" b="1" dirty="0">
                <a:latin typeface="Arial" pitchFamily="34" charset="0"/>
                <a:cs typeface="Arial" pitchFamily="34" charset="0"/>
              </a:rPr>
              <a:t>Успеваемость студентов по курсам на осенний семестр 2018/2019 </a:t>
            </a:r>
            <a:r>
              <a:rPr lang="ru-RU" b="1" dirty="0" err="1">
                <a:latin typeface="Arial" pitchFamily="34" charset="0"/>
                <a:cs typeface="Arial" pitchFamily="34" charset="0"/>
              </a:rPr>
              <a:t>уч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. год</a:t>
            </a:r>
          </a:p>
        </p:txBody>
      </p:sp>
      <p:graphicFrame>
        <p:nvGraphicFramePr>
          <p:cNvPr id="7278" name="Group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7938335"/>
              </p:ext>
            </p:extLst>
          </p:nvPr>
        </p:nvGraphicFramePr>
        <p:xfrm>
          <a:off x="685802" y="4639887"/>
          <a:ext cx="8156575" cy="1251497"/>
        </p:xfrm>
        <a:graphic>
          <a:graphicData uri="http://schemas.openxmlformats.org/drawingml/2006/table">
            <a:tbl>
              <a:tblPr/>
              <a:tblGrid>
                <a:gridCol w="1951038"/>
                <a:gridCol w="1047750"/>
                <a:gridCol w="1289050"/>
                <a:gridCol w="1289050"/>
                <a:gridCol w="1290637"/>
                <a:gridCol w="1289050"/>
              </a:tblGrid>
              <a:tr h="306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1 курс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2 курс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3 курс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4 курс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5 курс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Качество  обучения</a:t>
                      </a:r>
                    </a:p>
                  </a:txBody>
                  <a:tcPr marL="90000" marR="90000" marT="46787" marB="4678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50%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45%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55%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50%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50%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Абсолютная успеваемость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90%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89%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75%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70%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72%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80" name="Rectangle 1013"/>
          <p:cNvSpPr>
            <a:spLocks noChangeArrowheads="1"/>
          </p:cNvSpPr>
          <p:nvPr/>
        </p:nvSpPr>
        <p:spPr bwMode="auto">
          <a:xfrm>
            <a:off x="611191" y="836616"/>
            <a:ext cx="8281987" cy="34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>
              <a:spcBef>
                <a:spcPct val="50000"/>
              </a:spcBef>
              <a:tabLst>
                <a:tab pos="1431464" algn="l"/>
                <a:tab pos="5022822" algn="l"/>
              </a:tabLst>
            </a:pPr>
            <a:r>
              <a:rPr lang="ru-RU" sz="1600" dirty="0"/>
              <a:t>Всего студентов:</a:t>
            </a:r>
            <a:r>
              <a:rPr lang="ru-RU" sz="1600" b="1" dirty="0"/>
              <a:t> </a:t>
            </a:r>
            <a:r>
              <a:rPr lang="ru-RU" b="1" dirty="0" smtClean="0"/>
              <a:t>1034(1174), </a:t>
            </a:r>
            <a:r>
              <a:rPr lang="ru-RU" b="1" dirty="0"/>
              <a:t>бюджет: </a:t>
            </a:r>
            <a:r>
              <a:rPr lang="ru-RU" b="1" dirty="0" smtClean="0"/>
              <a:t>812(876), контракт: 222(147), </a:t>
            </a:r>
            <a:r>
              <a:rPr lang="ru-RU" b="1" dirty="0"/>
              <a:t>заочники: </a:t>
            </a:r>
            <a:r>
              <a:rPr lang="ru-RU" b="1" dirty="0" smtClean="0"/>
              <a:t>104(151)</a:t>
            </a:r>
            <a:endParaRPr lang="ru-RU" b="1" dirty="0"/>
          </a:p>
        </p:txBody>
      </p:sp>
      <p:sp>
        <p:nvSpPr>
          <p:cNvPr id="8281" name="Rectangle 141"/>
          <p:cNvSpPr>
            <a:spLocks noChangeArrowheads="1"/>
          </p:cNvSpPr>
          <p:nvPr/>
        </p:nvSpPr>
        <p:spPr bwMode="auto">
          <a:xfrm>
            <a:off x="1539070" y="213241"/>
            <a:ext cx="601408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</a:t>
            </a:r>
            <a:r>
              <a:rPr lang="en-US" dirty="0" smtClean="0"/>
              <a:t> 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8282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1" y="143652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1" y="601666"/>
            <a:ext cx="7772400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Контингент студентов</a:t>
            </a:r>
          </a:p>
        </p:txBody>
      </p:sp>
      <p:sp>
        <p:nvSpPr>
          <p:cNvPr id="9219" name="Rectangle 33"/>
          <p:cNvSpPr>
            <a:spLocks noChangeArrowheads="1"/>
          </p:cNvSpPr>
          <p:nvPr/>
        </p:nvSpPr>
        <p:spPr bwMode="auto">
          <a:xfrm>
            <a:off x="376241" y="708026"/>
            <a:ext cx="8281987" cy="58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marL="896649" lvl="1" indent="-439597"/>
            <a:endParaRPr lang="en-US" sz="1600" b="1"/>
          </a:p>
          <a:p>
            <a:pPr algn="ctr"/>
            <a:r>
              <a:rPr lang="ru-RU" sz="1600" b="1">
                <a:solidFill>
                  <a:srgbClr val="CC6600"/>
                </a:solidFill>
              </a:rPr>
              <a:t>Магистратура</a:t>
            </a:r>
            <a:endParaRPr lang="ru-RU" sz="1600">
              <a:solidFill>
                <a:srgbClr val="CC6600"/>
              </a:solidFill>
            </a:endParaRPr>
          </a:p>
        </p:txBody>
      </p:sp>
      <p:graphicFrame>
        <p:nvGraphicFramePr>
          <p:cNvPr id="11580" name="Group 31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6410203"/>
              </p:ext>
            </p:extLst>
          </p:nvPr>
        </p:nvGraphicFramePr>
        <p:xfrm>
          <a:off x="486571" y="1443038"/>
          <a:ext cx="8061325" cy="1969532"/>
        </p:xfrm>
        <a:graphic>
          <a:graphicData uri="http://schemas.openxmlformats.org/drawingml/2006/table">
            <a:tbl>
              <a:tblPr/>
              <a:tblGrid>
                <a:gridCol w="928052"/>
                <a:gridCol w="792480"/>
                <a:gridCol w="838200"/>
                <a:gridCol w="1028700"/>
                <a:gridCol w="844219"/>
                <a:gridCol w="804194"/>
                <a:gridCol w="930472"/>
                <a:gridCol w="994997"/>
                <a:gridCol w="900011"/>
              </a:tblGrid>
              <a:tr h="385763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Курс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Направления магистерской подготовки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Итого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154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12.04.02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12.04.05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11.04.01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11.04.02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12.04.01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11.04.03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12.04.04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курс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110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курс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14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13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18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86</a:t>
                      </a:r>
                    </a:p>
                  </a:txBody>
                  <a:tcPr marL="90000" marR="90000" marT="46807" marB="4680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64" name="Прямоугольник 1"/>
          <p:cNvSpPr>
            <a:spLocks noChangeArrowheads="1"/>
          </p:cNvSpPr>
          <p:nvPr/>
        </p:nvSpPr>
        <p:spPr bwMode="auto">
          <a:xfrm>
            <a:off x="611188" y="5953127"/>
            <a:ext cx="8056562" cy="27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5" rIns="91412" bIns="45705">
            <a:spAutoFit/>
          </a:bodyPr>
          <a:lstStyle/>
          <a:p>
            <a:pPr fontAlgn="b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9265" name="Rectangle 141"/>
          <p:cNvSpPr>
            <a:spLocks noChangeArrowheads="1"/>
          </p:cNvSpPr>
          <p:nvPr/>
        </p:nvSpPr>
        <p:spPr bwMode="auto">
          <a:xfrm>
            <a:off x="2058989" y="203199"/>
            <a:ext cx="600868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</a:t>
            </a:r>
            <a:r>
              <a:rPr lang="ru-RU" dirty="0" smtClean="0"/>
              <a:t>связи</a:t>
            </a:r>
            <a:r>
              <a:rPr lang="en-US" dirty="0" smtClean="0"/>
              <a:t>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9266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66542" y="3611863"/>
            <a:ext cx="8401208" cy="53857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marL="190439" indent="-190439" algn="ctr">
              <a:spcAft>
                <a:spcPts val="600"/>
              </a:spcAft>
            </a:pPr>
            <a:r>
              <a:rPr lang="ru-RU" b="1" dirty="0" smtClean="0"/>
              <a:t>План приема в магистратуру по всем направлениям подготовки в 2019/2020 году </a:t>
            </a:r>
          </a:p>
          <a:p>
            <a:pPr marL="190439" indent="-190439" algn="ctr">
              <a:spcAft>
                <a:spcPts val="600"/>
              </a:spcAft>
            </a:pPr>
            <a:r>
              <a:rPr lang="ru-RU" b="1" dirty="0" smtClean="0"/>
              <a:t>составляет </a:t>
            </a:r>
            <a:r>
              <a:rPr lang="ru-RU" b="1" dirty="0" smtClean="0">
                <a:solidFill>
                  <a:srgbClr val="C00000"/>
                </a:solidFill>
              </a:rPr>
              <a:t> 110 человек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143001" y="4278875"/>
            <a:ext cx="7345680" cy="27696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fontAlgn="b"/>
            <a:r>
              <a:rPr lang="ru-RU" b="1" dirty="0" smtClean="0">
                <a:latin typeface="Arial" pitchFamily="34" charset="0"/>
                <a:cs typeface="Arial" pitchFamily="34" charset="0"/>
              </a:rPr>
              <a:t>Успеваемость студентов по курсам на осенний семестр 2019/2020уч. год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824577"/>
              </p:ext>
            </p:extLst>
          </p:nvPr>
        </p:nvGraphicFramePr>
        <p:xfrm>
          <a:off x="1744980" y="4765043"/>
          <a:ext cx="4311650" cy="1251497"/>
        </p:xfrm>
        <a:graphic>
          <a:graphicData uri="http://schemas.openxmlformats.org/drawingml/2006/table">
            <a:tbl>
              <a:tblPr/>
              <a:tblGrid>
                <a:gridCol w="1974850"/>
                <a:gridCol w="1047750"/>
                <a:gridCol w="1289050"/>
              </a:tblGrid>
              <a:tr h="30693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1 курс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 Cyr" charset="-52"/>
                        </a:rPr>
                        <a:t>2 курс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Качество  обучения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60 %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53 %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Абсолютная успеваемость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80 %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77 %</a:t>
                      </a:r>
                    </a:p>
                  </a:txBody>
                  <a:tcPr marL="90000" marR="90000" marT="46787" marB="467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85" y="90744"/>
            <a:ext cx="632433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78181" y="632462"/>
            <a:ext cx="7772400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Учебно-методическая работа</a:t>
            </a:r>
          </a:p>
        </p:txBody>
      </p:sp>
      <p:sp>
        <p:nvSpPr>
          <p:cNvPr id="10243" name="Rectangle 33"/>
          <p:cNvSpPr>
            <a:spLocks noChangeArrowheads="1"/>
          </p:cNvSpPr>
          <p:nvPr/>
        </p:nvSpPr>
        <p:spPr bwMode="auto">
          <a:xfrm>
            <a:off x="526101" y="790574"/>
            <a:ext cx="8281987" cy="2879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46784" rIns="89970" bIns="46784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 b="1" dirty="0"/>
              <a:t>За отчетный период</a:t>
            </a:r>
          </a:p>
          <a:p>
            <a:pPr>
              <a:spcBef>
                <a:spcPct val="50000"/>
              </a:spcBef>
            </a:pP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	</a:t>
            </a:r>
            <a:r>
              <a:rPr lang="ru-RU" sz="1400" dirty="0"/>
              <a:t>Подготовлена </a:t>
            </a:r>
            <a:r>
              <a:rPr lang="ru-RU" sz="1400" b="1" dirty="0"/>
              <a:t>учебно-методическая </a:t>
            </a:r>
            <a:r>
              <a:rPr lang="ru-RU" sz="1400" dirty="0"/>
              <a:t>документация к проведению </a:t>
            </a:r>
            <a:r>
              <a:rPr lang="ru-RU" sz="1400" dirty="0" err="1"/>
              <a:t>професионально</a:t>
            </a:r>
            <a:r>
              <a:rPr lang="ru-RU" sz="1400" dirty="0"/>
              <a:t>- общественной аккредитации. </a:t>
            </a:r>
          </a:p>
          <a:p>
            <a:pPr marL="896649" lvl="1" indent="-439597">
              <a:buFontTx/>
              <a:buChar char="•"/>
            </a:pPr>
            <a:r>
              <a:rPr lang="ru-RU" sz="1400" dirty="0"/>
              <a:t>Выпущено 6 монографий и учебников, 1 учебник с грифом ФУМО</a:t>
            </a:r>
          </a:p>
          <a:p>
            <a:pPr marL="896649" lvl="1" indent="-439597">
              <a:buFontTx/>
              <a:buChar char="•"/>
            </a:pPr>
            <a:r>
              <a:rPr lang="ru-RU" sz="1400" dirty="0"/>
              <a:t>План изданий на 2019 год выполнен на 95%.</a:t>
            </a:r>
          </a:p>
          <a:p>
            <a:pPr marL="896649" lvl="1" indent="-439597">
              <a:buFontTx/>
              <a:buChar char="•"/>
            </a:pPr>
            <a:r>
              <a:rPr lang="ru-RU" sz="1400" dirty="0"/>
              <a:t>Опубликовано статей и тезисов: 76 </a:t>
            </a:r>
            <a:r>
              <a:rPr lang="en-US" sz="1400" dirty="0"/>
              <a:t>SCOPUS</a:t>
            </a:r>
            <a:r>
              <a:rPr lang="ru-RU" sz="1400" dirty="0"/>
              <a:t> и </a:t>
            </a:r>
            <a:r>
              <a:rPr lang="en-US" sz="1400" dirty="0" err="1"/>
              <a:t>WoS</a:t>
            </a:r>
            <a:r>
              <a:rPr lang="ru-RU" sz="1400" dirty="0"/>
              <a:t>; изданий ВАК – 52; РИНЦ - 105</a:t>
            </a:r>
            <a:endParaRPr lang="en-US" sz="1400" dirty="0"/>
          </a:p>
          <a:p>
            <a:pPr marL="896649" lvl="1" indent="-439597">
              <a:buFontTx/>
              <a:buChar char="•"/>
            </a:pPr>
            <a:r>
              <a:rPr lang="ru-RU" sz="1400" dirty="0"/>
              <a:t>Выпущено 3 научных журнала</a:t>
            </a:r>
            <a:r>
              <a:rPr lang="en-US" sz="1400" dirty="0"/>
              <a:t> – </a:t>
            </a:r>
            <a:r>
              <a:rPr lang="ru-RU" sz="1400" dirty="0"/>
              <a:t>«Успехи современной радиоэлектроники» (ВАК)</a:t>
            </a:r>
          </a:p>
          <a:p>
            <a:pPr marL="896649" lvl="1" indent="-439597"/>
            <a:r>
              <a:rPr lang="ru-RU" sz="1400" dirty="0"/>
              <a:t>         ( №11 2019г.); «Датчики и системы» (ВАК и частично </a:t>
            </a:r>
            <a:r>
              <a:rPr lang="en-US" sz="1400" dirty="0"/>
              <a:t>SCOPUS</a:t>
            </a:r>
            <a:r>
              <a:rPr lang="ru-RU" sz="1400" dirty="0"/>
              <a:t>) (№ 11 2019 г.); «Оборонная техника» (</a:t>
            </a:r>
            <a:r>
              <a:rPr lang="ru-RU" sz="1400" dirty="0" err="1"/>
              <a:t>Спецвыпуск</a:t>
            </a:r>
            <a:r>
              <a:rPr lang="ru-RU" sz="1400" dirty="0"/>
              <a:t>  № 7-8).</a:t>
            </a:r>
          </a:p>
          <a:p>
            <a:pPr marL="896649" lvl="1" indent="-439597"/>
            <a:endParaRPr lang="en-US" sz="1100" b="1" dirty="0"/>
          </a:p>
          <a:p>
            <a:endParaRPr lang="ru-RU" sz="1600" dirty="0"/>
          </a:p>
        </p:txBody>
      </p:sp>
      <p:sp>
        <p:nvSpPr>
          <p:cNvPr id="10244" name="Прямоугольник 1"/>
          <p:cNvSpPr>
            <a:spLocks noChangeArrowheads="1"/>
          </p:cNvSpPr>
          <p:nvPr/>
        </p:nvSpPr>
        <p:spPr bwMode="auto">
          <a:xfrm>
            <a:off x="611188" y="5953127"/>
            <a:ext cx="8056562" cy="27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2" tIns="45705" rIns="91412" bIns="45705">
            <a:spAutoFit/>
          </a:bodyPr>
          <a:lstStyle/>
          <a:p>
            <a:pPr fontAlgn="b"/>
            <a:endParaRPr lang="ru-RU">
              <a:latin typeface="Arial" pitchFamily="34" charset="0"/>
              <a:cs typeface="Arial" pitchFamily="34" charset="0"/>
            </a:endParaRPr>
          </a:p>
        </p:txBody>
      </p:sp>
      <p:sp>
        <p:nvSpPr>
          <p:cNvPr id="10245" name="Rectangle 56"/>
          <p:cNvSpPr>
            <a:spLocks noChangeArrowheads="1"/>
          </p:cNvSpPr>
          <p:nvPr/>
        </p:nvSpPr>
        <p:spPr bwMode="auto">
          <a:xfrm>
            <a:off x="617538" y="6080127"/>
            <a:ext cx="8153400" cy="3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endParaRPr lang="ru-RU" sz="1400"/>
          </a:p>
        </p:txBody>
      </p:sp>
      <p:graphicFrame>
        <p:nvGraphicFramePr>
          <p:cNvPr id="97390" name="Group 1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5310621"/>
              </p:ext>
            </p:extLst>
          </p:nvPr>
        </p:nvGraphicFramePr>
        <p:xfrm>
          <a:off x="1077438" y="3590516"/>
          <a:ext cx="7124065" cy="2489610"/>
        </p:xfrm>
        <a:graphic>
          <a:graphicData uri="http://schemas.openxmlformats.org/drawingml/2006/table">
            <a:tbl>
              <a:tblPr/>
              <a:tblGrid>
                <a:gridCol w="1149350"/>
                <a:gridCol w="1905000"/>
                <a:gridCol w="1052195"/>
                <a:gridCol w="1501140"/>
                <a:gridCol w="1516380"/>
              </a:tblGrid>
              <a:tr h="6422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Кафедра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Статьи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РИНЦ/ВАК/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SCOPUS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(на 1 шт. ед.)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Учебные пособия (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печ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./</a:t>
                      </a: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элек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Учебники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Получено патентов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2019/2018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3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26/15/19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7/4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3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25/9/11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1/1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1/1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3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52/23/44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2/7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12/4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3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12/5/2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6/8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1/0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77838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Итого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105/52/76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11/16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21/9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88" name="Rectangle 141"/>
          <p:cNvSpPr>
            <a:spLocks noChangeArrowheads="1"/>
          </p:cNvSpPr>
          <p:nvPr/>
        </p:nvSpPr>
        <p:spPr bwMode="auto">
          <a:xfrm>
            <a:off x="2659701" y="295273"/>
            <a:ext cx="588422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0289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4" y="133349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660403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Направления и специальности подготовки ФГОС</a:t>
            </a:r>
          </a:p>
        </p:txBody>
      </p:sp>
      <p:graphicFrame>
        <p:nvGraphicFramePr>
          <p:cNvPr id="6347" name="Group 20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968208"/>
              </p:ext>
            </p:extLst>
          </p:nvPr>
        </p:nvGraphicFramePr>
        <p:xfrm>
          <a:off x="611190" y="971553"/>
          <a:ext cx="7921625" cy="5857491"/>
        </p:xfrm>
        <a:graphic>
          <a:graphicData uri="http://schemas.openxmlformats.org/drawingml/2006/table">
            <a:tbl>
              <a:tblPr/>
              <a:tblGrid>
                <a:gridCol w="3960812"/>
                <a:gridCol w="2092325"/>
                <a:gridCol w="1868488"/>
              </a:tblGrid>
              <a:tr h="45934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Направления подготовки 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Квалификация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Магистерские программы, кафедра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12.03.02; 12.04.02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Оптотехника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Бакалавр, магистр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5F5F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11.03.01; 11.04.01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Радиотехника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Бакалавр, магистр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12.03.01; 12.04.01 – Приборостроение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Бакалавр, магистр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11.03.03; 11.04.03 – Конструирование и технология электронных средств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Бакалавр, магистр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12.03.04; 12.04.04 – Лазерная техника и лазерные технологии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Бакалавр, магистр 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11.03.02; 11.04.02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Инфокоммуникационные технологии и системы связи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Бакалавр,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магистр</a:t>
                      </a:r>
                      <a:r>
                        <a:rPr kumimoji="0" lang="en-US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*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23; 24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4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09.03.03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Прикладная информатика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Бакалавр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12.03.04; 12.04.04 – Биотехнические системы и технологии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Бакалавр. магистр 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Специальности подготовки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Квалификация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Кафедра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93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11.05.01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Радиоэлектронные системы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и комплексы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(5,5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лет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Специалист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22,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25.05.03 </a:t>
                      </a: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– </a:t>
                      </a: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Техническая эксплуатация транспортного радиооборудования (5,5 лет)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Специалист (очная, заочная)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25.05.05 – Эксплуатация  воздушных судов и организация воздушного движения  </a:t>
                      </a: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Специалист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</a:p>
                  </a:txBody>
                  <a:tcPr marL="90000" marR="90000" marT="46793" marB="46793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922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*- очное и заочное образование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0000" marR="90000" marT="46793" marB="46793" anchor="ctr" horzOverflow="overflow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182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C:\Users\museum\Desktop\logo 2_1@4x-100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15966" y="134401"/>
            <a:ext cx="495301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562100" y="63800"/>
            <a:ext cx="6667500" cy="27696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r>
              <a:rPr lang="ru-RU" dirty="0"/>
              <a:t>О развитии института радиотехники, электроники и связи                      Апрель 2020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3"/>
          <p:cNvSpPr>
            <a:spLocks noChangeArrowheads="1"/>
          </p:cNvSpPr>
          <p:nvPr/>
        </p:nvSpPr>
        <p:spPr bwMode="auto">
          <a:xfrm>
            <a:off x="588331" y="706121"/>
            <a:ext cx="7921625" cy="3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marL="360247" indent="-360247">
              <a:spcBef>
                <a:spcPts val="600"/>
              </a:spcBef>
              <a:buFontTx/>
              <a:buChar char="•"/>
            </a:pPr>
            <a:endParaRPr lang="ru-RU" sz="1400"/>
          </a:p>
        </p:txBody>
      </p:sp>
      <p:sp>
        <p:nvSpPr>
          <p:cNvPr id="23557" name="Rectangle 141"/>
          <p:cNvSpPr>
            <a:spLocks noChangeArrowheads="1"/>
          </p:cNvSpPr>
          <p:nvPr/>
        </p:nvSpPr>
        <p:spPr bwMode="auto">
          <a:xfrm>
            <a:off x="2143126" y="200025"/>
            <a:ext cx="5857876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</a:t>
            </a:r>
            <a:r>
              <a:rPr lang="en-US" dirty="0" smtClean="0"/>
              <a:t>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2355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user\Desktop\Решение УС по 2 фак-ту\Отчет декана на УС\2020\Журналы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" y="1636765"/>
            <a:ext cx="8366762" cy="395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72" y="130431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3"/>
          <p:cNvSpPr>
            <a:spLocks noChangeArrowheads="1"/>
          </p:cNvSpPr>
          <p:nvPr/>
        </p:nvSpPr>
        <p:spPr bwMode="auto">
          <a:xfrm>
            <a:off x="588331" y="706121"/>
            <a:ext cx="7921625" cy="3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marL="360247" indent="-360247">
              <a:spcBef>
                <a:spcPts val="600"/>
              </a:spcBef>
              <a:buFontTx/>
              <a:buChar char="•"/>
            </a:pPr>
            <a:endParaRPr lang="ru-RU" sz="1400"/>
          </a:p>
        </p:txBody>
      </p:sp>
      <p:sp>
        <p:nvSpPr>
          <p:cNvPr id="23557" name="Rectangle 141"/>
          <p:cNvSpPr>
            <a:spLocks noChangeArrowheads="1"/>
          </p:cNvSpPr>
          <p:nvPr/>
        </p:nvSpPr>
        <p:spPr bwMode="auto">
          <a:xfrm>
            <a:off x="2916241" y="200025"/>
            <a:ext cx="5761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</a:t>
            </a:r>
            <a:r>
              <a:rPr lang="en-US" dirty="0" smtClean="0"/>
              <a:t>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2355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C:\Users\user\Desktop\Решение УС по 2 фак-ту\Отчет декана на УС\2020\Монографи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1" y="1593222"/>
            <a:ext cx="8029858" cy="410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523" y="130431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309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603253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Научная работа и подготовка аспирантов</a:t>
            </a:r>
          </a:p>
        </p:txBody>
      </p:sp>
      <p:graphicFrame>
        <p:nvGraphicFramePr>
          <p:cNvPr id="100708" name="Group 3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6871680"/>
              </p:ext>
            </p:extLst>
          </p:nvPr>
        </p:nvGraphicFramePr>
        <p:xfrm>
          <a:off x="779463" y="1214439"/>
          <a:ext cx="6604317" cy="613972"/>
        </p:xfrm>
        <a:graphic>
          <a:graphicData uri="http://schemas.openxmlformats.org/drawingml/2006/table">
            <a:tbl>
              <a:tblPr/>
              <a:tblGrid>
                <a:gridCol w="2200720"/>
                <a:gridCol w="2202877"/>
                <a:gridCol w="2200720"/>
              </a:tblGrid>
              <a:tr h="30698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2017</a:t>
                      </a:r>
                    </a:p>
                  </a:txBody>
                  <a:tcPr marL="90000" marR="90000" marT="46813" marB="46813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2018</a:t>
                      </a:r>
                    </a:p>
                  </a:txBody>
                  <a:tcPr marL="90000" marR="90000" marT="46813" marB="46813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2019</a:t>
                      </a:r>
                    </a:p>
                  </a:txBody>
                  <a:tcPr marL="90000" marR="90000" marT="46813" marB="46813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8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80120</a:t>
                      </a:r>
                    </a:p>
                  </a:txBody>
                  <a:tcPr marL="90000" marR="90000" marT="46813" marB="46813" anchor="b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69 470</a:t>
                      </a:r>
                    </a:p>
                  </a:txBody>
                  <a:tcPr marL="90000" marR="90000" marT="46813" marB="46813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81 950</a:t>
                      </a:r>
                    </a:p>
                  </a:txBody>
                  <a:tcPr marL="90000" marR="90000" marT="46813" marB="46813" anchor="b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278" name="Rectangle 788"/>
          <p:cNvSpPr>
            <a:spLocks noChangeArrowheads="1"/>
          </p:cNvSpPr>
          <p:nvPr/>
        </p:nvSpPr>
        <p:spPr bwMode="auto">
          <a:xfrm>
            <a:off x="611188" y="841375"/>
            <a:ext cx="4828931" cy="3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970" tIns="46784" rIns="89970" bIns="46784">
            <a:spAutoFit/>
          </a:bodyPr>
          <a:lstStyle/>
          <a:p>
            <a:pPr fontAlgn="b"/>
            <a:r>
              <a:rPr lang="ru-RU" sz="1400" b="1">
                <a:latin typeface="Arial" pitchFamily="34" charset="0"/>
                <a:cs typeface="Arial" pitchFamily="34" charset="0"/>
              </a:rPr>
              <a:t>Финансирование научных исследований, тыс. руб. </a:t>
            </a:r>
          </a:p>
        </p:txBody>
      </p:sp>
      <p:sp>
        <p:nvSpPr>
          <p:cNvPr id="11279" name="Rectangle 133"/>
          <p:cNvSpPr>
            <a:spLocks noChangeArrowheads="1"/>
          </p:cNvSpPr>
          <p:nvPr/>
        </p:nvSpPr>
        <p:spPr bwMode="auto">
          <a:xfrm>
            <a:off x="399098" y="4901565"/>
            <a:ext cx="8591550" cy="54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marL="190439" indent="-190439">
              <a:spcAft>
                <a:spcPts val="600"/>
              </a:spcAft>
            </a:pPr>
            <a:r>
              <a:rPr lang="ru-RU" b="1" dirty="0" smtClean="0"/>
              <a:t>В 2019 году получено 4 гранта РФФИ, из них 2 междисциплинарных гранта, 1 грант РНФ.</a:t>
            </a:r>
          </a:p>
          <a:p>
            <a:pPr marL="190439" indent="-190439">
              <a:spcAft>
                <a:spcPts val="600"/>
              </a:spcAft>
              <a:buFontTx/>
              <a:buAutoNum type="arabicPeriod"/>
            </a:pPr>
            <a:endParaRPr lang="ru-RU" b="1" dirty="0"/>
          </a:p>
        </p:txBody>
      </p:sp>
      <p:graphicFrame>
        <p:nvGraphicFramePr>
          <p:cNvPr id="100705" name="Group 3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055613"/>
              </p:ext>
            </p:extLst>
          </p:nvPr>
        </p:nvGraphicFramePr>
        <p:xfrm>
          <a:off x="915991" y="1965960"/>
          <a:ext cx="6689725" cy="2762640"/>
        </p:xfrm>
        <a:graphic>
          <a:graphicData uri="http://schemas.openxmlformats.org/drawingml/2006/table">
            <a:tbl>
              <a:tblPr/>
              <a:tblGrid>
                <a:gridCol w="1957387"/>
                <a:gridCol w="2078038"/>
                <a:gridCol w="2654300"/>
              </a:tblGrid>
              <a:tr h="30696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Кафедра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2018 (тыс. рублей)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(тыс. рублей)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24 270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16 050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2 400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6 000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ОКБ РЭС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36 800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57 800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</a:rPr>
                        <a:t>МИП ФАНТОМ</a:t>
                      </a:r>
                    </a:p>
                  </a:txBody>
                  <a:tcPr marL="90000" marR="90000" marT="46800" marB="468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4 600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1 400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6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</a:rPr>
                        <a:t>69 470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0000"/>
                          </a:solidFill>
                          <a:effectLst/>
                          <a:latin typeface="Tahoma" pitchFamily="34" charset="0"/>
                        </a:rPr>
                        <a:t>81 950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18" name="Rectangle 141"/>
          <p:cNvSpPr>
            <a:spLocks noChangeArrowheads="1"/>
          </p:cNvSpPr>
          <p:nvPr/>
        </p:nvSpPr>
        <p:spPr bwMode="auto">
          <a:xfrm>
            <a:off x="2399506" y="133350"/>
            <a:ext cx="600868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1319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7" y="13335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603253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Научная работа и подготовка аспирантов</a:t>
            </a:r>
          </a:p>
        </p:txBody>
      </p:sp>
      <p:sp>
        <p:nvSpPr>
          <p:cNvPr id="11278" name="Rectangle 788"/>
          <p:cNvSpPr>
            <a:spLocks noChangeArrowheads="1"/>
          </p:cNvSpPr>
          <p:nvPr/>
        </p:nvSpPr>
        <p:spPr bwMode="auto">
          <a:xfrm>
            <a:off x="611189" y="841377"/>
            <a:ext cx="7671752" cy="3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46784" rIns="89970" bIns="46784">
            <a:spAutoFit/>
          </a:bodyPr>
          <a:lstStyle/>
          <a:p>
            <a:pPr algn="ctr" fontAlgn="b"/>
            <a:r>
              <a:rPr lang="ru-RU" sz="1400" b="1" dirty="0">
                <a:latin typeface="Arial" pitchFamily="34" charset="0"/>
                <a:cs typeface="Arial" pitchFamily="34" charset="0"/>
              </a:rPr>
              <a:t>Поданы заявки на конкурсы и гранты в </a:t>
            </a:r>
            <a:r>
              <a:rPr lang="ru-RU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2019</a:t>
            </a:r>
            <a:r>
              <a:rPr lang="ru-RU" sz="1400" b="1" dirty="0">
                <a:latin typeface="Arial" pitchFamily="34" charset="0"/>
                <a:cs typeface="Arial" pitchFamily="34" charset="0"/>
              </a:rPr>
              <a:t> году</a:t>
            </a:r>
          </a:p>
        </p:txBody>
      </p:sp>
      <p:graphicFrame>
        <p:nvGraphicFramePr>
          <p:cNvPr id="100705" name="Group 3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5344958"/>
              </p:ext>
            </p:extLst>
          </p:nvPr>
        </p:nvGraphicFramePr>
        <p:xfrm>
          <a:off x="915990" y="1348743"/>
          <a:ext cx="5614077" cy="2586683"/>
        </p:xfrm>
        <a:graphic>
          <a:graphicData uri="http://schemas.openxmlformats.org/drawingml/2006/table">
            <a:tbl>
              <a:tblPr/>
              <a:tblGrid>
                <a:gridCol w="1013196"/>
                <a:gridCol w="1075648"/>
                <a:gridCol w="1075648"/>
                <a:gridCol w="1075648"/>
                <a:gridCol w="1373937"/>
              </a:tblGrid>
              <a:tr h="4279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Кафедра</a:t>
                      </a: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РНФ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РФФИ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Госзадание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ФЦП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(1)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15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(4)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962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022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Итого</a:t>
                      </a:r>
                    </a:p>
                  </a:txBody>
                  <a:tcPr marL="90000" marR="90000" marT="46800" marB="46800" anchor="b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(1)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ahoma" pitchFamily="34" charset="0"/>
                        </a:rPr>
                        <a:t>(4)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318" name="Rectangle 141"/>
          <p:cNvSpPr>
            <a:spLocks noChangeArrowheads="1"/>
          </p:cNvSpPr>
          <p:nvPr/>
        </p:nvSpPr>
        <p:spPr bwMode="auto">
          <a:xfrm>
            <a:off x="2078039" y="260351"/>
            <a:ext cx="571341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</a:t>
            </a:r>
            <a:r>
              <a:rPr lang="ru-RU" dirty="0" smtClean="0"/>
              <a:t>связи</a:t>
            </a:r>
            <a:r>
              <a:rPr lang="en-US" dirty="0" smtClean="0"/>
              <a:t>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1319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454258" y="4456365"/>
            <a:ext cx="7197619" cy="584745"/>
          </a:xfrm>
          <a:prstGeom prst="rect">
            <a:avLst/>
          </a:prstGeom>
        </p:spPr>
        <p:txBody>
          <a:bodyPr wrap="none" lIns="91412" tIns="45705" rIns="91412" bIns="45705">
            <a:spAutoFit/>
          </a:bodyPr>
          <a:lstStyle/>
          <a:p>
            <a:pPr algn="ctr" fontAlgn="b"/>
            <a:r>
              <a:rPr lang="ru-RU" sz="1600" b="1" dirty="0">
                <a:latin typeface="Arial" pitchFamily="34" charset="0"/>
                <a:cs typeface="Arial" pitchFamily="34" charset="0"/>
              </a:rPr>
              <a:t>Всего подано </a:t>
            </a:r>
            <a:r>
              <a:rPr lang="ru-RU" sz="1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34 заявки; признаны победителями: </a:t>
            </a:r>
            <a:r>
              <a:rPr lang="ru-RU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 4 заявки РФФИ; </a:t>
            </a:r>
          </a:p>
          <a:p>
            <a:pPr algn="ctr" fontAlgn="b"/>
            <a:r>
              <a:rPr lang="ru-RU" sz="16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1 РНФ</a:t>
            </a: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2" y="14605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7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Научная работа и подготовка аспирантов</a:t>
            </a:r>
          </a:p>
        </p:txBody>
      </p:sp>
      <p:graphicFrame>
        <p:nvGraphicFramePr>
          <p:cNvPr id="9304" name="Group 8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930482"/>
              </p:ext>
            </p:extLst>
          </p:nvPr>
        </p:nvGraphicFramePr>
        <p:xfrm>
          <a:off x="708026" y="1631953"/>
          <a:ext cx="7796213" cy="2698751"/>
        </p:xfrm>
        <a:graphic>
          <a:graphicData uri="http://schemas.openxmlformats.org/drawingml/2006/table">
            <a:tbl>
              <a:tblPr/>
              <a:tblGrid>
                <a:gridCol w="1835150"/>
                <a:gridCol w="2297113"/>
                <a:gridCol w="1817687"/>
                <a:gridCol w="1846263"/>
              </a:tblGrid>
              <a:tr h="103346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Кафедра</a:t>
                      </a: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Количество бюджетных аспирантов и соискателей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ahoma" pitchFamily="34" charset="0"/>
                        </a:rPr>
                        <a:t>Количество контрактных аспирантов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Всего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1625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8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000" marR="90000" marT="46782" marB="46782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</a:t>
                      </a:r>
                    </a:p>
                  </a:txBody>
                  <a:tcPr marL="90000" marR="90000" marT="46782" marB="46782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  <a:cs typeface="Arial" pitchFamily="34" charset="0"/>
                        </a:rPr>
                        <a:t>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782" marB="46782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10</a:t>
                      </a:r>
                    </a:p>
                  </a:txBody>
                  <a:tcPr marL="90000" marR="90000" marT="46782" marB="4678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marL="90000" marR="90000" marT="46782" marB="4678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ahoma" pitchFamily="34" charset="0"/>
                        </a:rPr>
                        <a:t>26</a:t>
                      </a:r>
                    </a:p>
                  </a:txBody>
                  <a:tcPr marL="90000" marR="90000" marT="46782" marB="46782"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325" name="Rectangle 976"/>
          <p:cNvSpPr>
            <a:spLocks noChangeArrowheads="1"/>
          </p:cNvSpPr>
          <p:nvPr/>
        </p:nvSpPr>
        <p:spPr bwMode="auto">
          <a:xfrm>
            <a:off x="2220913" y="1214440"/>
            <a:ext cx="3289300" cy="340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algn="ctr" fontAlgn="b"/>
            <a:r>
              <a:rPr lang="ru-RU" sz="1600" b="1">
                <a:latin typeface="Arial" pitchFamily="34" charset="0"/>
                <a:cs typeface="Arial" pitchFamily="34" charset="0"/>
              </a:rPr>
              <a:t>Аспирантура</a:t>
            </a:r>
          </a:p>
        </p:txBody>
      </p:sp>
      <p:sp>
        <p:nvSpPr>
          <p:cNvPr id="12326" name="Rectangle 1414"/>
          <p:cNvSpPr>
            <a:spLocks noChangeArrowheads="1"/>
          </p:cNvSpPr>
          <p:nvPr/>
        </p:nvSpPr>
        <p:spPr bwMode="auto">
          <a:xfrm>
            <a:off x="790576" y="4627563"/>
            <a:ext cx="8240713" cy="154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marL="190439" indent="-190439">
              <a:spcAft>
                <a:spcPts val="600"/>
              </a:spcAft>
            </a:pPr>
            <a:r>
              <a:rPr lang="ru-RU" sz="1400" b="1" dirty="0"/>
              <a:t>Состоялись успешные защиты 3 диссертаций на соискание ученой  степени </a:t>
            </a:r>
            <a:r>
              <a:rPr lang="ru-RU" sz="1400" b="1" dirty="0">
                <a:solidFill>
                  <a:srgbClr val="990000"/>
                </a:solidFill>
              </a:rPr>
              <a:t>кандидата технических наук (Рыжиков Д.М., Казаков В.И., Левин Я.Я.)</a:t>
            </a:r>
          </a:p>
          <a:p>
            <a:pPr marL="190439" indent="-190439">
              <a:spcAft>
                <a:spcPts val="600"/>
              </a:spcAft>
            </a:pPr>
            <a:r>
              <a:rPr lang="ru-RU" sz="1400" b="1" dirty="0">
                <a:solidFill>
                  <a:schemeClr val="accent6"/>
                </a:solidFill>
              </a:rPr>
              <a:t>Ожидаются 2 защиты диссертаций на соискание ученой степени кандидата технических наук и 1 защита диссертации на соискание ученой степени доктора технических наук</a:t>
            </a:r>
          </a:p>
          <a:p>
            <a:pPr marL="190439" indent="-190439">
              <a:spcAft>
                <a:spcPts val="600"/>
              </a:spcAft>
            </a:pPr>
            <a:endParaRPr lang="ru-RU" sz="1400" dirty="0"/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2011364" y="203200"/>
            <a:ext cx="57991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7" y="13335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8"/>
            <a:ext cx="8532812" cy="646331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Сотрудники института, входящие в экспертные советы различных фондов, редколлегии рецензируемых научных журналов, организационные комитеты Международных конференций</a:t>
            </a:r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1801815" y="241300"/>
            <a:ext cx="6142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</a:t>
            </a:r>
            <a:r>
              <a:rPr lang="en-US" dirty="0" smtClean="0"/>
              <a:t>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0" y="1581197"/>
            <a:ext cx="7620000" cy="355478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marL="190439" indent="-190439">
              <a:spcAft>
                <a:spcPts val="600"/>
              </a:spcAft>
              <a:buFont typeface="Wingdings" pitchFamily="2" charset="2"/>
              <a:buChar char="Ø"/>
            </a:pPr>
            <a:r>
              <a:rPr lang="ru-RU" b="1" dirty="0" smtClean="0"/>
              <a:t>Кулаков С.В. – эксперт РФФИ, РНФ, организатор Международной конференции.</a:t>
            </a:r>
          </a:p>
          <a:p>
            <a:pPr marL="190439" indent="-190439">
              <a:spcAft>
                <a:spcPts val="600"/>
              </a:spcAft>
              <a:buFont typeface="Wingdings" pitchFamily="2" charset="2"/>
              <a:buChar char="Ø"/>
            </a:pPr>
            <a:r>
              <a:rPr lang="ru-RU" b="1" dirty="0" smtClean="0"/>
              <a:t>Михайлов В.Ф. – эксперт РНФ.</a:t>
            </a:r>
          </a:p>
          <a:p>
            <a:pPr marL="190439" indent="-190439">
              <a:spcAft>
                <a:spcPts val="600"/>
              </a:spcAft>
              <a:buFont typeface="Wingdings" pitchFamily="2" charset="2"/>
              <a:buChar char="Ø"/>
            </a:pPr>
            <a:r>
              <a:rPr lang="ru-RU" b="1" dirty="0" smtClean="0"/>
              <a:t>Крячко А.Ф. – аккредитованный эксперт </a:t>
            </a:r>
            <a:r>
              <a:rPr lang="ru-RU" b="1" dirty="0" err="1" smtClean="0"/>
              <a:t>Рособрнадзора</a:t>
            </a:r>
            <a:r>
              <a:rPr lang="ru-RU" b="1" dirty="0" smtClean="0"/>
              <a:t>,  эксперт РФФИ.</a:t>
            </a:r>
          </a:p>
          <a:p>
            <a:pPr marL="190439" indent="-190439">
              <a:spcAft>
                <a:spcPts val="600"/>
              </a:spcAft>
              <a:buFont typeface="Wingdings" pitchFamily="2" charset="2"/>
              <a:buChar char="Ø"/>
            </a:pPr>
            <a:r>
              <a:rPr lang="ru-RU" b="1" dirty="0" smtClean="0"/>
              <a:t>Монаков А.А. – член редколлегии журнала ВАК.</a:t>
            </a:r>
          </a:p>
          <a:p>
            <a:pPr marL="190439" indent="-190439">
              <a:spcAft>
                <a:spcPts val="600"/>
              </a:spcAft>
              <a:buFont typeface="Wingdings" pitchFamily="2" charset="2"/>
              <a:buChar char="Ø"/>
            </a:pPr>
            <a:r>
              <a:rPr lang="ru-RU" b="1" dirty="0" smtClean="0"/>
              <a:t>Бестугин А.Р. – эксперт РФФИ, ФЦП, РЖД,  член редколлегии 2 зарубежных журналов (Австрия); член организационного комитета 3 Международных конференций.</a:t>
            </a:r>
          </a:p>
          <a:p>
            <a:pPr marL="190439" indent="-190439">
              <a:spcAft>
                <a:spcPts val="600"/>
              </a:spcAft>
              <a:buFont typeface="Wingdings" pitchFamily="2" charset="2"/>
              <a:buChar char="Ø"/>
            </a:pPr>
            <a:r>
              <a:rPr lang="ru-RU" b="1" dirty="0" smtClean="0"/>
              <a:t>Шакин О.В. – член редколлегии 1 журнала ВАК, член организационного комитета Международной конференции.</a:t>
            </a:r>
          </a:p>
          <a:p>
            <a:pPr marL="190439" indent="-190439">
              <a:spcAft>
                <a:spcPts val="600"/>
              </a:spcAft>
              <a:buFont typeface="Wingdings" pitchFamily="2" charset="2"/>
              <a:buChar char="Ø"/>
            </a:pPr>
            <a:r>
              <a:rPr lang="ru-RU" b="1" dirty="0" smtClean="0"/>
              <a:t>Благовещенский Д.В. - член редколлегии 1 журнала ВАК, член организационного комитета Международной конференции.</a:t>
            </a:r>
          </a:p>
          <a:p>
            <a:pPr marL="190439" indent="-190439">
              <a:spcAft>
                <a:spcPts val="600"/>
              </a:spcAft>
              <a:buFont typeface="Wingdings" pitchFamily="2" charset="2"/>
              <a:buChar char="Ø"/>
            </a:pPr>
            <a:r>
              <a:rPr lang="ru-RU" b="1" dirty="0" smtClean="0"/>
              <a:t>Якимов А.Н. - член редколлегии 2 журналов ВАК, член организационного комитета 3 Международных конференций.</a:t>
            </a:r>
          </a:p>
          <a:p>
            <a:pPr marL="190439" indent="-190439">
              <a:spcAft>
                <a:spcPts val="600"/>
              </a:spcAft>
              <a:buFont typeface="Wingdings" pitchFamily="2" charset="2"/>
              <a:buChar char="Ø"/>
            </a:pPr>
            <a:r>
              <a:rPr lang="ru-RU" b="1" dirty="0" smtClean="0"/>
              <a:t>Митько А.В. –</a:t>
            </a:r>
            <a:r>
              <a:rPr lang="en-US" b="1" dirty="0" smtClean="0"/>
              <a:t> </a:t>
            </a:r>
            <a:r>
              <a:rPr lang="ru-RU" b="1" dirty="0" smtClean="0"/>
              <a:t>эксперт НИИРИНЦ НУЭ Минобрнауки по Арктике, член организационного комитета 3 Международных конференций.</a:t>
            </a:r>
          </a:p>
          <a:p>
            <a:pPr marL="190439" indent="-190439">
              <a:spcAft>
                <a:spcPts val="600"/>
              </a:spcAft>
            </a:pP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" y="111125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6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Инновационная деятельность</a:t>
            </a:r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1801815" y="241300"/>
            <a:ext cx="6142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</a:t>
            </a:r>
            <a:r>
              <a:rPr lang="en-US" dirty="0" smtClean="0"/>
              <a:t>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1" y="1571173"/>
            <a:ext cx="7620000" cy="2031295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b="1" dirty="0">
                <a:solidFill>
                  <a:srgbClr val="AB3A8D"/>
                </a:solidFill>
              </a:rPr>
              <a:t>III национальный межвузовский чемпионат по стандартам </a:t>
            </a:r>
            <a:r>
              <a:rPr lang="ru-RU" b="1" dirty="0" err="1">
                <a:solidFill>
                  <a:srgbClr val="AB3A8D"/>
                </a:solidFill>
              </a:rPr>
              <a:t>WorldSkills</a:t>
            </a:r>
            <a:r>
              <a:rPr lang="ru-RU" b="1" dirty="0">
                <a:solidFill>
                  <a:srgbClr val="AB3A8D"/>
                </a:solidFill>
              </a:rPr>
              <a:t>, </a:t>
            </a:r>
            <a:endParaRPr lang="ru-RU" b="1" dirty="0" smtClean="0">
              <a:solidFill>
                <a:srgbClr val="AB3A8D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ru-RU" b="1" dirty="0" smtClean="0">
                <a:solidFill>
                  <a:srgbClr val="AB3A8D"/>
                </a:solidFill>
              </a:rPr>
              <a:t>г</a:t>
            </a:r>
            <a:r>
              <a:rPr lang="ru-RU" b="1" dirty="0">
                <a:solidFill>
                  <a:srgbClr val="AB3A8D"/>
                </a:solidFill>
              </a:rPr>
              <a:t>. </a:t>
            </a:r>
            <a:r>
              <a:rPr lang="ru-RU" b="1" dirty="0" smtClean="0">
                <a:solidFill>
                  <a:srgbClr val="AB3A8D"/>
                </a:solidFill>
              </a:rPr>
              <a:t>Москва26-29 </a:t>
            </a:r>
            <a:r>
              <a:rPr lang="ru-RU" b="1" dirty="0">
                <a:solidFill>
                  <a:srgbClr val="AB3A8D"/>
                </a:solidFill>
              </a:rPr>
              <a:t>ноября 2019 </a:t>
            </a:r>
            <a:r>
              <a:rPr lang="ru-RU" b="1" dirty="0" smtClean="0">
                <a:solidFill>
                  <a:srgbClr val="AB3A8D"/>
                </a:solidFill>
              </a:rPr>
              <a:t>г.</a:t>
            </a:r>
          </a:p>
          <a:p>
            <a:pPr algn="ctr">
              <a:spcAft>
                <a:spcPts val="600"/>
              </a:spcAft>
            </a:pPr>
            <a:endParaRPr lang="ru-RU" b="1" dirty="0" smtClean="0">
              <a:solidFill>
                <a:srgbClr val="AB3A8D"/>
              </a:solidFill>
            </a:endParaRPr>
          </a:p>
          <a:p>
            <a:pPr>
              <a:spcAft>
                <a:spcPts val="600"/>
              </a:spcAft>
            </a:pPr>
            <a:r>
              <a:rPr lang="ru-RU" b="1" dirty="0" smtClean="0">
                <a:solidFill>
                  <a:srgbClr val="CC3300"/>
                </a:solidFill>
              </a:rPr>
              <a:t>Бронзовая медаль в компетенции «Квантовые технологии» – </a:t>
            </a:r>
            <a:r>
              <a:rPr lang="ru-RU" b="1" dirty="0" smtClean="0"/>
              <a:t>магистрант кафедры №23 Демидов Никита (руководитель  - старший преподаватель кафедры №23, Казаков В.И.)</a:t>
            </a:r>
          </a:p>
          <a:p>
            <a:pPr>
              <a:spcAft>
                <a:spcPts val="600"/>
              </a:spcAft>
            </a:pPr>
            <a:endParaRPr lang="ru-RU" b="1" dirty="0"/>
          </a:p>
          <a:p>
            <a:pPr>
              <a:spcAft>
                <a:spcPts val="600"/>
              </a:spcAft>
            </a:pPr>
            <a:endParaRPr lang="ru-RU" b="1" dirty="0"/>
          </a:p>
          <a:p>
            <a:pPr marL="190439" indent="-190439">
              <a:spcAft>
                <a:spcPts val="600"/>
              </a:spcAft>
            </a:pP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" y="111125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40" y="2933702"/>
            <a:ext cx="6334125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327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6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Инновационная деятельность</a:t>
            </a:r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1801815" y="241300"/>
            <a:ext cx="6142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</a:t>
            </a:r>
            <a:r>
              <a:rPr lang="en-US" dirty="0" smtClean="0"/>
              <a:t>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1" y="1571173"/>
            <a:ext cx="7620000" cy="80018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>
              <a:spcAft>
                <a:spcPts val="600"/>
              </a:spcAft>
            </a:pPr>
            <a:endParaRPr lang="ru-RU" b="1" dirty="0"/>
          </a:p>
          <a:p>
            <a:pPr>
              <a:spcAft>
                <a:spcPts val="600"/>
              </a:spcAft>
            </a:pPr>
            <a:endParaRPr lang="ru-RU" b="1" dirty="0"/>
          </a:p>
          <a:p>
            <a:pPr marL="190439" indent="-190439">
              <a:spcAft>
                <a:spcPts val="600"/>
              </a:spcAft>
            </a:pP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" y="111125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4" y="1333502"/>
            <a:ext cx="4033598" cy="2267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462" y="1333500"/>
            <a:ext cx="4082208" cy="229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145" y="3601009"/>
            <a:ext cx="5445416" cy="3061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8734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6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Инновационная деятельность</a:t>
            </a:r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1801815" y="241300"/>
            <a:ext cx="6142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</a:t>
            </a:r>
            <a:r>
              <a:rPr lang="en-US" dirty="0" smtClean="0"/>
              <a:t>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1" y="1571173"/>
            <a:ext cx="7620000" cy="80018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>
              <a:spcAft>
                <a:spcPts val="600"/>
              </a:spcAft>
            </a:pPr>
            <a:endParaRPr lang="ru-RU" b="1" dirty="0"/>
          </a:p>
          <a:p>
            <a:pPr>
              <a:spcAft>
                <a:spcPts val="600"/>
              </a:spcAft>
            </a:pPr>
            <a:endParaRPr lang="ru-RU" b="1" dirty="0"/>
          </a:p>
          <a:p>
            <a:pPr marL="190439" indent="-190439">
              <a:spcAft>
                <a:spcPts val="600"/>
              </a:spcAft>
            </a:pP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" y="111125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83" y="2371382"/>
            <a:ext cx="6949999" cy="390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6450" y="1076326"/>
            <a:ext cx="7137401" cy="1384974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ctr"/>
            <a:r>
              <a:rPr lang="ru-RU" b="1" dirty="0">
                <a:solidFill>
                  <a:srgbClr val="AB3A8D"/>
                </a:solidFill>
              </a:rPr>
              <a:t>III национальный межвузовский чемпионат по стандартам </a:t>
            </a:r>
            <a:r>
              <a:rPr lang="ru-RU" b="1" dirty="0" err="1">
                <a:solidFill>
                  <a:srgbClr val="AB3A8D"/>
                </a:solidFill>
              </a:rPr>
              <a:t>WorldSkills</a:t>
            </a:r>
            <a:r>
              <a:rPr lang="ru-RU" b="1" dirty="0">
                <a:solidFill>
                  <a:srgbClr val="AB3A8D"/>
                </a:solidFill>
              </a:rPr>
              <a:t>, </a:t>
            </a:r>
          </a:p>
          <a:p>
            <a:pPr algn="ctr"/>
            <a:r>
              <a:rPr lang="ru-RU" b="1" dirty="0">
                <a:solidFill>
                  <a:srgbClr val="AB3A8D"/>
                </a:solidFill>
              </a:rPr>
              <a:t>г. Москва26-29 ноября 2019 г</a:t>
            </a:r>
            <a:r>
              <a:rPr lang="ru-RU" b="1" dirty="0" smtClean="0">
                <a:solidFill>
                  <a:srgbClr val="AB3A8D"/>
                </a:solidFill>
              </a:rPr>
              <a:t>.</a:t>
            </a:r>
          </a:p>
          <a:p>
            <a:r>
              <a:rPr lang="ru-RU" b="1" dirty="0" smtClean="0"/>
              <a:t>Под руководством заведующего кафедрой №22 </a:t>
            </a:r>
            <a:r>
              <a:rPr lang="ru-RU" b="1" dirty="0" err="1" smtClean="0"/>
              <a:t>Поваренкина</a:t>
            </a:r>
            <a:r>
              <a:rPr lang="ru-RU" b="1" dirty="0" smtClean="0"/>
              <a:t> Н.В. разработана новая компетенция </a:t>
            </a:r>
            <a:r>
              <a:rPr lang="en-US" b="1" dirty="0" smtClean="0">
                <a:solidFill>
                  <a:srgbClr val="AB3A8D"/>
                </a:solidFill>
              </a:rPr>
              <a:t>Future Skills</a:t>
            </a:r>
            <a:r>
              <a:rPr lang="ru-RU" b="1" dirty="0" smtClean="0"/>
              <a:t>,  презентация которой состоялась на чемпионате в г. Москва и на открытии </a:t>
            </a:r>
            <a:r>
              <a:rPr lang="ru-RU" b="1" dirty="0" smtClean="0">
                <a:solidFill>
                  <a:srgbClr val="AB3A8D"/>
                </a:solidFill>
              </a:rPr>
              <a:t>«Точки кипения ГУАП»</a:t>
            </a:r>
            <a:endParaRPr lang="ru-RU" b="1" dirty="0">
              <a:solidFill>
                <a:srgbClr val="AB3A8D"/>
              </a:solidFill>
            </a:endParaRPr>
          </a:p>
          <a:p>
            <a:endParaRPr lang="ru-RU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256498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6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Инновационная деятельность</a:t>
            </a:r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1801815" y="241300"/>
            <a:ext cx="6142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</a:t>
            </a:r>
            <a:r>
              <a:rPr lang="en-US" dirty="0" smtClean="0"/>
              <a:t>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1" y="1571173"/>
            <a:ext cx="7620000" cy="80018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>
              <a:spcAft>
                <a:spcPts val="600"/>
              </a:spcAft>
            </a:pPr>
            <a:endParaRPr lang="ru-RU" b="1" dirty="0"/>
          </a:p>
          <a:p>
            <a:pPr>
              <a:spcAft>
                <a:spcPts val="600"/>
              </a:spcAft>
            </a:pPr>
            <a:endParaRPr lang="ru-RU" b="1" dirty="0"/>
          </a:p>
          <a:p>
            <a:pPr marL="190439" indent="-190439">
              <a:spcAft>
                <a:spcPts val="600"/>
              </a:spcAft>
            </a:pP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" y="111125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6450" y="1076325"/>
            <a:ext cx="7137401" cy="5570736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ctr"/>
            <a:r>
              <a:rPr lang="ru-RU" b="1" dirty="0"/>
              <a:t>С 27 августа по 1 сентября в Подмосковье проходил</a:t>
            </a:r>
            <a:endParaRPr lang="en-US" b="1" dirty="0"/>
          </a:p>
          <a:p>
            <a:pPr algn="ctr"/>
            <a:r>
              <a:rPr lang="ru-RU" b="1" dirty="0"/>
              <a:t> </a:t>
            </a:r>
            <a:r>
              <a:rPr lang="ru-RU" b="1" dirty="0">
                <a:solidFill>
                  <a:srgbClr val="FF0000"/>
                </a:solidFill>
              </a:rPr>
              <a:t>XIV Международный авиационно-космический салон МАКС-2019</a:t>
            </a:r>
            <a:r>
              <a:rPr lang="ru-RU" b="1" dirty="0"/>
              <a:t>, </a:t>
            </a:r>
            <a:endParaRPr lang="en-US" b="1" dirty="0"/>
          </a:p>
          <a:p>
            <a:pPr algn="ctr"/>
            <a:endParaRPr lang="en-US" b="1" dirty="0"/>
          </a:p>
          <a:p>
            <a:r>
              <a:rPr lang="ru-RU" b="1" dirty="0"/>
              <a:t>который занимает одно из ведущих мест в ряду крупнейших мировых </a:t>
            </a:r>
            <a:r>
              <a:rPr lang="ru-RU" b="1" dirty="0" err="1"/>
              <a:t>авиафорумов</a:t>
            </a:r>
            <a:r>
              <a:rPr lang="ru-RU" b="1" dirty="0"/>
              <a:t>. На нем представители ГУАП показали передовые изобретения, созданные в стенах университета. Участие от ГУАП приняли директор института радиотехники, электроники и связи А.Р. Бестугин,  доцент кафедры конструирования и технологий электронных и лазерных средств В.Г. Федченко. </a:t>
            </a:r>
          </a:p>
          <a:p>
            <a:r>
              <a:rPr lang="ru-RU" b="1" dirty="0"/>
              <a:t>	</a:t>
            </a:r>
            <a:r>
              <a:rPr lang="ru-RU" sz="1400" dirty="0"/>
              <a:t>Кафедра конструирования и технологий электронных и лазерных средств представила результаты научно-исследовательской работы по созданию авиационной радиотехнической системы, которая позволяет повысить безопасность полетов пилотируемых и беспилотных летательных аппаратов, а также усилить эффективность использования авиатранспортного комплекса России, в том числе в Арктике.</a:t>
            </a:r>
          </a:p>
          <a:p>
            <a:r>
              <a:rPr lang="ru-RU" sz="1400" dirty="0"/>
              <a:t>	Представленная малогабаритная авиационная радиотехническая система включает наземный и бортовой комплексы аппаратуры, она предназначена для решения задач по наблюдению за воздушной обстановкой, спутниковой навигации и посадки пилотируемых и беспилотных летательных аппаратов. Проблемы решаются единым унифицированным способом для всех потребителей на основе комплексного использования радиоканала АЗН-В и относительных технологий ГЛОНАСС, обеспечивающих необходимую точность определения местоположения. Среди преимуществ продукта – многофункциональность, высокая точность (0,5 м), небольшой вес (2-3 кг), малые габариты (1,5-2 куб. </a:t>
            </a:r>
            <a:r>
              <a:rPr lang="ru-RU" sz="1400" dirty="0" err="1"/>
              <a:t>дцм</a:t>
            </a:r>
            <a:r>
              <a:rPr lang="ru-RU" sz="1400" dirty="0"/>
              <a:t>.) и низкое энергопотребление (15-20 Вт).</a:t>
            </a:r>
          </a:p>
          <a:p>
            <a:endParaRPr lang="ru-RU" b="1" dirty="0"/>
          </a:p>
          <a:p>
            <a:endParaRPr lang="ru-RU" dirty="0"/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7882120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727077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Аспирантура</a:t>
            </a:r>
          </a:p>
        </p:txBody>
      </p:sp>
      <p:graphicFrame>
        <p:nvGraphicFramePr>
          <p:cNvPr id="111622" name="Group 6"/>
          <p:cNvGraphicFramePr>
            <a:graphicFrameLocks noGrp="1"/>
          </p:cNvGraphicFramePr>
          <p:nvPr/>
        </p:nvGraphicFramePr>
        <p:xfrm>
          <a:off x="611190" y="1108078"/>
          <a:ext cx="7921625" cy="1217797"/>
        </p:xfrm>
        <a:graphic>
          <a:graphicData uri="http://schemas.openxmlformats.org/drawingml/2006/table">
            <a:tbl>
              <a:tblPr/>
              <a:tblGrid>
                <a:gridCol w="5018087"/>
                <a:gridCol w="1362075"/>
                <a:gridCol w="1541463"/>
              </a:tblGrid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Направления  подготовки</a:t>
                      </a:r>
                    </a:p>
                  </a:txBody>
                  <a:tcPr marL="89993" marR="89993" marT="46798" marB="4679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Срок обучения</a:t>
                      </a:r>
                    </a:p>
                  </a:txBody>
                  <a:tcPr marL="89993" marR="89993" marT="46798" marB="46798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Кафедра</a:t>
                      </a:r>
                    </a:p>
                  </a:txBody>
                  <a:tcPr marL="89993" marR="89993" marT="46798" marB="46798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9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11.06.01 – Электроника, радиотехника и системы связи</a:t>
                      </a:r>
                    </a:p>
                  </a:txBody>
                  <a:tcPr marL="89993" marR="89993" marT="46798" marB="4679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89993" marR="89993" marT="46798" marB="46798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21; 22; 23; 24</a:t>
                      </a:r>
                    </a:p>
                  </a:txBody>
                  <a:tcPr marL="89993" marR="89993" marT="46798" marB="46798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3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12.06.01 –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Фотоника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, приборостроение, оптические и биотехнические системы и технологии</a:t>
                      </a:r>
                    </a:p>
                  </a:txBody>
                  <a:tcPr marL="89993" marR="89993" marT="46798" marB="46798" anchor="ctr" horzOverflow="overflow">
                    <a:lnL>
                      <a:noFill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marL="89993" marR="89993" marT="46798" marB="46798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</a:rPr>
                        <a:t>23</a:t>
                      </a:r>
                    </a:p>
                  </a:txBody>
                  <a:tcPr marL="89993" marR="89993" marT="46798" marB="46798" anchor="ctr" horzOverflow="overflow">
                    <a:lnL w="12700" cap="flat" cmpd="sng" algn="ctr">
                      <a:solidFill>
                        <a:schemeClr val="folHlin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folHlink"/>
                      </a:solidFill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63" name="Rectangle 22"/>
          <p:cNvSpPr>
            <a:spLocks noChangeArrowheads="1"/>
          </p:cNvSpPr>
          <p:nvPr/>
        </p:nvSpPr>
        <p:spPr bwMode="auto">
          <a:xfrm>
            <a:off x="633413" y="2479677"/>
            <a:ext cx="7580312" cy="3818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algn="ctr"/>
            <a:r>
              <a:rPr lang="ru-RU" sz="1600" dirty="0">
                <a:solidFill>
                  <a:srgbClr val="CC3300"/>
                </a:solidFill>
              </a:rPr>
              <a:t>Диссертационные советы:</a:t>
            </a:r>
          </a:p>
          <a:p>
            <a:pPr algn="ctr"/>
            <a:endParaRPr lang="ru-RU" sz="1600" dirty="0">
              <a:solidFill>
                <a:srgbClr val="CC3300"/>
              </a:solidFill>
            </a:endParaRPr>
          </a:p>
          <a:p>
            <a:r>
              <a:rPr lang="ru-RU" sz="1400" dirty="0">
                <a:solidFill>
                  <a:srgbClr val="CC3300"/>
                </a:solidFill>
              </a:rPr>
              <a:t>Д 212.233.01</a:t>
            </a:r>
          </a:p>
          <a:p>
            <a:r>
              <a:rPr lang="ru-RU" sz="1400" dirty="0"/>
              <a:t>05.11.13 – Приборы и методы контроля природной среды, веществ, материалов и изделий</a:t>
            </a:r>
          </a:p>
          <a:p>
            <a:r>
              <a:rPr lang="ru-RU" sz="1400" dirty="0"/>
              <a:t>05.11.14 – Технология приборостроения</a:t>
            </a:r>
          </a:p>
          <a:p>
            <a:endParaRPr lang="ru-RU" sz="1400" dirty="0"/>
          </a:p>
          <a:p>
            <a:r>
              <a:rPr lang="ru-RU" sz="1400" dirty="0">
                <a:solidFill>
                  <a:srgbClr val="CC3300"/>
                </a:solidFill>
              </a:rPr>
              <a:t>Д 212.020.02</a:t>
            </a:r>
          </a:p>
          <a:p>
            <a:r>
              <a:rPr lang="ru-RU" sz="1400" dirty="0"/>
              <a:t>05.12.04 – Радиотехника, в т.ч. Системы и устройства телевидения</a:t>
            </a:r>
          </a:p>
          <a:p>
            <a:r>
              <a:rPr lang="ru-RU" sz="1400" dirty="0"/>
              <a:t>05.12.07 – Антенны , СВЧ устройства и их технологии</a:t>
            </a:r>
          </a:p>
          <a:p>
            <a:r>
              <a:rPr lang="ru-RU" sz="1400" dirty="0"/>
              <a:t>05.12.14 – Радиолокация и радионавигация</a:t>
            </a:r>
          </a:p>
          <a:p>
            <a:endParaRPr lang="ru-RU" sz="1400" dirty="0"/>
          </a:p>
          <a:p>
            <a:r>
              <a:rPr lang="ru-RU" sz="1400" dirty="0">
                <a:solidFill>
                  <a:srgbClr val="CC3300"/>
                </a:solidFill>
              </a:rPr>
              <a:t>Д 212.233.05</a:t>
            </a:r>
          </a:p>
          <a:p>
            <a:endParaRPr lang="ru-RU" sz="1400" dirty="0">
              <a:solidFill>
                <a:srgbClr val="CC3300"/>
              </a:solidFill>
            </a:endParaRPr>
          </a:p>
          <a:p>
            <a:r>
              <a:rPr lang="ru-RU" sz="1400" dirty="0"/>
              <a:t>05.12.13 – Системы, сети и устройства телекоммуникации</a:t>
            </a:r>
          </a:p>
          <a:p>
            <a:r>
              <a:rPr lang="ru-RU" sz="1400" dirty="0"/>
              <a:t>05.12.14 – Радиолокация и радионавигация</a:t>
            </a:r>
          </a:p>
          <a:p>
            <a:endParaRPr lang="ru-RU" sz="1400" dirty="0">
              <a:solidFill>
                <a:srgbClr val="990000"/>
              </a:solidFill>
            </a:endParaRPr>
          </a:p>
        </p:txBody>
      </p:sp>
      <p:pic>
        <p:nvPicPr>
          <p:cNvPr id="6165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295525" y="80748"/>
            <a:ext cx="5918200" cy="27696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r>
              <a:rPr lang="ru-RU" dirty="0"/>
              <a:t>О развитии института радиотехники, электроники и связи  </a:t>
            </a:r>
            <a:r>
              <a:rPr lang="ru-RU" dirty="0" smtClean="0"/>
              <a:t>            </a:t>
            </a:r>
            <a:r>
              <a:rPr lang="ru-RU" dirty="0"/>
              <a:t>Апрель 2020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510" y="90273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6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Инновационная деятельность</a:t>
            </a:r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1801815" y="241300"/>
            <a:ext cx="6142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</a:t>
            </a:r>
            <a:r>
              <a:rPr lang="en-US" dirty="0" smtClean="0"/>
              <a:t>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1" y="1571173"/>
            <a:ext cx="7620000" cy="80018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>
              <a:spcAft>
                <a:spcPts val="600"/>
              </a:spcAft>
            </a:pPr>
            <a:endParaRPr lang="ru-RU" b="1" dirty="0"/>
          </a:p>
          <a:p>
            <a:pPr>
              <a:spcAft>
                <a:spcPts val="600"/>
              </a:spcAft>
            </a:pPr>
            <a:endParaRPr lang="ru-RU" b="1" dirty="0"/>
          </a:p>
          <a:p>
            <a:pPr marL="190439" indent="-190439">
              <a:spcAft>
                <a:spcPts val="600"/>
              </a:spcAft>
            </a:pP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" y="111125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6450" y="1076325"/>
            <a:ext cx="7137401" cy="1200308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ctr"/>
            <a:r>
              <a:rPr lang="ru-RU" b="1" dirty="0" smtClean="0"/>
              <a:t>С 27 августа по 1 сентября в Подмосковье проходил</a:t>
            </a:r>
            <a:endParaRPr lang="en-US" b="1" dirty="0" smtClean="0"/>
          </a:p>
          <a:p>
            <a:pPr algn="ctr"/>
            <a:r>
              <a:rPr lang="ru-RU" b="1" dirty="0" smtClean="0"/>
              <a:t> </a:t>
            </a:r>
            <a:r>
              <a:rPr lang="ru-RU" b="1" dirty="0" smtClean="0">
                <a:solidFill>
                  <a:srgbClr val="FF0000"/>
                </a:solidFill>
              </a:rPr>
              <a:t>XIV Международный авиационно-космический салон МАКС-2019</a:t>
            </a:r>
            <a:r>
              <a:rPr lang="ru-RU" b="1" dirty="0" smtClean="0"/>
              <a:t> </a:t>
            </a:r>
            <a:endParaRPr lang="en-US" b="1" dirty="0" smtClean="0"/>
          </a:p>
          <a:p>
            <a:pPr algn="ctr"/>
            <a:endParaRPr lang="en-US" b="1" dirty="0" smtClean="0"/>
          </a:p>
          <a:p>
            <a:endParaRPr lang="ru-RU" b="1" dirty="0"/>
          </a:p>
          <a:p>
            <a:endParaRPr lang="ru-RU" dirty="0"/>
          </a:p>
          <a:p>
            <a:endParaRPr lang="ru-RU" b="1" dirty="0"/>
          </a:p>
        </p:txBody>
      </p:sp>
      <p:pic>
        <p:nvPicPr>
          <p:cNvPr id="4098" name="Picture 2" descr="C:\Users\user\Desktop\Решение УС по 2 фак-ту\Отчет декана на УС\2020\МАКС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81" y="1571171"/>
            <a:ext cx="5112210" cy="340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Решение УС по 2 фак-ту\Отчет декана на УС\2020\МАЛС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372" y="3160295"/>
            <a:ext cx="4505520" cy="300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3379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6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Инновационная деятельность</a:t>
            </a:r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1801815" y="241300"/>
            <a:ext cx="6142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</a:t>
            </a:r>
            <a:r>
              <a:rPr lang="en-US" dirty="0" smtClean="0"/>
              <a:t>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1" y="1571173"/>
            <a:ext cx="7620000" cy="80018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>
              <a:spcAft>
                <a:spcPts val="600"/>
              </a:spcAft>
            </a:pPr>
            <a:endParaRPr lang="ru-RU" b="1" dirty="0"/>
          </a:p>
          <a:p>
            <a:pPr>
              <a:spcAft>
                <a:spcPts val="600"/>
              </a:spcAft>
            </a:pPr>
            <a:endParaRPr lang="ru-RU" b="1" dirty="0"/>
          </a:p>
          <a:p>
            <a:pPr marL="190439" indent="-190439">
              <a:spcAft>
                <a:spcPts val="600"/>
              </a:spcAft>
            </a:pP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" y="111125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6450" y="1076325"/>
            <a:ext cx="7137401" cy="2308304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ctr"/>
            <a:r>
              <a:rPr lang="ru-RU" b="1" dirty="0"/>
              <a:t>С 12 по 14 марта институт  принимает участие в </a:t>
            </a:r>
          </a:p>
          <a:p>
            <a:pPr algn="ctr"/>
            <a:r>
              <a:rPr lang="ru-RU" b="1" dirty="0"/>
              <a:t> </a:t>
            </a:r>
            <a:r>
              <a:rPr lang="ru-RU" b="1" dirty="0">
                <a:solidFill>
                  <a:srgbClr val="AB3A8D"/>
                </a:solidFill>
              </a:rPr>
              <a:t>Выставке «Высокие технологии. Инновации. Инвестиции» (HI-TECH) 2019 (</a:t>
            </a:r>
            <a:r>
              <a:rPr lang="ru-RU" b="1" dirty="0" err="1">
                <a:solidFill>
                  <a:srgbClr val="AB3A8D"/>
                </a:solidFill>
              </a:rPr>
              <a:t>конгрессно</a:t>
            </a:r>
            <a:r>
              <a:rPr lang="ru-RU" b="1" dirty="0">
                <a:solidFill>
                  <a:srgbClr val="AB3A8D"/>
                </a:solidFill>
              </a:rPr>
              <a:t>-выставочный центр ЭКСПОФОРУМ).</a:t>
            </a:r>
          </a:p>
          <a:p>
            <a:pPr algn="ctr"/>
            <a:endParaRPr lang="ru-RU" b="1" dirty="0"/>
          </a:p>
          <a:p>
            <a:r>
              <a:rPr lang="ru-RU" b="1" dirty="0" smtClean="0"/>
              <a:t>	Институт </a:t>
            </a:r>
            <a:r>
              <a:rPr lang="ru-RU" b="1" dirty="0"/>
              <a:t>радиотехники, электроники и связи представил полунатурный комплекс «Авиационная многофункциональная система наблюдения, навигации и посадки для пилотируемых и беспилотных летательных аппаратов», а также проект по использованию аддитивных технологий для изготовления </a:t>
            </a:r>
            <a:r>
              <a:rPr lang="ru-RU" b="1" dirty="0" err="1"/>
              <a:t>преформ</a:t>
            </a:r>
            <a:r>
              <a:rPr lang="ru-RU" b="1" dirty="0"/>
              <a:t> при производстве </a:t>
            </a:r>
            <a:r>
              <a:rPr lang="ru-RU" b="1" dirty="0" err="1"/>
              <a:t>микроструктурированных</a:t>
            </a:r>
            <a:r>
              <a:rPr lang="ru-RU" b="1" dirty="0"/>
              <a:t> </a:t>
            </a:r>
            <a:r>
              <a:rPr lang="ru-RU" b="1" dirty="0" err="1"/>
              <a:t>оптоволокон</a:t>
            </a:r>
            <a:endParaRPr lang="en-US" b="1" dirty="0" smtClean="0"/>
          </a:p>
          <a:p>
            <a:endParaRPr lang="ru-RU" b="1" dirty="0"/>
          </a:p>
          <a:p>
            <a:endParaRPr lang="ru-RU" dirty="0"/>
          </a:p>
          <a:p>
            <a:endParaRPr lang="ru-RU" b="1" dirty="0"/>
          </a:p>
        </p:txBody>
      </p:sp>
      <p:pic>
        <p:nvPicPr>
          <p:cNvPr id="5122" name="Picture 2" descr="C:\Users\user\Desktop\Решение УС по 2 фак-ту\Отчет декана на УС\2020\ПТЯ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4" y="2921329"/>
            <a:ext cx="5266182" cy="35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7617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6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Инновационная деятельность</a:t>
            </a:r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1801815" y="241300"/>
            <a:ext cx="6142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</a:t>
            </a:r>
            <a:r>
              <a:rPr lang="en-US" dirty="0" smtClean="0"/>
              <a:t>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3401" y="1571173"/>
            <a:ext cx="7620000" cy="800189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>
              <a:spcAft>
                <a:spcPts val="600"/>
              </a:spcAft>
            </a:pPr>
            <a:endParaRPr lang="ru-RU" b="1" dirty="0"/>
          </a:p>
          <a:p>
            <a:pPr>
              <a:spcAft>
                <a:spcPts val="600"/>
              </a:spcAft>
            </a:pPr>
            <a:endParaRPr lang="ru-RU" b="1" dirty="0"/>
          </a:p>
          <a:p>
            <a:pPr marL="190439" indent="-190439">
              <a:spcAft>
                <a:spcPts val="600"/>
              </a:spcAft>
            </a:pPr>
            <a:endParaRPr lang="en-US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" y="111125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6450" y="1076325"/>
            <a:ext cx="7137401" cy="3046968"/>
          </a:xfrm>
          <a:prstGeom prst="rect">
            <a:avLst/>
          </a:prstGeom>
        </p:spPr>
        <p:txBody>
          <a:bodyPr wrap="square" lIns="91418" tIns="45710" rIns="91418" bIns="45710">
            <a:spAutoFit/>
          </a:bodyPr>
          <a:lstStyle/>
          <a:p>
            <a:pPr algn="ctr"/>
            <a:endParaRPr lang="ru-RU" dirty="0"/>
          </a:p>
          <a:p>
            <a:pPr algn="ctr"/>
            <a:r>
              <a:rPr lang="ru-RU" b="1" dirty="0" smtClean="0"/>
              <a:t>С 10 </a:t>
            </a:r>
            <a:r>
              <a:rPr lang="ru-RU" b="1" dirty="0"/>
              <a:t>по 13 июля в </a:t>
            </a:r>
            <a:r>
              <a:rPr lang="ru-RU" b="1" dirty="0" smtClean="0"/>
              <a:t>Санкт-Петербурге</a:t>
            </a:r>
          </a:p>
          <a:p>
            <a:pPr algn="ctr"/>
            <a:r>
              <a:rPr lang="ru-RU" b="1" dirty="0" smtClean="0">
                <a:solidFill>
                  <a:srgbClr val="AB3A8D"/>
                </a:solidFill>
              </a:rPr>
              <a:t> на </a:t>
            </a:r>
            <a:r>
              <a:rPr lang="ru-RU" b="1" dirty="0">
                <a:solidFill>
                  <a:srgbClr val="AB3A8D"/>
                </a:solidFill>
              </a:rPr>
              <a:t>V Российско-Турецкий </a:t>
            </a:r>
            <a:r>
              <a:rPr lang="ru-RU" b="1" dirty="0" smtClean="0">
                <a:solidFill>
                  <a:srgbClr val="AB3A8D"/>
                </a:solidFill>
              </a:rPr>
              <a:t>Форуме </a:t>
            </a:r>
            <a:r>
              <a:rPr lang="ru-RU" b="1" dirty="0">
                <a:solidFill>
                  <a:srgbClr val="AB3A8D"/>
                </a:solidFill>
              </a:rPr>
              <a:t>общественности (РТФО) </a:t>
            </a:r>
            <a:endParaRPr lang="ru-RU" b="1" dirty="0" smtClean="0">
              <a:solidFill>
                <a:srgbClr val="AB3A8D"/>
              </a:solidFill>
            </a:endParaRPr>
          </a:p>
          <a:p>
            <a:pPr algn="ctr"/>
            <a:r>
              <a:rPr lang="ru-RU" b="1" dirty="0" smtClean="0"/>
              <a:t>в </a:t>
            </a:r>
            <a:r>
              <a:rPr lang="ru-RU" b="1" dirty="0"/>
              <a:t>Таврическом дворце наш университет представил свои научные </a:t>
            </a:r>
            <a:r>
              <a:rPr lang="ru-RU" b="1" dirty="0" smtClean="0"/>
              <a:t>разработки.</a:t>
            </a:r>
          </a:p>
          <a:p>
            <a:pPr algn="ctr"/>
            <a:endParaRPr lang="ru-RU" b="1" dirty="0" smtClean="0"/>
          </a:p>
          <a:p>
            <a:r>
              <a:rPr lang="ru-RU" b="1" dirty="0" smtClean="0">
                <a:solidFill>
                  <a:srgbClr val="AB3A8D"/>
                </a:solidFill>
              </a:rPr>
              <a:t>	Институт </a:t>
            </a:r>
            <a:r>
              <a:rPr lang="ru-RU" b="1" dirty="0">
                <a:solidFill>
                  <a:srgbClr val="AB3A8D"/>
                </a:solidFill>
              </a:rPr>
              <a:t>радиотехники, электроники и связи </a:t>
            </a:r>
            <a:r>
              <a:rPr lang="ru-RU" b="1" dirty="0"/>
              <a:t>представил </a:t>
            </a:r>
            <a:r>
              <a:rPr lang="ru-RU" b="1" dirty="0">
                <a:solidFill>
                  <a:srgbClr val="FF0000"/>
                </a:solidFill>
              </a:rPr>
              <a:t>многофункциональную систему навигации, посадки и наблюдения</a:t>
            </a:r>
            <a:r>
              <a:rPr lang="ru-RU" b="1" dirty="0"/>
              <a:t>, которая представляет собой авиационную радиотехническую систему, включающую наземный и бортовой комплексы и предназначена для решения задач наблюдения воздушной обстановки, спутниковой навигации и посадки пилотируемых и беспилотных летательных аппаратов. Уникальность системы заключается в высокой точности, малых габаритах и весе аппаратуры, которые достигнуты путем внедрения уникальных алгоритмов обработки сигналов и радиотехнической аппаратуры, использующей принципы автоматического зависимого наблюдения в международном формате 1090ES и сигналы спутниковой навигации ГЛОНАСС/ GPS/ ГАЛИЛЕО/ BЭЙДОУ.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269" y="4123315"/>
            <a:ext cx="3860414" cy="257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6068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27076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Инновационная деятельность</a:t>
            </a:r>
          </a:p>
        </p:txBody>
      </p:sp>
      <p:sp>
        <p:nvSpPr>
          <p:cNvPr id="12327" name="Rectangle 141"/>
          <p:cNvSpPr>
            <a:spLocks noChangeArrowheads="1"/>
          </p:cNvSpPr>
          <p:nvPr/>
        </p:nvSpPr>
        <p:spPr bwMode="auto">
          <a:xfrm>
            <a:off x="1801815" y="241300"/>
            <a:ext cx="61420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</a:t>
            </a:r>
            <a:r>
              <a:rPr lang="en-US" dirty="0" smtClean="0"/>
              <a:t>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232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2" y="111125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C:\Users\user\Desktop\Решение УС по 2 фак-ту\Отчет декана на УС\2020\Сертификат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36" y="988291"/>
            <a:ext cx="3433390" cy="4855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2490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660403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Награды, полученные сотрудниками и студентами   института</a:t>
            </a:r>
          </a:p>
        </p:txBody>
      </p:sp>
      <p:sp>
        <p:nvSpPr>
          <p:cNvPr id="13316" name="Rectangle 141"/>
          <p:cNvSpPr>
            <a:spLocks noChangeArrowheads="1"/>
          </p:cNvSpPr>
          <p:nvPr/>
        </p:nvSpPr>
        <p:spPr bwMode="auto">
          <a:xfrm>
            <a:off x="2359664" y="231775"/>
            <a:ext cx="570388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</a:t>
            </a:r>
            <a:r>
              <a:rPr lang="en-US" dirty="0" smtClean="0"/>
              <a:t>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3317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0" y="1143017"/>
            <a:ext cx="184674" cy="67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12" tIns="45705" rIns="91412" bIns="45705" numCol="1" anchor="ctr" anchorCtr="0" compatLnSpc="1">
            <a:prstTxWarp prst="textNoShape">
              <a:avLst/>
            </a:prstTxWarp>
            <a:spAutoFit/>
          </a:bodyPr>
          <a:lstStyle/>
          <a:p>
            <a:pPr defTabSz="914106" eaLnBrk="0" hangingPunct="0"/>
            <a:r>
              <a:rPr lang="en-US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lang="en-US" sz="1400" dirty="0">
                <a:solidFill>
                  <a:schemeClr val="tx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lang="ru-RU" sz="6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defTabSz="914106" eaLnBrk="0" hangingPunct="0"/>
            <a:endParaRPr lang="ru-RU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0080" y="1112522"/>
            <a:ext cx="7459980" cy="3170091"/>
          </a:xfrm>
          <a:prstGeom prst="rect">
            <a:avLst/>
          </a:prstGeom>
        </p:spPr>
        <p:txBody>
          <a:bodyPr wrap="square" lIns="91412" tIns="45705" rIns="91412" bIns="45705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600" dirty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Под руководством и.о. заведующего кафедрой №24 </a:t>
            </a:r>
            <a:r>
              <a:rPr lang="ru-RU" sz="1600" dirty="0" err="1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Тихоненковой</a:t>
            </a:r>
            <a:r>
              <a:rPr lang="ru-RU" sz="1600" dirty="0">
                <a:solidFill>
                  <a:schemeClr val="accent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О.В. - 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студентка  кафедры №24 Семенова Ю. Д. заняла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 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место и студентка кафедры №24   Лебедева В. А. заняла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III </a:t>
            </a:r>
            <a:r>
              <a:rPr lang="ru-RU" sz="16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место  на региональной олимпиаде по биотехническим системам.</a:t>
            </a:r>
          </a:p>
          <a:p>
            <a:pPr lvl="0">
              <a:buFont typeface="Wingdings" pitchFamily="2" charset="2"/>
              <a:buChar char="Ø"/>
            </a:pP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Студент кафедры №23 </a:t>
            </a:r>
            <a:r>
              <a:rPr lang="ru-RU" sz="16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Суедов</a:t>
            </a: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Е.П.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занял </a:t>
            </a:r>
            <a:r>
              <a:rPr lang="en-US" sz="16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место в конкурсе «Бизнес-идей» в рамках Всероссийской олимпиады «Я-профессионал»</a:t>
            </a:r>
          </a:p>
          <a:p>
            <a:pPr lvl="0">
              <a:buFont typeface="Wingdings" pitchFamily="2" charset="2"/>
              <a:buChar char="Ø"/>
            </a:pPr>
            <a:r>
              <a:rPr lang="ru-RU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5 студентов института №2  вышли в финал </a:t>
            </a:r>
            <a:r>
              <a:rPr lang="ru-RU" sz="1600" dirty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Всероссийского инженерного конкурса</a:t>
            </a:r>
          </a:p>
          <a:p>
            <a:pPr>
              <a:buFont typeface="Wingdings" pitchFamily="2" charset="2"/>
              <a:buChar char="Ø"/>
            </a:pPr>
            <a:r>
              <a:rPr lang="ru-RU" sz="1600" dirty="0"/>
              <a:t>Выпускница магистратуры кафедры №23 </a:t>
            </a:r>
            <a:r>
              <a:rPr lang="ru-RU" sz="1600" dirty="0" err="1"/>
              <a:t>Курылёва</a:t>
            </a:r>
            <a:r>
              <a:rPr lang="ru-RU" sz="1600" dirty="0"/>
              <a:t> А. С. признана  от ГУАП </a:t>
            </a:r>
            <a:r>
              <a:rPr lang="ru-RU" sz="1600" dirty="0">
                <a:solidFill>
                  <a:srgbClr val="AB3A8D"/>
                </a:solidFill>
              </a:rPr>
              <a:t>лучшей выпускницей ВУЗов Санкт-Петербурга</a:t>
            </a:r>
            <a:r>
              <a:rPr lang="ru-RU" sz="1600" dirty="0"/>
              <a:t>.</a:t>
            </a:r>
            <a:endParaRPr lang="ru-RU" sz="1600" dirty="0">
              <a:solidFill>
                <a:srgbClr val="C00000"/>
              </a:solidFill>
            </a:endParaRPr>
          </a:p>
          <a:p>
            <a:pPr lvl="0">
              <a:lnSpc>
                <a:spcPct val="150000"/>
              </a:lnSpc>
              <a:buFont typeface="Wingdings" pitchFamily="2" charset="2"/>
              <a:buChar char="Ø"/>
            </a:pPr>
            <a:endParaRPr lang="ru-RU" sz="1600" dirty="0">
              <a:solidFill>
                <a:srgbClr val="FF000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>
              <a:buFont typeface="Wingdings" pitchFamily="2" charset="2"/>
              <a:buChar char="Ø"/>
            </a:pPr>
            <a:endParaRPr lang="en-US" sz="1600" dirty="0">
              <a:solidFill>
                <a:schemeClr val="accent6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" y="13335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135" y="3622985"/>
            <a:ext cx="4767870" cy="318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3"/>
          <p:cNvSpPr>
            <a:spLocks noChangeArrowheads="1"/>
          </p:cNvSpPr>
          <p:nvPr/>
        </p:nvSpPr>
        <p:spPr bwMode="auto">
          <a:xfrm>
            <a:off x="588331" y="706121"/>
            <a:ext cx="7921625" cy="3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marL="360247" indent="-360247">
              <a:spcBef>
                <a:spcPts val="600"/>
              </a:spcBef>
              <a:buFontTx/>
              <a:buChar char="•"/>
            </a:pPr>
            <a:endParaRPr lang="ru-RU" sz="1400"/>
          </a:p>
        </p:txBody>
      </p:sp>
      <p:pic>
        <p:nvPicPr>
          <p:cNvPr id="23558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3" y="646662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433842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 descr="C:\Users\user\Desktop\Решение УС по 2 фак-ту\Отчет декана на УС\2020\0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142" y="764706"/>
            <a:ext cx="4474247" cy="596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3"/>
          <p:cNvSpPr>
            <a:spLocks noChangeArrowheads="1"/>
          </p:cNvSpPr>
          <p:nvPr/>
        </p:nvSpPr>
        <p:spPr bwMode="auto">
          <a:xfrm>
            <a:off x="549276" y="1195390"/>
            <a:ext cx="8281988" cy="194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marL="190439" indent="-190439">
              <a:lnSpc>
                <a:spcPct val="15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542751" algn="l"/>
              </a:tabLst>
            </a:pPr>
            <a:r>
              <a:rPr lang="ru-RU" sz="1600" dirty="0"/>
              <a:t>Проведение XXI</a:t>
            </a:r>
            <a:r>
              <a:rPr lang="en-US" sz="1600" dirty="0"/>
              <a:t>I</a:t>
            </a:r>
            <a:r>
              <a:rPr lang="ru-RU" sz="1600" dirty="0"/>
              <a:t> Международной конференции «Волновая электроника и ее применение»  WECONF 2019 IEEE </a:t>
            </a:r>
            <a:r>
              <a:rPr lang="ru-RU" sz="1600" dirty="0" err="1"/>
              <a:t>Conference</a:t>
            </a:r>
            <a:r>
              <a:rPr lang="ru-RU" sz="1600" dirty="0"/>
              <a:t> . В 2019 году  проиндексировано в </a:t>
            </a:r>
            <a:r>
              <a:rPr lang="en-US" sz="1600" dirty="0">
                <a:solidFill>
                  <a:srgbClr val="FF0000"/>
                </a:solidFill>
              </a:rPr>
              <a:t>SCOPUS</a:t>
            </a:r>
            <a:r>
              <a:rPr lang="ru-RU" sz="1600" dirty="0"/>
              <a:t> 135 докладов сотрудников университета </a:t>
            </a:r>
            <a:r>
              <a:rPr lang="en-US" sz="1600" dirty="0"/>
              <a:t> </a:t>
            </a:r>
            <a:r>
              <a:rPr lang="ru-RU" sz="1600" dirty="0"/>
              <a:t>(</a:t>
            </a:r>
            <a:r>
              <a:rPr lang="ru-RU" sz="1600" dirty="0">
                <a:solidFill>
                  <a:srgbClr val="FF0000"/>
                </a:solidFill>
              </a:rPr>
              <a:t>52 доклада </a:t>
            </a:r>
            <a:r>
              <a:rPr lang="ru-RU" sz="1600" dirty="0"/>
              <a:t>сотрудниками  и студентами института №2)</a:t>
            </a:r>
            <a:endParaRPr lang="ru-RU" sz="1600" dirty="0">
              <a:solidFill>
                <a:srgbClr val="C00000"/>
              </a:solidFill>
            </a:endParaRPr>
          </a:p>
          <a:p>
            <a:pPr marL="190439" indent="-190439">
              <a:spcBef>
                <a:spcPct val="50000"/>
              </a:spcBef>
              <a:tabLst>
                <a:tab pos="542751" algn="l"/>
              </a:tabLst>
            </a:pPr>
            <a:endParaRPr lang="ru-RU" sz="16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870268" y="3803015"/>
            <a:ext cx="85328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0" rIns="89970" bIns="0">
            <a:spAutoFit/>
          </a:bodyPr>
          <a:lstStyle/>
          <a:p>
            <a:r>
              <a:rPr lang="ru-RU" sz="1400" b="1">
                <a:solidFill>
                  <a:srgbClr val="CC3300"/>
                </a:solidFill>
              </a:rPr>
              <a:t/>
            </a:r>
            <a:br>
              <a:rPr lang="ru-RU" sz="1400" b="1">
                <a:solidFill>
                  <a:srgbClr val="CC3300"/>
                </a:solidFill>
              </a:rPr>
            </a:br>
            <a:endParaRPr lang="ru-RU" sz="1400" b="1">
              <a:solidFill>
                <a:srgbClr val="CC3300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1" y="752478"/>
            <a:ext cx="7772400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Международная деятельность</a:t>
            </a:r>
          </a:p>
        </p:txBody>
      </p:sp>
      <p:sp>
        <p:nvSpPr>
          <p:cNvPr id="14341" name="Rectangle 141"/>
          <p:cNvSpPr>
            <a:spLocks noChangeArrowheads="1"/>
          </p:cNvSpPr>
          <p:nvPr/>
        </p:nvSpPr>
        <p:spPr bwMode="auto">
          <a:xfrm>
            <a:off x="611188" y="203200"/>
            <a:ext cx="9144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                                       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4342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2" y="2794167"/>
            <a:ext cx="5402263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30654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3"/>
          <p:cNvSpPr>
            <a:spLocks noChangeArrowheads="1"/>
          </p:cNvSpPr>
          <p:nvPr/>
        </p:nvSpPr>
        <p:spPr bwMode="auto">
          <a:xfrm>
            <a:off x="549276" y="1195390"/>
            <a:ext cx="8281988" cy="1571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marL="190439" indent="-190439">
              <a:lnSpc>
                <a:spcPct val="15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542751" algn="l"/>
              </a:tabLst>
            </a:pPr>
            <a:r>
              <a:rPr lang="ru-RU" sz="1600" dirty="0"/>
              <a:t>Организация визита профессора </a:t>
            </a:r>
            <a:r>
              <a:rPr lang="ru-RU" sz="1600" b="1" dirty="0">
                <a:solidFill>
                  <a:srgbClr val="FF0000"/>
                </a:solidFill>
              </a:rPr>
              <a:t>Карлоса </a:t>
            </a:r>
            <a:r>
              <a:rPr lang="ru-RU" sz="1600" b="1" dirty="0" err="1">
                <a:solidFill>
                  <a:srgbClr val="FF0000"/>
                </a:solidFill>
              </a:rPr>
              <a:t>Марискаля</a:t>
            </a:r>
            <a:r>
              <a:rPr lang="ru-RU" sz="1600" b="1" dirty="0">
                <a:solidFill>
                  <a:srgbClr val="FF0000"/>
                </a:solidFill>
              </a:rPr>
              <a:t> </a:t>
            </a:r>
            <a:r>
              <a:rPr lang="ru-RU" sz="1600" dirty="0">
                <a:solidFill>
                  <a:srgbClr val="C00000"/>
                </a:solidFill>
              </a:rPr>
              <a:t>(Аппалачский Университет, США) </a:t>
            </a:r>
            <a:r>
              <a:rPr lang="ru-RU" sz="1600" dirty="0"/>
              <a:t>с лекцией «Учет состояний вектора поляризации света».</a:t>
            </a:r>
            <a:endParaRPr lang="ru-RU" sz="1600" dirty="0">
              <a:solidFill>
                <a:srgbClr val="C00000"/>
              </a:solidFill>
            </a:endParaRPr>
          </a:p>
          <a:p>
            <a:pPr marL="190439" indent="-190439">
              <a:spcBef>
                <a:spcPct val="50000"/>
              </a:spcBef>
              <a:tabLst>
                <a:tab pos="542751" algn="l"/>
              </a:tabLst>
            </a:pPr>
            <a:endParaRPr lang="ru-RU" sz="1600" dirty="0">
              <a:solidFill>
                <a:srgbClr val="C00000"/>
              </a:solidFill>
            </a:endParaRPr>
          </a:p>
          <a:p>
            <a:pPr marL="190439" indent="-190439">
              <a:spcBef>
                <a:spcPct val="50000"/>
              </a:spcBef>
              <a:tabLst>
                <a:tab pos="542751" algn="l"/>
              </a:tabLst>
            </a:pPr>
            <a:endParaRPr lang="ru-RU" sz="16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870268" y="3803015"/>
            <a:ext cx="85328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0" rIns="89970" bIns="0">
            <a:spAutoFit/>
          </a:bodyPr>
          <a:lstStyle/>
          <a:p>
            <a:r>
              <a:rPr lang="ru-RU" sz="1400" b="1">
                <a:solidFill>
                  <a:srgbClr val="CC3300"/>
                </a:solidFill>
              </a:rPr>
              <a:t/>
            </a:r>
            <a:br>
              <a:rPr lang="ru-RU" sz="1400" b="1">
                <a:solidFill>
                  <a:srgbClr val="CC3300"/>
                </a:solidFill>
              </a:rPr>
            </a:br>
            <a:endParaRPr lang="ru-RU" sz="1400" b="1">
              <a:solidFill>
                <a:srgbClr val="CC3300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1" y="752478"/>
            <a:ext cx="7772400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Международная деятельность</a:t>
            </a:r>
          </a:p>
        </p:txBody>
      </p:sp>
      <p:sp>
        <p:nvSpPr>
          <p:cNvPr id="14341" name="Rectangle 141"/>
          <p:cNvSpPr>
            <a:spLocks noChangeArrowheads="1"/>
          </p:cNvSpPr>
          <p:nvPr/>
        </p:nvSpPr>
        <p:spPr bwMode="auto">
          <a:xfrm>
            <a:off x="611188" y="203200"/>
            <a:ext cx="9144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                                       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4342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69" y="2013275"/>
            <a:ext cx="3932858" cy="295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70" y="3180523"/>
            <a:ext cx="4339855" cy="289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3"/>
          <p:cNvSpPr>
            <a:spLocks noChangeArrowheads="1"/>
          </p:cNvSpPr>
          <p:nvPr/>
        </p:nvSpPr>
        <p:spPr bwMode="auto">
          <a:xfrm>
            <a:off x="611189" y="954158"/>
            <a:ext cx="8391790" cy="699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46784" rIns="89970" bIns="46784">
            <a:spAutoFit/>
          </a:bodyPr>
          <a:lstStyle/>
          <a:p>
            <a:pPr marL="190439" indent="-190439">
              <a:spcBef>
                <a:spcPct val="50000"/>
              </a:spcBef>
              <a:buFont typeface="Arial" pitchFamily="34" charset="0"/>
              <a:buChar char="•"/>
              <a:tabLst>
                <a:tab pos="542751" algn="l"/>
              </a:tabLst>
            </a:pPr>
            <a:r>
              <a:rPr lang="ru-RU" sz="1600" dirty="0"/>
              <a:t>Активное участие студентов института в Международных программах обмена с Университетами КНР.</a:t>
            </a:r>
          </a:p>
          <a:p>
            <a:pPr marL="190439" indent="-190439">
              <a:spcBef>
                <a:spcPct val="50000"/>
              </a:spcBef>
              <a:buFont typeface="Arial" pitchFamily="34" charset="0"/>
              <a:buChar char="•"/>
              <a:tabLst>
                <a:tab pos="542751" algn="l"/>
              </a:tabLst>
            </a:pPr>
            <a:r>
              <a:rPr lang="ru-RU" sz="1600" dirty="0"/>
              <a:t>Предложение по созданию научной лаборатории по волоконной оптике в рамках гранта РФФИ  совместно с  Национальной Академией Наук  республики Беларусь (руководитель - </a:t>
            </a:r>
            <a:r>
              <a:rPr lang="ru-RU" sz="1600" dirty="0">
                <a:solidFill>
                  <a:srgbClr val="FF0000"/>
                </a:solidFill>
              </a:rPr>
              <a:t>профессор кафедры №23 </a:t>
            </a:r>
            <a:r>
              <a:rPr lang="ru-RU" sz="1600" dirty="0" err="1">
                <a:solidFill>
                  <a:srgbClr val="FF0000"/>
                </a:solidFill>
              </a:rPr>
              <a:t>Шакин</a:t>
            </a:r>
            <a:r>
              <a:rPr lang="ru-RU" sz="1600" dirty="0">
                <a:solidFill>
                  <a:srgbClr val="FF0000"/>
                </a:solidFill>
              </a:rPr>
              <a:t> О.В.)</a:t>
            </a:r>
          </a:p>
          <a:p>
            <a:pPr algn="ctr">
              <a:spcBef>
                <a:spcPct val="50000"/>
              </a:spcBef>
              <a:tabLst>
                <a:tab pos="542751" algn="l"/>
              </a:tabLst>
            </a:pPr>
            <a:r>
              <a:rPr lang="ru-RU" sz="1600" dirty="0">
                <a:solidFill>
                  <a:srgbClr val="FF0000"/>
                </a:solidFill>
              </a:rPr>
              <a:t>Деятельность студенческого отделения SPIE/OSA ГУАП:</a:t>
            </a:r>
          </a:p>
          <a:p>
            <a:pPr marL="285684" indent="-285684">
              <a:spcBef>
                <a:spcPct val="50000"/>
              </a:spcBef>
              <a:buFont typeface="Arial" pitchFamily="34" charset="0"/>
              <a:buChar char="•"/>
              <a:tabLst>
                <a:tab pos="542751" algn="l"/>
              </a:tabLst>
            </a:pPr>
            <a:r>
              <a:rPr lang="ru-RU" sz="1600" dirty="0"/>
              <a:t>Привлечение новых членов отделения из числа студентов Института №2 и других институтов университета;</a:t>
            </a:r>
          </a:p>
          <a:p>
            <a:pPr marL="285684" indent="-285684">
              <a:buFont typeface="Arial" pitchFamily="34" charset="0"/>
              <a:buChar char="•"/>
            </a:pPr>
            <a:r>
              <a:rPr lang="ru-RU" sz="1600" dirty="0"/>
              <a:t>Взаимодействие со школами и гимназиями Санкт-Петербурга;</a:t>
            </a:r>
          </a:p>
          <a:p>
            <a:pPr marL="285684" indent="-285684">
              <a:buFont typeface="Arial" pitchFamily="34" charset="0"/>
              <a:buChar char="•"/>
            </a:pPr>
            <a:r>
              <a:rPr lang="ru-RU" sz="1600" dirty="0"/>
              <a:t>Развитие сотрудничества со студенческими отделениями SPIE/OSA в России и за рубежом;</a:t>
            </a:r>
          </a:p>
          <a:p>
            <a:pPr marL="285684" indent="-285684">
              <a:buFont typeface="Arial" pitchFamily="34" charset="0"/>
              <a:buChar char="•"/>
            </a:pPr>
            <a:r>
              <a:rPr lang="ru-RU" sz="1600" dirty="0"/>
              <a:t>Конференция «</a:t>
            </a:r>
            <a:r>
              <a:rPr lang="en-US" sz="1600" dirty="0"/>
              <a:t>SPIE Optical Metrology 2019», </a:t>
            </a:r>
            <a:r>
              <a:rPr lang="ru-RU" sz="1600" dirty="0"/>
              <a:t>Мюнхен, Германия 24-27 июня 2019 г.;</a:t>
            </a:r>
          </a:p>
          <a:p>
            <a:pPr marL="285684" indent="-285684">
              <a:buFont typeface="Arial" pitchFamily="34" charset="0"/>
              <a:buChar char="•"/>
            </a:pPr>
            <a:r>
              <a:rPr lang="en-US" sz="1600" dirty="0"/>
              <a:t>XIII ISA European Students Paper Competition (ESPC-2019)</a:t>
            </a:r>
            <a:r>
              <a:rPr lang="ru-RU" sz="1600" dirty="0"/>
              <a:t>;</a:t>
            </a:r>
          </a:p>
          <a:p>
            <a:pPr marL="285684" indent="-285684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dirty="0"/>
              <a:t>Участие в международных конференциях и мастер-классах, организуемых </a:t>
            </a:r>
            <a:r>
              <a:rPr lang="en-US" sz="1600" dirty="0"/>
              <a:t>SPIE </a:t>
            </a:r>
            <a:r>
              <a:rPr lang="ru-RU" sz="1600" dirty="0"/>
              <a:t>и </a:t>
            </a:r>
            <a:r>
              <a:rPr lang="en-US" sz="1600" dirty="0"/>
              <a:t>OSA</a:t>
            </a:r>
            <a:r>
              <a:rPr lang="ru-RU" sz="1600" dirty="0"/>
              <a:t>.</a:t>
            </a:r>
          </a:p>
          <a:p>
            <a:pPr lvl="0"/>
            <a:endParaRPr lang="ru-RU" sz="1600" dirty="0"/>
          </a:p>
          <a:p>
            <a:pPr marL="285684" indent="-285684">
              <a:buFont typeface="Arial" pitchFamily="34" charset="0"/>
              <a:buChar char="•"/>
            </a:pPr>
            <a:endParaRPr lang="ru-RU" sz="1600" dirty="0"/>
          </a:p>
          <a:p>
            <a:pPr marL="190439" indent="-190439">
              <a:lnSpc>
                <a:spcPct val="150000"/>
              </a:lnSpc>
              <a:spcBef>
                <a:spcPct val="50000"/>
              </a:spcBef>
              <a:buFont typeface="Arial" pitchFamily="34" charset="0"/>
              <a:buChar char="•"/>
              <a:tabLst>
                <a:tab pos="542751" algn="l"/>
              </a:tabLst>
            </a:pPr>
            <a:endParaRPr lang="ru-RU" sz="1600" dirty="0">
              <a:solidFill>
                <a:srgbClr val="FF0000"/>
              </a:solidFill>
            </a:endParaRPr>
          </a:p>
          <a:p>
            <a:pPr marL="190439" indent="-190439">
              <a:spcBef>
                <a:spcPct val="50000"/>
              </a:spcBef>
              <a:buFont typeface="Arial" pitchFamily="34" charset="0"/>
              <a:buChar char="•"/>
              <a:tabLst>
                <a:tab pos="542751" algn="l"/>
              </a:tabLst>
            </a:pPr>
            <a:endParaRPr lang="ru-RU" sz="1600" dirty="0">
              <a:solidFill>
                <a:srgbClr val="C00000"/>
              </a:solidFill>
            </a:endParaRPr>
          </a:p>
          <a:p>
            <a:pPr marL="190439" indent="-190439">
              <a:spcBef>
                <a:spcPct val="50000"/>
              </a:spcBef>
              <a:tabLst>
                <a:tab pos="542751" algn="l"/>
              </a:tabLst>
            </a:pPr>
            <a:endParaRPr lang="ru-RU" sz="1600" dirty="0">
              <a:solidFill>
                <a:srgbClr val="C00000"/>
              </a:solidFill>
            </a:endParaRPr>
          </a:p>
          <a:p>
            <a:pPr marL="190439" indent="-190439">
              <a:spcBef>
                <a:spcPct val="50000"/>
              </a:spcBef>
              <a:tabLst>
                <a:tab pos="542751" algn="l"/>
              </a:tabLst>
            </a:pPr>
            <a:endParaRPr lang="ru-RU" sz="1600" dirty="0"/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870268" y="3803015"/>
            <a:ext cx="853281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0" rIns="89970" bIns="0">
            <a:spAutoFit/>
          </a:bodyPr>
          <a:lstStyle/>
          <a:p>
            <a:r>
              <a:rPr lang="ru-RU" sz="1400" b="1">
                <a:solidFill>
                  <a:srgbClr val="CC3300"/>
                </a:solidFill>
              </a:rPr>
              <a:t/>
            </a:r>
            <a:br>
              <a:rPr lang="ru-RU" sz="1400" b="1">
                <a:solidFill>
                  <a:srgbClr val="CC3300"/>
                </a:solidFill>
              </a:rPr>
            </a:br>
            <a:endParaRPr lang="ru-RU" sz="1400" b="1">
              <a:solidFill>
                <a:srgbClr val="CC3300"/>
              </a:solidFill>
            </a:endParaRP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1" y="752478"/>
            <a:ext cx="7772400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 dirty="0">
                <a:solidFill>
                  <a:srgbClr val="CC3300"/>
                </a:solidFill>
                <a:latin typeface="Tahoma" pitchFamily="34" charset="0"/>
              </a:rPr>
              <a:t>Международная деятельность</a:t>
            </a:r>
          </a:p>
        </p:txBody>
      </p:sp>
      <p:sp>
        <p:nvSpPr>
          <p:cNvPr id="14341" name="Rectangle 141"/>
          <p:cNvSpPr>
            <a:spLocks noChangeArrowheads="1"/>
          </p:cNvSpPr>
          <p:nvPr/>
        </p:nvSpPr>
        <p:spPr bwMode="auto">
          <a:xfrm>
            <a:off x="611188" y="203200"/>
            <a:ext cx="914400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                                       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4342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91157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36602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Профориентационная работа</a:t>
            </a:r>
          </a:p>
        </p:txBody>
      </p:sp>
      <p:sp>
        <p:nvSpPr>
          <p:cNvPr id="15363" name="Rectangle 33"/>
          <p:cNvSpPr>
            <a:spLocks noChangeArrowheads="1"/>
          </p:cNvSpPr>
          <p:nvPr/>
        </p:nvSpPr>
        <p:spPr bwMode="auto">
          <a:xfrm>
            <a:off x="611190" y="1222377"/>
            <a:ext cx="8447087" cy="440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>
              <a:spcAft>
                <a:spcPts val="1200"/>
              </a:spcAft>
            </a:pPr>
            <a:r>
              <a:rPr lang="ru-RU" sz="1600" dirty="0"/>
              <a:t>	В 2019 году на бюджет было принято </a:t>
            </a:r>
            <a:r>
              <a:rPr lang="ru-RU" sz="1600" dirty="0">
                <a:solidFill>
                  <a:srgbClr val="C00000"/>
                </a:solidFill>
              </a:rPr>
              <a:t>175 </a:t>
            </a:r>
            <a:r>
              <a:rPr lang="ru-RU" sz="1600" dirty="0"/>
              <a:t>бакалавров и специалистов,  </a:t>
            </a:r>
            <a:r>
              <a:rPr lang="ru-RU" sz="1600" dirty="0">
                <a:solidFill>
                  <a:srgbClr val="C00000"/>
                </a:solidFill>
              </a:rPr>
              <a:t>110 </a:t>
            </a:r>
            <a:r>
              <a:rPr lang="ru-RU" sz="1600" dirty="0"/>
              <a:t>магистров, 4 человека – целевой прием; (средний балл ЕГЭ: </a:t>
            </a:r>
            <a:r>
              <a:rPr lang="ru-RU" sz="1600" dirty="0">
                <a:solidFill>
                  <a:srgbClr val="C00000"/>
                </a:solidFill>
              </a:rPr>
              <a:t>75,5</a:t>
            </a:r>
            <a:r>
              <a:rPr lang="ru-RU" sz="1600" dirty="0"/>
              <a:t> – общий конкурс; средний балл ЕГЭ 2018 г. – </a:t>
            </a:r>
            <a:r>
              <a:rPr lang="ru-RU" sz="1600" dirty="0">
                <a:solidFill>
                  <a:srgbClr val="C00000"/>
                </a:solidFill>
              </a:rPr>
              <a:t>71,5</a:t>
            </a:r>
            <a:r>
              <a:rPr lang="ru-RU" sz="1600" dirty="0"/>
              <a:t>) (11.03.01.- </a:t>
            </a:r>
            <a:r>
              <a:rPr lang="ru-RU" sz="1600" dirty="0">
                <a:solidFill>
                  <a:srgbClr val="AB3A8D"/>
                </a:solidFill>
              </a:rPr>
              <a:t>76</a:t>
            </a:r>
            <a:r>
              <a:rPr lang="ru-RU" sz="1600" dirty="0"/>
              <a:t>; 11.03.02 – </a:t>
            </a:r>
            <a:r>
              <a:rPr lang="ru-RU" sz="1600" dirty="0">
                <a:solidFill>
                  <a:srgbClr val="AB3A8D"/>
                </a:solidFill>
              </a:rPr>
              <a:t>73</a:t>
            </a:r>
            <a:r>
              <a:rPr lang="ru-RU" sz="1600" dirty="0"/>
              <a:t>; 11.03.03 – </a:t>
            </a:r>
            <a:r>
              <a:rPr lang="ru-RU" sz="1600" dirty="0">
                <a:solidFill>
                  <a:srgbClr val="AB3A8D"/>
                </a:solidFill>
              </a:rPr>
              <a:t>74</a:t>
            </a:r>
            <a:r>
              <a:rPr lang="ru-RU" sz="1600" dirty="0"/>
              <a:t>; 12.03.01 – </a:t>
            </a:r>
            <a:r>
              <a:rPr lang="ru-RU" sz="1600" dirty="0">
                <a:solidFill>
                  <a:srgbClr val="AB3A8D"/>
                </a:solidFill>
              </a:rPr>
              <a:t>77</a:t>
            </a:r>
            <a:r>
              <a:rPr lang="ru-RU" sz="1600" dirty="0"/>
              <a:t>; 12.03.02 – </a:t>
            </a:r>
            <a:r>
              <a:rPr lang="ru-RU" sz="1600" dirty="0">
                <a:solidFill>
                  <a:srgbClr val="AB3A8D"/>
                </a:solidFill>
              </a:rPr>
              <a:t>75</a:t>
            </a:r>
            <a:r>
              <a:rPr lang="ru-RU" sz="1600" dirty="0"/>
              <a:t>; 12.03.04 – </a:t>
            </a:r>
            <a:r>
              <a:rPr lang="ru-RU" sz="1600" dirty="0">
                <a:solidFill>
                  <a:srgbClr val="AB3A8D"/>
                </a:solidFill>
              </a:rPr>
              <a:t>79</a:t>
            </a:r>
            <a:r>
              <a:rPr lang="ru-RU" sz="1600" dirty="0"/>
              <a:t>; 12.03.05 – </a:t>
            </a:r>
            <a:r>
              <a:rPr lang="ru-RU" sz="1600" dirty="0">
                <a:solidFill>
                  <a:srgbClr val="AB3A8D"/>
                </a:solidFill>
              </a:rPr>
              <a:t>74</a:t>
            </a:r>
            <a:r>
              <a:rPr lang="ru-RU" sz="1600" dirty="0"/>
              <a:t>; 25.05.03 – </a:t>
            </a:r>
            <a:r>
              <a:rPr lang="ru-RU" sz="1600" dirty="0">
                <a:solidFill>
                  <a:srgbClr val="AB3A8D"/>
                </a:solidFill>
              </a:rPr>
              <a:t>74</a:t>
            </a:r>
            <a:r>
              <a:rPr lang="ru-RU" sz="1600" dirty="0"/>
              <a:t>);   </a:t>
            </a:r>
            <a:r>
              <a:rPr lang="ru-RU" sz="1600" dirty="0">
                <a:solidFill>
                  <a:srgbClr val="C00000"/>
                </a:solidFill>
              </a:rPr>
              <a:t>110</a:t>
            </a:r>
            <a:r>
              <a:rPr lang="ru-RU" sz="1600" dirty="0"/>
              <a:t> магистров – 2 на целевое обучение.</a:t>
            </a:r>
          </a:p>
          <a:p>
            <a:pPr>
              <a:spcAft>
                <a:spcPts val="1200"/>
              </a:spcAft>
            </a:pPr>
            <a:r>
              <a:rPr lang="ru-RU" sz="1600" dirty="0"/>
              <a:t>	В 2019 году на контрактную форму обучения было принято: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en-US" sz="1600" dirty="0"/>
              <a:t>I</a:t>
            </a:r>
            <a:r>
              <a:rPr lang="ru-RU" sz="1600" dirty="0"/>
              <a:t>  курс дневного обучения – 20 человек;</a:t>
            </a:r>
            <a:r>
              <a:rPr lang="en-US" sz="1600" dirty="0"/>
              <a:t> I</a:t>
            </a:r>
            <a:r>
              <a:rPr lang="ru-RU" sz="1600" dirty="0"/>
              <a:t>  курс заочного  обучения – 15 человек.</a:t>
            </a:r>
          </a:p>
          <a:p>
            <a:pPr>
              <a:spcAft>
                <a:spcPts val="1200"/>
              </a:spcAft>
              <a:buFont typeface="Wingdings" pitchFamily="2" charset="2"/>
              <a:buChar char="Ø"/>
            </a:pPr>
            <a:r>
              <a:rPr lang="ru-RU" sz="1600" dirty="0"/>
              <a:t>Восстановлено и переведено из других университетов – 20 человек.</a:t>
            </a:r>
          </a:p>
          <a:p>
            <a:pPr>
              <a:spcAft>
                <a:spcPts val="0"/>
              </a:spcAft>
            </a:pPr>
            <a:r>
              <a:rPr lang="ru-RU" sz="1600" dirty="0"/>
              <a:t>	В 2019 году в институте  проводилась работа в 35 школах, закрепленных за институтом. </a:t>
            </a:r>
          </a:p>
          <a:p>
            <a:pPr>
              <a:spcAft>
                <a:spcPts val="0"/>
              </a:spcAft>
            </a:pPr>
            <a:r>
              <a:rPr lang="ru-RU" sz="1600" dirty="0"/>
              <a:t>	Институт сотрудничает с колледжами (ФСПО ГУАП, Городского хозяйства, Радиотехническим лицеем). В 2019 году из этих колледжей поступило на 1 курс очной формы обучения – 16 человек.</a:t>
            </a:r>
          </a:p>
          <a:p>
            <a:pPr>
              <a:spcAft>
                <a:spcPts val="0"/>
              </a:spcAft>
            </a:pPr>
            <a:r>
              <a:rPr lang="ru-RU" sz="1600" dirty="0"/>
              <a:t>	В 2019 году институт №2 провел 2 дня Открытых дверей, на которых присутствовало более 200 школьников.</a:t>
            </a:r>
          </a:p>
        </p:txBody>
      </p:sp>
      <p:sp>
        <p:nvSpPr>
          <p:cNvPr id="15364" name="Rectangle 141"/>
          <p:cNvSpPr>
            <a:spLocks noChangeArrowheads="1"/>
          </p:cNvSpPr>
          <p:nvPr/>
        </p:nvSpPr>
        <p:spPr bwMode="auto">
          <a:xfrm>
            <a:off x="2497138" y="222250"/>
            <a:ext cx="56562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</a:t>
            </a:r>
            <a:r>
              <a:rPr lang="en-US" dirty="0" smtClean="0"/>
              <a:t>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5365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" y="15240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622303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Профессорско-преподавательский состав</a:t>
            </a:r>
          </a:p>
        </p:txBody>
      </p:sp>
      <p:graphicFrame>
        <p:nvGraphicFramePr>
          <p:cNvPr id="7635" name="Group 4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288018"/>
              </p:ext>
            </p:extLst>
          </p:nvPr>
        </p:nvGraphicFramePr>
        <p:xfrm>
          <a:off x="611188" y="908050"/>
          <a:ext cx="7921626" cy="2835856"/>
        </p:xfrm>
        <a:graphic>
          <a:graphicData uri="http://schemas.openxmlformats.org/drawingml/2006/table">
            <a:tbl>
              <a:tblPr/>
              <a:tblGrid>
                <a:gridCol w="752792"/>
                <a:gridCol w="1173480"/>
                <a:gridCol w="1066800"/>
                <a:gridCol w="1234440"/>
                <a:gridCol w="838200"/>
                <a:gridCol w="701040"/>
                <a:gridCol w="914400"/>
                <a:gridCol w="1240474"/>
              </a:tblGrid>
              <a:tr h="82514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Кафедра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Профессора/средний возраст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Доценты/средний возраст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Старшие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преподаватели/средний возраст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Ассистенты/средний возраст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 </a:t>
                      </a:r>
                      <a:b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лет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Шт. единицы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Доля почасовой нагрузки, %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3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4/67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11/54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1/64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-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14,25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7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861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4/64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12/63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-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-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12,75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0,5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377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12/70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20/55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4/30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4/27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28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3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96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12" marB="46812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9/72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18/50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4/35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2/25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6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16,5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</a:t>
                      </a: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11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12" marB="4681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0" name="Rectangle 295"/>
          <p:cNvSpPr>
            <a:spLocks noChangeArrowheads="1"/>
          </p:cNvSpPr>
          <p:nvPr/>
        </p:nvSpPr>
        <p:spPr bwMode="auto">
          <a:xfrm>
            <a:off x="611188" y="4041776"/>
            <a:ext cx="4572000" cy="30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>
              <a:spcBef>
                <a:spcPct val="50000"/>
              </a:spcBef>
              <a:tabLst>
                <a:tab pos="1615555" algn="l"/>
                <a:tab pos="3231111" algn="l"/>
              </a:tabLst>
            </a:pPr>
            <a:endParaRPr lang="ru-RU" sz="1400">
              <a:solidFill>
                <a:srgbClr val="CC3300"/>
              </a:solidFill>
            </a:endParaRPr>
          </a:p>
        </p:txBody>
      </p:sp>
      <p:graphicFrame>
        <p:nvGraphicFramePr>
          <p:cNvPr id="7634" name="Group 4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975623"/>
              </p:ext>
            </p:extLst>
          </p:nvPr>
        </p:nvGraphicFramePr>
        <p:xfrm>
          <a:off x="579755" y="3962399"/>
          <a:ext cx="8274050" cy="2491742"/>
        </p:xfrm>
        <a:graphic>
          <a:graphicData uri="http://schemas.openxmlformats.org/drawingml/2006/table">
            <a:tbl>
              <a:tblPr/>
              <a:tblGrid>
                <a:gridCol w="1188085"/>
                <a:gridCol w="807720"/>
                <a:gridCol w="872808"/>
                <a:gridCol w="1420812"/>
                <a:gridCol w="1211263"/>
                <a:gridCol w="1189037"/>
                <a:gridCol w="1584325"/>
              </a:tblGrid>
              <a:tr h="28820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Кафедра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Средний возраст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докторов наук (более 10 %)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остепененных (более 60 %)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штатных, работающих на полную ставку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% работающих в промышленности (более 10 %)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18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Совм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997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21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58 лет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43 года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93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87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97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63 года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58 лет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85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16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97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63 года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51 год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91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85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22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997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24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0000" marR="90000" marT="46800" marB="4680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57 лет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47 лет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28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84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3399"/>
                          </a:solidFill>
                          <a:effectLst/>
                          <a:latin typeface="Tahoma" pitchFamily="34" charset="0"/>
                        </a:rPr>
                        <a:t>20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74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72" name="Rectangle 141"/>
          <p:cNvSpPr>
            <a:spLocks noChangeArrowheads="1"/>
          </p:cNvSpPr>
          <p:nvPr/>
        </p:nvSpPr>
        <p:spPr bwMode="auto">
          <a:xfrm>
            <a:off x="2135190" y="203200"/>
            <a:ext cx="621823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</a:t>
            </a:r>
            <a:r>
              <a:rPr lang="en-US" dirty="0" smtClean="0"/>
              <a:t>                 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7273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" y="13335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36602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algn="l"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Профориентационная работа</a:t>
            </a:r>
          </a:p>
        </p:txBody>
      </p:sp>
      <p:sp>
        <p:nvSpPr>
          <p:cNvPr id="15363" name="Rectangle 33"/>
          <p:cNvSpPr>
            <a:spLocks noChangeArrowheads="1"/>
          </p:cNvSpPr>
          <p:nvPr/>
        </p:nvSpPr>
        <p:spPr bwMode="auto">
          <a:xfrm>
            <a:off x="611190" y="1222377"/>
            <a:ext cx="8447087" cy="1140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algn="ctr">
              <a:spcAft>
                <a:spcPts val="1200"/>
              </a:spcAft>
            </a:pPr>
            <a:r>
              <a:rPr lang="ru-RU" sz="1600" dirty="0"/>
              <a:t>Для школьников 15 мая 2019 г.</a:t>
            </a:r>
          </a:p>
          <a:p>
            <a:pPr algn="ctr">
              <a:spcAft>
                <a:spcPts val="1200"/>
              </a:spcAft>
            </a:pPr>
            <a:r>
              <a:rPr lang="ru-RU" sz="1600" dirty="0"/>
              <a:t> был проведен </a:t>
            </a:r>
          </a:p>
          <a:p>
            <a:pPr algn="ctr">
              <a:spcAft>
                <a:spcPts val="1200"/>
              </a:spcAft>
            </a:pPr>
            <a:r>
              <a:rPr lang="ru-RU" sz="1600" dirty="0">
                <a:solidFill>
                  <a:srgbClr val="AB3A8D"/>
                </a:solidFill>
              </a:rPr>
              <a:t>«Международный день света» </a:t>
            </a:r>
          </a:p>
        </p:txBody>
      </p:sp>
      <p:sp>
        <p:nvSpPr>
          <p:cNvPr id="15364" name="Rectangle 141"/>
          <p:cNvSpPr>
            <a:spLocks noChangeArrowheads="1"/>
          </p:cNvSpPr>
          <p:nvPr/>
        </p:nvSpPr>
        <p:spPr bwMode="auto">
          <a:xfrm>
            <a:off x="2497138" y="222250"/>
            <a:ext cx="56562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</a:t>
            </a:r>
            <a:r>
              <a:rPr lang="en-US" dirty="0" smtClean="0"/>
              <a:t>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5365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" y="15240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6" y="2631882"/>
            <a:ext cx="4054233" cy="2685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181" y="2771923"/>
            <a:ext cx="3631380" cy="2405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2756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141"/>
          <p:cNvSpPr>
            <a:spLocks noChangeArrowheads="1"/>
          </p:cNvSpPr>
          <p:nvPr/>
        </p:nvSpPr>
        <p:spPr bwMode="auto">
          <a:xfrm>
            <a:off x="2497138" y="222250"/>
            <a:ext cx="56562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</a:t>
            </a:r>
            <a:r>
              <a:rPr lang="en-US" dirty="0" smtClean="0"/>
              <a:t>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5365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" y="15240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029" y="571503"/>
            <a:ext cx="78837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B3A8D"/>
                </a:solidFill>
              </a:rPr>
              <a:t>Результаты выполнения перспективного плана развития </a:t>
            </a:r>
            <a:r>
              <a:rPr lang="ru-RU" dirty="0" smtClean="0">
                <a:solidFill>
                  <a:srgbClr val="AB3A8D"/>
                </a:solidFill>
              </a:rPr>
              <a:t>института  на </a:t>
            </a:r>
            <a:r>
              <a:rPr lang="ru-RU" dirty="0">
                <a:solidFill>
                  <a:srgbClr val="AB3A8D"/>
                </a:solidFill>
              </a:rPr>
              <a:t>период 2019 - 2024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833552"/>
              </p:ext>
            </p:extLst>
          </p:nvPr>
        </p:nvGraphicFramePr>
        <p:xfrm>
          <a:off x="0" y="848502"/>
          <a:ext cx="9144001" cy="593940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00364"/>
                <a:gridCol w="6713995"/>
                <a:gridCol w="898639"/>
                <a:gridCol w="831003"/>
              </a:tblGrid>
              <a:tr h="17414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FF3300"/>
                          </a:solidFill>
                          <a:effectLst/>
                        </a:rPr>
                        <a:t>№ п/п</a:t>
                      </a:r>
                      <a:endParaRPr lang="ru-RU" sz="1400" b="0" i="0" u="none" strike="noStrike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FF3300"/>
                          </a:solidFill>
                          <a:effectLst/>
                        </a:rPr>
                        <a:t>Показатели</a:t>
                      </a:r>
                      <a:endParaRPr lang="ru-RU" sz="1400" b="0" i="0" u="none" strike="noStrike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FF3300"/>
                          </a:solidFill>
                          <a:effectLst/>
                        </a:rPr>
                        <a:t>План 2019 г.</a:t>
                      </a:r>
                      <a:endParaRPr lang="ru-RU" sz="1400" b="0" i="0" u="none" strike="noStrike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FF3300"/>
                          </a:solidFill>
                          <a:effectLst/>
                        </a:rPr>
                        <a:t>Факт 2019 г.</a:t>
                      </a:r>
                      <a:endParaRPr lang="ru-RU" sz="1400" b="0" i="0" u="none" strike="noStrike" dirty="0"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17414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CC3300"/>
                          </a:solidFill>
                          <a:effectLst/>
                        </a:rPr>
                        <a:t>1 Образование</a:t>
                      </a:r>
                      <a:endParaRPr lang="ru-RU" sz="1400" b="1" i="0" u="none" strike="noStrike" dirty="0"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637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1.1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Прием на обучение по договорам об оказании платных образовательных услуг, чел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35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3938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1.2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Средний балл ЕГЭ (аттестата), зачисленных в институт/факультет на образовательные программы СПО, бакалавриата и специалитета, балл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72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73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1986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1.3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обучающихся в магистратуре, проходящих целевое </a:t>
                      </a:r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обучение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2637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1.4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Численность обучающихся в аспирантуре, проходящих целевое обучение по договорам с ГУАП, чел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1986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1.5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выпускников в численности приема соответствующего года, %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70%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smtClean="0">
                          <a:solidFill>
                            <a:srgbClr val="333399"/>
                          </a:solidFill>
                          <a:effectLst/>
                        </a:rPr>
                        <a:t>80%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458964">
                <a:tc rowSpan="3"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1.6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выпускников аспирантуры, представивших к защите диссертацию на соискание ученой степени кандидата наук, в течение года с момента окончания </a:t>
                      </a:r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обучения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b"/>
                </a:tc>
              </a:tr>
              <a:tr h="1741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‑ за счет средств федерального бюджета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25%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25%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1986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‑ проходящих целевое обучение по договорам с ГУАП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19863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1.7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реализуемых образовательных программ ДПО, шт.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2637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1.8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вновь лицензируемых направлений/специальностей СПО/ВО, шт.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3288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1.9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образовательных программ, прошедших профессионально-общественную аккредитацию, шт.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3938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1.10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образовательных программ, включающих организацию практической подготовки обучающихся с использованием ресурсов профильных организаций, шт.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52404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1.11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практико-ориентированных образовательных программ инженерного и социально-экономического профилей, предполагающих командное выполнение проектов полного жизненного цикла, шт.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39388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1.12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учебных дисциплин, реализуемых с использованием дистанционных образовательных технологий, %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10%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100%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  <a:tr h="26371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1.13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учебных дисциплин, подготовленных к реализации на иностранном языке, шт.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2450" marR="2450" marT="3266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5773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141"/>
          <p:cNvSpPr>
            <a:spLocks noChangeArrowheads="1"/>
          </p:cNvSpPr>
          <p:nvPr/>
        </p:nvSpPr>
        <p:spPr bwMode="auto">
          <a:xfrm>
            <a:off x="2497138" y="222250"/>
            <a:ext cx="56562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</a:t>
            </a:r>
            <a:r>
              <a:rPr lang="en-US" dirty="0" smtClean="0"/>
              <a:t>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5365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" y="15240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029" y="571503"/>
            <a:ext cx="78837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B3A8D"/>
                </a:solidFill>
              </a:rPr>
              <a:t>Результаты выполнения перспективного плана развития </a:t>
            </a:r>
            <a:r>
              <a:rPr lang="ru-RU" dirty="0" smtClean="0">
                <a:solidFill>
                  <a:srgbClr val="AB3A8D"/>
                </a:solidFill>
              </a:rPr>
              <a:t>института  на </a:t>
            </a:r>
            <a:r>
              <a:rPr lang="ru-RU" dirty="0">
                <a:solidFill>
                  <a:srgbClr val="AB3A8D"/>
                </a:solidFill>
              </a:rPr>
              <a:t>период 2019 - 2024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626679"/>
              </p:ext>
            </p:extLst>
          </p:nvPr>
        </p:nvGraphicFramePr>
        <p:xfrm>
          <a:off x="51757" y="897147"/>
          <a:ext cx="9044798" cy="52578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595800"/>
                <a:gridCol w="6797091"/>
                <a:gridCol w="842790"/>
                <a:gridCol w="809117"/>
              </a:tblGrid>
              <a:tr h="243945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CC3300"/>
                          </a:solidFill>
                          <a:effectLst/>
                        </a:rPr>
                        <a:t>2 Наука и инновации</a:t>
                      </a:r>
                      <a:endParaRPr lang="ru-RU" sz="2000" b="1" i="0" u="none" strike="noStrike" dirty="0"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41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2.1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Объем финансирования научных исследований и разработок, тыс. руб.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30000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81950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288025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2.2.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ППС, участвующих в выполнении НИР (НИОКР), %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10</a:t>
                      </a:r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21%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295966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2.3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обучающихся, участвующих в выполнении НИР (НИОКР), %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5%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5%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436110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2.4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публикаций, индексируемых в международных информационно-аналитических системах научного цитирования (Web of Science, Scopus), шт.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50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76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3017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2.5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созданных результатов интеллектуальной деятельности (патенты, регистрации и т.п.), шт.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21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4847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2.6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защит диссертаций на соискание ученой степени кандидата наук, выполненных аспирантами/сотрудниками института/факультета, шт.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308473"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2.7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защит диссертаций на соискание ученой степени доктора наук, выполненных сотрудниками института/факультета, шт.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7006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141"/>
          <p:cNvSpPr>
            <a:spLocks noChangeArrowheads="1"/>
          </p:cNvSpPr>
          <p:nvPr/>
        </p:nvSpPr>
        <p:spPr bwMode="auto">
          <a:xfrm>
            <a:off x="2497138" y="222250"/>
            <a:ext cx="56562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</a:t>
            </a:r>
            <a:r>
              <a:rPr lang="en-US" dirty="0" smtClean="0"/>
              <a:t>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5365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" y="15240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029" y="571503"/>
            <a:ext cx="78837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B3A8D"/>
                </a:solidFill>
              </a:rPr>
              <a:t>Результаты выполнения перспективного плана развития </a:t>
            </a:r>
            <a:r>
              <a:rPr lang="ru-RU" dirty="0" smtClean="0">
                <a:solidFill>
                  <a:srgbClr val="AB3A8D"/>
                </a:solidFill>
              </a:rPr>
              <a:t>института  на </a:t>
            </a:r>
            <a:r>
              <a:rPr lang="ru-RU" dirty="0">
                <a:solidFill>
                  <a:srgbClr val="AB3A8D"/>
                </a:solidFill>
              </a:rPr>
              <a:t>период 2019 - 2024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920616"/>
              </p:ext>
            </p:extLst>
          </p:nvPr>
        </p:nvGraphicFramePr>
        <p:xfrm>
          <a:off x="0" y="871268"/>
          <a:ext cx="9144001" cy="587692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2335"/>
                <a:gridCol w="6577909"/>
                <a:gridCol w="958467"/>
                <a:gridCol w="1005290"/>
              </a:tblGrid>
              <a:tr h="257998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CC3300"/>
                          </a:solidFill>
                          <a:effectLst/>
                        </a:rPr>
                        <a:t>3 Международная деятельность</a:t>
                      </a:r>
                      <a:endParaRPr lang="ru-RU" sz="2000" b="1" i="0" u="none" strike="noStrike" dirty="0"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5799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3.1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Численность иностранных студентов, чел.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7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22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52967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3.2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международных конференций, симпозиумов, иных мероприятий, организованных институтом/факультетом, шт.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39252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3.3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реализуемых программ академической мобильности студентов и НПР с зарубежными университетами, шт.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50426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3.4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реализуемых программ двойных дипломов с зарубежными университетами, шт.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257998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CC3300"/>
                          </a:solidFill>
                          <a:effectLst/>
                        </a:rPr>
                        <a:t>4 Воспитательная деятельность и социальное сопровождение</a:t>
                      </a:r>
                      <a:endParaRPr lang="ru-RU" sz="2000" b="1" i="0" u="none" strike="noStrike" dirty="0"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756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4.1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студентов, участвовавших в фестивалях и конкурсах регионального, всероссийского и международного уровней, чел.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15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39660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4.2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Количество студентов, задействованных в работе творческих коллективов, в студенческих отрядах и волонтерских движениях, чел.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30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  <a:tr h="25338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4.3</a:t>
                      </a:r>
                      <a:endParaRPr lang="ru-RU" sz="14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ППС, вовлеченных во внеучебную работу со студентами, %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30</a:t>
                      </a:r>
                      <a:r>
                        <a:rPr lang="ru-RU" sz="20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%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25%</a:t>
                      </a:r>
                      <a:endParaRPr lang="ru-RU" sz="20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144" marR="7144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89067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141"/>
          <p:cNvSpPr>
            <a:spLocks noChangeArrowheads="1"/>
          </p:cNvSpPr>
          <p:nvPr/>
        </p:nvSpPr>
        <p:spPr bwMode="auto">
          <a:xfrm>
            <a:off x="2497138" y="222250"/>
            <a:ext cx="5656262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</a:t>
            </a:r>
            <a:r>
              <a:rPr lang="en-US" dirty="0" smtClean="0"/>
              <a:t>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5365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5" y="152400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8029" y="571503"/>
            <a:ext cx="78837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AB3A8D"/>
                </a:solidFill>
              </a:rPr>
              <a:t>Результаты выполнения перспективного плана развития </a:t>
            </a:r>
            <a:r>
              <a:rPr lang="ru-RU" dirty="0" smtClean="0">
                <a:solidFill>
                  <a:srgbClr val="AB3A8D"/>
                </a:solidFill>
              </a:rPr>
              <a:t>института  на </a:t>
            </a:r>
            <a:r>
              <a:rPr lang="ru-RU" dirty="0">
                <a:solidFill>
                  <a:srgbClr val="AB3A8D"/>
                </a:solidFill>
              </a:rPr>
              <a:t>период 2019 - 2024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105878"/>
              </p:ext>
            </p:extLst>
          </p:nvPr>
        </p:nvGraphicFramePr>
        <p:xfrm>
          <a:off x="-2" y="1009818"/>
          <a:ext cx="9144001" cy="584818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411615"/>
                <a:gridCol w="6257918"/>
                <a:gridCol w="1132250"/>
                <a:gridCol w="1342218"/>
              </a:tblGrid>
              <a:tr h="36249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2000" u="none" strike="noStrike" dirty="0">
                          <a:solidFill>
                            <a:srgbClr val="CC3300"/>
                          </a:solidFill>
                          <a:effectLst/>
                        </a:rPr>
                        <a:t>5 Организационная и кадровая политика</a:t>
                      </a:r>
                      <a:endParaRPr lang="ru-RU" sz="2000" b="1" i="0" u="none" strike="noStrike" dirty="0">
                        <a:solidFill>
                          <a:srgbClr val="CC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394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5.1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штатных ППС работающих на полную ставку в общей штатной численности ППС, приведенной к полной ставке, 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80,00</a:t>
                      </a:r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333399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b"/>
                </a:tc>
              </a:tr>
              <a:tr h="106775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5.2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штатных ППС в возрасте до 40 лет в общей штатной численности ППС, приведенной к полной ставке, 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10</a:t>
                      </a:r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10%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</a:tr>
              <a:tr h="7151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5.3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штатных ППС в общей штатной численности ППС, приведенной к полной ставке, 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85%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60%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</a:tr>
              <a:tr h="7151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5.4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ППС, имеющих ученую степень, в общей штатной численности ППС, приведенной к полной ставке, 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93%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93%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</a:tr>
              <a:tr h="172864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5.5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ППС, привлекаемых на условиях внешнего совместительства и являющихся работниками из числа руководителей и работников организаций, деятельность которых связана с направленностью (профилем) реализуемой образовательной программы (имеющих стаж работы в данной профессиональной области не менее 3 лет), в общей штатной численности ППС, приведенной к полной ставке, 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10%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17%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</a:tr>
              <a:tr h="71511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5.6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u="none" strike="noStrike" dirty="0">
                          <a:solidFill>
                            <a:srgbClr val="333399"/>
                          </a:solidFill>
                          <a:effectLst/>
                        </a:rPr>
                        <a:t>Доля учебной нагрузки, реализуемой на условиях почасовой оплаты труда, 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15%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 smtClean="0">
                          <a:solidFill>
                            <a:srgbClr val="333399"/>
                          </a:solidFill>
                          <a:effectLst/>
                        </a:rPr>
                        <a:t>3,5%</a:t>
                      </a:r>
                      <a:endParaRPr lang="ru-RU" sz="1600" b="0" i="0" u="none" strike="noStrike" dirty="0">
                        <a:solidFill>
                          <a:srgbClr val="333399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92" marR="6392" marT="852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63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3"/>
          <p:cNvSpPr>
            <a:spLocks noGrp="1" noChangeArrowheads="1"/>
          </p:cNvSpPr>
          <p:nvPr>
            <p:ph type="title"/>
          </p:nvPr>
        </p:nvSpPr>
        <p:spPr>
          <a:xfrm>
            <a:off x="611188" y="774701"/>
            <a:ext cx="8532812" cy="215444"/>
          </a:xfrm>
          <a:noFill/>
        </p:spPr>
        <p:txBody>
          <a:bodyPr lIns="89970" tIns="0" rIns="89970" bIns="0" anchor="t">
            <a:spAutoFit/>
          </a:bodyPr>
          <a:lstStyle/>
          <a:p>
            <a:pPr eaLnBrk="1" hangingPunct="1"/>
            <a:r>
              <a:rPr lang="ru-RU" sz="1400" b="1">
                <a:solidFill>
                  <a:srgbClr val="CC3300"/>
                </a:solidFill>
                <a:latin typeface="Tahoma" pitchFamily="34" charset="0"/>
              </a:rPr>
              <a:t>Основные цели и задачи развития института</a:t>
            </a:r>
          </a:p>
        </p:txBody>
      </p:sp>
      <p:sp>
        <p:nvSpPr>
          <p:cNvPr id="17411" name="Rectangle 33"/>
          <p:cNvSpPr>
            <a:spLocks noChangeArrowheads="1"/>
          </p:cNvSpPr>
          <p:nvPr/>
        </p:nvSpPr>
        <p:spPr bwMode="auto">
          <a:xfrm>
            <a:off x="557850" y="1071245"/>
            <a:ext cx="7921625" cy="5480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970" tIns="46784" rIns="89970" bIns="46784">
            <a:spAutoFit/>
          </a:bodyPr>
          <a:lstStyle/>
          <a:p>
            <a:pPr marL="360247" indent="-360247">
              <a:buClr>
                <a:srgbClr val="990000"/>
              </a:buClr>
              <a:buFontTx/>
              <a:buAutoNum type="arabicParenR"/>
            </a:pPr>
            <a:r>
              <a:rPr lang="ru-RU" sz="1400" dirty="0"/>
              <a:t>Совершенствование учебного процесса:</a:t>
            </a:r>
          </a:p>
          <a:p>
            <a:pPr marL="742712" lvl="1" indent="-285659">
              <a:buClr>
                <a:srgbClr val="CC3300"/>
              </a:buClr>
              <a:buFontTx/>
              <a:buChar char="•"/>
            </a:pPr>
            <a:r>
              <a:rPr lang="ru-RU" sz="1400" dirty="0"/>
              <a:t>Подготовка РПД и УМКД по ФГОС 3++.</a:t>
            </a:r>
          </a:p>
          <a:p>
            <a:pPr marL="742712" lvl="1" indent="-285659">
              <a:buClr>
                <a:srgbClr val="CC3300"/>
              </a:buClr>
              <a:buFontTx/>
              <a:buChar char="•"/>
            </a:pPr>
            <a:r>
              <a:rPr lang="ru-RU" sz="1400" dirty="0"/>
              <a:t>Постановка </a:t>
            </a:r>
            <a:r>
              <a:rPr lang="ru-RU" sz="1400" dirty="0" smtClean="0"/>
              <a:t>100</a:t>
            </a:r>
            <a:r>
              <a:rPr lang="ru-RU" sz="1400" dirty="0"/>
              <a:t>% электронных курсов дисциплин.</a:t>
            </a:r>
          </a:p>
          <a:p>
            <a:pPr marL="742712" lvl="1" indent="-285659">
              <a:buClr>
                <a:srgbClr val="CC3300"/>
              </a:buClr>
              <a:buFontTx/>
              <a:buChar char="•"/>
            </a:pPr>
            <a:r>
              <a:rPr lang="ru-RU" sz="1400" dirty="0"/>
              <a:t>Выполнение плана изданий учебно-методической литературы кафедрами института.</a:t>
            </a:r>
          </a:p>
          <a:p>
            <a:pPr marL="742712" lvl="1" indent="-285659">
              <a:buClr>
                <a:srgbClr val="CC3300"/>
              </a:buClr>
              <a:buFontTx/>
              <a:buChar char="•"/>
            </a:pPr>
            <a:r>
              <a:rPr lang="ru-RU" sz="1400" dirty="0"/>
              <a:t>Содействие в трудоустройстве выпускников.</a:t>
            </a:r>
          </a:p>
          <a:p>
            <a:pPr marL="742712" lvl="1" indent="-285659">
              <a:buClr>
                <a:srgbClr val="CC3300"/>
              </a:buClr>
              <a:buFontTx/>
              <a:buChar char="•"/>
            </a:pPr>
            <a:r>
              <a:rPr lang="ru-RU" sz="1400" dirty="0"/>
              <a:t>Улучшение качества сопровождения учебного процесса на кафедрах.</a:t>
            </a:r>
          </a:p>
          <a:p>
            <a:pPr marL="360247" indent="-360247">
              <a:buClr>
                <a:srgbClr val="990000"/>
              </a:buClr>
              <a:buFontTx/>
              <a:buAutoNum type="arabicParenR"/>
            </a:pPr>
            <a:r>
              <a:rPr lang="ru-RU" sz="1400" dirty="0"/>
              <a:t>Подача не менее 50 заявок на гранты и конкурсы научно-педагогическими работниками института в РФФИ, РНФ, </a:t>
            </a:r>
            <a:r>
              <a:rPr lang="ru-RU" sz="1400" dirty="0" err="1"/>
              <a:t>Минпромторг</a:t>
            </a:r>
            <a:r>
              <a:rPr lang="ru-RU" sz="1400" dirty="0"/>
              <a:t>, </a:t>
            </a:r>
            <a:r>
              <a:rPr lang="ru-RU" sz="1400" dirty="0" err="1"/>
              <a:t>Миноборнауки</a:t>
            </a:r>
            <a:r>
              <a:rPr lang="ru-RU" sz="1400" dirty="0"/>
              <a:t> и другие фонды.</a:t>
            </a:r>
          </a:p>
          <a:p>
            <a:pPr marL="360247" indent="-360247">
              <a:buClr>
                <a:srgbClr val="990000"/>
              </a:buClr>
              <a:buFontTx/>
              <a:buAutoNum type="arabicParenR"/>
            </a:pPr>
            <a:r>
              <a:rPr lang="ru-RU" sz="1400" dirty="0"/>
              <a:t>Развитие профориентационной работы в школах, колледжах, техникумах  и лицеях с целью привлечения в институт качественного состава абитуриентов и обеспечения необходимого контингента контактных студентов, повышение среднего балла ЕГЭ.</a:t>
            </a:r>
          </a:p>
          <a:p>
            <a:pPr marL="360247" indent="-360247">
              <a:buClr>
                <a:srgbClr val="990000"/>
              </a:buClr>
              <a:buFontTx/>
              <a:buAutoNum type="arabicParenR"/>
            </a:pPr>
            <a:r>
              <a:rPr lang="ru-RU" sz="1400" dirty="0"/>
              <a:t>Увеличение объема выполняемых НИР и ОКР в ОКБ РЭС и на кафедрах института, привлечение студентов к выполняемым в ОКБ и на кафедрах работам, развитие проектно-технологической магистратуры.</a:t>
            </a:r>
          </a:p>
          <a:p>
            <a:pPr marL="360247" indent="-360247">
              <a:buClr>
                <a:srgbClr val="990000"/>
              </a:buClr>
              <a:buFontTx/>
              <a:buAutoNum type="arabicParenR"/>
            </a:pPr>
            <a:r>
              <a:rPr lang="ru-RU" sz="1400" dirty="0"/>
              <a:t>Проведение </a:t>
            </a:r>
            <a:r>
              <a:rPr lang="en-US" sz="1400" dirty="0" smtClean="0"/>
              <a:t>XXIII </a:t>
            </a:r>
            <a:r>
              <a:rPr lang="ru-RU" sz="1400" dirty="0"/>
              <a:t>Международной конференции «Волновая электроника и ее применение» индексация трудов конференции в международной базе цитирования </a:t>
            </a:r>
            <a:r>
              <a:rPr lang="en-US" sz="1400" dirty="0"/>
              <a:t>SCOPUS </a:t>
            </a:r>
            <a:r>
              <a:rPr lang="ru-RU" sz="1400" dirty="0"/>
              <a:t>(не менее 80 докладов). </a:t>
            </a:r>
          </a:p>
          <a:p>
            <a:pPr marL="360247" indent="-360247">
              <a:buClr>
                <a:srgbClr val="990000"/>
              </a:buClr>
              <a:buFontTx/>
              <a:buAutoNum type="arabicParenR"/>
            </a:pPr>
            <a:r>
              <a:rPr lang="ru-RU" sz="1400" dirty="0"/>
              <a:t>Увеличение количества публикаций в журналах, входящих в перечень ВАК и международных базах  цитирования </a:t>
            </a:r>
            <a:r>
              <a:rPr lang="en-US" sz="1400" dirty="0" err="1"/>
              <a:t>WoS</a:t>
            </a:r>
            <a:r>
              <a:rPr lang="ru-RU" sz="1400" dirty="0"/>
              <a:t> и</a:t>
            </a:r>
            <a:r>
              <a:rPr lang="en-US" sz="1400" dirty="0"/>
              <a:t> SCOPUS</a:t>
            </a:r>
            <a:r>
              <a:rPr lang="ru-RU" sz="1400" dirty="0"/>
              <a:t>.</a:t>
            </a:r>
          </a:p>
          <a:p>
            <a:pPr marL="360247" indent="-360247">
              <a:buClr>
                <a:srgbClr val="990000"/>
              </a:buClr>
              <a:buFontTx/>
              <a:buAutoNum type="arabicParenR"/>
            </a:pPr>
            <a:r>
              <a:rPr lang="ru-RU" sz="1400" dirty="0"/>
              <a:t>Успешное прохождение мониторинга диссертационных советов института и их активная работа в 2019 году.</a:t>
            </a:r>
          </a:p>
          <a:p>
            <a:pPr marL="360247" indent="-360247">
              <a:buClr>
                <a:srgbClr val="990000"/>
              </a:buClr>
              <a:buFontTx/>
              <a:buAutoNum type="arabicParenR"/>
            </a:pPr>
            <a:r>
              <a:rPr lang="ru-RU" sz="1400" dirty="0"/>
              <a:t>Активное участие сотрудников и студентов института в выставках, конкурсах и олимпиадах городского, регионального и международного уровня.</a:t>
            </a:r>
            <a:r>
              <a:rPr lang="en-US" sz="1400" dirty="0"/>
              <a:t> </a:t>
            </a:r>
            <a:endParaRPr lang="ru-RU" sz="1400" dirty="0"/>
          </a:p>
          <a:p>
            <a:pPr marL="360247" indent="-360247">
              <a:buClr>
                <a:srgbClr val="990000"/>
              </a:buClr>
              <a:buFontTx/>
              <a:buAutoNum type="arabicParenR"/>
            </a:pPr>
            <a:r>
              <a:rPr lang="ru-RU" sz="1400" dirty="0"/>
              <a:t>Постоянное омоложение профессорско-преподавательского состава кафедр</a:t>
            </a:r>
          </a:p>
        </p:txBody>
      </p:sp>
      <p:sp>
        <p:nvSpPr>
          <p:cNvPr id="17412" name="Rectangle 141"/>
          <p:cNvSpPr>
            <a:spLocks noChangeArrowheads="1"/>
          </p:cNvSpPr>
          <p:nvPr/>
        </p:nvSpPr>
        <p:spPr bwMode="auto">
          <a:xfrm>
            <a:off x="2297114" y="288927"/>
            <a:ext cx="5856287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9970" tIns="0" rIns="89970" bIns="0">
            <a:spAutoFit/>
          </a:bodyPr>
          <a:lstStyle/>
          <a:p>
            <a:r>
              <a:rPr lang="ru-RU" dirty="0"/>
              <a:t>О развитии института радиотехники, электроники и связи</a:t>
            </a:r>
            <a:r>
              <a:rPr lang="en-US" dirty="0"/>
              <a:t>    </a:t>
            </a:r>
            <a:r>
              <a:rPr lang="en-US" dirty="0" smtClean="0"/>
              <a:t>   </a:t>
            </a:r>
            <a:r>
              <a:rPr lang="ru-RU" dirty="0" smtClean="0"/>
              <a:t>Апрель 2020</a:t>
            </a:r>
            <a:endParaRPr lang="ru-RU" dirty="0"/>
          </a:p>
        </p:txBody>
      </p:sp>
      <p:pic>
        <p:nvPicPr>
          <p:cNvPr id="17413" name="Picture 12" descr="C:\Users\museum\Desktop\divider@4x-1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966" y="525466"/>
            <a:ext cx="7437437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1" y="127003"/>
            <a:ext cx="500063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404C99"/>
            </a:gs>
            <a:gs pos="0">
              <a:srgbClr val="0059A9"/>
            </a:gs>
            <a:gs pos="100000">
              <a:srgbClr val="E42C71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1183723" y="3152608"/>
            <a:ext cx="7031758" cy="83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0122" tIns="40060" rIns="80122" bIns="4006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80121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3900" i="1" dirty="0">
                <a:solidFill>
                  <a:prstClr val="white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Спасибо за внимание!</a:t>
            </a:r>
          </a:p>
          <a:p>
            <a:pPr algn="ctr" defTabSz="801215" fontAlgn="auto">
              <a:spcBef>
                <a:spcPts val="0"/>
              </a:spcBef>
              <a:spcAft>
                <a:spcPts val="0"/>
              </a:spcAft>
            </a:pPr>
            <a:endParaRPr lang="ru-RU" altLang="ru-RU" sz="1800" i="1" dirty="0">
              <a:solidFill>
                <a:prstClr val="white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="" xmlns:a16="http://schemas.microsoft.com/office/drawing/2014/main" id="{615BAFA5-C4F4-407F-AB99-3F467CC07762}"/>
              </a:ext>
            </a:extLst>
          </p:cNvPr>
          <p:cNvSpPr txBox="1"/>
          <p:nvPr/>
        </p:nvSpPr>
        <p:spPr>
          <a:xfrm>
            <a:off x="7596474" y="583900"/>
            <a:ext cx="1238023" cy="442124"/>
          </a:xfrm>
          <a:prstGeom prst="rect">
            <a:avLst/>
          </a:prstGeom>
        </p:spPr>
        <p:txBody>
          <a:bodyPr vert="horz" wrap="square" lIns="0" tIns="11128" rIns="0" bIns="0" rtlCol="0">
            <a:spAutoFit/>
          </a:bodyPr>
          <a:lstStyle/>
          <a:p>
            <a:pPr marL="11128" defTabSz="801215" fontAlgn="auto">
              <a:spcBef>
                <a:spcPts val="88"/>
              </a:spcBef>
              <a:spcAft>
                <a:spcPts val="0"/>
              </a:spcAft>
            </a:pPr>
            <a:r>
              <a:rPr sz="2800" dirty="0">
                <a:solidFill>
                  <a:srgbClr val="FFFFFF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guap.ru</a:t>
            </a:r>
            <a:endParaRPr sz="2800" dirty="0">
              <a:solidFill>
                <a:prstClr val="black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84E9BA3-0E2B-4713-AF8D-3744EDE63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01" y="310641"/>
            <a:ext cx="2369045" cy="100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983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6443B9C5-54D7-4BF2-8134-B84A76C27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151" y="1148759"/>
            <a:ext cx="3982400" cy="616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69642" tIns="34821" rIns="69642" bIns="34821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defTabSz="696417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ru-RU" sz="2400" b="1" dirty="0">
                <a:solidFill>
                  <a:srgbClr val="0059A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Кадровое </a:t>
            </a:r>
            <a:r>
              <a:rPr lang="ru-RU" altLang="ru-RU" sz="2400" b="1" dirty="0" smtClean="0">
                <a:solidFill>
                  <a:srgbClr val="0059A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обеспечение</a:t>
            </a:r>
            <a:endParaRPr lang="ru-RU" altLang="ru-RU" sz="2400" b="1" dirty="0">
              <a:solidFill>
                <a:srgbClr val="0059A9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88971" y="237589"/>
            <a:ext cx="2695383" cy="531987"/>
          </a:xfrm>
          <a:prstGeom prst="rect">
            <a:avLst/>
          </a:prstGeom>
          <a:noFill/>
        </p:spPr>
        <p:txBody>
          <a:bodyPr wrap="none" lIns="69642" tIns="34821" rIns="69642" bIns="34821" rtlCol="0">
            <a:spAutoFit/>
          </a:bodyPr>
          <a:lstStyle/>
          <a:p>
            <a:pPr defTabSz="696417" fontAlgn="auto">
              <a:spcBef>
                <a:spcPts val="0"/>
              </a:spcBef>
              <a:spcAft>
                <a:spcPts val="0"/>
              </a:spcAft>
            </a:pPr>
            <a:r>
              <a:rPr lang="ru-RU" sz="3000" dirty="0">
                <a:solidFill>
                  <a:srgbClr val="0059A9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Кафедра №21</a:t>
            </a: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3825259"/>
              </p:ext>
            </p:extLst>
          </p:nvPr>
        </p:nvGraphicFramePr>
        <p:xfrm>
          <a:off x="382990" y="2412795"/>
          <a:ext cx="8529032" cy="3316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Лист" r:id="rId5" imgW="7315200" imgH="2133666" progId="Excel.Sheet.12">
                  <p:embed/>
                </p:oleObj>
              </mc:Choice>
              <mc:Fallback>
                <p:oleObj name="Лист" r:id="rId5" imgW="7315200" imgH="2133666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990" y="2412795"/>
                        <a:ext cx="8529032" cy="3316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160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82974840"/>
              </p:ext>
            </p:extLst>
          </p:nvPr>
        </p:nvGraphicFramePr>
        <p:xfrm>
          <a:off x="-558745" y="1335820"/>
          <a:ext cx="5434245" cy="4761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4882146"/>
              </p:ext>
            </p:extLst>
          </p:nvPr>
        </p:nvGraphicFramePr>
        <p:xfrm>
          <a:off x="4105569" y="1264257"/>
          <a:ext cx="5434245" cy="47213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3170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077584"/>
              </p:ext>
            </p:extLst>
          </p:nvPr>
        </p:nvGraphicFramePr>
        <p:xfrm>
          <a:off x="-216931" y="1632446"/>
          <a:ext cx="5234397" cy="445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65926"/>
              </p:ext>
            </p:extLst>
          </p:nvPr>
        </p:nvGraphicFramePr>
        <p:xfrm>
          <a:off x="4001917" y="1632446"/>
          <a:ext cx="5234397" cy="4459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441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0347314"/>
              </p:ext>
            </p:extLst>
          </p:nvPr>
        </p:nvGraphicFramePr>
        <p:xfrm>
          <a:off x="-395032" y="1701544"/>
          <a:ext cx="5207251" cy="4145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1663270"/>
              </p:ext>
            </p:extLst>
          </p:nvPr>
        </p:nvGraphicFramePr>
        <p:xfrm>
          <a:off x="4176846" y="1685641"/>
          <a:ext cx="5204166" cy="4145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380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5688</TotalTime>
  <Words>3306</Words>
  <Application>Microsoft Office PowerPoint</Application>
  <PresentationFormat>Экран (4:3)</PresentationFormat>
  <Paragraphs>844</Paragraphs>
  <Slides>56</Slides>
  <Notes>34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1" baseType="lpstr">
      <vt:lpstr>Оформление по умолчанию</vt:lpstr>
      <vt:lpstr>Тема Office</vt:lpstr>
      <vt:lpstr>1_Тема Office</vt:lpstr>
      <vt:lpstr>2_Тема Office</vt:lpstr>
      <vt:lpstr>Лист</vt:lpstr>
      <vt:lpstr>Презентация PowerPoint</vt:lpstr>
      <vt:lpstr>Структура института</vt:lpstr>
      <vt:lpstr>Направления и специальности подготовки ФГОС</vt:lpstr>
      <vt:lpstr>Аспирантура</vt:lpstr>
      <vt:lpstr>Профессорско-преподавательский состав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кафедра №24</vt:lpstr>
      <vt:lpstr>кафедра №24</vt:lpstr>
      <vt:lpstr>Выполнение эффективного контракта кафедра №24</vt:lpstr>
      <vt:lpstr>Контингент студентов</vt:lpstr>
      <vt:lpstr>Контингент студентов</vt:lpstr>
      <vt:lpstr>Учебно-методическая работа</vt:lpstr>
      <vt:lpstr>Презентация PowerPoint</vt:lpstr>
      <vt:lpstr>Презентация PowerPoint</vt:lpstr>
      <vt:lpstr>Научная работа и подготовка аспирантов</vt:lpstr>
      <vt:lpstr>Научная работа и подготовка аспирантов</vt:lpstr>
      <vt:lpstr>Научная работа и подготовка аспирантов</vt:lpstr>
      <vt:lpstr>Сотрудники института, входящие в экспертные советы различных фондов, редколлегии рецензируемых научных журналов, организационные комитеты Международных конференций</vt:lpstr>
      <vt:lpstr>Инновационная деятельность</vt:lpstr>
      <vt:lpstr>Инновационная деятельность</vt:lpstr>
      <vt:lpstr>Инновационная деятельность</vt:lpstr>
      <vt:lpstr>Инновационная деятельность</vt:lpstr>
      <vt:lpstr>Инновационная деятельность</vt:lpstr>
      <vt:lpstr>Инновационная деятельность</vt:lpstr>
      <vt:lpstr>Инновационная деятельность</vt:lpstr>
      <vt:lpstr>Инновационная деятельность</vt:lpstr>
      <vt:lpstr>Награды, полученные сотрудниками и студентами   института</vt:lpstr>
      <vt:lpstr>Презентация PowerPoint</vt:lpstr>
      <vt:lpstr>Международная деятельность</vt:lpstr>
      <vt:lpstr>Международная деятельность</vt:lpstr>
      <vt:lpstr>Международная деятельность</vt:lpstr>
      <vt:lpstr>Профориентационная работа</vt:lpstr>
      <vt:lpstr>Профориентационная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цели и задачи развития института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museum</dc:creator>
  <cp:lastModifiedBy>user</cp:lastModifiedBy>
  <cp:revision>739</cp:revision>
  <cp:lastPrinted>2020-04-09T11:35:05Z</cp:lastPrinted>
  <dcterms:created xsi:type="dcterms:W3CDTF">1601-01-01T00:00:00Z</dcterms:created>
  <dcterms:modified xsi:type="dcterms:W3CDTF">2020-04-13T07:03:45Z</dcterms:modified>
</cp:coreProperties>
</file>