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8" r:id="rId3"/>
    <p:sldId id="301" r:id="rId4"/>
    <p:sldId id="260" r:id="rId5"/>
    <p:sldId id="262" r:id="rId6"/>
    <p:sldId id="272" r:id="rId7"/>
    <p:sldId id="263" r:id="rId8"/>
    <p:sldId id="302" r:id="rId9"/>
    <p:sldId id="274" r:id="rId10"/>
    <p:sldId id="275" r:id="rId11"/>
    <p:sldId id="276" r:id="rId12"/>
    <p:sldId id="277" r:id="rId13"/>
    <p:sldId id="305" r:id="rId14"/>
    <p:sldId id="332" r:id="rId15"/>
    <p:sldId id="333" r:id="rId16"/>
    <p:sldId id="284" r:id="rId17"/>
    <p:sldId id="327" r:id="rId18"/>
    <p:sldId id="328" r:id="rId19"/>
    <p:sldId id="329" r:id="rId20"/>
    <p:sldId id="330" r:id="rId21"/>
    <p:sldId id="304" r:id="rId22"/>
    <p:sldId id="316" r:id="rId23"/>
    <p:sldId id="331" r:id="rId24"/>
    <p:sldId id="295" r:id="rId25"/>
    <p:sldId id="317" r:id="rId26"/>
    <p:sldId id="318" r:id="rId27"/>
    <p:sldId id="319" r:id="rId28"/>
    <p:sldId id="320" r:id="rId29"/>
  </p:sldIdLst>
  <p:sldSz cx="12192000" cy="6858000"/>
  <p:notesSz cx="6797675" cy="9928225"/>
  <p:embeddedFontLst>
    <p:embeddedFont>
      <p:font typeface="Roboto Light" panose="02000000000000000000" pitchFamily="2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31">
          <p15:clr>
            <a:srgbClr val="A4A3A4"/>
          </p15:clr>
        </p15:guide>
        <p15:guide id="3" pos="3840">
          <p15:clr>
            <a:srgbClr val="A4A3A4"/>
          </p15:clr>
        </p15:guide>
        <p15:guide id="4" pos="563">
          <p15:clr>
            <a:srgbClr val="A4A3A4"/>
          </p15:clr>
        </p15:guide>
        <p15:guide id="5" pos="7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AA"/>
    <a:srgbClr val="AB3A8D"/>
    <a:srgbClr val="E7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201" autoAdjust="0"/>
    <p:restoredTop sz="86395" autoAdjust="0"/>
  </p:normalViewPr>
  <p:slideViewPr>
    <p:cSldViewPr snapToGrid="0" showGuides="1">
      <p:cViewPr varScale="1">
        <p:scale>
          <a:sx n="70" d="100"/>
          <a:sy n="70" d="100"/>
        </p:scale>
        <p:origin x="456" y="54"/>
      </p:cViewPr>
      <p:guideLst>
        <p:guide orient="horz" pos="2160"/>
        <p:guide orient="horz" pos="631"/>
        <p:guide pos="3840"/>
        <p:guide pos="563"/>
        <p:guide pos="7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516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C0E7DB-155D-4754-BECC-2272C28A9EEB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D5D6C-AC46-40AC-B99C-4516BDB04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28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9EFEDA-A4BC-4FDB-8854-C98E9404CF6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F514E2-88A7-4D2B-BA25-80A8FF052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65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1E44A1-9DA8-4F62-A60D-972C6C428F20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FD71A0-A926-48F3-BBC8-93789553C549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DD9486-1540-4E44-90A8-641875F44CF7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7C00E7-3D64-42A1-950A-FD3BDC6F935E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050399-4FAC-4630-9AD1-F52E924A2F23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BF05D8-AACC-47CD-95D5-2533B28BF12A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8A8F7-0F9C-473E-82BF-659D2A39CCBD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D2970F-6904-4B73-A3FC-9B21DB75E3A8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ECEFAE-F9F2-48B4-B590-F93D23EC40C6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C8278-03CB-43E8-81CF-82CB7FA5600E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2DBBD9-45E5-43CA-8088-141C1B154EAE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6ECB2-79FC-42FE-A99C-3C76EF711A48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C5F737-276D-4CEA-85D8-ECEF8BA06E2F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BE29C9-3552-4F57-9C73-B35E700048BF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889C8C-5EB3-4C5D-9CA6-33398E7BA073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4E319-450E-4C06-8717-9B8FF2523309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B0923-6872-4E1D-A867-FA463E5A0EF4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482D8-19AC-4220-99C3-B01EBC2362B4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46075" y="1800225"/>
            <a:ext cx="11491913" cy="55563"/>
          </a:xfrm>
          <a:prstGeom prst="rect">
            <a:avLst/>
          </a:prstGeom>
          <a:gradFill flip="none" rotWithShape="1">
            <a:gsLst>
              <a:gs pos="0">
                <a:srgbClr val="005AAA"/>
              </a:gs>
              <a:gs pos="75000">
                <a:srgbClr val="AB3A8D"/>
              </a:gs>
              <a:gs pos="100000">
                <a:srgbClr val="E72B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7416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55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3521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1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B19A-45E2-4BB8-9A38-8779F5DB3821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5A47-0F1D-4088-8AB9-2073966D9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4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5050-18B7-475E-9228-DD68900A2FCD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635F-ECDF-4EC0-8E91-FF782A25DA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61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244E-865C-4341-BDE2-7103EEE89B1A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6722-09E0-4ACC-874B-0E36D375D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7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029325"/>
            <a:ext cx="206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334963" y="728663"/>
            <a:ext cx="11522075" cy="36512"/>
          </a:xfrm>
          <a:prstGeom prst="rect">
            <a:avLst/>
          </a:prstGeom>
          <a:gradFill flip="none" rotWithShape="1">
            <a:gsLst>
              <a:gs pos="0">
                <a:srgbClr val="005AAA"/>
              </a:gs>
              <a:gs pos="75000">
                <a:srgbClr val="AB3A8D"/>
              </a:gs>
              <a:gs pos="100000">
                <a:srgbClr val="E72B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</p:txBody>
      </p:sp>
      <p:sp>
        <p:nvSpPr>
          <p:cNvPr id="6" name="TextBox 18"/>
          <p:cNvSpPr txBox="1"/>
          <p:nvPr userDrawn="1"/>
        </p:nvSpPr>
        <p:spPr>
          <a:xfrm>
            <a:off x="11128375" y="6372225"/>
            <a:ext cx="8239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4173EE-4656-476E-A022-C3C19EFDE596}" type="slidenum">
              <a:rPr lang="ru-RU">
                <a:solidFill>
                  <a:srgbClr val="005A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solidFill>
                  <a:srgbClr val="005A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ru-RU" dirty="0">
                <a:solidFill>
                  <a:srgbClr val="005A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697"/>
            <a:ext cx="10515600" cy="751489"/>
          </a:xfrm>
        </p:spPr>
        <p:txBody>
          <a:bodyPr>
            <a:normAutofit/>
          </a:bodyPr>
          <a:lstStyle>
            <a:lvl1pPr>
              <a:defRPr sz="3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5076825"/>
          </a:xfrm>
        </p:spPr>
        <p:txBody>
          <a:bodyPr/>
          <a:lstStyle>
            <a:lvl1pPr marL="0" indent="0">
              <a:buNone/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029325"/>
            <a:ext cx="206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334963" y="728663"/>
            <a:ext cx="11522075" cy="36512"/>
          </a:xfrm>
          <a:prstGeom prst="rect">
            <a:avLst/>
          </a:prstGeom>
          <a:gradFill flip="none" rotWithShape="1">
            <a:gsLst>
              <a:gs pos="0">
                <a:srgbClr val="005AAA"/>
              </a:gs>
              <a:gs pos="75000">
                <a:srgbClr val="AB3A8D"/>
              </a:gs>
              <a:gs pos="100000">
                <a:srgbClr val="E72B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95697"/>
            <a:ext cx="10515600" cy="751489"/>
          </a:xfrm>
        </p:spPr>
        <p:txBody>
          <a:bodyPr>
            <a:normAutofit/>
          </a:bodyPr>
          <a:lstStyle>
            <a:lvl1pPr>
              <a:defRPr sz="3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7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1467-1A07-4AF7-B43D-9706EC10C451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9C64-72E4-45F2-A155-080E758731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5D4B-4BE3-4D72-A6AC-A2F4B4974B6C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C288-D309-4DB4-88DE-5C37AE9EBF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F1B5-C677-4258-88EE-2B695F18DFF0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3FD1-224A-47F5-BC2D-9A7E1F055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5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7475-AD0D-4E18-9D42-463B9F5B7D68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79FE-0D8D-46C8-89A0-D0369A0EA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30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3CB1-0A05-4D91-A7FC-B836A0A19D2F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54DA-F1D9-4979-8840-F878B1E9F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33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520F-F74D-4C04-AC47-CB2CF9E65AA5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B87E-DA39-4D5A-A583-85D9B4B69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1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A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>
              <a:defRPr/>
            </a:pPr>
            <a:fld id="{5D6C85D1-6222-4E71-BD89-3E58EF1A4735}" type="datetime1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A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AA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>
              <a:defRPr/>
            </a:pPr>
            <a:fld id="{5F4524BC-8F2C-49D1-9FE4-F883A167F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5AAA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AAA"/>
          </a:solidFill>
          <a:latin typeface="Roboto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005AAA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005AAA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005AAA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5AAA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5AAA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5788"/>
            <a:ext cx="9144000" cy="157321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Roboto Light" charset="-52"/>
              </a:rPr>
              <a:t>Отчет</a:t>
            </a: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963" y="3429000"/>
            <a:ext cx="11449050" cy="2690813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Roboto Light" charset="-52"/>
              </a:rPr>
              <a:t>о результатах деятельности федерального государственного</a:t>
            </a:r>
            <a:r>
              <a:rPr lang="en-US" altLang="ru-RU" smtClean="0">
                <a:latin typeface="Roboto Light" charset="-52"/>
              </a:rPr>
              <a:t> </a:t>
            </a:r>
            <a:br>
              <a:rPr lang="en-US" altLang="ru-RU" smtClean="0">
                <a:latin typeface="Roboto Light" charset="-52"/>
              </a:rPr>
            </a:br>
            <a:r>
              <a:rPr lang="ru-RU" altLang="ru-RU" smtClean="0">
                <a:latin typeface="Roboto Light" charset="-52"/>
              </a:rPr>
              <a:t>автономного образовательного учреждения высшего образования </a:t>
            </a:r>
            <a:r>
              <a:rPr lang="en-US" altLang="ru-RU" smtClean="0">
                <a:latin typeface="Roboto Light" charset="-52"/>
              </a:rPr>
              <a:t/>
            </a:r>
            <a:br>
              <a:rPr lang="en-US" altLang="ru-RU" smtClean="0">
                <a:latin typeface="Roboto Light" charset="-52"/>
              </a:rPr>
            </a:br>
            <a:r>
              <a:rPr lang="ru-RU" altLang="ru-RU" smtClean="0">
                <a:latin typeface="Roboto Light" charset="-52"/>
              </a:rPr>
              <a:t>«Санкт-Петербургский государственный университет аэрокосмического приборостроения», находящегося в ведении </a:t>
            </a:r>
            <a:r>
              <a:rPr lang="en-US" altLang="ru-RU" smtClean="0">
                <a:latin typeface="Roboto Light" charset="-52"/>
              </a:rPr>
              <a:t/>
            </a:r>
            <a:br>
              <a:rPr lang="en-US" altLang="ru-RU" smtClean="0">
                <a:latin typeface="Roboto Light" charset="-52"/>
              </a:rPr>
            </a:br>
            <a:r>
              <a:rPr lang="ru-RU" altLang="ru-RU" smtClean="0">
                <a:latin typeface="Roboto Light" charset="-52"/>
              </a:rPr>
              <a:t>Министерства</a:t>
            </a:r>
            <a:r>
              <a:rPr lang="en-US" altLang="ru-RU" smtClean="0">
                <a:latin typeface="Roboto Light" charset="-52"/>
              </a:rPr>
              <a:t> </a:t>
            </a:r>
            <a:r>
              <a:rPr lang="ru-RU" altLang="ru-RU" smtClean="0">
                <a:latin typeface="Roboto Light" charset="-52"/>
              </a:rPr>
              <a:t>науки и высшего образования Российской Федерации</a:t>
            </a:r>
            <a:r>
              <a:rPr lang="en-US" altLang="ru-RU" smtClean="0">
                <a:latin typeface="Roboto Light" charset="-52"/>
              </a:rPr>
              <a:t> </a:t>
            </a:r>
            <a:br>
              <a:rPr lang="en-US" altLang="ru-RU" smtClean="0">
                <a:latin typeface="Roboto Light" charset="-52"/>
              </a:rPr>
            </a:br>
            <a:r>
              <a:rPr lang="ru-RU" altLang="ru-RU" smtClean="0">
                <a:latin typeface="Roboto Light" charset="-52"/>
              </a:rPr>
              <a:t>и об использовании закрепленного за ним имущества</a:t>
            </a:r>
            <a:r>
              <a:rPr lang="en-US" altLang="ru-RU" smtClean="0">
                <a:latin typeface="Roboto Light" charset="-52"/>
              </a:rPr>
              <a:t> </a:t>
            </a:r>
            <a:br>
              <a:rPr lang="en-US" altLang="ru-RU" smtClean="0">
                <a:latin typeface="Roboto Light" charset="-52"/>
              </a:rPr>
            </a:br>
            <a:r>
              <a:rPr lang="ru-RU" altLang="ru-RU" smtClean="0">
                <a:latin typeface="Roboto Light" charset="-52"/>
              </a:rPr>
              <a:t>за  201</a:t>
            </a:r>
            <a:r>
              <a:rPr lang="en-US" altLang="ru-RU" smtClean="0">
                <a:latin typeface="Roboto Light" charset="-52"/>
              </a:rPr>
              <a:t>9</a:t>
            </a:r>
            <a:r>
              <a:rPr lang="ru-RU" altLang="ru-RU" smtClean="0">
                <a:latin typeface="Roboto Light" charset="-52"/>
              </a:rPr>
              <a:t>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47738" y="1047750"/>
          <a:ext cx="10920412" cy="4446904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6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Номер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Дата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выдачи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Срок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действия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4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5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0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Приказ Минобрнауки России «О создании федерального государственного автономного образовательного учреждения высшего профессионального образования «Санкт-Петербургский государственный университет аэрокосмического приборостроения» путем изменения типа существующего федерального государственного бюджетного образовательного учреждения высшего профессионального образования «Санкт-Петербургский государственный университет аэрокосмического приборостроения»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2759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28.11.2011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4.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Устав федерального государственного автономного образовательного учреждения высшего образования «Санкт-Петербургский государственный университет аэрокосмического приборостроения», утвержден приказом Министерства науки и высшего образования Российской Федерации от 28.12.2018 №1381</a:t>
                      </a: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ГРН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2197847295920</a:t>
                      </a: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29.01.2019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Лицензия на осуществление образовательной деятельности, выдана Федеральной службой по надзору в сфере образования и науки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1803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08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.12.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2015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28726" name="Group 54"/>
          <p:cNvGraphicFramePr>
            <a:graphicFrameLocks noGrp="1"/>
          </p:cNvGraphicFramePr>
          <p:nvPr/>
        </p:nvGraphicFramePr>
        <p:xfrm>
          <a:off x="908050" y="1047750"/>
          <a:ext cx="10922000" cy="452152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6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Номер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Дата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выдачи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Срок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действия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4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5</a:t>
                      </a:r>
                    </a:p>
                  </a:txBody>
                  <a:tcPr marL="45720" marR="45720" marT="45716" marB="457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6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6.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Свидетельство о государственной аккредитации, выдано Федеральной службой по надзору в сфере образования и науки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2830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15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.0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15.05.2024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3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7.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Лицензия на проведение работ, связанных с использованием сведений, составляющих государственную тайну, выдана Управлением Федеральной службы безопасности Российской Федерации по городу Санкт-Петербургу и Ленинградской области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серия ГТ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№0096611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регистрационный номер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9736</a:t>
                      </a: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13.09.2017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13.09.2022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3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Лицензия на осуществление мероприятий и оказание услуг по защите государственной тайны, выдана Управлением Федеральной службы безопасности Российской Федерации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по г. Санкт-Петербургу и Ленинградской области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серия ГТ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№0096612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регистрационный номер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9737</a:t>
                      </a: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13.09.2017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13.09.2022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6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Лицензия на осуществление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разработки, производства, испытания и ремонта авиационной техники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13644-АТ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09.11.2015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10.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Лицензия на осуществление медицинской деятельности, выдана Федеральной службой по надзору в сфере здравоохранения.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ФС 78-01-002917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06.11.2015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4" marB="7199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13990"/>
              </p:ext>
            </p:extLst>
          </p:nvPr>
        </p:nvGraphicFramePr>
        <p:xfrm>
          <a:off x="909638" y="1049338"/>
          <a:ext cx="10922000" cy="4687995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6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7" marB="71997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Номер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Дата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выдачи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Срок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действия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45718" marB="4571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45718" marB="45718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45718" marB="4571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4</a:t>
                      </a:r>
                    </a:p>
                  </a:txBody>
                  <a:tcPr marL="45720" marR="45720" marT="45718" marB="4571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5</a:t>
                      </a:r>
                    </a:p>
                  </a:txBody>
                  <a:tcPr marL="45720" marR="45720" marT="45718" marB="4571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2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11.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Лицензия на осуществление космической деятельности, выдана Федеральным космическим агентством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800К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03.12.2007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3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12.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222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Лицензия на осуществление разработки, производства, испытания, установки, монтажа, технического обслуживания, ремонта, утилизации и реализации вооружения и военной техники, выдана Министерством промышленности и торговли Российской Федерации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003243 ВВТ-О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26.06.2014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8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222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Свидетельство о постановке на учет российской организации в налоговом органе по месту ее нахождения, выдана Федеральной налоговой службой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серия 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№009298156</a:t>
                      </a: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01.07.2003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7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14.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222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Свидетельство о регистрации средства массовой информации (Периодическое печатное издание, журнал Актуальные проблемы экономики и управления), выдано Федеральной службой по надзору в сфере связи, информационных технологий и массовых коммуникаций (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Роскомнадзор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ПИ № ФС77-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64444</a:t>
                      </a: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31.12.2015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1997" marB="7199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519113" y="1077913"/>
            <a:ext cx="11018837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1.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6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Сведения о численности работников учреждения</a:t>
            </a:r>
            <a:endParaRPr lang="ru-RU" altLang="ru-RU" smtClean="0">
              <a:latin typeface="Roboto Light" charset="-52"/>
            </a:endParaRPr>
          </a:p>
        </p:txBody>
      </p:sp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0662" y="1607215"/>
          <a:ext cx="11297873" cy="4514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12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66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33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69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61347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показателя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Количество ставок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 штатному расписанию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800" kern="120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усл. ед.)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Среднегодовая численность </a:t>
                      </a: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работников </a:t>
                      </a: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учреждения </a:t>
                      </a: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(чел.)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Средняя </a:t>
                      </a: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заработная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плата </a:t>
                      </a: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сотрудников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учреждения 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(тыс. руб.)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Квалификация сотрудников учреждения </a:t>
                      </a:r>
                      <a:r>
                        <a:rPr lang="ru-RU" sz="800" kern="120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ru-RU" sz="800" kern="120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чел.)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900" baseline="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Пояснения</a:t>
                      </a:r>
                      <a:endParaRPr lang="ru-RU" sz="800" kern="900" baseline="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1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gridSpan="3"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rowSpan="2"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</a:t>
                      </a: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начало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отчетного </a:t>
                      </a: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периода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 конец </a:t>
                      </a: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/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отчетного </a:t>
                      </a: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периода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Изменение 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1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начало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отчетного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периода 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конец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отчетного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периода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Изменение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(%)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начало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отчетного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периода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конец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отчетного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периода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Изменение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(%)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63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29" marR="5129" marT="51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высшее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образование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ученую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степень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ученое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звание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высшее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образование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ученую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степень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ученое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звание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высшее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образование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ученую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степень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ученое</a:t>
                      </a:r>
                      <a:b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ru-RU" sz="800" kern="1200" dirty="0" smtClean="0">
                          <a:solidFill>
                            <a:srgbClr val="AB3A8D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звание</a:t>
                      </a:r>
                      <a:endParaRPr lang="ru-RU" sz="800" kern="1200" dirty="0">
                        <a:solidFill>
                          <a:srgbClr val="AB3A8D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6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</a:t>
                      </a:r>
                      <a:endParaRPr lang="ru-RU" sz="1000" b="0" kern="120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10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13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14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15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17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rgbClr val="AB3A8D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18</a:t>
                      </a:r>
                      <a:endParaRPr lang="ru-RU" sz="1000" b="0" dirty="0">
                        <a:solidFill>
                          <a:srgbClr val="AB3A8D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Основной</a:t>
                      </a: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персонал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970.35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990.76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636.10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646.70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97.76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780.00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527.00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362.00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969.00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622.00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422.00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24.23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18.03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—</a:t>
                      </a:r>
                      <a:endParaRPr lang="ru-RU" sz="1000" dirty="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Педагогические работники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114.70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108.51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-5.40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49.00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44.40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-9.39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70.94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—</a:t>
                      </a:r>
                      <a:endParaRPr lang="ru-RU" sz="100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3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Профессорско-</a:t>
                      </a: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преподавательский</a:t>
                      </a: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состав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703.75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751.25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501.70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523.20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107.02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646.00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504.00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354.00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803.00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595.00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413.00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24.30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18.06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—</a:t>
                      </a:r>
                      <a:endParaRPr lang="ru-RU" sz="100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3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Научные работники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55.90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46.75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-16.37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32.60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-15.64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81.14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18.00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21.21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38.46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-12.50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—</a:t>
                      </a:r>
                      <a:endParaRPr lang="ru-RU" sz="1000" dirty="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2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из них научные сотрудники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27.60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19.80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-28.26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-32.76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121.67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17.00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21.43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42.86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-40.00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0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Прочий </a:t>
                      </a:r>
                      <a:r>
                        <a:rPr lang="ru-RU" sz="800" kern="1200" dirty="0" smtClean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основной персонал</a:t>
                      </a:r>
                      <a:endParaRPr lang="ru-RU" sz="800" kern="1200" dirty="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96.00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84.25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-12.24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52.80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51.60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-2.27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35.84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-25.00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—</a:t>
                      </a:r>
                      <a:endParaRPr lang="ru-RU" sz="1000" dirty="0" smtClean="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3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Административно-</a:t>
                      </a: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управленческий</a:t>
                      </a: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персонал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348.75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358.00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280.60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287.40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77.11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202.00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28.00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21.00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252.00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24.75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—</a:t>
                      </a:r>
                      <a:endParaRPr lang="ru-RU" sz="1000" dirty="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01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Вспомогательный</a:t>
                      </a: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персонал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675.75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669.75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-0.89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493.20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488.30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-0.99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38.87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302.00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339.00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6.00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-25.00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-25.00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5AAA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—</a:t>
                      </a:r>
                      <a:endParaRPr lang="ru-RU" sz="1000" dirty="0">
                        <a:solidFill>
                          <a:srgbClr val="005AAA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11401425" y="4484688"/>
            <a:ext cx="79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600">
                <a:solidFill>
                  <a:srgbClr val="005AAA"/>
                </a:solidFill>
                <a:latin typeface="Roboto Light" charset="-52"/>
              </a:rPr>
              <a:t>В связи </a:t>
            </a:r>
            <a:r>
              <a:rPr lang="en-US" altLang="ru-RU" sz="600">
                <a:solidFill>
                  <a:srgbClr val="005AAA"/>
                </a:solidFill>
                <a:latin typeface="Roboto Light" charset="-52"/>
              </a:rPr>
              <a:t/>
            </a:r>
            <a:br>
              <a:rPr lang="en-US" altLang="ru-RU" sz="600">
                <a:solidFill>
                  <a:srgbClr val="005AAA"/>
                </a:solidFill>
                <a:latin typeface="Roboto Light" charset="-52"/>
              </a:rPr>
            </a:br>
            <a:r>
              <a:rPr lang="ru-RU" altLang="ru-RU" sz="600">
                <a:solidFill>
                  <a:srgbClr val="005AAA"/>
                </a:solidFill>
                <a:latin typeface="Roboto Light" charset="-52"/>
              </a:rPr>
              <a:t>с завершением НИР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1.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6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1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Сведения о средней заработной плате за каждый из двух предшествующих лет</a:t>
            </a:r>
            <a:endParaRPr lang="ru-RU" altLang="ru-RU" smtClean="0">
              <a:latin typeface="Roboto Light" charset="-52"/>
            </a:endParaRPr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33838" name="Group 46"/>
          <p:cNvGraphicFramePr>
            <a:graphicFrameLocks noGrp="1"/>
          </p:cNvGraphicFramePr>
          <p:nvPr/>
        </p:nvGraphicFramePr>
        <p:xfrm>
          <a:off x="947738" y="2276475"/>
          <a:ext cx="10909300" cy="3854454"/>
        </p:xfrm>
        <a:graphic>
          <a:graphicData uri="http://schemas.openxmlformats.org/drawingml/2006/table">
            <a:tbl>
              <a:tblPr/>
              <a:tblGrid>
                <a:gridCol w="455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9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показателя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Средняя заработная плата сотрудников учреждения, тыс.руб.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201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8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 год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Средняя заработная плата сотрудников учреждения, тыс.руб.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201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7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 год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Основной персонал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96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75,59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Педагогические работники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61,47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49,88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Профессорско–преподавательский состав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104,60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79,87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Научные работники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100,44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76,00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из них научные сотрудники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129,66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83,53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Прочий основной персонал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46,13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48,30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Административно-управленческий персонал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74,77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56,23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Вспомогательный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 персонал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35,95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ea typeface="+mn-ea"/>
                          <a:cs typeface="Arial" charset="0"/>
                        </a:rPr>
                        <a:t>21,23</a:t>
                      </a:r>
                    </a:p>
                  </a:txBody>
                  <a:tcPr marT="45723" marB="4572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2.1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Общие результаты деятельности учреждения</a:t>
            </a:r>
          </a:p>
        </p:txBody>
      </p:sp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35936" name="Group 96"/>
          <p:cNvGraphicFramePr>
            <a:graphicFrameLocks noGrp="1"/>
          </p:cNvGraphicFramePr>
          <p:nvPr/>
        </p:nvGraphicFramePr>
        <p:xfrm>
          <a:off x="935038" y="1539875"/>
          <a:ext cx="10907712" cy="4399536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72000" marR="72000" marT="71987" marB="7198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начало отчетного периода,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 тыс. руб.</a:t>
                      </a:r>
                    </a:p>
                  </a:txBody>
                  <a:tcPr marL="39370" marR="39370" marT="64759" marB="6475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конец отчетного периода,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 тыс. руб.</a:t>
                      </a:r>
                    </a:p>
                  </a:txBody>
                  <a:tcPr marL="39370" marR="39370" marT="64759" marB="6475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 % к предыдущему отчетному периоду</a:t>
                      </a:r>
                    </a:p>
                  </a:txBody>
                  <a:tcPr marL="39370" marR="39370" marT="64759" marB="6475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1. Нефинансовые активы, всего:</a:t>
                      </a:r>
                    </a:p>
                  </a:txBody>
                  <a:tcPr marL="72000" marR="72000" marT="71987" marB="7198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1 520 516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1 501 793.00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-1.23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недвижимое имущество, всего: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850 991.00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850 825.00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-0.02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 т.ч.: остаточная стоимость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182 064.00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178 670.00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-1.86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особо ценное движимое имущество, всего: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195 411.00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205 295.00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5.06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 т.ч.: остаточная стоимость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94 238.00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85 978.00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-8.77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2. Финансовые активы, всего:</a:t>
                      </a:r>
                    </a:p>
                  </a:txBody>
                  <a:tcPr marL="72000" marR="72000" marT="71987" marB="7198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1 334 555.00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1 948 887.00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46.03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денежные средства учреждения, всего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111 247.00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205 996.00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85.17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 т.ч.: денежные средства учреждения на счетах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110 947.00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205 996.00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85.67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денежные средства учреждения, размещенные на депозиты в кредитной организации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иные финансовые инструменты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дебиторская задолженность по доходам, в т.ч.: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1 217 286.00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1 721 721.00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41.44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дебиторская задолженность по расходам, в т.ч.: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5 721.00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20 827.00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263.85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8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3. Обязательства, всего:</a:t>
                      </a:r>
                    </a:p>
                  </a:txBody>
                  <a:tcPr marL="72000" marR="72000" marT="71987" marB="7198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3 494 302.00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3 949 385.00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12.99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долговые обязательства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8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кредиторская задолженность: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133 372.00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206 493.00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54.82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 т.ч.: просроченная кредиторская задолженность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</a:t>
                      </a:r>
                    </a:p>
                  </a:txBody>
                  <a:tcPr marL="72000" marR="72000" marT="21596" marB="215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145838" cy="5076825"/>
          </a:xfrm>
        </p:spPr>
        <p:txBody>
          <a:bodyPr>
            <a:noAutofit/>
          </a:bodyPr>
          <a:lstStyle/>
          <a:p>
            <a:pPr eaLnBrk="1" hangingPunct="1">
              <a:spcAft>
                <a:spcPts val="1800"/>
              </a:spcAft>
            </a:pP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2.2</a:t>
            </a:r>
            <a:r>
              <a:rPr lang="en-US" altLang="ru-RU" b="1" dirty="0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Информация об исполнении государственного (муниципального) задания на оказание государственных (муниципальных) услуг (выполнение работ)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dirty="0" smtClean="0">
                <a:latin typeface="Roboto Light" charset="-52"/>
              </a:rPr>
              <a:t>2.2.1 Сведения об оказываемых государственных  услугах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Реализация образовательных  программ высшего образования – программ </a:t>
            </a:r>
            <a:r>
              <a:rPr lang="ru-RU" altLang="ru-RU" sz="1300" dirty="0" err="1"/>
              <a:t>бакалавриата</a:t>
            </a:r>
            <a:endParaRPr lang="ru-RU" altLang="ru-RU" sz="1300" dirty="0"/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Реализация образовательных  программ высшего образования – программ </a:t>
            </a:r>
            <a:r>
              <a:rPr lang="ru-RU" altLang="ru-RU" sz="1300" dirty="0" err="1"/>
              <a:t>специалитета</a:t>
            </a:r>
            <a:endParaRPr lang="ru-RU" altLang="ru-RU" sz="1300" dirty="0"/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Реализация образовательных  программ высшего образования – программ магистратуры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Реализация образовательных  программ среднего профессионального  образования - программ подготовки специалистов среднего звена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Реализация образовательных  программ послевузовского профессионального  образования - программ аспирантуры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Реализация образовательных  программ высшего образования – программ подготовки научно-педагогических кадров в аспирантуре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Обучение граждан по программе военной подготовки офицеров запаса в военном учебном центре при федеральной государственной образовательной организации высшего образования в процессе обучения по основной образовательной программе высшего образования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Обучение граждан по программе военной подготовки офицеров в  военном учебном центре при федеральной государственной образовательной организации высшего образования в процессе обучения по основной образовательной программе высшего образования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Обучение граждан по программам военной подготовки солдат запаса в военном учебном центре при федеральной государственной образовательной организации высшего образования в процессе обучения по основной образовательной программе высшего образования</a:t>
            </a:r>
          </a:p>
          <a:p>
            <a:pPr eaLnBrk="1" hangingPunct="1"/>
            <a:endParaRPr lang="ru-RU" altLang="ru-RU" sz="1200" dirty="0" smtClean="0">
              <a:latin typeface="Roboto Light" charset="-52"/>
            </a:endParaRPr>
          </a:p>
          <a:p>
            <a:pPr eaLnBrk="1" hangingPunct="1"/>
            <a:endParaRPr lang="ru-RU" altLang="ru-RU" sz="12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>
              <a:spcAft>
                <a:spcPts val="1800"/>
              </a:spcAft>
            </a:pPr>
            <a:endParaRPr lang="ru-RU" altLang="ru-RU" b="1" dirty="0" smtClean="0">
              <a:solidFill>
                <a:srgbClr val="AB3A8D"/>
              </a:solidFill>
              <a:latin typeface="Roboto 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145838" cy="5076825"/>
          </a:xfrm>
        </p:spPr>
        <p:txBody>
          <a:bodyPr>
            <a:noAutofit/>
          </a:bodyPr>
          <a:lstStyle/>
          <a:p>
            <a:pPr eaLnBrk="1" hangingPunct="1">
              <a:spcAft>
                <a:spcPts val="1800"/>
              </a:spcAft>
            </a:pP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2.2</a:t>
            </a:r>
            <a:r>
              <a:rPr lang="en-US" altLang="ru-RU" b="1" dirty="0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Информация об исполнении государственного (муниципального) задания на оказание государственных (муниципальных) услуг (выполнение работ)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dirty="0" smtClean="0">
                <a:latin typeface="Roboto Light" charset="-52"/>
              </a:rPr>
              <a:t>2.2.2 </a:t>
            </a:r>
            <a:r>
              <a:rPr lang="ru-RU" altLang="ru-RU" b="1" dirty="0" smtClean="0">
                <a:latin typeface="Roboto Light" charset="-52"/>
              </a:rPr>
              <a:t>Сведения о выполняемых работах</a:t>
            </a:r>
            <a:endParaRPr lang="ru-RU" altLang="ru-RU" dirty="0" smtClean="0">
              <a:latin typeface="Roboto Light" charset="-52"/>
            </a:endParaRP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Проведение фундаментальных научных исследований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Проведение прикладных научных исследований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Организация проведения общественно-значимых мероприятий в сфере образования, науки и молодежной политики</a:t>
            </a:r>
          </a:p>
          <a:p>
            <a:pPr marL="538163" indent="-32385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/>
              <a:t>Организация мероприятий в сфере молодежной политики, направленных на формирование системы развития талантливой и инициативной молодежи, создание условий для самореализации подростков и молодежи, развитие творческого, профессионального,  интеллектуального  потенциалов подростков и молодежи</a:t>
            </a:r>
          </a:p>
          <a:p>
            <a:pPr eaLnBrk="1" hangingPunct="1"/>
            <a:endParaRPr lang="ru-RU" altLang="ru-RU" sz="1200" dirty="0" smtClean="0">
              <a:latin typeface="Roboto Light" charset="-52"/>
            </a:endParaRPr>
          </a:p>
          <a:p>
            <a:pPr eaLnBrk="1" hangingPunct="1"/>
            <a:endParaRPr lang="ru-RU" altLang="ru-RU" sz="12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/>
            <a:endParaRPr lang="ru-RU" altLang="ru-RU" sz="1400" dirty="0" smtClean="0">
              <a:latin typeface="Roboto Light" charset="-52"/>
            </a:endParaRPr>
          </a:p>
          <a:p>
            <a:pPr eaLnBrk="1" hangingPunct="1">
              <a:spcAft>
                <a:spcPts val="1800"/>
              </a:spcAft>
            </a:pPr>
            <a:endParaRPr lang="ru-RU" altLang="ru-RU" b="1" dirty="0" smtClean="0">
              <a:solidFill>
                <a:srgbClr val="AB3A8D"/>
              </a:solidFill>
              <a:latin typeface="Roboto Light" charset="-52"/>
            </a:endParaRPr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145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2.3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Информация об осуществлении деятельности, </a:t>
            </a:r>
            <a:br>
              <a:rPr lang="ru-RU" altLang="ru-RU" b="1" smtClean="0">
                <a:solidFill>
                  <a:srgbClr val="AB3A8D"/>
                </a:solidFill>
                <a:latin typeface="Roboto Light" charset="-52"/>
              </a:rPr>
            </a:b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связанной с выполнением работ или оказанием услуг, </a:t>
            </a:r>
            <a:br>
              <a:rPr lang="ru-RU" altLang="ru-RU" b="1" smtClean="0">
                <a:solidFill>
                  <a:srgbClr val="AB3A8D"/>
                </a:solidFill>
                <a:latin typeface="Roboto Light" charset="-52"/>
              </a:rPr>
            </a:b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в соответствии с обязательствами перед страховщиком </a:t>
            </a:r>
            <a:br>
              <a:rPr lang="ru-RU" altLang="ru-RU" b="1" smtClean="0">
                <a:solidFill>
                  <a:srgbClr val="AB3A8D"/>
                </a:solidFill>
                <a:latin typeface="Roboto Light" charset="-52"/>
              </a:rPr>
            </a:b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по обязательному социальному страхованию</a:t>
            </a:r>
          </a:p>
          <a:p>
            <a:pPr eaLnBrk="1" hangingPunct="1"/>
            <a:endParaRPr lang="ru-RU" altLang="ru-RU" sz="1200" smtClean="0">
              <a:latin typeface="Roboto Light" charset="-52"/>
            </a:endParaRPr>
          </a:p>
        </p:txBody>
      </p:sp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7738" y="2855913"/>
          <a:ext cx="10909300" cy="2376856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210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п/п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Виды деятельности, связанной с выполнением работ или оказанием услуг, в соответствии с обязательствами перед страховщиком по обязательному социальному страхованию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Объем финансового обеспечения деятельности, связанной с выполнением работ или оказанием услуг, в соответствии с обязательствами перед страховщиком по обязательному социальному страхованию (тыс. руб.)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Форма финансирования деятельности, связанной с выполнением работ или оказанием услуг, в соответствии с обязательствами перед страховщиком по обязательному социальному страхованию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Год, предшествующий отчетному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Отчетный год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4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5</a:t>
                      </a:r>
                    </a:p>
                  </a:txBody>
                  <a:tcPr marL="36000" marR="36000" marT="71979" marB="3599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71979" marB="719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—</a:t>
                      </a:r>
                    </a:p>
                  </a:txBody>
                  <a:tcPr marL="72000" marR="72000" marT="71979" marB="719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—</a:t>
                      </a:r>
                    </a:p>
                  </a:txBody>
                  <a:tcPr marL="72000" marR="72000" marT="71979" marB="719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—</a:t>
                      </a:r>
                    </a:p>
                  </a:txBody>
                  <a:tcPr marL="72000" marR="72000" marT="71979" marB="719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—</a:t>
                      </a:r>
                    </a:p>
                  </a:txBody>
                  <a:tcPr marL="72000" marR="72000" marT="71979" marB="719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145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2.4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Объем финансового обеспечения государственного задания учредителя</a:t>
            </a:r>
          </a:p>
          <a:p>
            <a:pPr eaLnBrk="1" hangingPunct="1"/>
            <a:endParaRPr lang="ru-RU" altLang="ru-RU" sz="1200" smtClean="0">
              <a:latin typeface="Roboto Light" charset="-52"/>
            </a:endParaRPr>
          </a:p>
        </p:txBody>
      </p:sp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3051" name="Group 43"/>
          <p:cNvGraphicFramePr>
            <a:graphicFrameLocks noGrp="1"/>
          </p:cNvGraphicFramePr>
          <p:nvPr/>
        </p:nvGraphicFramePr>
        <p:xfrm>
          <a:off x="947738" y="2273300"/>
          <a:ext cx="10901362" cy="3732948"/>
        </p:xfrm>
        <a:graphic>
          <a:graphicData uri="http://schemas.openxmlformats.org/drawingml/2006/table">
            <a:tbl>
              <a:tblPr/>
              <a:tblGrid>
                <a:gridCol w="65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п/п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задания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Объем финансового обеспечения (тыс. руб.)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Год, предшествующий отчетному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Отчетный год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4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Субсидия на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выполнение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государственного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задания на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осуществление научных исследований и разработок (фундаментальные исследования)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39 934.30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16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717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.00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Субсидия на выполнение государственного задания на осуществление научных исследований и разработок (прикладные научные исследования в области образования)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14 276.90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10 000.00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Субсидия на выполнение государственного задания на оказание государственных образовательных услуг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1 055 976.00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1 213 190.30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4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Субсидия на выполнение государственного задания на осуществление научных исследований в области национальной экономики (прикладные научные исследования в области национальной экономики)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47738" y="1052513"/>
          <a:ext cx="10909300" cy="4767654"/>
        </p:xfrm>
        <a:graphic>
          <a:graphicData uri="http://schemas.openxmlformats.org/drawingml/2006/table">
            <a:tbl>
              <a:tblPr/>
              <a:tblGrid>
                <a:gridCol w="386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3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федерального государственного учреждения </a:t>
                      </a:r>
                    </a:p>
                  </a:txBody>
                  <a:tcPr marL="144000" marR="144000" marT="71990" marB="719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федеральное государственное автономное образовательное учреждение  высшего  образования «Санкт-Петербургский государственный университет аэрокосмического приборостроения»</a:t>
                      </a:r>
                    </a:p>
                  </a:txBody>
                  <a:tcPr marL="144000" marR="144000" marT="71990" marB="719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3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Идентификационный номер Налогоплательщика (ИНН)</a:t>
                      </a:r>
                    </a:p>
                  </a:txBody>
                  <a:tcPr marL="144000" marR="144000" marT="71990" marB="719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7812003110</a:t>
                      </a:r>
                    </a:p>
                  </a:txBody>
                  <a:tcPr marL="144000" marR="144000" marT="71990" marB="719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Код причины постановки на учет учреждения (КПП)</a:t>
                      </a:r>
                    </a:p>
                  </a:txBody>
                  <a:tcPr marL="144000" marR="144000" marT="71990" marB="719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783801001</a:t>
                      </a:r>
                    </a:p>
                  </a:txBody>
                  <a:tcPr marL="144000" marR="144000" marT="71990" marB="719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5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Единицы измерения показателей: </a:t>
                      </a:r>
                      <a:b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тысяч рублей (далее - тыс. руб.)</a:t>
                      </a:r>
                    </a:p>
                  </a:txBody>
                  <a:tcPr marL="144000" marR="144000" marT="71990" marB="719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по ОКЕИ 384</a:t>
                      </a:r>
                    </a:p>
                  </a:txBody>
                  <a:tcPr marL="144000" marR="144000" marT="71990" marB="719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3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органа, осуществляющего функции </a:t>
                      </a:r>
                      <a:b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и полномочия учредителя</a:t>
                      </a:r>
                    </a:p>
                  </a:txBody>
                  <a:tcPr marL="144000" marR="144000" marT="71990" marB="719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Министерство науки и высшего образования Российской Федерации</a:t>
                      </a:r>
                    </a:p>
                  </a:txBody>
                  <a:tcPr marL="144000" marR="144000" marT="71990" marB="719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3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Адрес фактического местонахождения федерального государственного учреждения</a:t>
                      </a:r>
                    </a:p>
                  </a:txBody>
                  <a:tcPr marL="144000" marR="144000" marT="71990" marB="719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"/>
                          <a:cs typeface="Arial" charset="0"/>
                        </a:rPr>
                        <a:t>г. Санкт-Петербург, ул. Большая Морская, д. 67, лит.А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144000" marR="144000" marT="71990" marB="719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>
            <a:spLocks noGrp="1"/>
          </p:cNvSpPr>
          <p:nvPr>
            <p:ph idx="1"/>
          </p:nvPr>
        </p:nvSpPr>
        <p:spPr>
          <a:xfrm>
            <a:off x="822434" y="1013152"/>
            <a:ext cx="11145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2.5</a:t>
            </a:r>
            <a:r>
              <a:rPr lang="en-US" altLang="ru-RU" b="1" dirty="0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Объем финансового обеспечения развития учреждения в рамках программ, утвержденных в установленном порядке</a:t>
            </a:r>
          </a:p>
          <a:p>
            <a:pPr eaLnBrk="1" hangingPunct="1"/>
            <a:endParaRPr lang="ru-RU" altLang="ru-RU" sz="1200" dirty="0" smtClean="0">
              <a:latin typeface="Roboto Light" charset="-52"/>
            </a:endParaRPr>
          </a:p>
        </p:txBody>
      </p:sp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514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35570"/>
              </p:ext>
            </p:extLst>
          </p:nvPr>
        </p:nvGraphicFramePr>
        <p:xfrm>
          <a:off x="893763" y="1986457"/>
          <a:ext cx="11052175" cy="3904610"/>
        </p:xfrm>
        <a:graphic>
          <a:graphicData uri="http://schemas.openxmlformats.org/drawingml/2006/table">
            <a:tbl>
              <a:tblPr/>
              <a:tblGrid>
                <a:gridCol w="66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806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п/п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задания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Объем финансового обеспечения (тыс. руб.)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Год, предшествующий отчетному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Отчетный год</a:t>
                      </a:r>
                    </a:p>
                  </a:txBody>
                  <a:tcPr marL="36000" marR="36000" marT="72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7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В рамках подпрограммы «Институциональное развитие научно-исследовательского сектора» государственной программы Российской Федерации «Развитие науки и технологий на 2013-2020 годы»,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Постановление Правительства РФ  от 09.04.2010 №218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16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700,00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3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Ведомственная целевая программа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Минобрнауки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России «Развитие интегрированной системы обеспечения высококвалифицированными кадрами организаций оборонно-промышленного комплекса РФ» 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0,645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0,859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2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Федеральное Агентство по делам молодежи «Грант на развитие проектов по результатам Всероссийского конкурса молодежных проектов», Постановление Правительства РФ  от 26.12.2017 №1642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6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700,00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7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800,00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22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4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ФЦП «Исследования и разработки по приоритетным направлениям развития научно-технологического комплекса России на 2014-2020 годы», Постановление Правительства РФ от 03.10.2015 №1060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35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860,00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15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000,00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 charset="-52"/>
                        <a:cs typeface="Arial" charset="0"/>
                      </a:endParaRP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2.6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Информация о платных услугах (работах), оказываемых потребителям (в динамике в течение отчетного периода)</a:t>
            </a:r>
            <a:endParaRPr lang="en-US" altLang="ru-RU" b="1" smtClean="0">
              <a:solidFill>
                <a:srgbClr val="AB3A8D"/>
              </a:solidFill>
              <a:latin typeface="Roboto Light" charset="-52"/>
            </a:endParaRPr>
          </a:p>
        </p:txBody>
      </p:sp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7122" name="Group 18"/>
          <p:cNvGraphicFramePr>
            <a:graphicFrameLocks noGrp="1"/>
          </p:cNvGraphicFramePr>
          <p:nvPr/>
        </p:nvGraphicFramePr>
        <p:xfrm>
          <a:off x="947738" y="2273300"/>
          <a:ext cx="10909300" cy="3292208"/>
        </p:xfrm>
        <a:graphic>
          <a:graphicData uri="http://schemas.openxmlformats.org/drawingml/2006/table">
            <a:tbl>
              <a:tblPr/>
              <a:tblGrid>
                <a:gridCol w="593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min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max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2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Стоимость оказываемых платных образовательных услуг </a:t>
                      </a: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/>
                      </a:r>
                      <a:b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</a:b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по программам среднего профессионального образования, 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бакалавриата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, 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специалитета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, магистратуры, аспирантуры</a:t>
                      </a: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58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5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00 руб.</a:t>
                      </a: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200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5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00 руб.</a:t>
                      </a: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ru-RU" altLang="ru-RU" sz="2700" b="1" smtClean="0">
                <a:solidFill>
                  <a:srgbClr val="AB3A8D"/>
                </a:solidFill>
                <a:latin typeface="Roboto Light" charset="-52"/>
              </a:rPr>
              <a:t>2.7</a:t>
            </a:r>
            <a:r>
              <a:rPr lang="en-US" altLang="ru-RU" sz="2700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sz="2700" b="1" smtClean="0">
                <a:solidFill>
                  <a:srgbClr val="AB3A8D"/>
                </a:solidFill>
                <a:latin typeface="Roboto Light" charset="-52"/>
              </a:rPr>
              <a:t>Общие суммы прибыли учреждения после налогообложения</a:t>
            </a:r>
            <a:r>
              <a:rPr lang="en-US" altLang="ru-RU" sz="2700" b="1" smtClean="0">
                <a:solidFill>
                  <a:srgbClr val="AB3A8D"/>
                </a:solidFill>
                <a:latin typeface="Roboto Light" charset="-52"/>
              </a:rPr>
              <a:t/>
            </a:r>
            <a:br>
              <a:rPr lang="en-US" altLang="ru-RU" sz="2700" b="1" smtClean="0">
                <a:solidFill>
                  <a:srgbClr val="AB3A8D"/>
                </a:solidFill>
                <a:latin typeface="Roboto Light" charset="-52"/>
              </a:rPr>
            </a:br>
            <a:r>
              <a:rPr lang="ru-RU" altLang="ru-RU" sz="2700" b="1" smtClean="0">
                <a:solidFill>
                  <a:srgbClr val="AB3A8D"/>
                </a:solidFill>
                <a:latin typeface="Roboto Light" charset="-52"/>
              </a:rPr>
              <a:t>в отчетном периоде, образовавшейся в связи с оказанием учреждением частично платных и полностью платных услуг (работ)</a:t>
            </a:r>
          </a:p>
        </p:txBody>
      </p:sp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9178" name="Group 26"/>
          <p:cNvGraphicFramePr>
            <a:graphicFrameLocks noGrp="1"/>
          </p:cNvGraphicFramePr>
          <p:nvPr/>
        </p:nvGraphicFramePr>
        <p:xfrm>
          <a:off x="935038" y="2878138"/>
          <a:ext cx="10944225" cy="2065338"/>
        </p:xfrm>
        <a:graphic>
          <a:graphicData uri="http://schemas.openxmlformats.org/drawingml/2006/table">
            <a:tbl>
              <a:tblPr/>
              <a:tblGrid>
                <a:gridCol w="516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Год, предшествующий отчетному</a:t>
                      </a: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Отчетный год</a:t>
                      </a:r>
                    </a:p>
                  </a:txBody>
                  <a:tcPr marL="36000" marR="36000" marT="72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сумма прибыли после налогообложения в отчетном периоде, образовавшейся в связи с оказанием услуг (работ) (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тыс.руб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.), в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т.ч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.: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114 349.60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153 045.00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— от оказания частично платных услуг (работ) (тыс.руб.)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— от оказания платных услуг (работ) (тыс.руб.)</a:t>
                      </a:r>
                    </a:p>
                  </a:txBody>
                  <a:tcPr marL="72000" marR="72000" marT="72000" marB="72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114 349.60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153 045.00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ru-RU" altLang="ru-RU" sz="2700" b="1" smtClean="0">
                <a:solidFill>
                  <a:srgbClr val="AB3A8D"/>
                </a:solidFill>
                <a:latin typeface="Roboto Light" charset="-52"/>
              </a:rPr>
              <a:t>2.</a:t>
            </a:r>
            <a:r>
              <a:rPr lang="en-US" altLang="ru-RU" sz="2700" b="1" smtClean="0">
                <a:solidFill>
                  <a:srgbClr val="AB3A8D"/>
                </a:solidFill>
                <a:latin typeface="Roboto Light" charset="-52"/>
              </a:rPr>
              <a:t>8. </a:t>
            </a:r>
            <a:r>
              <a:rPr lang="ru-RU" altLang="ru-RU" sz="2700" b="1" smtClean="0">
                <a:solidFill>
                  <a:srgbClr val="AB3A8D"/>
                </a:solidFill>
                <a:latin typeface="Roboto Light" charset="-52"/>
              </a:rPr>
              <a:t>Данные о кассовых и плановых поступлениях и выплатах в соответствии с планом финансово-хозяйственной деятельности учреждения</a:t>
            </a:r>
            <a:endParaRPr lang="en-US" altLang="ru-RU" sz="2700" b="1" smtClean="0">
              <a:solidFill>
                <a:srgbClr val="AB3A8D"/>
              </a:solidFill>
              <a:latin typeface="Roboto Light" charset="-52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mtClean="0">
                <a:latin typeface="Roboto Light" charset="-52"/>
              </a:rPr>
              <a:t>Форма, согласно бухгалтерскому отчету</a:t>
            </a:r>
            <a:endParaRPr lang="en-US" altLang="ru-RU" smtClean="0">
              <a:latin typeface="Roboto Light" charset="-52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ru-RU" b="1" smtClean="0">
                <a:latin typeface="Roboto Light" charset="-52"/>
              </a:rPr>
              <a:t>Справочно:</a:t>
            </a:r>
            <a:endParaRPr lang="ru-RU" altLang="ru-RU" b="1" smtClean="0">
              <a:latin typeface="Roboto Light" charset="-52"/>
            </a:endParaRPr>
          </a:p>
          <a:p>
            <a:pPr eaLnBrk="1" hangingPunct="1"/>
            <a:r>
              <a:rPr lang="ru-RU" altLang="ru-RU" smtClean="0">
                <a:latin typeface="Roboto Light" charset="-52"/>
              </a:rPr>
              <a:t>1) Остаток средств на начало года —	110 605.90 тыс. руб.</a:t>
            </a:r>
          </a:p>
          <a:p>
            <a:pPr eaLnBrk="1" hangingPunct="1"/>
            <a:r>
              <a:rPr lang="ru-RU" altLang="ru-RU" smtClean="0">
                <a:latin typeface="Roboto Light" charset="-52"/>
              </a:rPr>
              <a:t>2) Остаток средств на конец года   — 	200 601.08 тыс. руб.</a:t>
            </a:r>
          </a:p>
          <a:p>
            <a:pPr eaLnBrk="1" hangingPunct="1">
              <a:spcAft>
                <a:spcPts val="1800"/>
              </a:spcAft>
            </a:pPr>
            <a:endParaRPr lang="ru-RU" altLang="ru-RU" sz="2700" b="1" smtClean="0">
              <a:solidFill>
                <a:srgbClr val="AB3A8D"/>
              </a:solidFill>
              <a:latin typeface="Roboto Light" charset="-52"/>
            </a:endParaRPr>
          </a:p>
        </p:txBody>
      </p:sp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Roboto Light" charset="-52"/>
              </a:rPr>
              <a:t>2</a:t>
            </a:r>
            <a:r>
              <a:rPr lang="en-US" altLang="ru-RU" b="1" smtClean="0">
                <a:latin typeface="Roboto Light" charset="-52"/>
              </a:rPr>
              <a:t>. </a:t>
            </a:r>
            <a:r>
              <a:rPr lang="ru-RU" altLang="ru-RU" b="1" smtClean="0">
                <a:latin typeface="Roboto Light" charset="-52"/>
              </a:rPr>
              <a:t>Результат деятельности учреждения</a:t>
            </a:r>
            <a:endParaRPr lang="ru-RU" altLang="ru-RU" smtClean="0">
              <a:latin typeface="Roboto 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49" name="Group 57"/>
          <p:cNvGraphicFramePr>
            <a:graphicFrameLocks noGrp="1"/>
          </p:cNvGraphicFramePr>
          <p:nvPr/>
        </p:nvGraphicFramePr>
        <p:xfrm>
          <a:off x="947738" y="1052513"/>
          <a:ext cx="10904537" cy="5111749"/>
        </p:xfrm>
        <a:graphic>
          <a:graphicData uri="http://schemas.openxmlformats.org/drawingml/2006/table">
            <a:tbl>
              <a:tblPr/>
              <a:tblGrid>
                <a:gridCol w="677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9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72000" marR="72000" marT="72009" marB="7200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начало отчетного периода</a:t>
                      </a:r>
                    </a:p>
                  </a:txBody>
                  <a:tcPr marL="72000" marR="72000" marT="72009" marB="7200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конец отчетного  периода</a:t>
                      </a:r>
                    </a:p>
                  </a:txBody>
                  <a:tcPr marL="72000" marR="72000" marT="72009" marB="7200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36005" marB="36005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36005" marB="36005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36005" marB="36005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имущества учреждения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1 571 613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.47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1 642 249.13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имущества учреждения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376 077.61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372 110.47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Балансовая стоимость имущества, закрепленного за учреждением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1 571 613.47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1 642 249.13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Остаточная стоимость имущества, закрепленного за учреждением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376 077.61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372 110.47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Балансовая стоимость недвижимого имущества, закрепленного за учреждением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850 991.22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850 825.50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Остаточная стоимость недвижимого имущества, закрепленного за учреждением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182 063.52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178 670.28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Балансовая стоимость особо ценного движимого имущества, закрепленного за учреждением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195 410.67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205 295.42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Остаточная стоимость особо ценного движимого имущества, закрепленного за учреждением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94 238.29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85 977.92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(остаточная) стоимость недвижимого федерального имущества, находящегося у учреждения на праве оперативного управления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850 221.22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850 825.50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71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недвижимого федерального имущества, находящегося у учреждения на праве оперативного управления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182 063.52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178 670.25</a:t>
                      </a:r>
                    </a:p>
                  </a:txBody>
                  <a:tcPr marT="45726" marB="4572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3303" name="Заголовок 2"/>
          <p:cNvSpPr>
            <a:spLocks noGrp="1"/>
          </p:cNvSpPr>
          <p:nvPr>
            <p:ph type="title"/>
          </p:nvPr>
        </p:nvSpPr>
        <p:spPr>
          <a:xfrm>
            <a:off x="838200" y="95250"/>
            <a:ext cx="11018838" cy="7524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Roboto Light" charset="-52"/>
              </a:rPr>
              <a:t>3. Об использовании имущества, закрепленного за учреждением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9" name="Group 49"/>
          <p:cNvGraphicFramePr>
            <a:graphicFrameLocks noGrp="1"/>
          </p:cNvGraphicFramePr>
          <p:nvPr/>
        </p:nvGraphicFramePr>
        <p:xfrm>
          <a:off x="947738" y="1052513"/>
          <a:ext cx="10904537" cy="5068889"/>
        </p:xfrm>
        <a:graphic>
          <a:graphicData uri="http://schemas.openxmlformats.org/drawingml/2006/table">
            <a:tbl>
              <a:tblPr/>
              <a:tblGrid>
                <a:gridCol w="656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9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Показатели</a:t>
                      </a:r>
                    </a:p>
                  </a:txBody>
                  <a:tcPr marL="72000" marR="72000" marT="72007" marB="7200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начало отчетного периода</a:t>
                      </a:r>
                    </a:p>
                  </a:txBody>
                  <a:tcPr marL="72000" marR="72000" marT="72007" marB="7200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конец отчетного  периода</a:t>
                      </a:r>
                    </a:p>
                  </a:txBody>
                  <a:tcPr marL="72000" marR="72000" marT="72007" marB="72007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36003" marB="3600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36003" marB="3600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36003" marB="36003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 стоимость недвижимого федерального имущества, находящегося у учреждения на праве оперативного управления и переданного в аренду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7 697.75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7 826.08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недвижимого федерального имущества, находящегося у учреждения на праве оперативного управления и переданного в аренду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1 328.53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1 326.98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4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недвижимого федерального имущества, находящегося у учреждения на праве оперативного управления и переданного в безвозмездное пользование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165.73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4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недвижимого федерального имущества, находящегося у учреждения на праве оперативного управления и переданного в безвозмездное пользование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67.25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движимого федерального имущества, находящегося у учреждения на праве оперативного управления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525 211.58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586 128.21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движимого федерального имущества, находящегося у учреждения на праве оперативного управления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99 775.80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107 462.27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движимого федерального имущества, находящегося у учреждения на праве оперативного управления, и переданного в аренду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2 188.37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2 412.26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движимого федерального имущества, находящегося у учреждения на праве оперативного управления, и переданного в аренду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242.61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104.08</a:t>
                      </a:r>
                    </a:p>
                  </a:txBody>
                  <a:tcPr marT="45724" marB="45724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5343" name="Заголовок 2"/>
          <p:cNvSpPr>
            <a:spLocks noGrp="1"/>
          </p:cNvSpPr>
          <p:nvPr>
            <p:ph type="title"/>
          </p:nvPr>
        </p:nvSpPr>
        <p:spPr>
          <a:xfrm>
            <a:off x="838200" y="95250"/>
            <a:ext cx="11018838" cy="7524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Roboto Light" charset="-52"/>
              </a:rPr>
              <a:t>3. Об использовании имущества, закрепленного за учреждением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3" name="Group 45"/>
          <p:cNvGraphicFramePr>
            <a:graphicFrameLocks noGrp="1"/>
          </p:cNvGraphicFramePr>
          <p:nvPr/>
        </p:nvGraphicFramePr>
        <p:xfrm>
          <a:off x="947738" y="1052513"/>
          <a:ext cx="10904537" cy="4581526"/>
        </p:xfrm>
        <a:graphic>
          <a:graphicData uri="http://schemas.openxmlformats.org/drawingml/2006/table">
            <a:tbl>
              <a:tblPr/>
              <a:tblGrid>
                <a:gridCol w="722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4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Показатели</a:t>
                      </a:r>
                    </a:p>
                  </a:txBody>
                  <a:tcPr marL="72000" marR="72000" marT="72000" marB="72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начало отчетного периода</a:t>
                      </a:r>
                    </a:p>
                  </a:txBody>
                  <a:tcPr marL="72000" marR="72000" marT="72000" marB="72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конец отчетного  периода</a:t>
                      </a:r>
                    </a:p>
                  </a:txBody>
                  <a:tcPr marL="72000" marR="72000" marT="72000" marB="72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36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36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36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движимого федерального имущества, находящегося у учреждения на праве оперативного управления и переданного в безвозмездное пользование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движимого федерального имущества, находящегося у учреждения на праве оперативного управления и переданного в безвозмездное пользование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особо ценного движимого федерального имущества, находящегося у учреждения на праве оперативного управления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195 410.67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205 295.42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особо ценного движимого федерального имущества, находящегося у учреждения на праве оперативного управления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94 238.29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85 977.92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 стоимость особо ценного движимого федерального имущества, находящегося у учреждения на праве оперативного управления и переданного в аренду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особо ценного движимого федерального имущества, находящегося у учреждения на праве оперативного управления и переданного в аренду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(остаточная) стоимость особо ценного движимого федерального имущества, находящегося у учреждения на праве оперативного управления и переданного в безвозмездное пользование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87" name="Заголовок 2"/>
          <p:cNvSpPr>
            <a:spLocks noGrp="1"/>
          </p:cNvSpPr>
          <p:nvPr>
            <p:ph type="title"/>
          </p:nvPr>
        </p:nvSpPr>
        <p:spPr>
          <a:xfrm>
            <a:off x="838200" y="95250"/>
            <a:ext cx="11018838" cy="7524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Roboto Light" charset="-52"/>
              </a:rPr>
              <a:t>3. Об использовании имущества, закрепленного за учреждением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89" name="Group 53"/>
          <p:cNvGraphicFramePr>
            <a:graphicFrameLocks noGrp="1"/>
          </p:cNvGraphicFramePr>
          <p:nvPr/>
        </p:nvGraphicFramePr>
        <p:xfrm>
          <a:off x="947738" y="1052513"/>
          <a:ext cx="10904537" cy="5159764"/>
        </p:xfrm>
        <a:graphic>
          <a:graphicData uri="http://schemas.openxmlformats.org/drawingml/2006/table">
            <a:tbl>
              <a:tblPr/>
              <a:tblGrid>
                <a:gridCol w="716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Показатели</a:t>
                      </a:r>
                    </a:p>
                  </a:txBody>
                  <a:tcPr marL="72000" marR="72000" marT="71993" marB="71993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начало отчетного периода</a:t>
                      </a:r>
                    </a:p>
                  </a:txBody>
                  <a:tcPr marL="72000" marR="72000" marT="71993" marB="71993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конец отчетного  периода</a:t>
                      </a:r>
                    </a:p>
                  </a:txBody>
                  <a:tcPr marL="72000" marR="72000" marT="71993" marB="71993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35997" marB="35997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особо ценного движимого федерального имущества, находящегося у учреждения на праве оперативного управления и переданного в безвозмездное пользование (тыс. руб.)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площадь объектов недвижимого имущества, закрепленная за учреждением (кв.м.)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98 474.40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98 141.20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площадь недвижимого имущества, закрепленного за учреждением и переданного в аренду (кв.м.)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1 356.50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1 368.50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площадь объектов недвижимого федерального имущества, находящегося у учреждения на праве оперативного управления (кв.м.)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98 474.40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98 141.20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площадь объектов недвижимого федерального имущества, находящегося у учреждения на праве оперативного управления и переданного в аренду (кв. м)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1 356.50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1 368.50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площадь объектов недвижимого федерального имущества, находящегося у учреждения на праве оперативного управления и переданного в безвозмездное пользование (кв. м)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18.20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площадь объектов недвижимого имущества, арендуемых учреждением (кв. м) или находящихся в безвозмездном пользовании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1 704.07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1 363.60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Количество объектов недвижимого имущества, закрепленных за учреждением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/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</a:b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(зданий, строений, помещений) (штук)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4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Количество объектов недвижимого федерального имущества, находящегося у учреждения на праве оперативного управления (штук)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4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.00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9443" name="Заголовок 2"/>
          <p:cNvSpPr>
            <a:spLocks noGrp="1"/>
          </p:cNvSpPr>
          <p:nvPr>
            <p:ph type="title"/>
          </p:nvPr>
        </p:nvSpPr>
        <p:spPr>
          <a:xfrm>
            <a:off x="838200" y="95250"/>
            <a:ext cx="11018838" cy="7524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Roboto Light" charset="-52"/>
              </a:rPr>
              <a:t>3. Об использовании имущества, закрепленного за учреждением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21" name="Group 37"/>
          <p:cNvGraphicFramePr>
            <a:graphicFrameLocks noGrp="1"/>
          </p:cNvGraphicFramePr>
          <p:nvPr/>
        </p:nvGraphicFramePr>
        <p:xfrm>
          <a:off x="947738" y="1052513"/>
          <a:ext cx="10904537" cy="4727575"/>
        </p:xfrm>
        <a:graphic>
          <a:graphicData uri="http://schemas.openxmlformats.org/drawingml/2006/table">
            <a:tbl>
              <a:tblPr/>
              <a:tblGrid>
                <a:gridCol w="656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Показатели</a:t>
                      </a:r>
                    </a:p>
                  </a:txBody>
                  <a:tcPr marL="72000" marR="72000" marT="72000" marB="72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начало отчетного периода</a:t>
                      </a:r>
                    </a:p>
                  </a:txBody>
                  <a:tcPr marL="72000" marR="72000" marT="72000" marB="72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 конец отчетного  периода</a:t>
                      </a:r>
                    </a:p>
                  </a:txBody>
                  <a:tcPr marL="72000" marR="72000" marT="72000" marB="72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36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36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36000" marB="3600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недвижимого имущества, приобретенного учреждением в отчетном финансовом году за счет средств, выделенных учреждению учредителем на указанные цели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недвижимого имущества, приобретенного учреждением в отчетном финансовом году за счет средств, выделенных учреждению учредителем на указанные цели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балансовая стоимость недвижимого имущества, приобретенного учреждением в отчетном финансовом году за счет доходов, полученных от платных услуг и иной приносящей доход деятельности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Общая остаточная стоимость недвижимого имущества, приобретенного учреждением в отчетном финансовом году за счет доходов, полученных от платных услуг и иной приносящей доход деятельности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0.00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Объем средств, полученных в отчетном году от распоряжения в установленном порядке федеральным имуществом, находящимся у учреждения на праве оперативного управления (тыс. руб.)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8 615.30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10 365.64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475" name="Заголовок 2"/>
          <p:cNvSpPr>
            <a:spLocks noGrp="1"/>
          </p:cNvSpPr>
          <p:nvPr>
            <p:ph type="title"/>
          </p:nvPr>
        </p:nvSpPr>
        <p:spPr>
          <a:xfrm>
            <a:off x="838200" y="95250"/>
            <a:ext cx="11018838" cy="7524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Roboto Light" charset="-52"/>
              </a:rPr>
              <a:t>3. Об использовании имущества, закрепленного за учреждением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1.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1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Состав наблюдательного совета</a:t>
            </a:r>
            <a:endParaRPr lang="ru-RU" altLang="ru-RU" sz="2000" smtClean="0">
              <a:latin typeface="Roboto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19492" name="Group 36"/>
          <p:cNvGraphicFramePr>
            <a:graphicFrameLocks noGrp="1"/>
          </p:cNvGraphicFramePr>
          <p:nvPr/>
        </p:nvGraphicFramePr>
        <p:xfrm>
          <a:off x="947738" y="1565275"/>
          <a:ext cx="10909300" cy="4338955"/>
        </p:xfrm>
        <a:graphic>
          <a:graphicData uri="http://schemas.openxmlformats.org/drawingml/2006/table">
            <a:tbl>
              <a:tblPr/>
              <a:tblGrid>
                <a:gridCol w="794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5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Генеральный директор открытого акционерного общества «Концерн «Гранит-Электрон»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Коржавин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Георгий Анатольевич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Президент федерального государственного автономного образовательного учреждения высшего образования «Санкт-Петербургский государственный университет аэрокосмического приборостроения»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Оводенко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Анатолий Аркадьевич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Президент общества с ограниченной ответственностью «Тест-С.Петербург»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Окрепилов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Владимир Валентинович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Председатель совета директоров акционерного общества «Объединенная судостроительная корпорация»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Полтавченко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Георгий Сергеевич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Заместитель директора Департамента государтсвенной политики в сфере высшего образования Министерства науки и высшего образования Российской Федерации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Пономарева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Наталья Игоревна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Директор Института фундаментальной подготовки и технологических инноваций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федерального государственного автономного образовательного учреждения высшего образования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 «Санкт-Петербургский государственный университет аэрокосмического приборостроения»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Семенова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Елена Георгиевна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Заместитель Министра науки и высшего образования Российской Федерации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Степанов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Александр Владимирович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0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Президент общественной организации «Союз промышленников и предпринимателей Санкт-Петербурга»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Турчак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Анатолий Александрович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0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Roboto Light" charset="-52"/>
                          <a:cs typeface="Arial" charset="0"/>
                        </a:rPr>
                        <a:t>Заместитель руководителя Межрегионального территориального управления Федерального агентства по управлению государственным имуществом в городе Санкт-Петербург и Ленинградской области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 charset="-5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 charset="-5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Шульженко </a:t>
                      </a:r>
                      <a:b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Станислав Игоревич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1.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2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Основные виды деятельности учреждения</a:t>
            </a:r>
            <a:endParaRPr lang="en-US" altLang="ru-RU" smtClean="0">
              <a:solidFill>
                <a:srgbClr val="AB3A8D"/>
              </a:solidFill>
              <a:latin typeface="Roboto Light" charset="-52"/>
            </a:endParaRP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47738" y="1665288"/>
          <a:ext cx="10922000" cy="3449637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1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144000" marR="144000" marT="72010" marB="720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Вид деятельности</a:t>
                      </a:r>
                    </a:p>
                  </a:txBody>
                  <a:tcPr marL="144000" marR="144000" marT="72010" marB="7201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Год, предшествующий отчетному 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(да / нет)</a:t>
                      </a:r>
                    </a:p>
                  </a:txBody>
                  <a:tcPr marL="144000" marR="144000" marT="72010" marB="720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Отчетный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(да / нет)</a:t>
                      </a:r>
                    </a:p>
                  </a:txBody>
                  <a:tcPr marL="144000" marR="144000" marT="72010" marB="720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2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72010" marB="720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Образовательная деятельность, в том числе реализация образовательных программ высшего образования, среднего профессионального образования, основных общеобразовательных программ, основных программ профессионального обучения, дополнительных общеобразовательных и дополнительных профессиональных программ</a:t>
                      </a:r>
                    </a:p>
                  </a:txBody>
                  <a:tcPr marL="39370" marR="39370" marT="64779" marB="6477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да</a:t>
                      </a:r>
                    </a:p>
                  </a:txBody>
                  <a:tcPr marL="39370" marR="39370" marT="64779" marB="647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да</a:t>
                      </a:r>
                    </a:p>
                  </a:txBody>
                  <a:tcPr marL="39370" marR="39370" marT="64779" marB="647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72010" marB="720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Научная деятельность</a:t>
                      </a:r>
                    </a:p>
                  </a:txBody>
                  <a:tcPr marL="39370" marR="39370" marT="64779" marB="6477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да</a:t>
                      </a:r>
                    </a:p>
                  </a:txBody>
                  <a:tcPr marL="39370" marR="39370" marT="64779" marB="647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да</a:t>
                      </a:r>
                    </a:p>
                  </a:txBody>
                  <a:tcPr marL="39370" marR="39370" marT="64779" marB="647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33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</a:t>
                      </a:r>
                    </a:p>
                  </a:txBody>
                  <a:tcPr marL="144000" marR="144000" marT="72010" marB="720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Организация проведения общественно-значимых мероприятий в сфере образования и науки</a:t>
                      </a:r>
                    </a:p>
                  </a:txBody>
                  <a:tcPr marL="39370" marR="39370" marT="64779" marB="6477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да</a:t>
                      </a:r>
                    </a:p>
                  </a:txBody>
                  <a:tcPr marL="39370" marR="39370" marT="64779" marB="647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да</a:t>
                      </a:r>
                    </a:p>
                  </a:txBody>
                  <a:tcPr marL="39370" marR="39370" marT="64779" marB="6477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/>
            <a:r>
              <a:rPr lang="en-US" altLang="ru-RU" b="1" dirty="0" smtClean="0">
                <a:solidFill>
                  <a:srgbClr val="AB3A8D"/>
                </a:solidFill>
                <a:latin typeface="Roboto Light" charset="-52"/>
              </a:rPr>
              <a:t>1.</a:t>
            </a: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3</a:t>
            </a:r>
            <a:r>
              <a:rPr lang="en-US" altLang="ru-RU" b="1" dirty="0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dirty="0" smtClean="0">
                <a:solidFill>
                  <a:srgbClr val="AB3A8D"/>
                </a:solidFill>
                <a:latin typeface="Roboto Light" charset="-52"/>
              </a:rPr>
              <a:t>Иные  виды  деятельности,  которые  учреждение  вправе осуществлять в соответствии с его учредительными документами:</a:t>
            </a:r>
          </a:p>
          <a:p>
            <a:pPr eaLnBrk="1" hangingPunct="1"/>
            <a:r>
              <a:rPr lang="ru-RU" altLang="ru-RU" dirty="0" smtClean="0">
                <a:latin typeface="Roboto Light" charset="-52"/>
              </a:rPr>
              <a:t>Согласно Уставу ГУАП, утвержденному приказом </a:t>
            </a:r>
            <a:r>
              <a:rPr lang="en-US" altLang="ru-RU" dirty="0" smtClean="0">
                <a:latin typeface="Roboto Light" charset="-52"/>
              </a:rPr>
              <a:t/>
            </a:r>
            <a:br>
              <a:rPr lang="en-US" altLang="ru-RU" dirty="0" smtClean="0">
                <a:latin typeface="Roboto Light" charset="-52"/>
              </a:rPr>
            </a:br>
            <a:r>
              <a:rPr lang="ru-RU" altLang="ru-RU" dirty="0" smtClean="0">
                <a:latin typeface="Roboto Light" charset="-52"/>
              </a:rPr>
              <a:t>Министерства науки и высшего образования</a:t>
            </a:r>
            <a:r>
              <a:rPr lang="en-US" altLang="ru-RU" dirty="0" smtClean="0">
                <a:latin typeface="Roboto Light" charset="-52"/>
              </a:rPr>
              <a:t/>
            </a:r>
            <a:br>
              <a:rPr lang="en-US" altLang="ru-RU" dirty="0" smtClean="0">
                <a:latin typeface="Roboto Light" charset="-52"/>
              </a:rPr>
            </a:br>
            <a:r>
              <a:rPr lang="ru-RU" altLang="ru-RU" dirty="0" smtClean="0">
                <a:latin typeface="Roboto Light" charset="-52"/>
              </a:rPr>
              <a:t>Российской Федерации </a:t>
            </a:r>
            <a:r>
              <a:rPr lang="en-US" altLang="ru-RU" dirty="0" smtClean="0">
                <a:latin typeface="Roboto Light" charset="-52"/>
              </a:rPr>
              <a:t/>
            </a:r>
            <a:br>
              <a:rPr lang="en-US" altLang="ru-RU" dirty="0" smtClean="0">
                <a:latin typeface="Roboto Light" charset="-52"/>
              </a:rPr>
            </a:br>
            <a:r>
              <a:rPr lang="ru-RU" altLang="ru-RU" dirty="0" smtClean="0">
                <a:latin typeface="Roboto Light" charset="-52"/>
              </a:rPr>
              <a:t>от 28.12.2018 № 1381 </a:t>
            </a:r>
            <a:endParaRPr lang="en-US" altLang="ru-RU" dirty="0" smtClean="0">
              <a:latin typeface="Roboto Light" charset="-52"/>
            </a:endParaRPr>
          </a:p>
          <a:p>
            <a:pPr eaLnBrk="1" hangingPunct="1">
              <a:spcBef>
                <a:spcPts val="1800"/>
              </a:spcBef>
            </a:pPr>
            <a:r>
              <a:rPr lang="ru-RU" altLang="ru-RU" sz="3600" b="1" dirty="0" smtClean="0">
                <a:latin typeface="Roboto Light" charset="-52"/>
              </a:rPr>
              <a:t>9</a:t>
            </a:r>
            <a:r>
              <a:rPr lang="en-US" altLang="ru-RU" sz="3600" b="1" dirty="0" smtClean="0">
                <a:latin typeface="Roboto Light" charset="-52"/>
              </a:rPr>
              <a:t>1</a:t>
            </a:r>
            <a:r>
              <a:rPr lang="ru-RU" altLang="ru-RU" sz="3600" b="1" dirty="0" smtClean="0">
                <a:latin typeface="Roboto Light" charset="-52"/>
              </a:rPr>
              <a:t> вид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1.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4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Перечень услуг (работ), которые оказываются учреждением потребителям за плату в случаях, предусмотренных нормативными правовыми актами, с указанием потребителей указанных услуг (работ)</a:t>
            </a:r>
            <a:endParaRPr lang="ru-RU" altLang="ru-RU" smtClean="0">
              <a:latin typeface="Roboto Light" charset="-52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7738" y="2803525"/>
          <a:ext cx="10922000" cy="317673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144000" marR="144000" marT="71996" marB="719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услуги (работы)</a:t>
                      </a:r>
                    </a:p>
                  </a:txBody>
                  <a:tcPr marL="144000" marR="144000" marT="71996" marB="7199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Категории потребителей услуги (работы)</a:t>
                      </a:r>
                    </a:p>
                  </a:txBody>
                  <a:tcPr marL="144000" marR="144000" marT="71996" marB="719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Единицы измерения показателя объема (содержания) услуги (работы)</a:t>
                      </a:r>
                    </a:p>
                  </a:txBody>
                  <a:tcPr marL="144000" marR="144000" marT="71996" marB="719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63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71996" marB="719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Образовательные услуги в пределах, установленных лицензией на осуществление образовательной деятельности по основным образовательным программам среднего профессионального, высшего и послевузовского профессионального образования, по дополнительным профессиональным образовательным программам, сверх финансируемых за счет средств федерального бюджета контрольных цифр приема граждан, а также по программам профессиональной подготовки</a:t>
                      </a:r>
                    </a:p>
                  </a:txBody>
                  <a:tcPr marL="39370" marR="39370" marT="64766" marB="6476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обучающиеся (студенты, аспиранты, слушатели и иные категории)</a:t>
                      </a:r>
                    </a:p>
                  </a:txBody>
                  <a:tcPr marL="39370" marR="39370" marT="64766" marB="6476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человек</a:t>
                      </a:r>
                    </a:p>
                  </a:txBody>
                  <a:tcPr marL="39370" marR="39370" marT="64766" marB="6476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71996" marB="7199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Дополнительные образовательные услуги</a:t>
                      </a:r>
                    </a:p>
                  </a:txBody>
                  <a:tcPr marL="39370" marR="39370" marT="64766" marB="6476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обучающиеся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 </a:t>
                      </a:r>
                    </a:p>
                  </a:txBody>
                  <a:tcPr marL="39370" marR="39370" marT="64766" marB="6476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человек</a:t>
                      </a:r>
                    </a:p>
                  </a:txBody>
                  <a:tcPr marL="39370" marR="39370" marT="64766" marB="6476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47738" y="1052513"/>
          <a:ext cx="10922000" cy="5087984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6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0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144000" marR="144000" marT="71999" marB="719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услуги (работы)</a:t>
                      </a:r>
                    </a:p>
                  </a:txBody>
                  <a:tcPr marL="144000" marR="144000" marT="71999" marB="71999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Категории потребителей услуги (работы)</a:t>
                      </a:r>
                    </a:p>
                  </a:txBody>
                  <a:tcPr marL="144000" marR="144000" marT="71999" marB="719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Единицы измерения показателя объема (содержания) услуги (работы)</a:t>
                      </a:r>
                    </a:p>
                  </a:txBody>
                  <a:tcPr marL="144000" marR="144000" marT="71999" marB="719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Услуги в сфере спортивной и физкультурно-оздоровительной деятельности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обучающиеся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человек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36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Приобретение и реализация продукции общественного питания</a:t>
                      </a:r>
                    </a:p>
                  </a:txBody>
                  <a:tcPr marL="39370" marR="39370" marT="36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работники и обучающиеся ГУАП</a:t>
                      </a:r>
                    </a:p>
                  </a:txBody>
                  <a:tcPr marL="39370" marR="39370" marT="36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человек</a:t>
                      </a:r>
                    </a:p>
                  </a:txBody>
                  <a:tcPr marL="39370" marR="39370" marT="36000" marB="3600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Организация и (или) проведение симпозиумов, конференций и иных аналогичных мероприятий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физические лица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штука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7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Организация и проведение стажировок и практик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физические лица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штука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4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Предоставление услуг проживания, пользования коммунальными и хозяйственными услугами в общежитиях,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 том числе гостиничного типа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работники и обучающиеся ГУАП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человек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Услуги в сфере издательско-полиграфической деятельности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физические и юридические лица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лист печатный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4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144000" marR="14400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Оказание копировально-множительных услуг, тиражирование учебных, учебно-методических, информационно-аналитических и других материалов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работники и обучающиеся ГУАП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лист печатный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36000" marR="3600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Розничная торговля книгами, писчебумажными и канцелярскими товарами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работники и обучающиеся ГУАП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штука</a:t>
                      </a:r>
                    </a:p>
                  </a:txBody>
                  <a:tcPr marL="39370" marR="39370" marT="43199" marB="43199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47738" y="1052513"/>
          <a:ext cx="10922000" cy="3314700"/>
        </p:xfrm>
        <a:graphic>
          <a:graphicData uri="http://schemas.openxmlformats.org/drawingml/2006/table">
            <a:tbl>
              <a:tblPr/>
              <a:tblGrid>
                <a:gridCol w="44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6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2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144000" marR="144000" marT="72016" marB="720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услуги (работы)</a:t>
                      </a:r>
                    </a:p>
                  </a:txBody>
                  <a:tcPr marL="144000" marR="144000" marT="72016" marB="72016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Категории потребителей услуги (работы)</a:t>
                      </a:r>
                    </a:p>
                  </a:txBody>
                  <a:tcPr marL="144000" marR="144000" marT="72016" marB="720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Единицы измерения показателя объема (содержания) услуги (работы)</a:t>
                      </a:r>
                    </a:p>
                  </a:txBody>
                  <a:tcPr marL="144000" marR="144000" marT="72016" marB="72016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Сдача в аренду недвижимого имущества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юридические лица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квадратный метр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0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12</a:t>
                      </a:r>
                    </a:p>
                  </a:txBody>
                  <a:tcPr marL="36000" marR="3600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Реализация сувенирной и другой тиражируемой продукции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обучающиеся и работники ГУАП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штука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0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13</a:t>
                      </a:r>
                    </a:p>
                  </a:txBody>
                  <a:tcPr marL="36000" marR="3600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Выполнение научных исследований и экспериментальных разработок, разработка технологий, а также опытное производство с учетом профиля подготовки кадров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юридические лица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рубль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6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14</a:t>
                      </a:r>
                    </a:p>
                  </a:txBody>
                  <a:tcPr marL="36000" marR="3600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Выполнение аналитических работ, разработка и внедрение результатов интеллектуальной деятельности, а также лицензирование и отчуждение прав на них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юридические лица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рубль</a:t>
                      </a:r>
                    </a:p>
                  </a:txBody>
                  <a:tcPr marL="39370" marR="39370" marT="43210" marB="4321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838200" y="1060450"/>
            <a:ext cx="11018838" cy="50768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1.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5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>. </a:t>
            </a: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Перечень разрешительных документов, на основании которых учреждение осуществляет деятельность </a:t>
            </a:r>
            <a:r>
              <a:rPr lang="en-US" altLang="ru-RU" b="1" smtClean="0">
                <a:solidFill>
                  <a:srgbClr val="AB3A8D"/>
                </a:solidFill>
                <a:latin typeface="Roboto Light" charset="-52"/>
              </a:rPr>
              <a:t/>
            </a:r>
            <a:br>
              <a:rPr lang="en-US" altLang="ru-RU" b="1" smtClean="0">
                <a:solidFill>
                  <a:srgbClr val="AB3A8D"/>
                </a:solidFill>
                <a:latin typeface="Roboto Light" charset="-52"/>
              </a:rPr>
            </a:br>
            <a:r>
              <a:rPr lang="ru-RU" altLang="ru-RU" b="1" smtClean="0">
                <a:solidFill>
                  <a:srgbClr val="AB3A8D"/>
                </a:solidFill>
                <a:latin typeface="Roboto Light" charset="-52"/>
              </a:rPr>
              <a:t>в случае, если виды деятельности учреждения, предусмотренные его учредительными документами, могут осуществляться только на основании специальных разрешений (лицензий)</a:t>
            </a:r>
            <a:endParaRPr lang="ru-RU" altLang="ru-RU" smtClean="0">
              <a:latin typeface="Roboto Light" charset="-52"/>
            </a:endParaRP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752475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latin typeface="Roboto Light" charset="-52"/>
              </a:rPr>
              <a:t>1. </a:t>
            </a:r>
            <a:r>
              <a:rPr lang="ru-RU" altLang="ru-RU" b="1" smtClean="0">
                <a:latin typeface="Roboto Light" charset="-52"/>
              </a:rPr>
              <a:t>Общие сведения об учреждении</a:t>
            </a:r>
            <a:endParaRPr lang="ru-RU" altLang="ru-RU" smtClean="0">
              <a:latin typeface="Roboto Light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4563" y="3429000"/>
          <a:ext cx="10920412" cy="2549524"/>
        </p:xfrm>
        <a:graphic>
          <a:graphicData uri="http://schemas.openxmlformats.org/drawingml/2006/table">
            <a:tbl>
              <a:tblPr/>
              <a:tblGrid>
                <a:gridCol w="41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8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Наименование 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Номер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документа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Дата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выдачи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Срок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/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действия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B3A8D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1</a:t>
                      </a: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2</a:t>
                      </a: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3</a:t>
                      </a: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4</a:t>
                      </a: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B3A8D"/>
                          </a:solidFill>
                          <a:effectLst/>
                          <a:latin typeface="Roboto"/>
                          <a:cs typeface="Arial" charset="0"/>
                        </a:rPr>
                        <a:t>5</a:t>
                      </a: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73"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Отчетный период - год, предшествующий отчетному</a:t>
                      </a: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Свидетельство о государственной регистрации, выдано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Регистрационной палатой мэрии Санкт-Петербурга, решение №5254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3744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15.11.1993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3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Свидетельство о внесении записи в ЕГРЮЛ о юридическом лице, зарегистрированном до 1 июля 2002 года, выдано Министерством Российской Федерации по налогам и сборам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серия 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№004333255</a:t>
                      </a: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23.09.2002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A"/>
                          </a:solidFill>
                          <a:effectLst/>
                          <a:latin typeface="Roboto Light"/>
                          <a:cs typeface="Arial" charset="0"/>
                        </a:rPr>
                        <a:t>бессрочно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AAA"/>
                        </a:solidFill>
                        <a:effectLst/>
                        <a:latin typeface="Roboto Light"/>
                        <a:cs typeface="Arial" charset="0"/>
                      </a:endParaRPr>
                    </a:p>
                  </a:txBody>
                  <a:tcPr marL="72000" marR="72000" marT="72020" marB="72020"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r">
          <a:defRPr sz="2000" dirty="0" smtClean="0">
            <a:solidFill>
              <a:srgbClr val="005AAA"/>
            </a:solidFill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3930</Words>
  <Application>Microsoft Office PowerPoint</Application>
  <PresentationFormat>Широкоэкранный</PresentationFormat>
  <Paragraphs>861</Paragraphs>
  <Slides>28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Roboto Light</vt:lpstr>
      <vt:lpstr>Arial</vt:lpstr>
      <vt:lpstr>Calibri</vt:lpstr>
      <vt:lpstr>Roboto</vt:lpstr>
      <vt:lpstr>Тема Office</vt:lpstr>
      <vt:lpstr>Отчет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1. Общие сведения об учреждении</vt:lpstr>
      <vt:lpstr>2. Результат деятельности учреждения</vt:lpstr>
      <vt:lpstr>2. Результат деятельности учреждения</vt:lpstr>
      <vt:lpstr>2. Результат деятельности учреждения</vt:lpstr>
      <vt:lpstr>2. Результат деятельности учреждения</vt:lpstr>
      <vt:lpstr>2. Результат деятельности учреждения</vt:lpstr>
      <vt:lpstr>2. Результат деятельности учреждения</vt:lpstr>
      <vt:lpstr>2. Результат деятельности учреждения</vt:lpstr>
      <vt:lpstr>2. Результат деятельности учреждения</vt:lpstr>
      <vt:lpstr>2. Результат деятельности учреждения</vt:lpstr>
      <vt:lpstr>3. Об использовании имущества, закрепленного за учреждением</vt:lpstr>
      <vt:lpstr>3. Об использовании имущества, закрепленного за учреждением</vt:lpstr>
      <vt:lpstr>3. Об использовании имущества, закрепленного за учреждением</vt:lpstr>
      <vt:lpstr>3. Об использовании имущества, закрепленного за учреждением</vt:lpstr>
      <vt:lpstr>3. Об использовании имущества, закрепленного за учреждением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MAK</cp:lastModifiedBy>
  <cp:revision>215</cp:revision>
  <cp:lastPrinted>2019-05-21T13:33:09Z</cp:lastPrinted>
  <dcterms:created xsi:type="dcterms:W3CDTF">2017-02-09T08:30:19Z</dcterms:created>
  <dcterms:modified xsi:type="dcterms:W3CDTF">2020-05-28T12:17:18Z</dcterms:modified>
</cp:coreProperties>
</file>