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C6962-60E8-475E-835A-6C56FBA83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438E27-BAE2-44DD-A41D-E4F49F895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91D73-48B0-495B-9337-95CED06E4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03A-902F-410B-82D1-696744CA970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CBF765-BCB2-4DCD-B775-C037344C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2E0A1-B847-4FA6-82F9-81073760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AF72-999A-4799-98FC-24EECE0D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6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38E2F-73EA-4357-BE90-252190DD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E16B33-3220-411E-807E-01DF2C1B7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1E88A5-C9C7-4D39-AD1D-FACAB8418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03A-902F-410B-82D1-696744CA970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41C8BE-53BD-4361-9292-8D1AD41E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2ED14D-1552-41B5-AA6A-4FE27AB5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AF72-999A-4799-98FC-24EECE0D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74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A15D06-7AC0-48FD-B9EF-ED647CA7A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F85773-C132-4ADC-8E88-FF821A8D3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D84A3-9757-4523-BF23-58F403FB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03A-902F-410B-82D1-696744CA970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50D16-96BF-43C7-A7E8-9850AFB29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13D84-F984-4EF1-BD1A-0514250BA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AF72-999A-4799-98FC-24EECE0D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2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5831" y="4180445"/>
            <a:ext cx="6040339" cy="502366"/>
          </a:xfrm>
        </p:spPr>
        <p:txBody>
          <a:bodyPr lIns="0" tIns="0" rIns="0" bIns="0"/>
          <a:lstStyle>
            <a:lvl1pPr>
              <a:defRPr sz="3264" b="1" i="0">
                <a:solidFill>
                  <a:srgbClr val="005A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0442" y="1569596"/>
            <a:ext cx="4563311" cy="226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32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8604" y="1507936"/>
            <a:ext cx="3732171" cy="3015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7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398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339F6-5D7C-44CC-B7F4-8567E56B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9282E7-32CB-4354-B049-8DDFAACA9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F9F9FB-0E98-4BE0-AF92-A4D33282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03A-902F-410B-82D1-696744CA970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6BD40A-D118-45DC-9364-791B03D8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7E3285-F9FA-4A4D-89D3-EEB0FDAB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AF72-999A-4799-98FC-24EECE0D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4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F787D-B1DC-4765-8EA7-FB70BA52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7814FF-B157-40AC-87ED-223BCF3A3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E55654-8C89-49D6-9BA5-6E8D22AD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03A-902F-410B-82D1-696744CA970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3A4E4A-9CD7-4292-BE34-BD9FEE65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5C4074-11E0-4FDA-8512-AEE156C0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AF72-999A-4799-98FC-24EECE0D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2E7D3-892E-46C4-B592-C34BE02CF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F20020-8219-4BDB-8C1F-671B8E8C4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05B768-C2E0-4292-9BDF-11D86BF9A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3C64CD-36B0-4B49-BD9E-75D5B0B8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03A-902F-410B-82D1-696744CA970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B72857-3236-477F-84F7-14882B07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DD1697-0B06-46D9-AEDA-7EDB1D44F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AF72-999A-4799-98FC-24EECE0D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1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F5B2D-B6B6-4C81-B2B2-C8A7F3752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5AEE02-B03F-4430-BBAE-8BEBC79BF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89D52B-24CF-4CE5-86E2-E8C314E0C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C5723E-BFC9-48BE-9CED-E59EDB41F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2132B4-E160-4095-B3E6-27EB78CF0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DC911A-E688-4AD4-A489-6A154D61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03A-902F-410B-82D1-696744CA970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9FC6D7-EEE3-4900-A62B-A4CCBD23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0F4A78-D8B0-4AFB-A609-00E1625C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AF72-999A-4799-98FC-24EECE0D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1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C04DC-6EFD-4763-A4A7-690AB5483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CEE789-E396-434A-9310-DB89655F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03A-902F-410B-82D1-696744CA970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E741-05B8-425E-B8C3-4F4ABF7C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E30471-75C8-4BF8-B841-2637C94A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AF72-999A-4799-98FC-24EECE0D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2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329D78-643F-464C-8664-8A171D75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03A-902F-410B-82D1-696744CA970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2B7900-9809-4BD3-B4FB-AE828AC9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40B2C5-36AF-4405-ACD8-41A2F94DB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AF72-999A-4799-98FC-24EECE0D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5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517FA-BE7E-498F-892D-D70BF02A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4544DF-D3FE-448E-AC04-789B508AF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E35C45-E9FC-4866-B19A-2123F7A26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88B9A8-0FE3-4B0B-BF25-D660E3BF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03A-902F-410B-82D1-696744CA970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7B29B1-BCF9-49C5-9466-EC56077E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413D02-21CA-4B59-A9E9-E57B25F5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AF72-999A-4799-98FC-24EECE0D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5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B02B2-1BED-46CA-892F-45A67B5A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9E618D-5755-4ACA-AEEC-15B5D8759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FDDB58-04D7-4FD8-A9D5-11425BE81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2EEC9F-E826-454A-9CB3-40F69A24A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03A-902F-410B-82D1-696744CA970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36DFD9-E7B0-4E59-A47C-55BC0A7F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F098DB-4D42-4807-B13F-0C2027E4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AF72-999A-4799-98FC-24EECE0D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2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71AB0-AB41-45AA-9A6A-1B7555BE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2D25FA-648D-4AA1-9859-DD44A98FD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C4ADC7-13BE-48A3-A54A-90801CDD8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F803A-902F-410B-82D1-696744CA970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E8EC9A-C840-4FB1-B097-CA6003C29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DEC5FC-5CFF-42E3-95A3-4019FCA17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FAF72-999A-4799-98FC-24EECE0D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8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6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6.pn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FD210E4-6F24-4E63-8BF9-DF7CC8A95118}"/>
              </a:ext>
            </a:extLst>
          </p:cNvPr>
          <p:cNvGrpSpPr/>
          <p:nvPr/>
        </p:nvGrpSpPr>
        <p:grpSpPr>
          <a:xfrm>
            <a:off x="1242659" y="2331368"/>
            <a:ext cx="2736805" cy="2002507"/>
            <a:chOff x="4940522" y="1142709"/>
            <a:chExt cx="3562096" cy="2606368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A57643E1-84D7-4957-9C1B-72090F7DEB14}"/>
                </a:ext>
              </a:extLst>
            </p:cNvPr>
            <p:cNvSpPr/>
            <p:nvPr/>
          </p:nvSpPr>
          <p:spPr>
            <a:xfrm>
              <a:off x="6270861" y="1992274"/>
              <a:ext cx="915212" cy="821118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06E842A7-8F05-451F-B378-A1A62539BBBC}"/>
                </a:ext>
              </a:extLst>
            </p:cNvPr>
            <p:cNvSpPr/>
            <p:nvPr/>
          </p:nvSpPr>
          <p:spPr>
            <a:xfrm>
              <a:off x="7262451" y="1142709"/>
              <a:ext cx="1240167" cy="2599397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AC5556CA-515F-47B4-BB20-C234E5B139AE}"/>
                </a:ext>
              </a:extLst>
            </p:cNvPr>
            <p:cNvSpPr/>
            <p:nvPr/>
          </p:nvSpPr>
          <p:spPr>
            <a:xfrm>
              <a:off x="4940522" y="1142809"/>
              <a:ext cx="1228662" cy="2606268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50CCE17-D57B-41B6-A684-376F5255AE21}"/>
              </a:ext>
            </a:extLst>
          </p:cNvPr>
          <p:cNvSpPr txBox="1"/>
          <p:nvPr/>
        </p:nvSpPr>
        <p:spPr>
          <a:xfrm>
            <a:off x="5164538" y="1560600"/>
            <a:ext cx="6096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kern="0" spc="-36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Кафедра №23 </a:t>
            </a:r>
            <a:br>
              <a:rPr lang="ru-RU" sz="4400" b="1" kern="0" spc="-36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sz="4400" b="1" kern="0" spc="-36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«Конструирования и технологий электронных и лазерных средств»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53688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2">
            <a:extLst>
              <a:ext uri="{FF2B5EF4-FFF2-40B4-BE49-F238E27FC236}">
                <a16:creationId xmlns:a16="http://schemas.microsoft.com/office/drawing/2014/main" id="{5B872A14-4E0C-4043-A758-CF4B08A0AD69}"/>
              </a:ext>
            </a:extLst>
          </p:cNvPr>
          <p:cNvSpPr/>
          <p:nvPr/>
        </p:nvSpPr>
        <p:spPr>
          <a:xfrm>
            <a:off x="2006670" y="531247"/>
            <a:ext cx="10078874" cy="1035415"/>
          </a:xfrm>
          <a:prstGeom prst="round2DiagRect">
            <a:avLst/>
          </a:prstGeom>
          <a:gradFill flip="none" rotWithShape="1">
            <a:gsLst>
              <a:gs pos="0">
                <a:srgbClr val="C13F2F"/>
              </a:gs>
              <a:gs pos="97268">
                <a:srgbClr val="EE622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32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1ADE7FDF-E610-4702-8016-919168A900FA}"/>
              </a:ext>
            </a:extLst>
          </p:cNvPr>
          <p:cNvSpPr txBox="1">
            <a:spLocks/>
          </p:cNvSpPr>
          <p:nvPr/>
        </p:nvSpPr>
        <p:spPr>
          <a:xfrm>
            <a:off x="2348333" y="725635"/>
            <a:ext cx="9547949" cy="62718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>
            <a:lvl1pPr>
              <a:defRPr sz="3600" b="1" i="0">
                <a:solidFill>
                  <a:srgbClr val="005AA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517">
              <a:spcBef>
                <a:spcPts val="91"/>
              </a:spcBef>
            </a:pPr>
            <a:r>
              <a:rPr lang="ru-RU" sz="2000" kern="0" spc="-36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Направления подготовки кафедры №23 </a:t>
            </a:r>
            <a:br>
              <a:rPr lang="ru-RU" sz="2000" kern="0" spc="-36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sz="2000" kern="0" spc="-36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«Конструирования и технологий электронных и лазерных средств»</a:t>
            </a:r>
            <a:endParaRPr lang="ru-RU" sz="2000" kern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5040" y="1788873"/>
            <a:ext cx="5749546" cy="3131362"/>
          </a:xfrm>
          <a:prstGeom prst="rect">
            <a:avLst/>
          </a:prstGeom>
        </p:spPr>
        <p:txBody>
          <a:bodyPr vert="horz" wrap="square" lIns="0" tIns="58158" rIns="0" bIns="0" rtlCol="0">
            <a:spAutoFit/>
          </a:bodyPr>
          <a:lstStyle/>
          <a:p>
            <a:pPr>
              <a:spcBef>
                <a:spcPts val="23"/>
              </a:spcBef>
            </a:pPr>
            <a:endParaRPr sz="2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11517"/>
            <a:r>
              <a:rPr sz="2400" b="1" spc="-4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Магистратура</a:t>
            </a:r>
            <a:endParaRPr sz="2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11517">
              <a:spcBef>
                <a:spcPts val="199"/>
              </a:spcBef>
            </a:pPr>
            <a:r>
              <a:rPr sz="2000" spc="-27" dirty="0">
                <a:solidFill>
                  <a:srgbClr val="005BA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Очная</a:t>
            </a:r>
            <a:r>
              <a:rPr sz="2000" spc="-45" dirty="0">
                <a:solidFill>
                  <a:srgbClr val="005BA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-18" dirty="0">
                <a:solidFill>
                  <a:srgbClr val="005BA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форма</a:t>
            </a:r>
            <a:endParaRPr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11517">
              <a:spcBef>
                <a:spcPts val="399"/>
              </a:spcBef>
              <a:tabLst>
                <a:tab pos="819435" algn="l"/>
              </a:tabLst>
            </a:pPr>
            <a:r>
              <a:rPr lang="ru-RU" sz="2400" b="1" spc="-18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11.04.03</a:t>
            </a:r>
            <a:r>
              <a:rPr lang="ru-RU" sz="2400" spc="-18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Конструирование и технология 	электронных средств</a:t>
            </a:r>
          </a:p>
          <a:p>
            <a:pPr marL="11517">
              <a:spcBef>
                <a:spcPts val="399"/>
              </a:spcBef>
              <a:tabLst>
                <a:tab pos="819435" algn="l"/>
              </a:tabLst>
            </a:pPr>
            <a:r>
              <a:rPr lang="ru-RU" sz="2400" b="1" spc="-18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12.04.01</a:t>
            </a:r>
            <a:r>
              <a:rPr lang="ru-RU" sz="2400" spc="-18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Приборостроение</a:t>
            </a:r>
          </a:p>
          <a:p>
            <a:pPr marL="11517">
              <a:spcBef>
                <a:spcPts val="399"/>
              </a:spcBef>
              <a:tabLst>
                <a:tab pos="819435" algn="l"/>
              </a:tabLst>
            </a:pPr>
            <a:r>
              <a:rPr lang="ru-RU" sz="2400" b="1" spc="-18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12.04.05</a:t>
            </a:r>
            <a:r>
              <a:rPr lang="ru-RU" sz="2400" spc="-18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Лазерная техника и лазерные технологии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0118" y="2099975"/>
            <a:ext cx="5100503" cy="2762030"/>
          </a:xfrm>
          <a:prstGeom prst="rect">
            <a:avLst/>
          </a:prstGeom>
        </p:spPr>
        <p:txBody>
          <a:bodyPr vert="horz" wrap="square" lIns="0" tIns="58158" rIns="0" bIns="0" rtlCol="0">
            <a:spAutoFit/>
          </a:bodyPr>
          <a:lstStyle/>
          <a:p>
            <a:pPr marL="11517">
              <a:spcBef>
                <a:spcPts val="458"/>
              </a:spcBef>
            </a:pPr>
            <a:r>
              <a:rPr sz="2400" b="1" spc="-68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Бакалавриат</a:t>
            </a:r>
            <a:endParaRPr sz="2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11517">
              <a:spcBef>
                <a:spcPts val="199"/>
              </a:spcBef>
            </a:pPr>
            <a:r>
              <a:rPr sz="2000" spc="-27" dirty="0">
                <a:solidFill>
                  <a:srgbClr val="005BA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Очная</a:t>
            </a:r>
            <a:r>
              <a:rPr sz="2000" spc="-45" dirty="0">
                <a:solidFill>
                  <a:srgbClr val="005BA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-18" dirty="0">
                <a:solidFill>
                  <a:srgbClr val="005BA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форма</a:t>
            </a:r>
            <a:endParaRPr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11517">
              <a:spcBef>
                <a:spcPts val="399"/>
              </a:spcBef>
              <a:tabLst>
                <a:tab pos="819435" algn="l"/>
              </a:tabLst>
            </a:pPr>
            <a:r>
              <a:rPr lang="ru-RU" sz="2400" b="1" spc="-18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11.03.03</a:t>
            </a:r>
            <a:r>
              <a:rPr lang="ru-RU" sz="2400" spc="-18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Конструирование и технология 	электронных средств</a:t>
            </a:r>
          </a:p>
          <a:p>
            <a:pPr marL="11517">
              <a:spcBef>
                <a:spcPts val="399"/>
              </a:spcBef>
              <a:tabLst>
                <a:tab pos="819435" algn="l"/>
              </a:tabLst>
            </a:pPr>
            <a:r>
              <a:rPr lang="ru-RU" sz="2400" b="1" spc="-18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12.03.01</a:t>
            </a:r>
            <a:r>
              <a:rPr lang="ru-RU" sz="2400" spc="-18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Приборостроение</a:t>
            </a:r>
          </a:p>
          <a:p>
            <a:pPr marL="11517">
              <a:spcBef>
                <a:spcPts val="399"/>
              </a:spcBef>
              <a:tabLst>
                <a:tab pos="819435" algn="l"/>
              </a:tabLst>
            </a:pPr>
            <a:r>
              <a:rPr lang="ru-RU" sz="2400" b="1" spc="-18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12.03.05</a:t>
            </a:r>
            <a:r>
              <a:rPr lang="ru-RU" sz="2400" spc="-18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Лазерная техника и лазерные технологии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189EEA8-B67C-4095-B9CB-3381A7B4E9BA}"/>
              </a:ext>
            </a:extLst>
          </p:cNvPr>
          <p:cNvGrpSpPr/>
          <p:nvPr/>
        </p:nvGrpSpPr>
        <p:grpSpPr>
          <a:xfrm>
            <a:off x="665259" y="754578"/>
            <a:ext cx="804614" cy="588751"/>
            <a:chOff x="2270258" y="691376"/>
            <a:chExt cx="887310" cy="649261"/>
          </a:xfrm>
        </p:grpSpPr>
        <p:sp>
          <p:nvSpPr>
            <p:cNvPr id="6" name="object 6"/>
            <p:cNvSpPr/>
            <p:nvPr/>
          </p:nvSpPr>
          <p:spPr>
            <a:xfrm>
              <a:off x="2601656" y="903010"/>
              <a:ext cx="227970" cy="204539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" name="object 7"/>
            <p:cNvSpPr/>
            <p:nvPr/>
          </p:nvSpPr>
          <p:spPr>
            <a:xfrm>
              <a:off x="2848654" y="691376"/>
              <a:ext cx="308914" cy="647509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2270258" y="691414"/>
              <a:ext cx="306452" cy="649223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C1C32E2-E10F-4A78-A06B-CB465AB74239}"/>
              </a:ext>
            </a:extLst>
          </p:cNvPr>
          <p:cNvCxnSpPr>
            <a:cxnSpLocks/>
          </p:cNvCxnSpPr>
          <p:nvPr/>
        </p:nvCxnSpPr>
        <p:spPr>
          <a:xfrm>
            <a:off x="5807830" y="1788873"/>
            <a:ext cx="0" cy="3731083"/>
          </a:xfrm>
          <a:prstGeom prst="line">
            <a:avLst/>
          </a:prstGeom>
          <a:ln>
            <a:gradFill>
              <a:gsLst>
                <a:gs pos="0">
                  <a:srgbClr val="EE6227"/>
                </a:gs>
                <a:gs pos="100000">
                  <a:srgbClr val="C13F2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2">
            <a:extLst>
              <a:ext uri="{FF2B5EF4-FFF2-40B4-BE49-F238E27FC236}">
                <a16:creationId xmlns:a16="http://schemas.microsoft.com/office/drawing/2014/main" id="{5B872A14-4E0C-4043-A758-CF4B08A0AD69}"/>
              </a:ext>
            </a:extLst>
          </p:cNvPr>
          <p:cNvSpPr/>
          <p:nvPr/>
        </p:nvSpPr>
        <p:spPr>
          <a:xfrm>
            <a:off x="1962855" y="93629"/>
            <a:ext cx="10078874" cy="1035415"/>
          </a:xfrm>
          <a:prstGeom prst="round2DiagRect">
            <a:avLst/>
          </a:prstGeom>
          <a:gradFill flip="none" rotWithShape="1">
            <a:gsLst>
              <a:gs pos="0">
                <a:srgbClr val="C13F2F"/>
              </a:gs>
              <a:gs pos="97268">
                <a:srgbClr val="EE622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32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1ADE7FDF-E610-4702-8016-919168A900FA}"/>
              </a:ext>
            </a:extLst>
          </p:cNvPr>
          <p:cNvSpPr txBox="1">
            <a:spLocks/>
          </p:cNvSpPr>
          <p:nvPr/>
        </p:nvSpPr>
        <p:spPr>
          <a:xfrm>
            <a:off x="4184961" y="281251"/>
            <a:ext cx="9547949" cy="50407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>
            <a:lvl1pPr>
              <a:defRPr sz="3600" b="1" i="0">
                <a:solidFill>
                  <a:srgbClr val="005AA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517">
              <a:spcBef>
                <a:spcPts val="91"/>
              </a:spcBef>
            </a:pPr>
            <a:r>
              <a:rPr lang="ru-RU" sz="3200" kern="0" spc="-36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Образовательный процесс</a:t>
            </a:r>
            <a:endParaRPr lang="ru-RU" sz="3200" kern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567" y="1334182"/>
            <a:ext cx="4716957" cy="3223695"/>
          </a:xfrm>
          <a:prstGeom prst="rect">
            <a:avLst/>
          </a:prstGeom>
        </p:spPr>
        <p:txBody>
          <a:bodyPr vert="horz" wrap="square" lIns="0" tIns="58158" rIns="0" bIns="0" rtlCol="0">
            <a:spAutoFit/>
          </a:bodyPr>
          <a:lstStyle/>
          <a:p>
            <a:pPr marL="11517">
              <a:spcBef>
                <a:spcPts val="458"/>
              </a:spcBef>
            </a:pPr>
            <a:r>
              <a:rPr lang="ru-RU" sz="2000" b="1" spc="-68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Лаборатории кафедры:</a:t>
            </a:r>
          </a:p>
          <a:p>
            <a:pPr marL="354417" indent="-342900">
              <a:spcBef>
                <a:spcPts val="458"/>
              </a:spcBef>
              <a:buFontTx/>
              <a:buChar char="-"/>
            </a:pPr>
            <a:r>
              <a:rPr lang="ru-RU" sz="1200" b="1" spc="-68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«Радиотехнических цепей и сигналов»,</a:t>
            </a:r>
          </a:p>
          <a:p>
            <a:pPr marL="354417" indent="-342900">
              <a:spcBef>
                <a:spcPts val="458"/>
              </a:spcBef>
              <a:buFontTx/>
              <a:buChar char="-"/>
            </a:pPr>
            <a:r>
              <a:rPr lang="ru-RU" sz="1200" b="1" spc="-68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«Электроники»,</a:t>
            </a:r>
          </a:p>
          <a:p>
            <a:pPr marL="354417" indent="-342900">
              <a:spcBef>
                <a:spcPts val="458"/>
              </a:spcBef>
              <a:buFontTx/>
              <a:buChar char="-"/>
            </a:pPr>
            <a:r>
              <a:rPr lang="ru-RU" sz="1200" b="1" spc="-68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«Материаловедения и технологии конструкционных материалов»,</a:t>
            </a:r>
          </a:p>
          <a:p>
            <a:pPr marL="354417" indent="-342900">
              <a:spcBef>
                <a:spcPts val="458"/>
              </a:spcBef>
              <a:buFontTx/>
              <a:buChar char="-"/>
            </a:pPr>
            <a:r>
              <a:rPr lang="ru-RU" sz="1200" b="1" spc="-68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«Радиоматериалов и радиокомпонентов»,</a:t>
            </a:r>
          </a:p>
          <a:p>
            <a:pPr marL="354417" indent="-342900">
              <a:spcBef>
                <a:spcPts val="458"/>
              </a:spcBef>
              <a:buFontTx/>
              <a:buChar char="-"/>
            </a:pPr>
            <a:r>
              <a:rPr lang="ru-RU" sz="12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«Технологии контроля и испытаний приборов»</a:t>
            </a:r>
          </a:p>
          <a:p>
            <a:pPr marL="354417" indent="-342900">
              <a:spcBef>
                <a:spcPts val="458"/>
              </a:spcBef>
              <a:buFontTx/>
              <a:buChar char="-"/>
            </a:pPr>
            <a:r>
              <a:rPr lang="ru-RU" sz="12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«Микросистемной техники»,</a:t>
            </a:r>
          </a:p>
          <a:p>
            <a:pPr marL="354417" indent="-342900">
              <a:spcBef>
                <a:spcPts val="458"/>
              </a:spcBef>
              <a:buFontTx/>
              <a:buChar char="-"/>
            </a:pPr>
            <a:r>
              <a:rPr lang="ru-RU" sz="12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Автоматизированного конструкторско-технологического проектирования и компьютерного моделирования,</a:t>
            </a:r>
          </a:p>
          <a:p>
            <a:pPr marL="354417" indent="-342900">
              <a:spcBef>
                <a:spcPts val="458"/>
              </a:spcBef>
              <a:buFontTx/>
              <a:buChar char="-"/>
            </a:pPr>
            <a:r>
              <a:rPr lang="ru-RU" sz="12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«Фотоники»,</a:t>
            </a:r>
          </a:p>
          <a:p>
            <a:pPr marL="354417" indent="-342900">
              <a:spcBef>
                <a:spcPts val="458"/>
              </a:spcBef>
              <a:buFontTx/>
              <a:buChar char="-"/>
            </a:pPr>
            <a:r>
              <a:rPr lang="ru-RU" sz="12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«Лазерной техники и технологий».</a:t>
            </a:r>
          </a:p>
          <a:p>
            <a:pPr marL="354417" indent="-342900">
              <a:spcBef>
                <a:spcPts val="458"/>
              </a:spcBef>
              <a:buFontTx/>
              <a:buChar char="-"/>
            </a:pPr>
            <a:endParaRPr lang="ru-RU" sz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189EEA8-B67C-4095-B9CB-3381A7B4E9BA}"/>
              </a:ext>
            </a:extLst>
          </p:cNvPr>
          <p:cNvGrpSpPr/>
          <p:nvPr/>
        </p:nvGrpSpPr>
        <p:grpSpPr>
          <a:xfrm>
            <a:off x="607980" y="316959"/>
            <a:ext cx="804614" cy="588751"/>
            <a:chOff x="2270258" y="691376"/>
            <a:chExt cx="887310" cy="649261"/>
          </a:xfrm>
        </p:grpSpPr>
        <p:sp>
          <p:nvSpPr>
            <p:cNvPr id="6" name="object 6"/>
            <p:cNvSpPr/>
            <p:nvPr/>
          </p:nvSpPr>
          <p:spPr>
            <a:xfrm>
              <a:off x="2601656" y="903010"/>
              <a:ext cx="227970" cy="204539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" name="object 7"/>
            <p:cNvSpPr/>
            <p:nvPr/>
          </p:nvSpPr>
          <p:spPr>
            <a:xfrm>
              <a:off x="2848654" y="691376"/>
              <a:ext cx="308914" cy="647509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2270258" y="691414"/>
              <a:ext cx="306452" cy="649223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pic>
        <p:nvPicPr>
          <p:cNvPr id="11" name="Picture 2" descr="http://www.lotis-tii.com/images/LS-2134Y-Practicum.png">
            <a:extLst>
              <a:ext uri="{FF2B5EF4-FFF2-40B4-BE49-F238E27FC236}">
                <a16:creationId xmlns:a16="http://schemas.microsoft.com/office/drawing/2014/main" id="{8D0F911D-3D54-49C9-B8ED-3343D277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01" y="3049527"/>
            <a:ext cx="4458715" cy="1620000"/>
          </a:xfrm>
          <a:prstGeom prst="round2DiagRect">
            <a:avLst/>
          </a:prstGeom>
          <a:noFill/>
          <a:ln>
            <a:noFill/>
          </a:ln>
          <a:effectLst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125383-69CC-41E5-9520-5D71C11AF6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68" y="1278904"/>
            <a:ext cx="2152393" cy="1620000"/>
          </a:xfrm>
          <a:prstGeom prst="round2DiagRect">
            <a:avLst/>
          </a:prstGeom>
          <a:ln>
            <a:noFill/>
          </a:ln>
          <a:effectLst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5260D1-2357-4570-B256-5D208E4A7E5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68" y="4866460"/>
            <a:ext cx="2881108" cy="1620000"/>
          </a:xfrm>
          <a:prstGeom prst="round2DiagRect">
            <a:avLst/>
          </a:prstGeom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FA9D76-FD45-4541-9BD6-A355FAC0A88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654" y="1232594"/>
            <a:ext cx="2881108" cy="1620000"/>
          </a:xfrm>
          <a:prstGeom prst="round2DiagRect">
            <a:avLst/>
          </a:prstGeom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C91F602-E780-4239-96D9-00C0EBD590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62" y="4859124"/>
            <a:ext cx="2881108" cy="1620000"/>
          </a:xfrm>
          <a:prstGeom prst="round2DiagRect">
            <a:avLst/>
          </a:prstGeom>
          <a:ln>
            <a:noFill/>
          </a:ln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0EC2C7B5-F12A-4075-9E5E-A257AF5E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80" y="4859124"/>
            <a:ext cx="2882002" cy="1620000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9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2">
            <a:extLst>
              <a:ext uri="{FF2B5EF4-FFF2-40B4-BE49-F238E27FC236}">
                <a16:creationId xmlns:a16="http://schemas.microsoft.com/office/drawing/2014/main" id="{5B872A14-4E0C-4043-A758-CF4B08A0AD69}"/>
              </a:ext>
            </a:extLst>
          </p:cNvPr>
          <p:cNvSpPr/>
          <p:nvPr/>
        </p:nvSpPr>
        <p:spPr>
          <a:xfrm>
            <a:off x="2006670" y="223917"/>
            <a:ext cx="10078874" cy="1035415"/>
          </a:xfrm>
          <a:prstGeom prst="round2DiagRect">
            <a:avLst/>
          </a:prstGeom>
          <a:gradFill flip="none" rotWithShape="1">
            <a:gsLst>
              <a:gs pos="0">
                <a:srgbClr val="C13F2F"/>
              </a:gs>
              <a:gs pos="97268">
                <a:srgbClr val="EE622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32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1ADE7FDF-E610-4702-8016-919168A900FA}"/>
              </a:ext>
            </a:extLst>
          </p:cNvPr>
          <p:cNvSpPr txBox="1">
            <a:spLocks/>
          </p:cNvSpPr>
          <p:nvPr/>
        </p:nvSpPr>
        <p:spPr>
          <a:xfrm>
            <a:off x="2272132" y="296916"/>
            <a:ext cx="9547949" cy="88622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>
            <a:lvl1pPr>
              <a:defRPr sz="3600" b="1" i="0">
                <a:solidFill>
                  <a:srgbClr val="005AA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517">
              <a:spcBef>
                <a:spcPts val="91"/>
              </a:spcBef>
            </a:pPr>
            <a:r>
              <a:rPr lang="ru-RU" sz="2800" kern="0" spc="-36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Научно-исследовательская деятельность студентов</a:t>
            </a:r>
          </a:p>
          <a:p>
            <a:pPr marL="11517">
              <a:spcBef>
                <a:spcPts val="91"/>
              </a:spcBef>
            </a:pPr>
            <a:r>
              <a:rPr lang="ru-RU" sz="2800" kern="0" spc="-36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Студенческая научная группа оптики и </a:t>
            </a:r>
            <a:r>
              <a:rPr lang="ru-RU" sz="2800" kern="0" spc="-36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радиооптики</a:t>
            </a:r>
            <a:endParaRPr lang="ru-RU" sz="2800" kern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189EEA8-B67C-4095-B9CB-3381A7B4E9BA}"/>
              </a:ext>
            </a:extLst>
          </p:cNvPr>
          <p:cNvGrpSpPr/>
          <p:nvPr/>
        </p:nvGrpSpPr>
        <p:grpSpPr>
          <a:xfrm>
            <a:off x="545667" y="447248"/>
            <a:ext cx="804614" cy="588751"/>
            <a:chOff x="2270258" y="691376"/>
            <a:chExt cx="887310" cy="649261"/>
          </a:xfrm>
        </p:grpSpPr>
        <p:sp>
          <p:nvSpPr>
            <p:cNvPr id="6" name="object 6"/>
            <p:cNvSpPr/>
            <p:nvPr/>
          </p:nvSpPr>
          <p:spPr>
            <a:xfrm>
              <a:off x="2601656" y="903010"/>
              <a:ext cx="227970" cy="204539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" name="object 7"/>
            <p:cNvSpPr/>
            <p:nvPr/>
          </p:nvSpPr>
          <p:spPr>
            <a:xfrm>
              <a:off x="2848654" y="691376"/>
              <a:ext cx="308914" cy="647509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2270258" y="691414"/>
              <a:ext cx="306452" cy="649223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pic>
        <p:nvPicPr>
          <p:cNvPr id="20" name="Picture 6" descr="http://media.guap.ru/980/052.jpg?s=lg">
            <a:extLst>
              <a:ext uri="{FF2B5EF4-FFF2-40B4-BE49-F238E27FC236}">
                <a16:creationId xmlns:a16="http://schemas.microsoft.com/office/drawing/2014/main" id="{2215597D-CCDD-47AC-B776-5B5087E37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70" y="4205964"/>
            <a:ext cx="2376000" cy="1584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" descr="http://spie.org/Documents/Students/Chapter%20Logos/StPetersburgAero_Logo.jpg">
            <a:extLst>
              <a:ext uri="{FF2B5EF4-FFF2-40B4-BE49-F238E27FC236}">
                <a16:creationId xmlns:a16="http://schemas.microsoft.com/office/drawing/2014/main" id="{D9E91BEB-CA5F-42FE-A76A-FAB82D5AB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1" y="3040252"/>
            <a:ext cx="23526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://poem.wnlo.cn/web/uploadFiles/025488730495.png">
            <a:extLst>
              <a:ext uri="{FF2B5EF4-FFF2-40B4-BE49-F238E27FC236}">
                <a16:creationId xmlns:a16="http://schemas.microsoft.com/office/drawing/2014/main" id="{5E92D2DE-B8DD-46C0-A6B1-5A0EF971E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90" y="1603162"/>
            <a:ext cx="14859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4" descr="Описание: \\psf\Home\\Desktop\Photo_SPIE\Photo_USA\4.jpg">
            <a:extLst>
              <a:ext uri="{FF2B5EF4-FFF2-40B4-BE49-F238E27FC236}">
                <a16:creationId xmlns:a16="http://schemas.microsoft.com/office/drawing/2014/main" id="{C6DAB761-60C7-4BF2-9CEC-ED0502B75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006" y="1467519"/>
            <a:ext cx="2370343" cy="1584000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20160829_163541">
            <a:extLst>
              <a:ext uri="{FF2B5EF4-FFF2-40B4-BE49-F238E27FC236}">
                <a16:creationId xmlns:a16="http://schemas.microsoft.com/office/drawing/2014/main" id="{FDF17F45-44C2-49B9-98FB-3FB086571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561" y="1456252"/>
            <a:ext cx="1185758" cy="1584000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B59F01D-F28E-4278-AB9A-D3759E32D7EE}"/>
              </a:ext>
            </a:extLst>
          </p:cNvPr>
          <p:cNvSpPr txBox="1"/>
          <p:nvPr/>
        </p:nvSpPr>
        <p:spPr>
          <a:xfrm>
            <a:off x="8368014" y="6369769"/>
            <a:ext cx="35020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/>
              <a:t>Международные конференции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324B86-50E4-4C66-8C41-E8B8E71805FB}"/>
              </a:ext>
            </a:extLst>
          </p:cNvPr>
          <p:cNvSpPr txBox="1"/>
          <p:nvPr/>
        </p:nvSpPr>
        <p:spPr>
          <a:xfrm>
            <a:off x="676326" y="6001908"/>
            <a:ext cx="3919537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/>
              <a:t>Участие студентов кафедры №23 в выставке  достижений научно-технического творчества ГУАП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D8B55B4-C507-4E4C-86D3-B9158D91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46" y="1544982"/>
            <a:ext cx="2376000" cy="1584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77C6D9D-43E4-46D8-B8F7-95CDFA9D8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17" y="4182928"/>
            <a:ext cx="2374533" cy="1584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B8F8BDE-9BF0-4739-B575-5345A409A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60" y="1536935"/>
            <a:ext cx="2376000" cy="1584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media.guap.ru/980/020.jpg?s=lg">
            <a:extLst>
              <a:ext uri="{FF2B5EF4-FFF2-40B4-BE49-F238E27FC236}">
                <a16:creationId xmlns:a16="http://schemas.microsoft.com/office/drawing/2014/main" id="{11187692-3966-41B1-875E-2FF8F7E3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3" y="4205964"/>
            <a:ext cx="2376000" cy="1584000"/>
          </a:xfrm>
          <a:prstGeom prst="round2Diag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4CC06920-D11C-44EA-BF28-5A4D29F82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361" y="3248439"/>
            <a:ext cx="2558666" cy="1440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EE18D51-8825-44C5-AC8F-17C51EE5FEE9}"/>
              </a:ext>
            </a:extLst>
          </p:cNvPr>
          <p:cNvSpPr txBox="1"/>
          <p:nvPr/>
        </p:nvSpPr>
        <p:spPr>
          <a:xfrm>
            <a:off x="3982947" y="3317628"/>
            <a:ext cx="35020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/>
              <a:t>Лекции от ведущих зарубежных ученых</a:t>
            </a:r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41DA67B2-9A1A-4A22-9666-D76543CB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027" y="4828017"/>
            <a:ext cx="2560000" cy="1440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3EEEBDB-6890-4150-B46E-54778E201FBE}"/>
              </a:ext>
            </a:extLst>
          </p:cNvPr>
          <p:cNvSpPr txBox="1"/>
          <p:nvPr/>
        </p:nvSpPr>
        <p:spPr>
          <a:xfrm>
            <a:off x="5012573" y="6114129"/>
            <a:ext cx="35020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/>
              <a:t>«День света» в ГУАП</a:t>
            </a:r>
          </a:p>
        </p:txBody>
      </p:sp>
    </p:spTree>
    <p:extLst>
      <p:ext uri="{BB962C8B-B14F-4D97-AF65-F5344CB8AC3E}">
        <p14:creationId xmlns:p14="http://schemas.microsoft.com/office/powerpoint/2010/main" val="152216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2">
            <a:extLst>
              <a:ext uri="{FF2B5EF4-FFF2-40B4-BE49-F238E27FC236}">
                <a16:creationId xmlns:a16="http://schemas.microsoft.com/office/drawing/2014/main" id="{5B872A14-4E0C-4043-A758-CF4B08A0AD69}"/>
              </a:ext>
            </a:extLst>
          </p:cNvPr>
          <p:cNvSpPr/>
          <p:nvPr/>
        </p:nvSpPr>
        <p:spPr>
          <a:xfrm>
            <a:off x="2006670" y="223917"/>
            <a:ext cx="10078874" cy="1035415"/>
          </a:xfrm>
          <a:prstGeom prst="round2DiagRect">
            <a:avLst/>
          </a:prstGeom>
          <a:gradFill flip="none" rotWithShape="1">
            <a:gsLst>
              <a:gs pos="0">
                <a:srgbClr val="C13F2F"/>
              </a:gs>
              <a:gs pos="97268">
                <a:srgbClr val="EE622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32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1ADE7FDF-E610-4702-8016-919168A900FA}"/>
              </a:ext>
            </a:extLst>
          </p:cNvPr>
          <p:cNvSpPr txBox="1">
            <a:spLocks/>
          </p:cNvSpPr>
          <p:nvPr/>
        </p:nvSpPr>
        <p:spPr>
          <a:xfrm>
            <a:off x="2973765" y="413683"/>
            <a:ext cx="9547949" cy="56562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>
            <a:lvl1pPr>
              <a:defRPr sz="3600" b="1" i="0">
                <a:solidFill>
                  <a:srgbClr val="005AA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517">
              <a:spcBef>
                <a:spcPts val="91"/>
              </a:spcBef>
            </a:pPr>
            <a:r>
              <a:rPr lang="ru-RU" kern="0" spc="-36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Участие в движении </a:t>
            </a:r>
            <a:r>
              <a:rPr lang="en-US" kern="0" spc="-36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WorldSkills</a:t>
            </a:r>
            <a:endParaRPr lang="ru-RU" kern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189EEA8-B67C-4095-B9CB-3381A7B4E9BA}"/>
              </a:ext>
            </a:extLst>
          </p:cNvPr>
          <p:cNvGrpSpPr/>
          <p:nvPr/>
        </p:nvGrpSpPr>
        <p:grpSpPr>
          <a:xfrm>
            <a:off x="545667" y="447248"/>
            <a:ext cx="804614" cy="588751"/>
            <a:chOff x="2270258" y="691376"/>
            <a:chExt cx="887310" cy="649261"/>
          </a:xfrm>
        </p:grpSpPr>
        <p:sp>
          <p:nvSpPr>
            <p:cNvPr id="6" name="object 6"/>
            <p:cNvSpPr/>
            <p:nvPr/>
          </p:nvSpPr>
          <p:spPr>
            <a:xfrm>
              <a:off x="2601656" y="903010"/>
              <a:ext cx="227970" cy="204539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" name="object 7"/>
            <p:cNvSpPr/>
            <p:nvPr/>
          </p:nvSpPr>
          <p:spPr>
            <a:xfrm>
              <a:off x="2848654" y="691376"/>
              <a:ext cx="308914" cy="647509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2270258" y="691414"/>
              <a:ext cx="306452" cy="649223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809AC9-C8B1-46BC-9F0B-EAC18F711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9" y="1474951"/>
            <a:ext cx="2341704" cy="15621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636071B-F10C-4630-AFF8-532F8C394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81" y="4449145"/>
            <a:ext cx="3097319" cy="1741032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23C8E894-2235-4D1E-ACD9-AA029A930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2" y="3182594"/>
            <a:ext cx="1875234" cy="333375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1D36F91F-44E2-4643-9D24-123E9C45D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7" y="2454100"/>
            <a:ext cx="2590800" cy="1456988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B1F0E034-CEC2-4AFC-8EC1-08124F049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83" y="4453192"/>
            <a:ext cx="3097319" cy="1741032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DEDEC02C-A4D9-4C78-BD39-08C6370CC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4" y="2455344"/>
            <a:ext cx="2592000" cy="1456988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CFEF57-23C7-4707-BC48-293835502E57}"/>
              </a:ext>
            </a:extLst>
          </p:cNvPr>
          <p:cNvSpPr txBox="1"/>
          <p:nvPr/>
        </p:nvSpPr>
        <p:spPr>
          <a:xfrm>
            <a:off x="3951407" y="1493265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Компетенция «Квантовые технологии»</a:t>
            </a:r>
          </a:p>
        </p:txBody>
      </p:sp>
      <p:pic>
        <p:nvPicPr>
          <p:cNvPr id="3088" name="Picture 16">
            <a:extLst>
              <a:ext uri="{FF2B5EF4-FFF2-40B4-BE49-F238E27FC236}">
                <a16:creationId xmlns:a16="http://schemas.microsoft.com/office/drawing/2014/main" id="{E9B501B0-D3AD-461A-8E88-136D9215C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051659"/>
            <a:ext cx="2789144" cy="1859429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8EA90FBE-B13A-450A-A510-E2371E9D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717" y="4449145"/>
            <a:ext cx="2533186" cy="1899889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22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2">
            <a:extLst>
              <a:ext uri="{FF2B5EF4-FFF2-40B4-BE49-F238E27FC236}">
                <a16:creationId xmlns:a16="http://schemas.microsoft.com/office/drawing/2014/main" id="{5B872A14-4E0C-4043-A758-CF4B08A0AD69}"/>
              </a:ext>
            </a:extLst>
          </p:cNvPr>
          <p:cNvSpPr/>
          <p:nvPr/>
        </p:nvSpPr>
        <p:spPr>
          <a:xfrm>
            <a:off x="2006670" y="223917"/>
            <a:ext cx="10078874" cy="1035415"/>
          </a:xfrm>
          <a:prstGeom prst="round2DiagRect">
            <a:avLst/>
          </a:prstGeom>
          <a:gradFill flip="none" rotWithShape="1">
            <a:gsLst>
              <a:gs pos="0">
                <a:srgbClr val="C13F2F"/>
              </a:gs>
              <a:gs pos="97268">
                <a:srgbClr val="EE622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32" dirty="0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1ADE7FDF-E610-4702-8016-919168A900FA}"/>
              </a:ext>
            </a:extLst>
          </p:cNvPr>
          <p:cNvSpPr txBox="1">
            <a:spLocks/>
          </p:cNvSpPr>
          <p:nvPr/>
        </p:nvSpPr>
        <p:spPr>
          <a:xfrm>
            <a:off x="3882377" y="409694"/>
            <a:ext cx="9547949" cy="56562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>
            <a:lvl1pPr>
              <a:defRPr sz="3600" b="1" i="0">
                <a:solidFill>
                  <a:srgbClr val="005AA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517">
              <a:spcBef>
                <a:spcPts val="91"/>
              </a:spcBef>
            </a:pPr>
            <a:r>
              <a:rPr lang="ru-RU" kern="0" spc="-36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Партнеры и работодатели</a:t>
            </a:r>
            <a:endParaRPr lang="ru-RU" kern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189EEA8-B67C-4095-B9CB-3381A7B4E9BA}"/>
              </a:ext>
            </a:extLst>
          </p:cNvPr>
          <p:cNvGrpSpPr/>
          <p:nvPr/>
        </p:nvGrpSpPr>
        <p:grpSpPr>
          <a:xfrm>
            <a:off x="545667" y="447248"/>
            <a:ext cx="804614" cy="588751"/>
            <a:chOff x="2270258" y="691376"/>
            <a:chExt cx="887310" cy="649261"/>
          </a:xfrm>
        </p:grpSpPr>
        <p:sp>
          <p:nvSpPr>
            <p:cNvPr id="6" name="object 6"/>
            <p:cNvSpPr/>
            <p:nvPr/>
          </p:nvSpPr>
          <p:spPr>
            <a:xfrm>
              <a:off x="2601656" y="903010"/>
              <a:ext cx="227970" cy="204539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" name="object 7"/>
            <p:cNvSpPr/>
            <p:nvPr/>
          </p:nvSpPr>
          <p:spPr>
            <a:xfrm>
              <a:off x="2848654" y="691376"/>
              <a:ext cx="308914" cy="647509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2270258" y="691414"/>
              <a:ext cx="306452" cy="649223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pic>
        <p:nvPicPr>
          <p:cNvPr id="4098" name="Picture 2" descr="НПП «Радар ммс» — Википедия">
            <a:extLst>
              <a:ext uri="{FF2B5EF4-FFF2-40B4-BE49-F238E27FC236}">
                <a16:creationId xmlns:a16="http://schemas.microsoft.com/office/drawing/2014/main" id="{3ACE20C0-32B4-43D5-9118-271D73C63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98" y="1259332"/>
            <a:ext cx="30099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АО «Авангард» | Институт физики, нанотехнологий и телекоммуникаций  Санкт-Петербургский политехнический университет Петра Великого">
            <a:extLst>
              <a:ext uri="{FF2B5EF4-FFF2-40B4-BE49-F238E27FC236}">
                <a16:creationId xmlns:a16="http://schemas.microsoft.com/office/drawing/2014/main" id="{9C324121-5A41-4AF5-A856-BD5299452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96" y="1480271"/>
            <a:ext cx="3419475" cy="1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ОАО &quot;МОРИОН&quot;">
            <a:extLst>
              <a:ext uri="{FF2B5EF4-FFF2-40B4-BE49-F238E27FC236}">
                <a16:creationId xmlns:a16="http://schemas.microsoft.com/office/drawing/2014/main" id="{7E4DA926-9AAE-4939-B7E8-17C8DA01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95" y="1588444"/>
            <a:ext cx="3228622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xpodat - ЛАЗЕРНЫЙ ЦЕНТР">
            <a:extLst>
              <a:ext uri="{FF2B5EF4-FFF2-40B4-BE49-F238E27FC236}">
                <a16:creationId xmlns:a16="http://schemas.microsoft.com/office/drawing/2014/main" id="{51D169DA-53AE-4055-838A-59924BC49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3" y="3394795"/>
            <a:ext cx="4000500" cy="133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омпания «Ленинградские лазерные системы» приглашает посетить свой стенд на  выставке «ФОТОНИКА. МИР ЛАЗЕРОВ И ОПТИКИ - 2019»">
            <a:extLst>
              <a:ext uri="{FF2B5EF4-FFF2-40B4-BE49-F238E27FC236}">
                <a16:creationId xmlns:a16="http://schemas.microsoft.com/office/drawing/2014/main" id="{A643258D-E72B-4ACF-8B49-307B92EBA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10" y="3190009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Специальные Системы. Фотоника | LinkedIn">
            <a:extLst>
              <a:ext uri="{FF2B5EF4-FFF2-40B4-BE49-F238E27FC236}">
                <a16:creationId xmlns:a16="http://schemas.microsoft.com/office/drawing/2014/main" id="{B2C6BA30-72E3-4A37-9562-2C2648F1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507" y="2741087"/>
            <a:ext cx="2412317" cy="241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НПО ИМПУЛЬС">
            <a:extLst>
              <a:ext uri="{FF2B5EF4-FFF2-40B4-BE49-F238E27FC236}">
                <a16:creationId xmlns:a16="http://schemas.microsoft.com/office/drawing/2014/main" id="{66C60CB5-B844-4138-A6B2-616C3ECFB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7" y="5281097"/>
            <a:ext cx="3536735" cy="63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АО &quot;Техприбор&quot;, г.С.-Петербург - ALL-Pribors.ru">
            <a:extLst>
              <a:ext uri="{FF2B5EF4-FFF2-40B4-BE49-F238E27FC236}">
                <a16:creationId xmlns:a16="http://schemas.microsoft.com/office/drawing/2014/main" id="{5D7472C0-A696-42BE-8DFD-7A860CFF8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56" y="4369513"/>
            <a:ext cx="3019426" cy="22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АО &quot;НПФ &quot;Меридиан&quot;: проверка работодателя, отзывы, бонусы для сотрудников в  Санкт-Петербурге">
            <a:extLst>
              <a:ext uri="{FF2B5EF4-FFF2-40B4-BE49-F238E27FC236}">
                <a16:creationId xmlns:a16="http://schemas.microsoft.com/office/drawing/2014/main" id="{9B89C39F-8425-4445-871B-027AD9BF8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393" y="4604168"/>
            <a:ext cx="1718680" cy="17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878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114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16</cp:revision>
  <dcterms:created xsi:type="dcterms:W3CDTF">2021-03-23T11:28:42Z</dcterms:created>
  <dcterms:modified xsi:type="dcterms:W3CDTF">2021-03-24T09:27:36Z</dcterms:modified>
</cp:coreProperties>
</file>