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4.xml" ContentType="application/vnd.openxmlformats-officedocument.drawingml.chart+xml"/>
  <Override PartName="/ppt/notesSlides/notesSlide4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6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625" r:id="rId2"/>
    <p:sldId id="694" r:id="rId3"/>
    <p:sldId id="695" r:id="rId4"/>
    <p:sldId id="696" r:id="rId5"/>
    <p:sldId id="697" r:id="rId6"/>
    <p:sldId id="698" r:id="rId7"/>
    <p:sldId id="699" r:id="rId8"/>
    <p:sldId id="700" r:id="rId9"/>
    <p:sldId id="701" r:id="rId10"/>
    <p:sldId id="702" r:id="rId11"/>
    <p:sldId id="703" r:id="rId12"/>
    <p:sldId id="706" r:id="rId13"/>
    <p:sldId id="707" r:id="rId14"/>
    <p:sldId id="704" r:id="rId15"/>
    <p:sldId id="709" r:id="rId16"/>
    <p:sldId id="710" r:id="rId17"/>
    <p:sldId id="714" r:id="rId18"/>
    <p:sldId id="712" r:id="rId19"/>
    <p:sldId id="711" r:id="rId20"/>
    <p:sldId id="715" r:id="rId21"/>
    <p:sldId id="716" r:id="rId22"/>
    <p:sldId id="717" r:id="rId23"/>
    <p:sldId id="718" r:id="rId24"/>
    <p:sldId id="719" r:id="rId25"/>
    <p:sldId id="720" r:id="rId26"/>
    <p:sldId id="721" r:id="rId27"/>
    <p:sldId id="722" r:id="rId28"/>
    <p:sldId id="723" r:id="rId29"/>
    <p:sldId id="724" r:id="rId30"/>
    <p:sldId id="725" r:id="rId31"/>
    <p:sldId id="727" r:id="rId32"/>
    <p:sldId id="728" r:id="rId33"/>
    <p:sldId id="729" r:id="rId34"/>
    <p:sldId id="730" r:id="rId35"/>
    <p:sldId id="731" r:id="rId36"/>
    <p:sldId id="732" r:id="rId37"/>
    <p:sldId id="733" r:id="rId38"/>
    <p:sldId id="734" r:id="rId39"/>
    <p:sldId id="735" r:id="rId40"/>
    <p:sldId id="736" r:id="rId41"/>
    <p:sldId id="708" r:id="rId42"/>
    <p:sldId id="737" r:id="rId43"/>
    <p:sldId id="738" r:id="rId44"/>
    <p:sldId id="739" r:id="rId45"/>
    <p:sldId id="740" r:id="rId46"/>
    <p:sldId id="741" r:id="rId47"/>
    <p:sldId id="742" r:id="rId48"/>
    <p:sldId id="743" r:id="rId49"/>
    <p:sldId id="744" r:id="rId50"/>
    <p:sldId id="748" r:id="rId51"/>
    <p:sldId id="749" r:id="rId52"/>
    <p:sldId id="745" r:id="rId53"/>
    <p:sldId id="750" r:id="rId54"/>
    <p:sldId id="751" r:id="rId55"/>
    <p:sldId id="752" r:id="rId56"/>
    <p:sldId id="788" r:id="rId57"/>
    <p:sldId id="754" r:id="rId58"/>
    <p:sldId id="755" r:id="rId59"/>
    <p:sldId id="756" r:id="rId60"/>
    <p:sldId id="757" r:id="rId61"/>
    <p:sldId id="758" r:id="rId62"/>
    <p:sldId id="759" r:id="rId63"/>
    <p:sldId id="760" r:id="rId64"/>
    <p:sldId id="761" r:id="rId65"/>
    <p:sldId id="762" r:id="rId66"/>
    <p:sldId id="763" r:id="rId67"/>
    <p:sldId id="764" r:id="rId68"/>
    <p:sldId id="766" r:id="rId69"/>
    <p:sldId id="767" r:id="rId70"/>
    <p:sldId id="778" r:id="rId71"/>
    <p:sldId id="768" r:id="rId72"/>
    <p:sldId id="773" r:id="rId73"/>
    <p:sldId id="774" r:id="rId74"/>
    <p:sldId id="779" r:id="rId75"/>
    <p:sldId id="780" r:id="rId76"/>
    <p:sldId id="781" r:id="rId77"/>
    <p:sldId id="775" r:id="rId78"/>
    <p:sldId id="776" r:id="rId79"/>
    <p:sldId id="783" r:id="rId80"/>
    <p:sldId id="784" r:id="rId81"/>
    <p:sldId id="785" r:id="rId82"/>
    <p:sldId id="777" r:id="rId83"/>
    <p:sldId id="786" r:id="rId84"/>
    <p:sldId id="787" r:id="rId85"/>
    <p:sldId id="769" r:id="rId86"/>
    <p:sldId id="770" r:id="rId87"/>
    <p:sldId id="771" r:id="rId88"/>
    <p:sldId id="772" r:id="rId8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91" userDrawn="1">
          <p15:clr>
            <a:srgbClr val="A4A3A4"/>
          </p15:clr>
        </p15:guide>
        <p15:guide id="5" orient="horz" pos="3521" userDrawn="1">
          <p15:clr>
            <a:srgbClr val="A4A3A4"/>
          </p15:clr>
        </p15:guide>
        <p15:guide id="6" orient="horz" pos="4110" userDrawn="1">
          <p15:clr>
            <a:srgbClr val="A4A3A4"/>
          </p15:clr>
        </p15:guide>
        <p15:guide id="7" orient="horz" pos="2659" userDrawn="1">
          <p15:clr>
            <a:srgbClr val="A4A3A4"/>
          </p15:clr>
        </p15:guide>
        <p15:guide id="9" pos="3727" userDrawn="1">
          <p15:clr>
            <a:srgbClr val="A4A3A4"/>
          </p15:clr>
        </p15:guide>
        <p15:guide id="10" pos="3976" userDrawn="1">
          <p15:clr>
            <a:srgbClr val="A4A3A4"/>
          </p15:clr>
        </p15:guide>
        <p15:guide id="11" orient="horz" pos="981" userDrawn="1">
          <p15:clr>
            <a:srgbClr val="A4A3A4"/>
          </p15:clr>
        </p15:guide>
        <p15:guide id="12" orient="horz" pos="3339" userDrawn="1">
          <p15:clr>
            <a:srgbClr val="A4A3A4"/>
          </p15:clr>
        </p15:guide>
        <p15:guide id="13" orient="horz" pos="1434" userDrawn="1">
          <p15:clr>
            <a:srgbClr val="A4A3A4"/>
          </p15:clr>
        </p15:guide>
        <p15:guide id="14" orient="horz" pos="504" userDrawn="1">
          <p15:clr>
            <a:srgbClr val="A4A3A4"/>
          </p15:clr>
        </p15:guide>
        <p15:guide id="15" pos="3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070"/>
    <a:srgbClr val="FF0066"/>
    <a:srgbClr val="01509F"/>
    <a:srgbClr val="005AAA"/>
    <a:srgbClr val="C00000"/>
    <a:srgbClr val="2B375C"/>
    <a:srgbClr val="E72B70"/>
    <a:srgbClr val="FF66FF"/>
    <a:srgbClr val="FAA34C"/>
    <a:srgbClr val="E62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5510" autoAdjust="0"/>
  </p:normalViewPr>
  <p:slideViewPr>
    <p:cSldViewPr snapToGrid="0" showGuides="1">
      <p:cViewPr varScale="1">
        <p:scale>
          <a:sx n="106" d="100"/>
          <a:sy n="106" d="100"/>
        </p:scale>
        <p:origin x="588" y="108"/>
      </p:cViewPr>
      <p:guideLst>
        <p:guide orient="horz" pos="2205"/>
        <p:guide pos="3840"/>
        <p:guide pos="211"/>
        <p:guide pos="7491"/>
        <p:guide orient="horz" pos="3521"/>
        <p:guide orient="horz" pos="4110"/>
        <p:guide orient="horz" pos="2659"/>
        <p:guide pos="3727"/>
        <p:guide pos="3976"/>
        <p:guide orient="horz" pos="981"/>
        <p:guide orient="horz" pos="3339"/>
        <p:guide orient="horz" pos="1434"/>
        <p:guide orient="horz" pos="504"/>
        <p:guide pos="3160"/>
      </p:guideLst>
    </p:cSldViewPr>
  </p:slideViewPr>
  <p:outlineViewPr>
    <p:cViewPr>
      <p:scale>
        <a:sx n="33" d="100"/>
        <a:sy n="33" d="100"/>
      </p:scale>
      <p:origin x="0" y="-1689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ey%20Rabin\Desktop\&#1062;&#1057;&#1056;\&#1055;&#1088;&#1086;&#1077;&#1082;&#1090;&#1085;&#1099;&#1081;%20&#1086;&#1092;&#1080;&#1089;\&#1044;&#1086;&#1093;&#1086;&#1076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79;&#1072;&#1103;&#1074;&#1082;&#1080;\&#1087;&#1088;&#1080;&#1086;&#1088;&#1080;&#1090;&#1077;&#1090;2030\&#1060;&#1086;&#1085;&#1076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79;&#1072;&#1103;&#1074;&#1082;&#1080;\&#1087;&#1088;&#1080;&#1086;&#1088;&#1080;&#1090;&#1077;&#1090;2030\&#1060;&#1086;&#1085;&#1076;&#109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79;&#1072;&#1103;&#1074;&#1082;&#1080;\&#1087;&#1088;&#1080;&#1086;&#1088;&#1080;&#1090;&#1077;&#1090;2030\&#1060;&#1086;&#1085;&#1076;&#109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79;&#1072;&#1103;&#1074;&#1082;&#1080;\&#1087;&#1088;&#1080;&#1086;&#1088;&#1080;&#1090;&#1077;&#1090;2030\&#1060;&#1086;&#1085;&#1076;&#1099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0;&#1086;&#1085;&#1082;&#1091;&#1088;&#1089;&#1099;_2020\&#1056;&#1072;&#1089;&#1095;&#1077;&#1090;&#1099;\&#1050;&#1086;&#1085;&#1082;&#1091;&#1088;&#1089;&#1099;%20&#1042;&#1086;&#1079;&#1085;&#1072;&#1075;&#1088;&#1072;&#1078;&#1076;&#1077;&#1085;&#1080;&#1103;%20%20(&#1088;&#1072;&#1089;&#1095;&#1077;&#1090;&#1099;)%202021%20&#1079;&#1072;%202020%2011.02.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sktop\&#1059;&#1057;\&#1059;&#1095;&#1077;&#1085;&#1099;&#1081;%20&#1089;&#1086;&#1074;&#1077;&#1090;%202021%20&#1079;&#1072;%202020%20&#1075;\&#1044;&#1080;&#1072;&#1075;&#1088;%20&#1082;%20&#1091;&#1095;&#1077;&#1085;&#1086;&#1084;&#1091;%20&#1089;&#1086;&#1074;&#1077;&#1090;&#1091;%20&#1054;&#1073;&#1083;%20&#1079;&#1085;&#1072;&#1085;&#1080;&#1081;%202021%2005.02.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SResDump%20(26)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ey%20Rabin\Desktop\&#1044;&#1080;&#1072;&#1075;&#1088;%20&#1082;%20&#1091;&#1095;&#1077;&#1085;&#1086;&#1084;&#1091;%20&#1089;&#1086;&#1074;&#1077;&#1090;&#1091;%20&#1054;&#1073;&#1083;%20&#1079;&#1085;&#1072;&#1085;&#1080;&#1081;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ey%20Rabin\Desktop\&#1059;&#1057;\&#1044;&#1080;&#1072;&#1075;&#1088;%20&#1082;%20&#1091;&#1095;&#1077;&#1085;&#1086;&#1084;&#1091;%20&#1089;&#1086;&#1074;&#1077;&#1090;&#1091;%20&#1054;&#1073;&#1083;%20&#1079;&#1085;&#1072;&#1085;&#1080;&#1081;%202020%2029.07.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ll\&#1055;&#1088;&#1077;&#1079;&#1077;&#1085;&#1090;&#1072;&#1094;&#1080;&#1080;%20&#1043;&#1059;&#1040;&#1055;\&#1044;&#1086;&#1082;&#1083;&#1072;&#1076;%20&#1040;&#1085;&#1090;&#1086;&#1093;&#1080;&#1085;&#1086;&#1081;\&#1044;&#1086;&#1082;&#1083;&#1072;&#1076;%20&#1059;&#1057;%2027062019\&#1044;&#1080;&#1072;&#1075;&#1088;%20&#1082;%20&#1091;&#1095;&#1077;&#1085;&#1086;&#1084;&#1091;%20&#1089;&#1086;&#1074;&#1077;&#1090;&#1091;%20&#1054;&#1073;&#1083;%20&#1079;&#1085;&#1072;&#1085;&#1080;&#1081;%202021%2012.02.20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ll\&#1055;&#1088;&#1077;&#1079;&#1077;&#1085;&#1090;&#1072;&#1094;&#1080;&#1080;%20&#1043;&#1059;&#1040;&#1055;\&#1044;&#1086;&#1082;&#1083;&#1072;&#1076;%20&#1040;&#1085;&#1090;&#1086;&#1093;&#1080;&#1085;&#1086;&#1081;\&#1044;&#1086;&#1082;&#1083;&#1072;&#1076;%20&#1059;&#1057;%2027062019\&#1044;&#1080;&#1072;&#1075;&#1088;%20&#1082;%20&#1091;&#1095;&#1077;&#1085;&#1086;&#1084;&#1091;%20&#1089;&#1086;&#1074;&#1077;&#1090;&#1091;%20&#1054;&#1073;&#1083;%20&#1079;&#1085;&#1072;&#1085;&#1080;&#1081;%202021%2012.02.20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sktop\&#1059;&#1057;\&#1059;&#1095;&#1077;&#1085;&#1099;&#1081;%20&#1089;&#1086;&#1074;&#1077;&#1090;%202021%20&#1079;&#1072;%202020%20&#1075;\&#1044;&#1080;&#1072;&#1075;&#1088;%20&#1082;%20&#1091;&#1095;&#1077;&#1085;&#1086;&#1084;&#1091;%20&#1089;&#1086;&#1074;&#1077;&#1090;&#1091;%20&#1054;&#1073;&#1083;%20&#1079;&#1085;&#1072;&#1085;&#1080;&#1081;%202021%2005.02.202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sktop\&#1059;&#1057;\&#1059;&#1095;&#1077;&#1085;&#1099;&#1081;%20&#1089;&#1086;&#1074;&#1077;&#1090;%202021%20&#1079;&#1072;%202020%20&#1075;\&#1044;&#1080;&#1072;&#1075;&#1088;%20&#1082;%20&#1091;&#1095;&#1077;&#1085;&#1086;&#1084;&#1091;%20&#1089;&#1086;&#1074;&#1077;&#1090;&#1091;%20&#1054;&#1073;&#1083;%20&#1079;&#1085;&#1072;&#1085;&#1080;&#1081;%202021%2005.02.202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sktop\&#1059;&#1057;\&#1059;&#1095;&#1077;&#1085;&#1099;&#1081;%20&#1089;&#1086;&#1074;&#1077;&#1090;%202021%20&#1079;&#1072;%202020%20&#1075;\&#1044;&#1080;&#1072;&#1075;&#1088;%20&#1082;%20&#1091;&#1095;&#1077;&#1085;&#1086;&#1084;&#1091;%20&#1089;&#1086;&#1074;&#1077;&#1090;&#1091;%20&#1054;&#1073;&#1083;%20&#1079;&#1085;&#1072;&#1085;&#1080;&#1081;%202021%2005.02.202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4;&#1080;&#1072;&#1075;&#1088;%20&#1082;%20&#1091;&#1095;&#1077;&#1085;&#1086;&#1084;&#1091;%20&#1089;&#1086;&#1074;&#1077;&#1090;&#1091;%20&#1054;&#1073;&#1083;%20&#1079;&#1085;&#1072;&#1085;&#1080;&#1080;&#774;%202021%2012.02.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35672383270902"/>
          <c:y val="0.28588008916237828"/>
          <c:w val="0.87164314219077133"/>
          <c:h val="0.70101116077110792"/>
        </c:manualLayout>
      </c:layout>
      <c:pie3DChart>
        <c:varyColors val="1"/>
        <c:ser>
          <c:idx val="0"/>
          <c:order val="0"/>
          <c:tx>
            <c:strRef>
              <c:f>Лист1!$C$12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A549F">
                <a:alpha val="90000"/>
              </a:srgbClr>
            </a:solidFill>
            <a:scene3d>
              <a:camera prst="orthographicFront"/>
              <a:lightRig rig="threePt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5BC2E6">
                  <a:alpha val="90000"/>
                </a:srgbClr>
              </a:solidFill>
              <a:ln w="19050">
                <a:noFill/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BD-4A1E-A476-F6D7421D78A8}"/>
              </c:ext>
            </c:extLst>
          </c:dPt>
          <c:dPt>
            <c:idx val="1"/>
            <c:bubble3D val="0"/>
            <c:spPr>
              <a:solidFill>
                <a:srgbClr val="0A549F">
                  <a:alpha val="90000"/>
                </a:srgbClr>
              </a:solidFill>
              <a:ln w="19050">
                <a:noFill/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BD-4A1E-A476-F6D7421D78A8}"/>
              </c:ext>
            </c:extLst>
          </c:dPt>
          <c:dPt>
            <c:idx val="2"/>
            <c:bubble3D val="0"/>
            <c:spPr>
              <a:solidFill>
                <a:srgbClr val="2B375C">
                  <a:alpha val="90000"/>
                </a:srgbClr>
              </a:solidFill>
              <a:ln w="19050">
                <a:noFill/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BD-4A1E-A476-F6D7421D78A8}"/>
              </c:ext>
            </c:extLst>
          </c:dPt>
          <c:dLbls>
            <c:dLbl>
              <c:idx val="0"/>
              <c:layout>
                <c:manualLayout>
                  <c:x val="-8.1876861156797251E-2"/>
                  <c:y val="-6.750039391436282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50" dirty="0">
                        <a:solidFill>
                          <a:schemeClr val="bg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rPr>
                      <a:t>ГОС</a:t>
                    </a:r>
                    <a:r>
                      <a:rPr lang="ru-RU" sz="1050" baseline="0" dirty="0">
                        <a:solidFill>
                          <a:schemeClr val="bg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rPr>
                      <a:t> </a:t>
                    </a:r>
                    <a:r>
                      <a:rPr lang="ru-RU" sz="1050" dirty="0">
                        <a:solidFill>
                          <a:schemeClr val="bg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rPr>
                      <a:t>33%</a:t>
                    </a:r>
                  </a:p>
                </c:rich>
              </c:tx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sx="1000" sy="1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93438073907949"/>
                      <c:h val="0.165451010826492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BD-4A1E-A476-F6D7421D78A8}"/>
                </c:ext>
              </c:extLst>
            </c:dLbl>
            <c:dLbl>
              <c:idx val="1"/>
              <c:layout>
                <c:manualLayout>
                  <c:x val="0.18458174514233983"/>
                  <c:y val="-5.742904123998732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ОПК </a:t>
                    </a:r>
                    <a:br>
                      <a:rPr lang="ru-RU" sz="105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</a:br>
                    <a:r>
                      <a:rPr lang="ru-RU" sz="105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и корпорации
59%</a:t>
                    </a:r>
                  </a:p>
                </c:rich>
              </c:tx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sx="1000" sy="1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effectLst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988061567345802"/>
                      <c:h val="0.378643707856213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7BD-4A1E-A476-F6D7421D78A8}"/>
                </c:ext>
              </c:extLst>
            </c:dLbl>
            <c:dLbl>
              <c:idx val="2"/>
              <c:layout>
                <c:manualLayout>
                  <c:x val="-0.12268842212545623"/>
                  <c:y val="6.627237277484296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000" b="0" i="0" u="none" strike="noStrike" kern="1200" baseline="0">
                        <a:solidFill>
                          <a:srgbClr val="2B375C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900" dirty="0">
                        <a:solidFill>
                          <a:srgbClr val="00489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Частные </a:t>
                    </a:r>
                    <a:br>
                      <a:rPr lang="ru-RU" sz="900" dirty="0">
                        <a:solidFill>
                          <a:srgbClr val="00489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</a:br>
                    <a:r>
                      <a:rPr lang="ru-RU" sz="900" dirty="0">
                        <a:solidFill>
                          <a:srgbClr val="00489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и </a:t>
                    </a:r>
                    <a:r>
                      <a:rPr lang="ru-RU" sz="900" dirty="0" smtClean="0">
                        <a:solidFill>
                          <a:srgbClr val="00489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зарубежные</a:t>
                    </a:r>
                  </a:p>
                  <a:p>
                    <a:pPr algn="ctr">
                      <a:defRPr sz="1000">
                        <a:solidFill>
                          <a:srgbClr val="2B375C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900" dirty="0" smtClean="0">
                        <a:solidFill>
                          <a:srgbClr val="00489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8%</a:t>
                    </a:r>
                    <a:endParaRPr lang="ru-RU" sz="900" dirty="0">
                      <a:solidFill>
                        <a:srgbClr val="00489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sx="1000" sy="1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000" b="0" i="0" u="none" strike="noStrike" kern="1200" baseline="0">
                      <a:solidFill>
                        <a:srgbClr val="2B375C"/>
                      </a:solidFill>
                      <a:effectLst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53374052364769"/>
                      <c:h val="0.278006209339131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BD-4A1E-A476-F6D7421D78A8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Лист1!$B$20:$B$22</c:f>
              <c:strCache>
                <c:ptCount val="3"/>
                <c:pt idx="0">
                  <c:v>ГОС</c:v>
                </c:pt>
                <c:pt idx="1">
                  <c:v>ОПК и корпорации</c:v>
                </c:pt>
                <c:pt idx="2">
                  <c:v>Частные и зарубежные</c:v>
                </c:pt>
              </c:strCache>
            </c:strRef>
          </c:cat>
          <c:val>
            <c:numRef>
              <c:f>Лист1!$C$20:$C$22</c:f>
              <c:numCache>
                <c:formatCode>0%</c:formatCode>
                <c:ptCount val="3"/>
                <c:pt idx="0">
                  <c:v>0.33</c:v>
                </c:pt>
                <c:pt idx="1">
                  <c:v>0.59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BD-4A1E-A476-F6D7421D78A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Публикации!$B$6</c:f>
              <c:strCache>
                <c:ptCount val="1"/>
                <c:pt idx="0">
                  <c:v>Общее число публикаций за год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062718387195488E-2"/>
                  <c:y val="-8.285406664363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103-45CB-94F9-CBD2CA17ADB0}"/>
                </c:ext>
              </c:extLst>
            </c:dLbl>
            <c:dLbl>
              <c:idx val="1"/>
              <c:layout>
                <c:manualLayout>
                  <c:x val="-6.6181236547885505E-2"/>
                  <c:y val="-0.12194867701545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03-45CB-94F9-CBD2CA17ADB0}"/>
                </c:ext>
              </c:extLst>
            </c:dLbl>
            <c:dLbl>
              <c:idx val="2"/>
              <c:layout>
                <c:manualLayout>
                  <c:x val="-5.8943582972373953E-2"/>
                  <c:y val="-0.12477290055873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03-45CB-94F9-CBD2CA17ADB0}"/>
                </c:ext>
              </c:extLst>
            </c:dLbl>
            <c:dLbl>
              <c:idx val="3"/>
              <c:layout>
                <c:manualLayout>
                  <c:x val="-7.8024572081864002E-2"/>
                  <c:y val="-9.894238673322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103-45CB-94F9-CBD2CA17ADB0}"/>
                </c:ext>
              </c:extLst>
            </c:dLbl>
            <c:dLbl>
              <c:idx val="4"/>
              <c:layout>
                <c:manualLayout>
                  <c:x val="-4.0899795501022393E-2"/>
                  <c:y val="-9.4562718164381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103-45CB-94F9-CBD2CA17AD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Публикации!$D$4:$H$4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Публикации!$D$6:$H$6</c:f>
              <c:numCache>
                <c:formatCode>General</c:formatCode>
                <c:ptCount val="5"/>
                <c:pt idx="0">
                  <c:v>1027</c:v>
                </c:pt>
                <c:pt idx="1">
                  <c:v>1063</c:v>
                </c:pt>
                <c:pt idx="2">
                  <c:v>1434</c:v>
                </c:pt>
                <c:pt idx="3">
                  <c:v>1805</c:v>
                </c:pt>
                <c:pt idx="4">
                  <c:v>2068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03-45CB-94F9-CBD2CA17A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854912"/>
        <c:axId val="154856448"/>
      </c:lineChart>
      <c:catAx>
        <c:axId val="15485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56448"/>
        <c:crosses val="autoZero"/>
        <c:auto val="1"/>
        <c:lblAlgn val="ctr"/>
        <c:lblOffset val="100"/>
        <c:noMultiLvlLbl val="0"/>
      </c:catAx>
      <c:valAx>
        <c:axId val="15485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5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Публикации!$B$17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062718387195488E-2"/>
                  <c:y val="-8.285406664363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71-42C3-AB28-0F2EA7989155}"/>
                </c:ext>
              </c:extLst>
            </c:dLbl>
            <c:dLbl>
              <c:idx val="1"/>
              <c:layout>
                <c:manualLayout>
                  <c:x val="-6.6181236547885505E-2"/>
                  <c:y val="-0.12194867701545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71-42C3-AB28-0F2EA7989155}"/>
                </c:ext>
              </c:extLst>
            </c:dLbl>
            <c:dLbl>
              <c:idx val="2"/>
              <c:layout>
                <c:manualLayout>
                  <c:x val="-5.8943582972373953E-2"/>
                  <c:y val="-0.12477290055873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71-42C3-AB28-0F2EA7989155}"/>
                </c:ext>
              </c:extLst>
            </c:dLbl>
            <c:dLbl>
              <c:idx val="3"/>
              <c:layout>
                <c:manualLayout>
                  <c:x val="-7.8024572081864002E-2"/>
                  <c:y val="-9.894238673322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71-42C3-AB28-0F2EA7989155}"/>
                </c:ext>
              </c:extLst>
            </c:dLbl>
            <c:dLbl>
              <c:idx val="4"/>
              <c:layout>
                <c:manualLayout>
                  <c:x val="-4.0899795501022393E-2"/>
                  <c:y val="-9.4562718164381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71-42C3-AB28-0F2EA7989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Публикации!$D$4:$I$4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Публикации!$D$17:$I$17</c:f>
              <c:numCache>
                <c:formatCode>General</c:formatCode>
                <c:ptCount val="6"/>
                <c:pt idx="0">
                  <c:v>120</c:v>
                </c:pt>
                <c:pt idx="1">
                  <c:v>98</c:v>
                </c:pt>
                <c:pt idx="2">
                  <c:v>176</c:v>
                </c:pt>
                <c:pt idx="3">
                  <c:v>232</c:v>
                </c:pt>
                <c:pt idx="4">
                  <c:v>111</c:v>
                </c:pt>
                <c:pt idx="5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71-42C3-AB28-0F2EA7989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414336"/>
        <c:axId val="156415872"/>
      </c:lineChart>
      <c:catAx>
        <c:axId val="1564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15872"/>
        <c:crosses val="autoZero"/>
        <c:auto val="1"/>
        <c:lblAlgn val="ctr"/>
        <c:lblOffset val="100"/>
        <c:noMultiLvlLbl val="0"/>
      </c:catAx>
      <c:valAx>
        <c:axId val="15641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1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Патенты!$C$6:$H$6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Патенты!$C$8:$H$8</c:f>
              <c:numCache>
                <c:formatCode>General</c:formatCode>
                <c:ptCount val="6"/>
                <c:pt idx="0">
                  <c:v>35</c:v>
                </c:pt>
                <c:pt idx="1">
                  <c:v>25</c:v>
                </c:pt>
                <c:pt idx="2">
                  <c:v>89</c:v>
                </c:pt>
                <c:pt idx="3">
                  <c:v>84</c:v>
                </c:pt>
                <c:pt idx="4">
                  <c:v>133</c:v>
                </c:pt>
                <c:pt idx="5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B9-4F9E-8BFD-7A4D662562E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17651184"/>
        <c:axId val="917631632"/>
      </c:lineChart>
      <c:catAx>
        <c:axId val="91765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917631632"/>
        <c:crosses val="autoZero"/>
        <c:auto val="1"/>
        <c:lblAlgn val="ctr"/>
        <c:lblOffset val="100"/>
        <c:noMultiLvlLbl val="0"/>
      </c:catAx>
      <c:valAx>
        <c:axId val="91763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9176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Патенты!$C$6:$H$6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Патенты!$C$7:$H$7</c:f>
              <c:numCache>
                <c:formatCode>General</c:formatCode>
                <c:ptCount val="6"/>
                <c:pt idx="0">
                  <c:v>33</c:v>
                </c:pt>
                <c:pt idx="1">
                  <c:v>34</c:v>
                </c:pt>
                <c:pt idx="2">
                  <c:v>78</c:v>
                </c:pt>
                <c:pt idx="3">
                  <c:v>84</c:v>
                </c:pt>
                <c:pt idx="4">
                  <c:v>131</c:v>
                </c:pt>
                <c:pt idx="5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A3-49E5-B444-FFCDE2CA38F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17632048"/>
        <c:axId val="917654096"/>
      </c:lineChart>
      <c:catAx>
        <c:axId val="91763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917654096"/>
        <c:crosses val="autoZero"/>
        <c:auto val="1"/>
        <c:lblAlgn val="ctr"/>
        <c:lblOffset val="100"/>
        <c:noMultiLvlLbl val="0"/>
      </c:catAx>
      <c:valAx>
        <c:axId val="91765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91763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844433167958411"/>
          <c:y val="0.28567543724287342"/>
          <c:w val="0.32068482064741932"/>
          <c:h val="0.36897271581178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12198269845604E-2"/>
          <c:y val="6.2499959067739946E-2"/>
          <c:w val="0.48392227866506754"/>
          <c:h val="0.84600825325345974"/>
        </c:manualLayout>
      </c:layout>
      <c:pieChart>
        <c:varyColors val="1"/>
        <c:ser>
          <c:idx val="0"/>
          <c:order val="0"/>
          <c:spPr>
            <a:solidFill>
              <a:srgbClr val="0070C0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 prstMaterial="matte">
              <a:bevelT w="165100" prst="coolSlant"/>
            </a:sp3d>
          </c:spPr>
          <c:dPt>
            <c:idx val="0"/>
            <c:bubble3D val="0"/>
            <c:spPr>
              <a:solidFill>
                <a:srgbClr val="3366FF"/>
              </a:solidFill>
              <a:ln w="19050"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F97D-4918-A131-F3AB47FF963B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accent2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F97D-4918-A131-F3AB47FF963B}"/>
              </c:ext>
            </c:extLst>
          </c:dPt>
          <c:dLbls>
            <c:dLbl>
              <c:idx val="0"/>
              <c:layout>
                <c:manualLayout>
                  <c:x val="-9.0652178371151651E-2"/>
                  <c:y val="-0.233285720928435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7D-4918-A131-F3AB47FF963B}"/>
                </c:ext>
              </c:extLst>
            </c:dLbl>
            <c:dLbl>
              <c:idx val="1"/>
              <c:layout>
                <c:manualLayout>
                  <c:x val="8.3469331997933396E-2"/>
                  <c:y val="0.188793336621012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7D-4918-A131-F3AB47FF9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Сводная!$C$57:$C$58</c:f>
              <c:strCache>
                <c:ptCount val="2"/>
                <c:pt idx="0">
                  <c:v>Поданные заявки</c:v>
                </c:pt>
                <c:pt idx="1">
                  <c:v>Выигранные</c:v>
                </c:pt>
              </c:strCache>
            </c:strRef>
          </c:cat>
          <c:val>
            <c:numRef>
              <c:f>Сводная!$E$57:$E$58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7D-4918-A131-F3AB47FF963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46417922371217"/>
          <c:y val="0.39732611548556429"/>
          <c:w val="0.43303508775717736"/>
          <c:h val="0.22252062242219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  <a:scene3d>
      <a:camera prst="orthographicFront"/>
      <a:lightRig rig="flat" dir="t"/>
    </a:scene3d>
    <a:sp3d prstMaterial="matte"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v>2019</c:v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'Выпл конкурсы доли побед'!$O$6:$O$14</c:f>
              <c:strCache>
                <c:ptCount val="9"/>
                <c:pt idx="0">
                  <c:v>Институт 1</c:v>
                </c:pt>
                <c:pt idx="1">
                  <c:v>Институт 2</c:v>
                </c:pt>
                <c:pt idx="2">
                  <c:v>Институт 3</c:v>
                </c:pt>
                <c:pt idx="3">
                  <c:v>Институт 4</c:v>
                </c:pt>
                <c:pt idx="4">
                  <c:v>Институт 5</c:v>
                </c:pt>
                <c:pt idx="5">
                  <c:v>Институт ФПТИ</c:v>
                </c:pt>
                <c:pt idx="6">
                  <c:v>Факультет 6</c:v>
                </c:pt>
                <c:pt idx="7">
                  <c:v>Институт 8</c:v>
                </c:pt>
                <c:pt idx="8">
                  <c:v>Департамент НИД</c:v>
                </c:pt>
              </c:strCache>
            </c:strRef>
          </c:cat>
          <c:val>
            <c:numRef>
              <c:f>'Выпл конкурсы доли побед'!$Q$6:$Q$14</c:f>
              <c:numCache>
                <c:formatCode>General</c:formatCode>
                <c:ptCount val="9"/>
                <c:pt idx="0">
                  <c:v>45000</c:v>
                </c:pt>
                <c:pt idx="1">
                  <c:v>260000</c:v>
                </c:pt>
                <c:pt idx="2">
                  <c:v>80000</c:v>
                </c:pt>
                <c:pt idx="3">
                  <c:v>200000</c:v>
                </c:pt>
                <c:pt idx="4">
                  <c:v>135000</c:v>
                </c:pt>
                <c:pt idx="5">
                  <c:v>125000</c:v>
                </c:pt>
                <c:pt idx="7">
                  <c:v>10000</c:v>
                </c:pt>
                <c:pt idx="8">
                  <c:v>170000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2-4736-A1CE-2DAAE53026AF}"/>
            </c:ext>
          </c:extLst>
        </c:ser>
        <c:ser>
          <c:idx val="1"/>
          <c:order val="1"/>
          <c:tx>
            <c:v>2020</c:v>
          </c:tx>
          <c:spPr>
            <a:solidFill>
              <a:srgbClr val="EE10A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'Выпл конкурсы доли побед'!$O$6:$O$14</c:f>
              <c:strCache>
                <c:ptCount val="9"/>
                <c:pt idx="0">
                  <c:v>Институт 1</c:v>
                </c:pt>
                <c:pt idx="1">
                  <c:v>Институт 2</c:v>
                </c:pt>
                <c:pt idx="2">
                  <c:v>Институт 3</c:v>
                </c:pt>
                <c:pt idx="3">
                  <c:v>Институт 4</c:v>
                </c:pt>
                <c:pt idx="4">
                  <c:v>Институт 5</c:v>
                </c:pt>
                <c:pt idx="5">
                  <c:v>Институт ФПТИ</c:v>
                </c:pt>
                <c:pt idx="6">
                  <c:v>Факультет 6</c:v>
                </c:pt>
                <c:pt idx="7">
                  <c:v>Институт 8</c:v>
                </c:pt>
                <c:pt idx="8">
                  <c:v>Департамент НИД</c:v>
                </c:pt>
              </c:strCache>
            </c:strRef>
          </c:cat>
          <c:val>
            <c:numRef>
              <c:f>'Выпл конкурсы доли побед'!$P$6:$P$14</c:f>
              <c:numCache>
                <c:formatCode>#,##0</c:formatCode>
                <c:ptCount val="9"/>
                <c:pt idx="0">
                  <c:v>315000</c:v>
                </c:pt>
                <c:pt idx="1">
                  <c:v>370000</c:v>
                </c:pt>
                <c:pt idx="2">
                  <c:v>135000</c:v>
                </c:pt>
                <c:pt idx="3">
                  <c:v>205000</c:v>
                </c:pt>
                <c:pt idx="4">
                  <c:v>170000</c:v>
                </c:pt>
                <c:pt idx="5">
                  <c:v>380000</c:v>
                </c:pt>
                <c:pt idx="6">
                  <c:v>35000</c:v>
                </c:pt>
                <c:pt idx="7">
                  <c:v>50000</c:v>
                </c:pt>
                <c:pt idx="8">
                  <c:v>235000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52-4736-A1CE-2DAAE53026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9246080"/>
        <c:axId val="189247872"/>
      </c:barChart>
      <c:catAx>
        <c:axId val="18924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9247872"/>
        <c:crosses val="autoZero"/>
        <c:auto val="1"/>
        <c:lblAlgn val="ctr"/>
        <c:lblOffset val="100"/>
        <c:noMultiLvlLbl val="0"/>
      </c:catAx>
      <c:valAx>
        <c:axId val="189247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924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966740249239577"/>
          <c:y val="4.7236436029498598E-2"/>
          <c:w val="0.26745634243275962"/>
          <c:h val="0.110366352036048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8A6-4B43-829D-B6A65F6982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8A6-4B43-829D-B6A65F6982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8A6-4B43-829D-B6A65F698229}"/>
              </c:ext>
            </c:extLst>
          </c:dPt>
          <c:cat>
            <c:strRef>
              <c:f>'Лист 1'!$C$505:$C$507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СПО</c:v>
                </c:pt>
              </c:strCache>
            </c:strRef>
          </c:cat>
          <c:val>
            <c:numRef>
              <c:f>'Лист 1'!$D$505:$D$507</c:f>
              <c:numCache>
                <c:formatCode>General</c:formatCode>
                <c:ptCount val="3"/>
                <c:pt idx="0">
                  <c:v>89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A6-4B43-829D-B6A65F698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451713276457911E-2"/>
          <c:y val="0.3398576205371589"/>
          <c:w val="0.84135894178919335"/>
          <c:h val="0.57286280101778375"/>
        </c:manualLayout>
      </c:layout>
      <c:pie3DChart>
        <c:varyColors val="1"/>
        <c:ser>
          <c:idx val="0"/>
          <c:order val="0"/>
          <c:tx>
            <c:strRef>
              <c:f>'2019 По областям в долях'!$A$3</c:f>
              <c:strCache>
                <c:ptCount val="1"/>
                <c:pt idx="0">
                  <c:v>Область знания</c:v>
                </c:pt>
              </c:strCache>
            </c:strRef>
          </c:tx>
          <c:dPt>
            <c:idx val="0"/>
            <c:bubble3D val="0"/>
            <c:spPr>
              <a:solidFill>
                <a:srgbClr val="0A549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4A-48E6-96CB-09B59F73D950}"/>
              </c:ext>
            </c:extLst>
          </c:dPt>
          <c:dPt>
            <c:idx val="1"/>
            <c:bubble3D val="0"/>
            <c:spPr>
              <a:solidFill>
                <a:srgbClr val="2B37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4A-48E6-96CB-09B59F73D950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D4A-48E6-96CB-09B59F73D950}"/>
              </c:ext>
            </c:extLst>
          </c:dPt>
          <c:dPt>
            <c:idx val="3"/>
            <c:bubble3D val="0"/>
            <c:spPr>
              <a:solidFill>
                <a:srgbClr val="1C3F9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D4A-48E6-96CB-09B59F73D950}"/>
              </c:ext>
            </c:extLst>
          </c:dPt>
          <c:dLbls>
            <c:dLbl>
              <c:idx val="0"/>
              <c:layout>
                <c:manualLayout>
                  <c:x val="-0.15662936707162306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050" b="0" i="0" u="none" strike="noStrike" kern="1200" baseline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Общественные </a:t>
                    </a:r>
                    <a:r>
                      <a:rPr lang="ru-RU" sz="105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науки </a:t>
                    </a:r>
                    <a:br>
                      <a:rPr lang="ru-RU" sz="105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</a:br>
                    <a:r>
                      <a:rPr lang="ru-RU" sz="105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6%</a:t>
                    </a:r>
                    <a:endParaRPr lang="ru-RU" sz="1050" b="1" dirty="0">
                      <a:solidFill>
                        <a:srgbClr val="0A549F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050" b="0" i="0" u="none" strike="noStrike" kern="1200" baseline="0">
                      <a:solidFill>
                        <a:srgbClr val="0A549F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88376279582032"/>
                      <c:h val="0.210958904109589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4A-48E6-96CB-09B59F73D950}"/>
                </c:ext>
              </c:extLst>
            </c:dLbl>
            <c:dLbl>
              <c:idx val="1"/>
              <c:layout>
                <c:manualLayout>
                  <c:x val="-3.4515869333079888E-2"/>
                  <c:y val="-1.59817351598173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050" b="0" i="0" u="none" strike="noStrike" kern="1200" baseline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Естественные </a:t>
                    </a:r>
                    <a:br>
                      <a:rPr lang="ru-RU" sz="105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</a:br>
                    <a:r>
                      <a:rPr lang="ru-RU" sz="105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и </a:t>
                    </a:r>
                    <a:r>
                      <a:rPr lang="ru-RU" sz="105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точные</a:t>
                    </a:r>
                    <a:r>
                      <a:rPr lang="ru-RU" sz="1050" baseline="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</a:t>
                    </a:r>
                    <a:r>
                      <a:rPr lang="ru-RU" sz="105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науки </a:t>
                    </a:r>
                  </a:p>
                  <a:p>
                    <a:pPr algn="ctr">
                      <a:defRPr sz="105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b="1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14%</a:t>
                    </a:r>
                    <a:endParaRPr lang="ru-RU" sz="1050" b="1" dirty="0">
                      <a:solidFill>
                        <a:srgbClr val="0A549F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050" b="0" i="0" u="none" strike="noStrike" kern="1200" baseline="0">
                      <a:solidFill>
                        <a:srgbClr val="0A549F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46606137521177"/>
                      <c:h val="0.25570776255707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D4A-48E6-96CB-09B59F73D950}"/>
                </c:ext>
              </c:extLst>
            </c:dLbl>
            <c:dLbl>
              <c:idx val="2"/>
              <c:layout>
                <c:manualLayout>
                  <c:x val="5.1543670377596697E-2"/>
                  <c:y val="-0.212328407579189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Технические и прикладные </a:t>
                    </a:r>
                    <a:r>
                      <a:rPr lang="ru-RU" sz="1050" dirty="0" smtClean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науки</a:t>
                    </a:r>
                    <a:r>
                      <a:rPr lang="ru-RU" sz="105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
</a:t>
                    </a:r>
                    <a:r>
                      <a:rPr lang="ru-RU" sz="1200" b="1" dirty="0" smtClean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55%</a:t>
                    </a:r>
                    <a:endParaRPr lang="ru-RU" sz="1200" b="1" dirty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1463687720774829"/>
                      <c:h val="0.270319634703196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D4A-48E6-96CB-09B59F73D950}"/>
                </c:ext>
              </c:extLst>
            </c:dLbl>
            <c:dLbl>
              <c:idx val="3"/>
              <c:layout>
                <c:manualLayout>
                  <c:x val="4.3271332306253511E-2"/>
                  <c:y val="-4.354574205291433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000" b="0" i="0" u="none" strike="noStrike" kern="1200" baseline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0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Межотраслевые</a:t>
                    </a:r>
                    <a:r>
                      <a:rPr lang="ru-RU" sz="100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/>
                    </a:r>
                    <a:br>
                      <a:rPr lang="ru-RU" sz="100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</a:br>
                    <a:r>
                      <a:rPr lang="ru-RU" sz="100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проблемы</a:t>
                    </a:r>
                  </a:p>
                  <a:p>
                    <a:pPr algn="ctr">
                      <a:defRPr sz="100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0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25% </a:t>
                    </a:r>
                    <a:endParaRPr lang="ru-RU" sz="1000" dirty="0">
                      <a:solidFill>
                        <a:srgbClr val="0A549F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000" b="0" i="0" u="none" strike="noStrike" kern="1200" baseline="0">
                      <a:solidFill>
                        <a:srgbClr val="0A549F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604128157281002"/>
                      <c:h val="0.209600342691614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D4A-48E6-96CB-09B59F73D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'2019 По областям в долях'!$L$40:$L$43</c:f>
              <c:strCache>
                <c:ptCount val="4"/>
                <c:pt idx="0">
                  <c:v>Общественные науки</c:v>
                </c:pt>
                <c:pt idx="1">
                  <c:v>Естественные и точные науки</c:v>
                </c:pt>
                <c:pt idx="2">
                  <c:v>Технические и прикладные науки. Отрасли экономики</c:v>
                </c:pt>
                <c:pt idx="3">
                  <c:v>Общеотраслевые и комплексные проблемы (межотраслевые проблемы)</c:v>
                </c:pt>
              </c:strCache>
            </c:strRef>
          </c:cat>
          <c:val>
            <c:numRef>
              <c:f>'2019 По областям в долях'!$M$40:$M$43</c:f>
              <c:numCache>
                <c:formatCode>General</c:formatCode>
                <c:ptCount val="4"/>
                <c:pt idx="0">
                  <c:v>23450</c:v>
                </c:pt>
                <c:pt idx="1">
                  <c:v>30022.7</c:v>
                </c:pt>
                <c:pt idx="2">
                  <c:v>161223.4</c:v>
                </c:pt>
                <c:pt idx="3">
                  <c:v>51664.2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4A-48E6-96CB-09B59F73D95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816933693184326"/>
          <c:y val="0.1922926670775412"/>
          <c:w val="0.73604926401615867"/>
          <c:h val="0.69031755610976597"/>
        </c:manualLayout>
      </c:layout>
      <c:pie3DChart>
        <c:varyColors val="1"/>
        <c:ser>
          <c:idx val="0"/>
          <c:order val="0"/>
          <c:tx>
            <c:strRef>
              <c:f>'1 (2018-2019)'!$V$4</c:f>
              <c:strCache>
                <c:ptCount val="1"/>
                <c:pt idx="0">
                  <c:v>Обучающиеся</c:v>
                </c:pt>
              </c:strCache>
            </c:strRef>
          </c:tx>
          <c:spPr>
            <a:solidFill>
              <a:srgbClr val="1C3F91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B8EE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DB3-4217-B740-F6B675F2A018}"/>
              </c:ext>
            </c:extLst>
          </c:dPt>
          <c:dPt>
            <c:idx val="1"/>
            <c:bubble3D val="0"/>
            <c:spPr>
              <a:solidFill>
                <a:srgbClr val="0A549F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DB3-4217-B740-F6B675F2A018}"/>
              </c:ext>
            </c:extLst>
          </c:dPt>
          <c:dPt>
            <c:idx val="2"/>
            <c:bubble3D val="0"/>
            <c:spPr>
              <a:solidFill>
                <a:srgbClr val="2B375C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DB3-4217-B740-F6B675F2A018}"/>
              </c:ext>
            </c:extLst>
          </c:dPt>
          <c:dPt>
            <c:idx val="3"/>
            <c:bubble3D val="0"/>
            <c:spPr>
              <a:solidFill>
                <a:srgbClr val="E41C4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DB3-4217-B740-F6B675F2A01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DB3-4217-B740-F6B675F2A018}"/>
              </c:ext>
            </c:extLst>
          </c:dPt>
          <c:dLbls>
            <c:dLbl>
              <c:idx val="0"/>
              <c:layout>
                <c:manualLayout>
                  <c:x val="-0.18076896385439273"/>
                  <c:y val="-0.363283843993574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Бакалавры </a:t>
                    </a:r>
                    <a:r>
                      <a:rPr lang="ru-RU" sz="1050" dirty="0" smtClean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57%</a:t>
                    </a:r>
                    <a:endParaRPr lang="ru-RU" sz="1050" dirty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0142168430039"/>
                      <c:h val="0.188242232478885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DB3-4217-B740-F6B675F2A018}"/>
                </c:ext>
              </c:extLst>
            </c:dLbl>
            <c:dLbl>
              <c:idx val="1"/>
              <c:layout>
                <c:manualLayout>
                  <c:x val="5.5885060882261618E-2"/>
                  <c:y val="-1.11961144482193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Специалисты</a:t>
                    </a:r>
                  </a:p>
                  <a:p>
                    <a:pPr>
                      <a:defRPr sz="105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11%</a:t>
                    </a:r>
                    <a:endParaRPr lang="ru-RU" sz="1050" dirty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A549F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3512108187499"/>
                      <c:h val="0.20598147056533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DB3-4217-B740-F6B675F2A018}"/>
                </c:ext>
              </c:extLst>
            </c:dLbl>
            <c:dLbl>
              <c:idx val="2"/>
              <c:layout>
                <c:manualLayout>
                  <c:x val="7.6415673819617669E-2"/>
                  <c:y val="4.360209198326892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Магистранты</a:t>
                    </a:r>
                  </a:p>
                  <a:p>
                    <a:pPr>
                      <a:defRPr sz="105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23%</a:t>
                    </a:r>
                    <a:endParaRPr lang="ru-RU" sz="1050" dirty="0">
                      <a:solidFill>
                        <a:srgbClr val="0A549F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A549F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890593641478466"/>
                      <c:h val="0.223649430724198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DB3-4217-B740-F6B675F2A018}"/>
                </c:ext>
              </c:extLst>
            </c:dLbl>
            <c:dLbl>
              <c:idx val="3"/>
              <c:layout>
                <c:manualLayout>
                  <c:x val="-3.0545734078085047E-2"/>
                  <c:y val="-5.8921622092872276E-3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Аспиранты </a:t>
                    </a:r>
                    <a:r>
                      <a:rPr lang="ru-RU" sz="105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1%</a:t>
                    </a:r>
                    <a:endParaRPr lang="ru-RU" sz="1050" dirty="0">
                      <a:solidFill>
                        <a:srgbClr val="0A549F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16891963369197"/>
                      <c:h val="0.188242232478885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DB3-4217-B740-F6B675F2A018}"/>
                </c:ext>
              </c:extLst>
            </c:dLbl>
            <c:dLbl>
              <c:idx val="4"/>
              <c:layout>
                <c:manualLayout>
                  <c:x val="2.3101860548944565E-2"/>
                  <c:y val="1.9061186482806733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СПО</a:t>
                    </a:r>
                    <a:br>
                      <a:rPr lang="ru-RU" sz="105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</a:br>
                    <a:r>
                      <a:rPr lang="ru-RU" sz="1050" dirty="0" smtClean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8% </a:t>
                    </a:r>
                    <a:endParaRPr lang="ru-RU" sz="1050" dirty="0">
                      <a:solidFill>
                        <a:srgbClr val="0A549F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DB3-4217-B740-F6B675F2A0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A549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'1 (2018-2019)'!$U$5:$U$9</c:f>
              <c:strCache>
                <c:ptCount val="5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Магистранты</c:v>
                </c:pt>
                <c:pt idx="3">
                  <c:v>Аспиранты</c:v>
                </c:pt>
                <c:pt idx="4">
                  <c:v>СПО</c:v>
                </c:pt>
              </c:strCache>
            </c:strRef>
          </c:cat>
          <c:val>
            <c:numRef>
              <c:f>'1 (2018-2019)'!$V$5:$V$9</c:f>
              <c:numCache>
                <c:formatCode>General</c:formatCode>
                <c:ptCount val="5"/>
                <c:pt idx="0">
                  <c:v>9580</c:v>
                </c:pt>
                <c:pt idx="1">
                  <c:v>1953</c:v>
                </c:pt>
                <c:pt idx="2">
                  <c:v>1900</c:v>
                </c:pt>
                <c:pt idx="3">
                  <c:v>115</c:v>
                </c:pt>
                <c:pt idx="4">
                  <c:v>1335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B3-4217-B740-F6B675F2A01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6CB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Область знания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63590247263106E-2"/>
          <c:y val="0.13975154421486788"/>
          <c:w val="0.95236414961185589"/>
          <c:h val="0.61750311870261942"/>
        </c:manualLayout>
      </c:layout>
      <c:pie3DChart>
        <c:varyColors val="1"/>
        <c:ser>
          <c:idx val="0"/>
          <c:order val="0"/>
          <c:tx>
            <c:strRef>
              <c:f>'2019-2020 По областям в долях'!$A$3</c:f>
              <c:strCache>
                <c:ptCount val="1"/>
                <c:pt idx="0">
                  <c:v>Область знания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55F-49E4-ACF2-D30CD23A727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55F-49E4-ACF2-D30CD23A727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55F-49E4-ACF2-D30CD23A727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55F-49E4-ACF2-D30CD23A72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'2019-2020 По областям в долях'!$L$42:$L$45</c:f>
              <c:strCache>
                <c:ptCount val="4"/>
                <c:pt idx="0">
                  <c:v>Общественные науки</c:v>
                </c:pt>
                <c:pt idx="1">
                  <c:v>Естественные и точные науки</c:v>
                </c:pt>
                <c:pt idx="2">
                  <c:v>Технические и прикладные науки</c:v>
                </c:pt>
                <c:pt idx="3">
                  <c:v>Межотраслевые проблемы</c:v>
                </c:pt>
              </c:strCache>
            </c:strRef>
          </c:cat>
          <c:val>
            <c:numRef>
              <c:f>'2019-2020 По областям в долях'!$N$42:$N$45</c:f>
              <c:numCache>
                <c:formatCode>#,##0.0\ _₽</c:formatCode>
                <c:ptCount val="4"/>
                <c:pt idx="0">
                  <c:v>8094888</c:v>
                </c:pt>
                <c:pt idx="1">
                  <c:v>16988839</c:v>
                </c:pt>
                <c:pt idx="2">
                  <c:v>67833446</c:v>
                </c:pt>
                <c:pt idx="3">
                  <c:v>30937322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5F-49E4-ACF2-D30CD23A727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87461167400283"/>
          <c:y val="0.79596634781606546"/>
          <c:w val="0.79425063130000928"/>
          <c:h val="0.18951821905922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kern="1200" baseline="0" dirty="0" smtClean="0">
                <a:solidFill>
                  <a:srgbClr val="006CB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Межотраслевые проблемы</a:t>
            </a:r>
            <a:endParaRPr lang="ru-RU" sz="1800" b="1" i="0" u="none" strike="noStrike" kern="1200" baseline="0" dirty="0">
              <a:solidFill>
                <a:srgbClr val="006CB6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c:rich>
      </c:tx>
      <c:layout>
        <c:manualLayout>
          <c:xMode val="edge"/>
          <c:yMode val="edge"/>
          <c:x val="0.24872043974825048"/>
          <c:y val="5.52088870782637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024201020420764E-2"/>
          <c:y val="0.17434282203027898"/>
          <c:w val="0.95236414961185589"/>
          <c:h val="0.61750311870261942"/>
        </c:manualLayout>
      </c:layout>
      <c:pie3DChart>
        <c:varyColors val="1"/>
        <c:ser>
          <c:idx val="0"/>
          <c:order val="0"/>
          <c:tx>
            <c:strRef>
              <c:f>'2019-2020 По областям в долях'!$L$34</c:f>
              <c:strCache>
                <c:ptCount val="1"/>
                <c:pt idx="0">
                  <c:v>ОБЩЕОТРАСЛЕВЫЕ И КОМПЛЕКСНЫЕ ПРОБЛЕМЫ (МЕЖОТРАСЛЕВЫЕ ПРОБЛЕМЫ)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C71DA7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9E0-4C23-BF12-F3B455D9F06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49E0-4C23-BF12-F3B455D9F06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49E0-4C23-BF12-F3B455D9F0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49E0-4C23-BF12-F3B455D9F0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'2019-2020 По областям в долях'!$L$35:$L$36</c:f>
              <c:strCache>
                <c:ptCount val="2"/>
                <c:pt idx="0">
                  <c:v>Космические исследования</c:v>
                </c:pt>
                <c:pt idx="1">
                  <c:v>Охрана окружающей среды. Экология человека</c:v>
                </c:pt>
              </c:strCache>
            </c:strRef>
          </c:cat>
          <c:val>
            <c:numRef>
              <c:f>'2019-2020 По областям в долях'!$N$35:$N$36</c:f>
              <c:numCache>
                <c:formatCode>#,##0.0\ _₽</c:formatCode>
                <c:ptCount val="2"/>
                <c:pt idx="0">
                  <c:v>26712100</c:v>
                </c:pt>
                <c:pt idx="1">
                  <c:v>4225222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E0-4C23-BF12-F3B455D9F06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07573634118432"/>
          <c:y val="0.77705446788182286"/>
          <c:w val="0.85214113194299079"/>
          <c:h val="0.17942723476456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006CB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Общественные науки</a:t>
            </a:r>
          </a:p>
        </c:rich>
      </c:tx>
      <c:layout>
        <c:manualLayout>
          <c:xMode val="edge"/>
          <c:yMode val="edge"/>
          <c:x val="0.2078992046761579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869770145481717E-2"/>
          <c:y val="0.12142244746474749"/>
          <c:w val="0.84834727961204892"/>
          <c:h val="0.45087811719962984"/>
        </c:manualLayout>
      </c:layout>
      <c:pie3DChart>
        <c:varyColors val="1"/>
        <c:ser>
          <c:idx val="0"/>
          <c:order val="0"/>
          <c:tx>
            <c:strRef>
              <c:f>'2019 По областям в долях'!$A$7</c:f>
              <c:strCache>
                <c:ptCount val="1"/>
                <c:pt idx="0">
                  <c:v>ОБЩЕСТВЕННЫЕ НАУКИ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DA9-403F-953E-92B0AB512D9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DA9-403F-953E-92B0AB512D9B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>
                <a:solidFill>
                  <a:srgbClr val="FF6699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FF669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DA9-403F-953E-92B0AB512D9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7DA9-403F-953E-92B0AB512D9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7DA9-403F-953E-92B0AB512D9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7DA9-403F-953E-92B0AB512D9B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B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DA9-403F-953E-92B0AB512D9B}"/>
              </c:ext>
            </c:extLst>
          </c:dPt>
          <c:dLbls>
            <c:dLbl>
              <c:idx val="0"/>
              <c:layout>
                <c:manualLayout>
                  <c:x val="9.6960079425766725E-3"/>
                  <c:y val="9.894924282932636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A9-403F-953E-92B0AB512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'2019 По областям в долях'!$L$5:$L$11</c:f>
              <c:strCache>
                <c:ptCount val="7"/>
                <c:pt idx="0">
                  <c:v>Общественные науки в целом</c:v>
                </c:pt>
                <c:pt idx="1">
                  <c:v>Информатика</c:v>
                </c:pt>
                <c:pt idx="2">
                  <c:v>Народное образование. Педагогика</c:v>
                </c:pt>
                <c:pt idx="3">
                  <c:v>Государство и право. Юридические науки</c:v>
                </c:pt>
                <c:pt idx="4">
                  <c:v>Экономика. Экономические науки</c:v>
                </c:pt>
                <c:pt idx="5">
                  <c:v>Философия</c:v>
                </c:pt>
                <c:pt idx="6">
                  <c:v>Массовая коммуникация</c:v>
                </c:pt>
              </c:strCache>
            </c:strRef>
          </c:cat>
          <c:val>
            <c:numRef>
              <c:f>'2019 По областям в долях'!$N$5:$N$11</c:f>
              <c:numCache>
                <c:formatCode>#,##0.0\ _₽</c:formatCode>
                <c:ptCount val="7"/>
                <c:pt idx="0">
                  <c:v>300000</c:v>
                </c:pt>
                <c:pt idx="1">
                  <c:v>1504888</c:v>
                </c:pt>
                <c:pt idx="2">
                  <c:v>440000</c:v>
                </c:pt>
                <c:pt idx="3">
                  <c:v>2200000</c:v>
                </c:pt>
                <c:pt idx="4">
                  <c:v>2750000</c:v>
                </c:pt>
                <c:pt idx="5">
                  <c:v>700000</c:v>
                </c:pt>
                <c:pt idx="6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DA9-403F-953E-92B0AB512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006CB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Естественные и точные науки</a:t>
            </a:r>
          </a:p>
        </c:rich>
      </c:tx>
      <c:layout>
        <c:manualLayout>
          <c:xMode val="edge"/>
          <c:yMode val="edge"/>
          <c:x val="0.14179109805303586"/>
          <c:y val="7.35511223198800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989897731213501E-2"/>
          <c:y val="0.20274853164196377"/>
          <c:w val="0.98901010226878661"/>
          <c:h val="0.67627150170505479"/>
        </c:manualLayout>
      </c:layout>
      <c:pie3DChart>
        <c:varyColors val="1"/>
        <c:ser>
          <c:idx val="0"/>
          <c:order val="0"/>
          <c:tx>
            <c:strRef>
              <c:f>'2019 По областям в долях'!$L$14</c:f>
              <c:strCache>
                <c:ptCount val="1"/>
                <c:pt idx="0">
                  <c:v>ЕСТЕСТВЕННЫЕ И ТОЧНЫЕ НАУКИ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D6E-4D03-BC89-7784329C297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D6E-4D03-BC89-7784329C297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D6E-4D03-BC89-7784329C297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D6E-4D03-BC89-7784329C29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'2019 По областям в долях'!$L$15:$L$18</c:f>
              <c:strCache>
                <c:ptCount val="4"/>
                <c:pt idx="0">
                  <c:v>Физика</c:v>
                </c:pt>
                <c:pt idx="1">
                  <c:v>Кибернетика</c:v>
                </c:pt>
                <c:pt idx="2">
                  <c:v>Математика</c:v>
                </c:pt>
                <c:pt idx="3">
                  <c:v>Геофизика</c:v>
                </c:pt>
              </c:strCache>
            </c:strRef>
          </c:cat>
          <c:val>
            <c:numRef>
              <c:f>'2019 По областям в долях'!$N$15:$N$18</c:f>
              <c:numCache>
                <c:formatCode>#,##0.0\ _₽</c:formatCode>
                <c:ptCount val="4"/>
                <c:pt idx="0">
                  <c:v>11200000</c:v>
                </c:pt>
                <c:pt idx="1">
                  <c:v>2050839</c:v>
                </c:pt>
                <c:pt idx="2">
                  <c:v>1500000</c:v>
                </c:pt>
                <c:pt idx="3">
                  <c:v>2238000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6E-4D03-BC89-7784329C297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006CB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Технические и прикладные </a:t>
            </a:r>
            <a:r>
              <a:rPr lang="ru-RU" sz="1800" dirty="0" smtClean="0">
                <a:solidFill>
                  <a:srgbClr val="006CB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науки</a:t>
            </a:r>
            <a:endParaRPr lang="ru-RU" sz="1800" dirty="0">
              <a:solidFill>
                <a:srgbClr val="006CB6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c:rich>
      </c:tx>
      <c:layout>
        <c:manualLayout>
          <c:xMode val="edge"/>
          <c:yMode val="edge"/>
          <c:x val="9.0622880238796208E-2"/>
          <c:y val="3.434465264575518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462634768265503E-2"/>
          <c:y val="0.15395905504429208"/>
          <c:w val="0.87473309374530583"/>
          <c:h val="0.40567218614982037"/>
        </c:manualLayout>
      </c:layout>
      <c:pie3DChart>
        <c:varyColors val="1"/>
        <c:ser>
          <c:idx val="0"/>
          <c:order val="0"/>
          <c:tx>
            <c:strRef>
              <c:f>'2019 По областям в долях'!$L$20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648-4629-91EF-BD35F113D25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648-4629-91EF-BD35F113D25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648-4629-91EF-BD35F113D25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B648-4629-91EF-BD35F113D25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B648-4629-91EF-BD35F113D25B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B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648-4629-91EF-BD35F113D25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B648-4629-91EF-BD35F113D25B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B648-4629-91EF-BD35F113D25B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B648-4629-91EF-BD35F113D25B}"/>
              </c:ext>
            </c:extLst>
          </c:dPt>
          <c:dLbls>
            <c:dLbl>
              <c:idx val="2"/>
              <c:layout>
                <c:manualLayout>
                  <c:x val="6.3517498491593325E-3"/>
                  <c:y val="-1.77042921308766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648-4629-91EF-BD35F113D25B}"/>
                </c:ext>
              </c:extLst>
            </c:dLbl>
            <c:dLbl>
              <c:idx val="7"/>
              <c:layout>
                <c:manualLayout>
                  <c:x val="-2.8000442191948027E-2"/>
                  <c:y val="-1.68086098248839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48-4629-91EF-BD35F113D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'2019 По областям в долях'!$L$25:$L$30</c:f>
              <c:strCache>
                <c:ptCount val="6"/>
                <c:pt idx="0">
                  <c:v>Транспорт</c:v>
                </c:pt>
                <c:pt idx="1">
                  <c:v>Приборостроение</c:v>
                </c:pt>
                <c:pt idx="2">
                  <c:v>Автоматика. Вычислительная техника</c:v>
                </c:pt>
                <c:pt idx="3">
                  <c:v>Связь</c:v>
                </c:pt>
                <c:pt idx="4">
                  <c:v>Электроника. Радиотехника</c:v>
                </c:pt>
                <c:pt idx="5">
                  <c:v>Энергетика</c:v>
                </c:pt>
              </c:strCache>
            </c:strRef>
          </c:cat>
          <c:val>
            <c:numRef>
              <c:f>'2019 По областям в долях'!$N$25:$N$30</c:f>
              <c:numCache>
                <c:formatCode>#,##0.0\ _₽</c:formatCode>
                <c:ptCount val="6"/>
                <c:pt idx="0">
                  <c:v>3630000</c:v>
                </c:pt>
                <c:pt idx="1">
                  <c:v>10600000</c:v>
                </c:pt>
                <c:pt idx="2">
                  <c:v>29922730</c:v>
                </c:pt>
                <c:pt idx="3">
                  <c:v>5402500</c:v>
                </c:pt>
                <c:pt idx="4">
                  <c:v>17778216</c:v>
                </c:pt>
                <c:pt idx="5">
                  <c:v>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648-4629-91EF-BD35F113D25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6728805573062192"/>
          <c:y val="0.59658158026868147"/>
          <c:w val="0.56378196994782159"/>
          <c:h val="0.2975683805639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Публикации!$B$12</c:f>
              <c:strCache>
                <c:ptCount val="1"/>
              </c:strCache>
            </c:strRef>
          </c:tx>
          <c:spPr>
            <a:ln w="28575" cap="rnd">
              <a:solidFill>
                <a:srgbClr val="D6009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60093"/>
              </a:solidFill>
              <a:ln w="9525">
                <a:solidFill>
                  <a:srgbClr val="D6009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062718387195488E-2"/>
                  <c:y val="-8.285406664363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DAA-4B0F-8CE8-675D63022955}"/>
                </c:ext>
              </c:extLst>
            </c:dLbl>
            <c:dLbl>
              <c:idx val="1"/>
              <c:layout>
                <c:manualLayout>
                  <c:x val="-6.6181236547885505E-2"/>
                  <c:y val="-0.12194867701545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AA-4B0F-8CE8-675D63022955}"/>
                </c:ext>
              </c:extLst>
            </c:dLbl>
            <c:dLbl>
              <c:idx val="2"/>
              <c:layout>
                <c:manualLayout>
                  <c:x val="-5.8943582972373953E-2"/>
                  <c:y val="-0.12477290055873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AA-4B0F-8CE8-675D63022955}"/>
                </c:ext>
              </c:extLst>
            </c:dLbl>
            <c:dLbl>
              <c:idx val="3"/>
              <c:layout>
                <c:manualLayout>
                  <c:x val="-7.8024572081864002E-2"/>
                  <c:y val="-9.894238673322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AA-4B0F-8CE8-675D63022955}"/>
                </c:ext>
              </c:extLst>
            </c:dLbl>
            <c:dLbl>
              <c:idx val="4"/>
              <c:layout>
                <c:manualLayout>
                  <c:x val="-4.0899795501022393E-2"/>
                  <c:y val="-9.4562718164381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DAA-4B0F-8CE8-675D63022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D6009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Публикации!$D$4:$I$4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Публикации!$D$12:$I$12</c:f>
              <c:numCache>
                <c:formatCode>General</c:formatCode>
                <c:ptCount val="6"/>
                <c:pt idx="0">
                  <c:v>151</c:v>
                </c:pt>
                <c:pt idx="1">
                  <c:v>141</c:v>
                </c:pt>
                <c:pt idx="2">
                  <c:v>201</c:v>
                </c:pt>
                <c:pt idx="3">
                  <c:v>389</c:v>
                </c:pt>
                <c:pt idx="4">
                  <c:v>387</c:v>
                </c:pt>
                <c:pt idx="5">
                  <c:v>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DAA-4B0F-8CE8-675D63022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65504"/>
        <c:axId val="154967040"/>
      </c:lineChart>
      <c:catAx>
        <c:axId val="15496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967040"/>
        <c:crosses val="autoZero"/>
        <c:auto val="1"/>
        <c:lblAlgn val="ctr"/>
        <c:lblOffset val="100"/>
        <c:noMultiLvlLbl val="0"/>
      </c:catAx>
      <c:valAx>
        <c:axId val="15496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96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45659" cy="498135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1" y="5"/>
            <a:ext cx="2945659" cy="498135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r">
              <a:defRPr sz="1200"/>
            </a:lvl1pPr>
          </a:lstStyle>
          <a:p>
            <a:fld id="{EA5E5A4E-6396-4A88-A70E-C21D7495C05F}" type="datetime1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30091"/>
            <a:ext cx="2945659" cy="498134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1" y="9430091"/>
            <a:ext cx="2945659" cy="498134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r">
              <a:defRPr sz="1200"/>
            </a:lvl1pPr>
          </a:lstStyle>
          <a:p>
            <a:fld id="{772746D7-ADE3-46C0-AD62-1B7C11AE6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727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6400" cy="498475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5"/>
            <a:ext cx="2946400" cy="498475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r">
              <a:defRPr sz="1200"/>
            </a:lvl1pPr>
          </a:lstStyle>
          <a:p>
            <a:fld id="{3E71FF71-7406-44FA-91F3-E92132C85FAA}" type="datetime1">
              <a:rPr lang="ru-RU" smtClean="0"/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19" tIns="45009" rIns="90019" bIns="450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78380"/>
            <a:ext cx="5438775" cy="3908425"/>
          </a:xfrm>
          <a:prstGeom prst="rect">
            <a:avLst/>
          </a:prstGeom>
        </p:spPr>
        <p:txBody>
          <a:bodyPr vert="horz" lIns="90019" tIns="45009" rIns="90019" bIns="450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755"/>
            <a:ext cx="2946400" cy="498475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5"/>
            <a:ext cx="2946400" cy="498475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r">
              <a:defRPr sz="1200"/>
            </a:lvl1pPr>
          </a:lstStyle>
          <a:p>
            <a:fld id="{9B149628-2380-45F0-81DE-B2F66962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12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8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48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649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66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65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524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8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39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325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97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52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40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401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810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493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722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618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929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397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604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319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5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096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820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87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267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7340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220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8510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3804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7049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8777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47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4103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8669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8623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3719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1946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0885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1964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7733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5417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6100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38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9015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8306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7064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8849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1481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2011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4028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623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741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2003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47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0368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1763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2595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7068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6806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2275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1603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6010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2290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3851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063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8394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731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9599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2574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23396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1766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5310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93701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1592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54162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338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9433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6911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2732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50839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66768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7076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23665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40678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83599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75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78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73" y="-9442"/>
            <a:ext cx="12211346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25" y="4868864"/>
            <a:ext cx="10801350" cy="1239464"/>
          </a:xfrm>
        </p:spPr>
        <p:txBody>
          <a:bodyPr anchor="t"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6308725"/>
            <a:ext cx="10801350" cy="549275"/>
          </a:xfr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036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  <a:gradFill flip="none" rotWithShape="1">
            <a:gsLst>
              <a:gs pos="50000">
                <a:srgbClr val="005AAA"/>
              </a:gs>
              <a:gs pos="0">
                <a:srgbClr val="005AAA"/>
              </a:gs>
              <a:gs pos="100000">
                <a:srgbClr val="00B8EE"/>
              </a:gs>
            </a:gsLst>
            <a:lin ang="0" scaled="1"/>
            <a:tileRect/>
          </a:gradFill>
          <a:ln>
            <a:noFill/>
          </a:ln>
        </p:spPr>
        <p:txBody>
          <a:bodyPr tIns="0" bIns="0" anchor="ctr">
            <a:normAutofit/>
          </a:bodyPr>
          <a:lstStyle>
            <a:lvl1pPr marL="361950" indent="0" defTabSz="1073150">
              <a:lnSpc>
                <a:spcPts val="2400"/>
              </a:lnSpc>
              <a:tabLst/>
              <a:defRPr lang="ru-RU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333375"/>
          </a:xfrm>
          <a:solidFill>
            <a:srgbClr val="E72B70"/>
          </a:solidFill>
          <a:ln>
            <a:noFill/>
          </a:ln>
        </p:spPr>
        <p:txBody>
          <a:bodyPr lIns="0" tIns="0" rIns="0" bIns="0" anchor="ctr" anchorCtr="0">
            <a:normAutofit/>
          </a:bodyPr>
          <a:lstStyle>
            <a:lvl1pPr marL="361950" indent="0" algn="l">
              <a:lnSpc>
                <a:spcPct val="100000"/>
              </a:lnSpc>
              <a:spcBef>
                <a:spcPts val="0"/>
              </a:spcBef>
              <a:buNone/>
              <a:defRPr lang="ru-RU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9414"/>
            <a:ext cx="1570328" cy="54858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090495" y="6457890"/>
            <a:ext cx="110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5C801B-6540-4C5C-8138-3A6B288D5B43}" type="slidenum">
              <a:rPr lang="ru-RU" sz="2000" b="1" baseline="0" smtClean="0">
                <a:solidFill>
                  <a:srgbClr val="E72B70"/>
                </a:solidFill>
                <a:latin typeface="+mn-lt"/>
              </a:rPr>
              <a:pPr algn="r"/>
              <a:t>‹#›</a:t>
            </a:fld>
            <a:r>
              <a:rPr lang="ru-RU" sz="2000" b="1" baseline="0" dirty="0" smtClean="0">
                <a:solidFill>
                  <a:srgbClr val="E72B70"/>
                </a:solidFill>
                <a:latin typeface="+mn-lt"/>
              </a:rPr>
              <a:t> </a:t>
            </a:r>
            <a:r>
              <a:rPr lang="en-US" sz="1600" b="1" baseline="0" dirty="0" smtClean="0">
                <a:solidFill>
                  <a:srgbClr val="E72B70"/>
                </a:solidFill>
                <a:latin typeface="+mn-lt"/>
              </a:rPr>
              <a:t>/</a:t>
            </a:r>
            <a:r>
              <a:rPr lang="ru-RU" sz="1600" b="1" baseline="0" dirty="0" smtClean="0">
                <a:solidFill>
                  <a:srgbClr val="E72B70"/>
                </a:solidFill>
                <a:latin typeface="+mn-lt"/>
              </a:rPr>
              <a:t> 87</a:t>
            </a:r>
            <a:endParaRPr lang="ru-RU" sz="2000" b="1" baseline="0" dirty="0">
              <a:solidFill>
                <a:srgbClr val="E72B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5665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17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7673" userDrawn="1">
          <p15:clr>
            <a:srgbClr val="FBAE40"/>
          </p15:clr>
        </p15:guide>
        <p15:guide id="6" orient="horz" userDrawn="1">
          <p15:clr>
            <a:srgbClr val="FBAE40"/>
          </p15:clr>
        </p15:guide>
        <p15:guide id="7" orient="horz" pos="709" userDrawn="1">
          <p15:clr>
            <a:srgbClr val="FBAE40"/>
          </p15:clr>
        </p15:guide>
        <p15:guide id="8" pos="211" userDrawn="1">
          <p15:clr>
            <a:srgbClr val="FBAE40"/>
          </p15:clr>
        </p15:guide>
        <p15:guide id="9" pos="7469" userDrawn="1">
          <p15:clr>
            <a:srgbClr val="FBAE40"/>
          </p15:clr>
        </p15:guide>
        <p15:guide id="10" orient="horz" pos="3974" userDrawn="1">
          <p15:clr>
            <a:srgbClr val="FBAE40"/>
          </p15:clr>
        </p15:guide>
        <p15:guide id="11" orient="horz" pos="799" userDrawn="1">
          <p15:clr>
            <a:srgbClr val="FBAE40"/>
          </p15:clr>
        </p15:guide>
        <p15:guide id="12" pos="438" userDrawn="1">
          <p15:clr>
            <a:srgbClr val="FBAE40"/>
          </p15:clr>
        </p15:guide>
        <p15:guide id="13" pos="7242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  <p15:guide id="15" orient="horz" pos="10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300542" y="6381750"/>
            <a:ext cx="82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5C801B-6540-4C5C-8138-3A6B288D5B43}" type="slidenum">
              <a:rPr lang="ru-RU" smtClean="0">
                <a:solidFill>
                  <a:srgbClr val="006CB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pPr algn="r"/>
              <a:t>‹#›</a:t>
            </a:fld>
            <a:r>
              <a:rPr lang="en-US" dirty="0" smtClean="0">
                <a:solidFill>
                  <a:srgbClr val="006CB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</a:t>
            </a:r>
            <a:r>
              <a:rPr lang="ru-RU" dirty="0" smtClean="0">
                <a:solidFill>
                  <a:srgbClr val="006CB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</a:p>
        </p:txBody>
      </p:sp>
      <p:sp>
        <p:nvSpPr>
          <p:cNvPr id="9" name="Фигура"/>
          <p:cNvSpPr/>
          <p:nvPr userDrawn="1"/>
        </p:nvSpPr>
        <p:spPr>
          <a:xfrm flipV="1">
            <a:off x="258717" y="888898"/>
            <a:ext cx="11669758" cy="73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97" y="0"/>
                </a:moveTo>
                <a:lnTo>
                  <a:pt x="21525" y="0"/>
                </a:lnTo>
                <a:cubicBezTo>
                  <a:pt x="21563" y="1062"/>
                  <a:pt x="21590" y="4523"/>
                  <a:pt x="21593" y="8643"/>
                </a:cubicBezTo>
                <a:cubicBezTo>
                  <a:pt x="21597" y="13386"/>
                  <a:pt x="21568" y="17739"/>
                  <a:pt x="21525" y="19020"/>
                </a:cubicBezTo>
                <a:lnTo>
                  <a:pt x="102" y="21600"/>
                </a:lnTo>
                <a:cubicBezTo>
                  <a:pt x="48" y="21580"/>
                  <a:pt x="4" y="17175"/>
                  <a:pt x="1" y="11525"/>
                </a:cubicBezTo>
                <a:cubicBezTo>
                  <a:pt x="-3" y="5543"/>
                  <a:pt x="40" y="384"/>
                  <a:pt x="97" y="0"/>
                </a:cubicBezTo>
                <a:close/>
              </a:path>
            </a:pathLst>
          </a:custGeom>
          <a:gradFill>
            <a:gsLst>
              <a:gs pos="0">
                <a:srgbClr val="4EB5E8"/>
              </a:gs>
              <a:gs pos="36408">
                <a:srgbClr val="25539A"/>
              </a:gs>
              <a:gs pos="70160">
                <a:srgbClr val="5A397F"/>
              </a:gs>
              <a:gs pos="85395">
                <a:srgbClr val="963763"/>
              </a:gs>
              <a:gs pos="91439">
                <a:srgbClr val="D13647"/>
              </a:gs>
              <a:gs pos="100000">
                <a:srgbClr val="D13647"/>
              </a:gs>
            </a:gsLst>
            <a:lin ang="145354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600" b="0">
                <a:solidFill>
                  <a:srgbClr val="D1364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600" baseline="0" dirty="0"/>
          </a:p>
        </p:txBody>
      </p:sp>
      <p:sp>
        <p:nvSpPr>
          <p:cNvPr id="11" name="Прямоугольник"/>
          <p:cNvSpPr/>
          <p:nvPr userDrawn="1"/>
        </p:nvSpPr>
        <p:spPr>
          <a:xfrm flipH="1">
            <a:off x="1757623" y="260350"/>
            <a:ext cx="45719" cy="539750"/>
          </a:xfrm>
          <a:prstGeom prst="rect">
            <a:avLst/>
          </a:prstGeom>
          <a:solidFill>
            <a:srgbClr val="76C0E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7787162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020" userDrawn="1">
          <p15:clr>
            <a:srgbClr val="FBAE40"/>
          </p15:clr>
        </p15:guide>
        <p15:guide id="4" pos="166" userDrawn="1">
          <p15:clr>
            <a:srgbClr val="FBAE40"/>
          </p15:clr>
        </p15:guide>
        <p15:guide id="5" orient="horz" pos="164" userDrawn="1">
          <p15:clr>
            <a:srgbClr val="FBAE40"/>
          </p15:clr>
        </p15:guide>
        <p15:guide id="6" orient="horz" pos="4156" userDrawn="1">
          <p15:clr>
            <a:srgbClr val="FBAE40"/>
          </p15:clr>
        </p15:guide>
        <p15:guide id="7" orient="horz" pos="504" userDrawn="1">
          <p15:clr>
            <a:srgbClr val="FBAE40"/>
          </p15:clr>
        </p15:guide>
        <p15:guide id="8" pos="75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A0BF99B-89B2-4FE9-B2EF-79840782F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0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</p:sldLayoutIdLst>
  <p:transition spd="slow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Доклад ректора </a:t>
            </a:r>
            <a:r>
              <a:rPr lang="ru-RU" dirty="0" err="1" smtClean="0"/>
              <a:t>Антохиной</a:t>
            </a:r>
            <a:r>
              <a:rPr lang="ru-RU" dirty="0" smtClean="0"/>
              <a:t> Ю. А.</a:t>
            </a:r>
            <a:br>
              <a:rPr lang="ru-RU" dirty="0" smtClean="0"/>
            </a:br>
            <a:r>
              <a:rPr lang="ru-RU" dirty="0" smtClean="0"/>
              <a:t>на заседании ученого совета ГУАП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en-US" dirty="0"/>
              <a:t>1</a:t>
            </a:r>
            <a:r>
              <a:rPr lang="ru-RU" dirty="0" smtClean="0"/>
              <a:t> августа </a:t>
            </a:r>
            <a:r>
              <a:rPr lang="ru-RU" smtClean="0"/>
              <a:t>20</a:t>
            </a:r>
            <a:r>
              <a:rPr lang="en-US" smtClean="0"/>
              <a:t>21</a:t>
            </a:r>
            <a:r>
              <a:rPr lang="ru-RU" smtClean="0"/>
              <a:t>, </a:t>
            </a:r>
            <a:r>
              <a:rPr lang="ru-RU" dirty="0" smtClean="0"/>
              <a:t>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9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/>
          <a:lstStyle/>
          <a:p>
            <a:pPr marL="265113"/>
            <a:r>
              <a:rPr lang="ru-RU" dirty="0"/>
              <a:t>Ассоциации, кластеры и консорциумы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1. Стратегическое позиционирование</a:t>
            </a:r>
            <a:endParaRPr lang="ru-RU" dirty="0"/>
          </a:p>
        </p:txBody>
      </p:sp>
      <p:graphicFrame>
        <p:nvGraphicFramePr>
          <p:cNvPr id="97" name="Таблица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93865"/>
              </p:ext>
            </p:extLst>
          </p:nvPr>
        </p:nvGraphicFramePr>
        <p:xfrm>
          <a:off x="334963" y="778619"/>
          <a:ext cx="11522752" cy="5544691"/>
        </p:xfrm>
        <a:graphic>
          <a:graphicData uri="http://schemas.openxmlformats.org/drawingml/2006/table">
            <a:tbl>
              <a:tblPr/>
              <a:tblGrid>
                <a:gridCol w="4279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2930">
                  <a:extLst>
                    <a:ext uri="{9D8B030D-6E8A-4147-A177-3AD203B41FA5}">
                      <a16:colId xmlns:a16="http://schemas.microsoft.com/office/drawing/2014/main" val="1712413147"/>
                    </a:ext>
                  </a:extLst>
                </a:gridCol>
                <a:gridCol w="4000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171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509F"/>
                          </a:solidFill>
                          <a:effectLst/>
                          <a:latin typeface="Roboto"/>
                          <a:cs typeface="Arial" charset="0"/>
                        </a:rPr>
                        <a:t>до 1 сентября 2020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509F"/>
                          </a:solidFill>
                          <a:effectLst/>
                          <a:latin typeface="Roboto"/>
                          <a:cs typeface="Arial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509F"/>
                          </a:solidFill>
                          <a:effectLst/>
                          <a:latin typeface="Roboto"/>
                          <a:cs typeface="Arial" charset="0"/>
                        </a:rPr>
                        <a:t>года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/>
                          <a:cs typeface="Arial" charset="0"/>
                        </a:rPr>
                        <a:t>2020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/>
                          <a:cs typeface="Arial" charset="0"/>
                        </a:rPr>
                        <a:t>/21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/>
                          <a:cs typeface="Arial" charset="0"/>
                        </a:rPr>
                        <a:t>учебный год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925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509F"/>
                          </a:solidFill>
                          <a:effectLst/>
                          <a:latin typeface="Roboto"/>
                          <a:ea typeface="+mn-ea"/>
                          <a:cs typeface="Arial" charset="0"/>
                        </a:rPr>
                        <a:t>Ассоциации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Национальный объединенный аэрокосмический университет (НОАУ);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Ассоциация технических университетов (АТУ);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Национальная Ассоциация Участников Рынка Робототехники (НАУРР);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Консорциум центра компетенций Национальной технологической инициативы (НТИ) по направлению «Технологии беспроводной связи и интернета вещей» (</a:t>
                      </a:r>
                      <a:r>
                        <a:rPr lang="ru-RU" sz="1400" b="0" kern="1200" dirty="0" err="1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Сколковский</a:t>
                      </a:r>
                      <a:r>
                        <a:rPr lang="ru-RU" sz="1400" b="0" kern="1200" dirty="0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 институт науки и технологий)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Сотрудничество с НТИ </a:t>
                      </a:r>
                      <a:r>
                        <a:rPr lang="ru-RU" sz="1400" b="0" kern="1200" dirty="0" err="1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Энерджинет</a:t>
                      </a:r>
                      <a:r>
                        <a:rPr lang="ru-RU" sz="1400" b="0" kern="1200" dirty="0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Технологическая платформа «Национальная информационная спутниковая система»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Ассоциация </a:t>
                      </a:r>
                      <a:r>
                        <a:rPr lang="ru-RU" sz="1400" b="0" kern="1200" dirty="0" err="1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Аэронет</a:t>
                      </a:r>
                      <a:endParaRPr lang="ru-RU" sz="1400" b="0" kern="1200" dirty="0" smtClean="0">
                        <a:solidFill>
                          <a:srgbClr val="005AAA"/>
                        </a:solidFill>
                        <a:effectLst/>
                        <a:latin typeface="Roboto Ligh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Ассоциация транспортных инженеров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Ассоциация </a:t>
                      </a:r>
                      <a:r>
                        <a:rPr lang="ru-RU" sz="1400" b="0" kern="1200" dirty="0" err="1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Ветроиндустрии</a:t>
                      </a:r>
                      <a:r>
                        <a:rPr lang="ru-RU" sz="1400" b="0" kern="1200" dirty="0" smtClean="0"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509F"/>
                          </a:solidFill>
                          <a:effectLst/>
                          <a:latin typeface="Roboto"/>
                          <a:ea typeface="+mn-ea"/>
                          <a:cs typeface="Arial" charset="0"/>
                        </a:rPr>
                        <a:t>Кластеры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Кластер «КРЕОНОМИКА»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Инновационный аэрокосмический кластер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Метрологический образовательный кластер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Межрегиональный авиационный кластер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Северо-Западный кластер медицинской, фармацевтической промышленности и радиационных технологий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Кластер «Трансляционная медицина»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/>
                          <a:ea typeface="+mn-ea"/>
                          <a:cs typeface="Arial" charset="0"/>
                        </a:rPr>
                        <a:t>Консорциумы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Дальневосточный цифровой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мультиуниверситет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boto Ligh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Искусственный интеллект в промышленности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Университет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Future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Skills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boto Ligh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Цифровые университеты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Интеллектуальные информационные технологии и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кибербезопасность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boto Ligh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Университет для университетов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Арктический Альянс «Холодные земли» («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Cold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Lands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»)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37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8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/>
          <a:lstStyle/>
          <a:p>
            <a:pPr marL="265113"/>
            <a:r>
              <a:rPr lang="ru-RU" dirty="0" smtClean="0"/>
              <a:t>Основные итоги 2020-2021 </a:t>
            </a:r>
            <a:r>
              <a:rPr lang="ru-RU" dirty="0" err="1" smtClean="0"/>
              <a:t>уч.года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1. Стратегическое позиционирование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5596" y="918378"/>
            <a:ext cx="1151144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Обеспечена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устойчивая работа всех подразделений университета в условиях противодействия распространению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коронавирусной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инфекции COVID-19 и выполнение планов по всем направлениям деятельности.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Реализован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юбилейных мероприятий, посвященных 80-летию ГУАП. Среди них: торжественное заседание ученого совета, слет выпускников ЛИАП-ГУАП, прошедший в формате онлайн и собравший 70 тысяч участников, шесть научных конференций ГУАП, культурно-массовые, спортивные, патриотические и иные мероприятия.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Разработан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проект программы развития ГУАП на 2021-2030 годы для участия в конкурсе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Минобрнауки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России на вхождение в программу господдержки вузов «Приоритет 2030». 12.08.2021 ГУАП допущен к участию в этом конкурсе.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апреле-мае 2021 г. ГУАП прошел плановую документарную проверку Федеральной службой по надзору в сфере образования и науки.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ГУАП привлечено дополнительное финансирование в объеме 186,2 млн. руб. (проекты «Методическое сопровождение внедрения образовательных программ по компетенциям «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Ворлдскиллс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в образовательную деятельность вузов», «Научный квартал», «Новые возможности каждого», «Точка кипения Санкт-Петербург-ГУАП» «Движение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Фьюческилз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региональной политике», программы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Минобрнауки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России «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Доцифровизация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университета» и «Улучшение состояния кампуса»).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Точка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кипения Санкт-Петербург-ГУАП вошла в десятку лучших точек страны и получила номинацию «Масштаб» за проведение масштабного открытия.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университете открыто 5 новых лабораторий: 3 в Инженерной школе, одна в Институте ФПТИ и одна совместно с Факультетом №6.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Открыты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Энергетический клуб при поддержке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Газпромнефти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студенческое конструкторское бюро при поддержке ОАО «Силовые машины».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Получена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лицензия на новые 4 образовательные программы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бакалавриата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3 программы магистратуры и лицензия на профессиональное обучение в рамках дополнительного профобразования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/>
          <a:lstStyle/>
          <a:p>
            <a:pPr marL="265113"/>
            <a:r>
              <a:rPr lang="ru-RU" dirty="0" smtClean="0"/>
              <a:t>Основные итоги 2020-2021 </a:t>
            </a:r>
            <a:r>
              <a:rPr lang="ru-RU" dirty="0" err="1" smtClean="0"/>
              <a:t>уч.года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1. Стратегическое позиционирование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5596" y="918378"/>
            <a:ext cx="1151144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Десять образовательных программ дополнительного профессионального образования ГУАП прошли процедуру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профес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сионально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-общественной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аккредитации, которую проводил Союз «Ленинградская областная торгово-промышленная палата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ГУАП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прошёл процедуру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ресертификации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системы менеджмента качества образования и научных исследований.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г. ГУАП вошел в топ-20 рейтинга университетов новой экономики по результатам исследования аналитического центра «Эксперт» и занял позицию №14.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Разработана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Рабочая программа воспитания студентов ГУАП на 2021-2025 годы и Календарный план воспитательной работы.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ГУАП издано много наименований учебно-методической литературы, в том числе по вновь вводимым дисциплинам по искусственному интеллекту.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сотрудников ГУАП награждены знаками отличия, медалями, почетными званиями и нагрудными знаками Министерства науки и высшего образования, 11 работников награждены почетными грамотами, 20-ти работникам объявлена благодарность. Лауреатами премии Правительства Санкт-Петербурга стали 5 сотрудников, благодарностями и почетными грамотами комитетов города отмечены 42 работника.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Растет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обучающихся и средний бал ЕГЭ зачисленных на первый курс.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Университет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задает стандарты в формировании и развитии актуальных компетенций через движение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FutureSkills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обучающихся в 2020-2021 учебном году стали получателями именных стипендий Правительства Санкт-Петербурга.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Выпускница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магистратуры Института №1 ГУАП Ангелина Добровольская вошла в число 10 лучших выпускников России, приняла участие во Всероссийском студенческом выпускном и встрече с Министром науки и высшего образования Российской Федерации.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92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студента являются победителями различного рода национальных и международных соревнований в линейке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Ворлдскилз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ГУАП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стал лауреатом Всероссийского конкурса «Лучшие учреждения дополнительного профессионального образования Российской Федерации -2020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9291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/>
          <a:lstStyle/>
          <a:p>
            <a:pPr marL="265113"/>
            <a:r>
              <a:rPr lang="ru-RU" dirty="0" smtClean="0"/>
              <a:t>Основные итоги 2020-2021 </a:t>
            </a:r>
            <a:r>
              <a:rPr lang="ru-RU" dirty="0" err="1" smtClean="0"/>
              <a:t>уч.года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1. Стратегическое позиционирование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5596" y="918378"/>
            <a:ext cx="115114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22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факультете ДПО в 2020/2021 уч. году по 29 программам повышения квалификации и 4 программам профессиональной переподготовки обучение прошли 3740 чел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2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октябре 2020 г. ГУАП получил статус, а в ноябре аттестат главного регионального Специализированного центра компетенций по инженерии космических систем.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2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ГУАП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заключил соглашение о сотрудничестве с корпорацией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Роскосмос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2"/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Минобрнауки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России присвоило ГУАП статус федеральной инновационной площадки в сфере высшего и дополнительного профессионального образования.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2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университете продолжалась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цифровизация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административных сервисов.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2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ГУАП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заключил соглашение с Правительством Вологодской области в части трудоустройства студентов на территории региона.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2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Студенческий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отряд «Панда» стал лучшим в Санкт-Петербурге сервисным отрядом и получил почетное знамя от губернатора.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2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новом формате проведен ежегодный и уже пятый форум авиации и космонавтики «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КосмоСтарт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2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Получила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пополнение и обновление материально-техническая база учебного процесса и научных исследований, электронная образовательная среда ГУАП.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2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ремонтные работы в зданиях ГУАП, улучшение условий труда и учебы, условий проживания в общежитиях освоено 193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млн.руб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2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Обновлено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Положение об оплате труда и материальном стимулировании работников ГУАП. В нем получила развитие система стимулирования работников в рамках эффективного контракта. </a:t>
            </a:r>
          </a:p>
        </p:txBody>
      </p:sp>
    </p:spTree>
    <p:extLst>
      <p:ext uri="{BB962C8B-B14F-4D97-AF65-F5344CB8AC3E}">
        <p14:creationId xmlns:p14="http://schemas.microsoft.com/office/powerpoint/2010/main" val="396254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792162"/>
          </a:xfrm>
        </p:spPr>
        <p:txBody>
          <a:bodyPr>
            <a:normAutofit/>
          </a:bodyPr>
          <a:lstStyle/>
          <a:p>
            <a:pPr marL="265113"/>
            <a:r>
              <a:rPr lang="ru-RU" dirty="0"/>
              <a:t>О плановой документарной проверке </a:t>
            </a:r>
            <a:r>
              <a:rPr lang="ru-RU" dirty="0" smtClean="0"/>
              <a:t>ГУАП </a:t>
            </a:r>
            <a:r>
              <a:rPr lang="ru-RU" dirty="0"/>
              <a:t>Федеральной  службой по надзору</a:t>
            </a:r>
            <a:br>
              <a:rPr lang="ru-RU" dirty="0"/>
            </a:br>
            <a:r>
              <a:rPr lang="ru-RU" dirty="0"/>
              <a:t>в сфере образования и науки в апреле-мае 2021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1. Стратегическое позиционирование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1184"/>
              </p:ext>
            </p:extLst>
          </p:nvPr>
        </p:nvGraphicFramePr>
        <p:xfrm>
          <a:off x="334962" y="1711455"/>
          <a:ext cx="11522075" cy="4140347"/>
        </p:xfrm>
        <a:graphic>
          <a:graphicData uri="http://schemas.openxmlformats.org/drawingml/2006/table">
            <a:tbl>
              <a:tblPr firstRow="1" firstCol="1" bandRow="1"/>
              <a:tblGrid>
                <a:gridCol w="323627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4359978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6838470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</a:tblGrid>
              <a:tr h="446617"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1. Результаты проверки ГУАП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3089"/>
                  </a:ext>
                </a:extLst>
              </a:tr>
              <a:tr h="376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Область проверки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Выявленные нарушения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Гос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. надзор за соблюдением требований в сфере защиты детей от информации, причиняющей </a:t>
                      </a:r>
                      <a:r>
                        <a:rPr lang="ru-RU" sz="12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вред их 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здоровью и развитию, к используемой информационной продукции </a:t>
                      </a:r>
                      <a:endParaRPr lang="ru-RU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Нарушения не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выявлены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97113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Федеральный государственный контроль качества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Несоответствия в образовательных программах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бакалавриата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по 3 направлениям подготовки: </a:t>
                      </a:r>
                    </a:p>
                    <a:p>
                      <a:pPr marL="36195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40.03.01 Юриспруденция</a:t>
                      </a:r>
                    </a:p>
                    <a:p>
                      <a:pPr marL="36195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43.03.02 Туризм</a:t>
                      </a:r>
                    </a:p>
                    <a:p>
                      <a:pPr marL="36195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41.03.05 Международные отношения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48261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Контроль за соблюдением лицензионных требований при осуществлении образовательной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0" indent="-3619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1. Не в полном объёме разработаны 7 основных образовательных программ; </a:t>
                      </a:r>
                    </a:p>
                    <a:p>
                      <a:pPr marL="361950" indent="-3619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2. не подтверждён стаж работы двух науч.-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пед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. работников.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  <a:tr h="117427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Федеральный государственный надзор в сфере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0" indent="-3619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1. Представление информации на официальном сайте ГУАП;</a:t>
                      </a:r>
                    </a:p>
                    <a:p>
                      <a:pPr marL="361950" indent="-3619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2. Форма договора об оказании платных образовательных услуг;</a:t>
                      </a:r>
                    </a:p>
                    <a:p>
                      <a:pPr marL="361950" indent="-3619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3. Содержание дополнительных профессиональных программ</a:t>
                      </a:r>
                    </a:p>
                    <a:p>
                      <a:pPr marL="361950" indent="-3619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4. Содержание дополнительных общеразвивающих программ;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5. Недостоверные сведения о документах об образовании и о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квалификации,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внесённых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 соответствующий Федеральный реестр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25588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963" y="1178703"/>
            <a:ext cx="11522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При подготовке к проверке было подготовлено: в ГУАП –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58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057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 ИФ ГУАП –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3 787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документов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792162"/>
          </a:xfrm>
        </p:spPr>
        <p:txBody>
          <a:bodyPr>
            <a:normAutofit/>
          </a:bodyPr>
          <a:lstStyle/>
          <a:p>
            <a:pPr marL="265113"/>
            <a:r>
              <a:rPr lang="ru-RU" dirty="0"/>
              <a:t>О плановой документарной проверке </a:t>
            </a:r>
            <a:r>
              <a:rPr lang="ru-RU" dirty="0" smtClean="0"/>
              <a:t>ГУАП </a:t>
            </a:r>
            <a:r>
              <a:rPr lang="ru-RU" dirty="0"/>
              <a:t>Федеральной  службой по надзору</a:t>
            </a:r>
            <a:br>
              <a:rPr lang="ru-RU" dirty="0"/>
            </a:br>
            <a:r>
              <a:rPr lang="ru-RU" dirty="0"/>
              <a:t>в сфере образования и науки в апреле-мае 2021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1. Стратегическое позиционирование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32599"/>
              </p:ext>
            </p:extLst>
          </p:nvPr>
        </p:nvGraphicFramePr>
        <p:xfrm>
          <a:off x="334962" y="1257973"/>
          <a:ext cx="11522075" cy="4073030"/>
        </p:xfrm>
        <a:graphic>
          <a:graphicData uri="http://schemas.openxmlformats.org/drawingml/2006/table">
            <a:tbl>
              <a:tblPr firstRow="1" firstCol="1" bandRow="1"/>
              <a:tblGrid>
                <a:gridCol w="323627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4370611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6827837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</a:tblGrid>
              <a:tr h="38070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2. Результаты проверки ИФ ГУАП</a:t>
                      </a:r>
                      <a:endParaRPr lang="ru-RU" sz="18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3089"/>
                  </a:ext>
                </a:extLst>
              </a:tr>
              <a:tr h="389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Область проверки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Выявленные нарушения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5209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Гос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. надзор за соблюдением требований в сфере защиты детей от информации, причиняющей </a:t>
                      </a:r>
                      <a:r>
                        <a:rPr lang="ru-RU" sz="12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вред их 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здоровью и развитию, к используемой информационной продукции </a:t>
                      </a:r>
                      <a:endParaRPr lang="ru-RU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Нарушения не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выявлены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42317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Федеральный государственный контроль качества образования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Несоответствия в основных образовательных программах по 2 направлениям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бакалавриата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и одной специальности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65063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Контроль за соблюдением лицензионных требований при осуществлении образовательной деятельности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0" indent="-3619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1. Не разработана дополнительная общеразвивающая программа.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2. На официальном сайте ИФ ГУАП не размещена информация о научно-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пед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. работниках по всем дисциплинам учебных планов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  <a:tr h="138467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Федеральный государственный надзор в сфере образования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1. Форма договора об оказании платных образовательных услуг.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2. Отсутствуют документы по проведению пропаганды и обучения требованиям охраны труда обучающихся; профилактики и запрещению употребления алкогольных, психотропных веществ, их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прекурсоров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и аналогов и других одурманивающих веществ обучающихся; обеспечению безопасности обучающихся в филиале; профилактики несчастных случаев с обучающимися во время пребывания в филиале.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3. Представление информации на сайте ИФ ГУАП.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4. Заполнение книг регистрации выдаваемых документов об образовании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25588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4962" y="5412480"/>
            <a:ext cx="117010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24.05.2021 издан приказ ГУАП № 05-183 /21 «О результатах  плановой  проверки  ГУ АП Федеральной  службой по надзору в сфере образования и науки». В приказы определены меры по устранению выявленные нарушения, а также причин, способствующих их совершению, утверждены планы-графики устранения в ГУАП и в ИФ ГУАП. 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 Результаты 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проверки обсуждены на заседании учёного совета ГУАП 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25.05.2021. В 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настоящее время работа по устранению нарушений завершена. В ходе этой работы в ГУАП </a:t>
            </a:r>
            <a:r>
              <a:rPr lang="ru-RU" sz="1000" dirty="0" err="1">
                <a:latin typeface="Roboto" panose="02000000000000000000" pitchFamily="2" charset="0"/>
                <a:ea typeface="Roboto" panose="02000000000000000000" pitchFamily="2" charset="0"/>
              </a:rPr>
              <a:t>переработанны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, исправлены и утверждены в новых редакциях 7 программ </a:t>
            </a:r>
            <a:r>
              <a:rPr lang="ru-RU" sz="1000" dirty="0" err="1">
                <a:latin typeface="Roboto" panose="02000000000000000000" pitchFamily="2" charset="0"/>
                <a:ea typeface="Roboto" panose="02000000000000000000" pitchFamily="2" charset="0"/>
              </a:rPr>
              <a:t>бакалавриата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, 5 программ повышения квалификации, одна программа профессиональной переподготовки, 3 дополнительных общеобразовательных программы; в ИФ ГУАП - 24 программы </a:t>
            </a:r>
            <a:r>
              <a:rPr lang="ru-RU" sz="1000" dirty="0" err="1">
                <a:latin typeface="Roboto" panose="02000000000000000000" pitchFamily="2" charset="0"/>
                <a:ea typeface="Roboto" panose="02000000000000000000" pitchFamily="2" charset="0"/>
              </a:rPr>
              <a:t>бакалавриата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 и 6 программ </a:t>
            </a:r>
            <a:r>
              <a:rPr lang="ru-RU" sz="1000" dirty="0" err="1">
                <a:latin typeface="Roboto" panose="02000000000000000000" pitchFamily="2" charset="0"/>
                <a:ea typeface="Roboto" panose="02000000000000000000" pitchFamily="2" charset="0"/>
              </a:rPr>
              <a:t>специалитета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, разработана и утверждена одна новая дополнительная общеобразовательная программа.</a:t>
            </a:r>
          </a:p>
        </p:txBody>
      </p:sp>
    </p:spTree>
    <p:extLst>
      <p:ext uri="{BB962C8B-B14F-4D97-AF65-F5344CB8AC3E}">
        <p14:creationId xmlns:p14="http://schemas.microsoft.com/office/powerpoint/2010/main" val="40278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/>
          <a:lstStyle/>
          <a:p>
            <a:pPr marL="265113"/>
            <a:r>
              <a:rPr lang="ru-RU" dirty="0" smtClean="0"/>
              <a:t>Лицензирование и аккредитация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000281"/>
              </p:ext>
            </p:extLst>
          </p:nvPr>
        </p:nvGraphicFramePr>
        <p:xfrm>
          <a:off x="334963" y="1022344"/>
          <a:ext cx="11522075" cy="3325968"/>
        </p:xfrm>
        <a:graphic>
          <a:graphicData uri="http://schemas.openxmlformats.org/drawingml/2006/table">
            <a:tbl>
              <a:tblPr firstRow="1" firstCol="1" bandRow="1"/>
              <a:tblGrid>
                <a:gridCol w="3420827">
                  <a:extLst>
                    <a:ext uri="{9D8B030D-6E8A-4147-A177-3AD203B41FA5}">
                      <a16:colId xmlns:a16="http://schemas.microsoft.com/office/drawing/2014/main" val="401737933"/>
                    </a:ext>
                  </a:extLst>
                </a:gridCol>
                <a:gridCol w="3601940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2287455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2211853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</a:tblGrid>
              <a:tr h="41320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Число направлений подготовки и специальностей ГУАП и ИФ ГУАП в соответствии с лицензией</a:t>
                      </a:r>
                      <a:endParaRPr lang="ru-RU" sz="18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3089"/>
                  </a:ext>
                </a:extLst>
              </a:tr>
              <a:tr h="280380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Уровни образования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Число направлений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и специальностей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43015"/>
                  </a:ext>
                </a:extLst>
              </a:tr>
              <a:tr h="76658">
                <a:tc gridSpan="2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ГУАП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ИФ ГУАП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31153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Высшее образование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45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</a:t>
                      </a:r>
                      <a:endParaRPr lang="ru-RU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31153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Магистратура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35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–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31153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Специалитет</a:t>
                      </a:r>
                      <a:endParaRPr lang="ru-RU" sz="1400" dirty="0" smtClean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  <a:tr h="31153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Аспирантура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–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159544"/>
                  </a:ext>
                </a:extLst>
              </a:tr>
              <a:tr h="3115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Среднее проф. образование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14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–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255888"/>
                  </a:ext>
                </a:extLst>
              </a:tr>
              <a:tr h="457028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Всего направлений и специальностей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119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04930"/>
                  </a:ext>
                </a:extLst>
              </a:tr>
              <a:tr h="373841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800" dirty="0" err="1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т.ч</a:t>
                      </a: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. новых направлений подготовки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–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0052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01348"/>
              </p:ext>
            </p:extLst>
          </p:nvPr>
        </p:nvGraphicFramePr>
        <p:xfrm>
          <a:off x="334962" y="4482870"/>
          <a:ext cx="11522075" cy="1687628"/>
        </p:xfrm>
        <a:graphic>
          <a:graphicData uri="http://schemas.openxmlformats.org/drawingml/2006/table">
            <a:tbl>
              <a:tblPr firstRow="1" firstCol="1" bandRow="1"/>
              <a:tblGrid>
                <a:gridCol w="4279568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7242507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</a:tblGrid>
              <a:tr h="34044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Программы, заявленные на международную аккредитацию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3089"/>
                  </a:ext>
                </a:extLst>
              </a:tr>
              <a:tr h="306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Уровни образования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Код и наименование направления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340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09.03.02 «Информационные системы и технологии</a:t>
                      </a: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»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359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Магистратура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09.04.01 «Информатика и вычислительная техника»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340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Бакалавриат</a:t>
                      </a: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 и магистратура</a:t>
                      </a:r>
                      <a:endParaRPr lang="ru-RU" sz="1400" dirty="0" smtClean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23.03.01 и 23.04.01  «Технология транспортных процессов»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4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/>
          <a:lstStyle/>
          <a:p>
            <a:pPr marL="265113"/>
            <a:r>
              <a:rPr lang="ru-RU" dirty="0" smtClean="0"/>
              <a:t>Лицензирование и аккредитация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68023"/>
              </p:ext>
            </p:extLst>
          </p:nvPr>
        </p:nvGraphicFramePr>
        <p:xfrm>
          <a:off x="334963" y="3530641"/>
          <a:ext cx="11522075" cy="2778084"/>
        </p:xfrm>
        <a:graphic>
          <a:graphicData uri="http://schemas.openxmlformats.org/drawingml/2006/table">
            <a:tbl>
              <a:tblPr firstRow="1" firstCol="1" bandRow="1"/>
              <a:tblGrid>
                <a:gridCol w="3420827">
                  <a:extLst>
                    <a:ext uri="{9D8B030D-6E8A-4147-A177-3AD203B41FA5}">
                      <a16:colId xmlns:a16="http://schemas.microsoft.com/office/drawing/2014/main" val="401737933"/>
                    </a:ext>
                  </a:extLst>
                </a:gridCol>
                <a:gridCol w="3601940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2287455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2211853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</a:tblGrid>
              <a:tr h="41182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Число невостребованных направлений подготовки и специальностей ГУАП и ИФ ГУАП, исключенных из лицензии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3089"/>
                  </a:ext>
                </a:extLst>
              </a:tr>
              <a:tr h="293339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Уровни образования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Число направлений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и специальностей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43015"/>
                  </a:ext>
                </a:extLst>
              </a:tr>
              <a:tr h="188456">
                <a:tc gridSpan="2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ГУАП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ИФ ГУАП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325933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Высшее образование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–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17803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Магистратура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–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3046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Специалитет</a:t>
                      </a:r>
                      <a:endParaRPr lang="ru-RU" sz="1400" dirty="0" smtClean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21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  <a:tr h="10017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Аспирантура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–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159544"/>
                  </a:ext>
                </a:extLst>
              </a:tr>
              <a:tr h="29950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Среднее проф. образование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–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255888"/>
                  </a:ext>
                </a:extLst>
              </a:tr>
              <a:tr h="472123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Всего направлений и специальностей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32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0493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16095"/>
              </p:ext>
            </p:extLst>
          </p:nvPr>
        </p:nvGraphicFramePr>
        <p:xfrm>
          <a:off x="334963" y="894346"/>
          <a:ext cx="11522075" cy="2550603"/>
        </p:xfrm>
        <a:graphic>
          <a:graphicData uri="http://schemas.openxmlformats.org/drawingml/2006/table">
            <a:tbl>
              <a:tblPr firstRow="1" firstCol="1" bandRow="1"/>
              <a:tblGrid>
                <a:gridCol w="4449688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7072387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</a:tblGrid>
              <a:tr h="2632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Лицензирование образовательных программ ГУАП в 2020/21 уч. г.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3089"/>
                  </a:ext>
                </a:extLst>
              </a:tr>
              <a:tr h="314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Уровни образования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Код и наименование направления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876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Высшее образование — </a:t>
                      </a:r>
                      <a:r>
                        <a:rPr lang="ru-RU" sz="1400" dirty="0" err="1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03.03.03 «Радиофизика»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15.03.04 «Автоматизация технологических процессов и производств»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19.03.01 «Биотехнология»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20.03.02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Природообустройство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и водопользование»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657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Высшее образование — магистратура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03.04.03 «Радиофизика»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19.04.01 «Биотехнология»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20.04.02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Природообустройство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и водопользование»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438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Дополнительное проф. образование </a:t>
                      </a: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—</a:t>
                      </a: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профессиональное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Профессиональное обучение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8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>
            <a:normAutofit fontScale="90000"/>
          </a:bodyPr>
          <a:lstStyle/>
          <a:p>
            <a:pPr marL="265113"/>
            <a:r>
              <a:rPr lang="ru-RU" dirty="0"/>
              <a:t>Обновление содержания основных образовательных </a:t>
            </a:r>
            <a:r>
              <a:rPr lang="ru-RU" dirty="0" smtClean="0"/>
              <a:t>программ</a:t>
            </a:r>
            <a:r>
              <a:rPr lang="en-US" dirty="0" smtClean="0"/>
              <a:t> </a:t>
            </a:r>
            <a:r>
              <a:rPr lang="ru-RU" dirty="0" smtClean="0"/>
              <a:t>ГУАП </a:t>
            </a:r>
            <a:r>
              <a:rPr lang="ru-RU" dirty="0"/>
              <a:t>и ИФ ГУАП в 2020/2021 уч. г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783"/>
              </p:ext>
            </p:extLst>
          </p:nvPr>
        </p:nvGraphicFramePr>
        <p:xfrm>
          <a:off x="334963" y="1021903"/>
          <a:ext cx="11522078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2929232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929225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1503900899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829652286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2211832437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2569240799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1634999379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3367786342"/>
                    </a:ext>
                  </a:extLst>
                </a:gridCol>
              </a:tblGrid>
              <a:tr h="298507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1. Разработка новых образовательных программ для приема 2016-2020 гг. в связи с внедрением программ </a:t>
                      </a:r>
                      <a:b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воспитания, практической подготовки и унификации индикаторов формирования универсальных компетенций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16478"/>
                  </a:ext>
                </a:extLst>
              </a:tr>
              <a:tr h="228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ГУАП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ИФ ГУАП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197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Уровни образования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бак.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спец.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маг.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err="1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аспир</a:t>
                      </a: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.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СПО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бак.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спец.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85316"/>
                  </a:ext>
                </a:extLst>
              </a:tr>
              <a:tr h="331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Число новых</a:t>
                      </a:r>
                      <a:r>
                        <a:rPr lang="en-US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образовательных программ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sz="20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687290"/>
              </p:ext>
            </p:extLst>
          </p:nvPr>
        </p:nvGraphicFramePr>
        <p:xfrm>
          <a:off x="334963" y="3064414"/>
          <a:ext cx="11522077" cy="2148840"/>
        </p:xfrm>
        <a:graphic>
          <a:graphicData uri="http://schemas.openxmlformats.org/drawingml/2006/table">
            <a:tbl>
              <a:tblPr firstRow="1" firstCol="1" bandRow="1"/>
              <a:tblGrid>
                <a:gridCol w="2933846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924610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1503900899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829652286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2211832437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2569240799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1634999379"/>
                    </a:ext>
                  </a:extLst>
                </a:gridCol>
                <a:gridCol w="1094803">
                  <a:extLst>
                    <a:ext uri="{9D8B030D-6E8A-4147-A177-3AD203B41FA5}">
                      <a16:colId xmlns:a16="http://schemas.microsoft.com/office/drawing/2014/main" val="3367786342"/>
                    </a:ext>
                  </a:extLst>
                </a:gridCol>
              </a:tblGrid>
              <a:tr h="475857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 Разработка новых образовательных программ среднего профессионального и высшего образования </a:t>
                      </a:r>
                      <a:b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для приёма 2021 года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16478"/>
                  </a:ext>
                </a:extLst>
              </a:tr>
              <a:tr h="363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ГУАП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ИФ ГУАП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3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Уровни образования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бак.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спец.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маг.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err="1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аспир</a:t>
                      </a: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.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СПО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бак.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спец.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85316"/>
                  </a:ext>
                </a:extLst>
              </a:tr>
              <a:tr h="475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Число образовательных программ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20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4154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 err="1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. по новым ФГОС ВО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20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4039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6704"/>
              </p:ext>
            </p:extLst>
          </p:nvPr>
        </p:nvGraphicFramePr>
        <p:xfrm>
          <a:off x="334958" y="5300663"/>
          <a:ext cx="11522082" cy="893865"/>
        </p:xfrm>
        <a:graphic>
          <a:graphicData uri="http://schemas.openxmlformats.org/drawingml/2006/table">
            <a:tbl>
              <a:tblPr firstRow="1" firstCol="1" bandRow="1"/>
              <a:tblGrid>
                <a:gridCol w="11522082">
                  <a:extLst>
                    <a:ext uri="{9D8B030D-6E8A-4147-A177-3AD203B41FA5}">
                      <a16:colId xmlns:a16="http://schemas.microsoft.com/office/drawing/2014/main" val="1634999379"/>
                    </a:ext>
                  </a:extLst>
                </a:gridCol>
              </a:tblGrid>
              <a:tr h="345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3. Разработка локальных нормативных актов системы управления качеством образования ГУАП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716478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Число новых  </a:t>
                      </a:r>
                      <a:r>
                        <a:rPr lang="ru-RU" sz="14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документов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marL="74295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Число новых редакции </a:t>
                      </a:r>
                      <a:r>
                        <a:rPr lang="ru-RU" sz="14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документов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0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097269"/>
              </p:ext>
            </p:extLst>
          </p:nvPr>
        </p:nvGraphicFramePr>
        <p:xfrm>
          <a:off x="334960" y="968048"/>
          <a:ext cx="11557007" cy="2515553"/>
        </p:xfrm>
        <a:graphic>
          <a:graphicData uri="http://schemas.openxmlformats.org/drawingml/2006/table">
            <a:tbl>
              <a:tblPr firstRow="1" firstCol="1" bandRow="1"/>
              <a:tblGrid>
                <a:gridCol w="1678839">
                  <a:extLst>
                    <a:ext uri="{9D8B030D-6E8A-4147-A177-3AD203B41FA5}">
                      <a16:colId xmlns:a16="http://schemas.microsoft.com/office/drawing/2014/main" val="648958626"/>
                    </a:ext>
                  </a:extLst>
                </a:gridCol>
                <a:gridCol w="1234771">
                  <a:extLst>
                    <a:ext uri="{9D8B030D-6E8A-4147-A177-3AD203B41FA5}">
                      <a16:colId xmlns:a16="http://schemas.microsoft.com/office/drawing/2014/main" val="4253325131"/>
                    </a:ext>
                  </a:extLst>
                </a:gridCol>
                <a:gridCol w="1234771">
                  <a:extLst>
                    <a:ext uri="{9D8B030D-6E8A-4147-A177-3AD203B41FA5}">
                      <a16:colId xmlns:a16="http://schemas.microsoft.com/office/drawing/2014/main" val="1525528496"/>
                    </a:ext>
                  </a:extLst>
                </a:gridCol>
                <a:gridCol w="1234771">
                  <a:extLst>
                    <a:ext uri="{9D8B030D-6E8A-4147-A177-3AD203B41FA5}">
                      <a16:colId xmlns:a16="http://schemas.microsoft.com/office/drawing/2014/main" val="1396402944"/>
                    </a:ext>
                  </a:extLst>
                </a:gridCol>
                <a:gridCol w="1234771">
                  <a:extLst>
                    <a:ext uri="{9D8B030D-6E8A-4147-A177-3AD203B41FA5}">
                      <a16:colId xmlns:a16="http://schemas.microsoft.com/office/drawing/2014/main" val="3559515514"/>
                    </a:ext>
                  </a:extLst>
                </a:gridCol>
                <a:gridCol w="1234771">
                  <a:extLst>
                    <a:ext uri="{9D8B030D-6E8A-4147-A177-3AD203B41FA5}">
                      <a16:colId xmlns:a16="http://schemas.microsoft.com/office/drawing/2014/main" val="2535640644"/>
                    </a:ext>
                  </a:extLst>
                </a:gridCol>
                <a:gridCol w="1234771">
                  <a:extLst>
                    <a:ext uri="{9D8B030D-6E8A-4147-A177-3AD203B41FA5}">
                      <a16:colId xmlns:a16="http://schemas.microsoft.com/office/drawing/2014/main" val="1877928264"/>
                    </a:ext>
                  </a:extLst>
                </a:gridCol>
                <a:gridCol w="1234771">
                  <a:extLst>
                    <a:ext uri="{9D8B030D-6E8A-4147-A177-3AD203B41FA5}">
                      <a16:colId xmlns:a16="http://schemas.microsoft.com/office/drawing/2014/main" val="4172443714"/>
                    </a:ext>
                  </a:extLst>
                </a:gridCol>
                <a:gridCol w="1234771">
                  <a:extLst>
                    <a:ext uri="{9D8B030D-6E8A-4147-A177-3AD203B41FA5}">
                      <a16:colId xmlns:a16="http://schemas.microsoft.com/office/drawing/2014/main" val="2742286331"/>
                    </a:ext>
                  </a:extLst>
                </a:gridCol>
              </a:tblGrid>
              <a:tr h="465873">
                <a:tc gridSpan="9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Выпуск специалистов с высшим образованием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440093"/>
                  </a:ext>
                </a:extLst>
              </a:tr>
              <a:tr h="271908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Форма обучения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Специалисты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Бакалавры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Магистры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Итого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93335"/>
                  </a:ext>
                </a:extLst>
              </a:tr>
              <a:tr h="177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выпуск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</a:t>
                      </a: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отличием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</a:t>
                      </a: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ыпуск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</a:t>
                      </a: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отличием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</a:t>
                      </a: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ыпуск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 </a:t>
                      </a: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отличием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выпуск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 </a:t>
                      </a: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отличием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164913"/>
                  </a:ext>
                </a:extLst>
              </a:tr>
              <a:tr h="2379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Очная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314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8,28%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1077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17,36%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380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41,84%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1771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21,01%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680311"/>
                  </a:ext>
                </a:extLst>
              </a:tr>
              <a:tr h="2379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Очно-заочная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4,76%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4,76%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07985"/>
                  </a:ext>
                </a:extLst>
              </a:tr>
              <a:tr h="2379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Заочная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77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1,3%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466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1,5%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231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17,75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774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6,33%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077172"/>
                  </a:ext>
                </a:extLst>
              </a:tr>
              <a:tr h="46472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Всего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391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6,91%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1585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12,37%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611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32,73%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2587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16,35%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204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580904"/>
              </p:ext>
            </p:extLst>
          </p:nvPr>
        </p:nvGraphicFramePr>
        <p:xfrm>
          <a:off x="334963" y="3992579"/>
          <a:ext cx="4322764" cy="2328593"/>
        </p:xfrm>
        <a:graphic>
          <a:graphicData uri="http://schemas.openxmlformats.org/drawingml/2006/table">
            <a:tbl>
              <a:tblPr firstRow="1" firstCol="1" bandRow="1"/>
              <a:tblGrid>
                <a:gridCol w="1524940">
                  <a:extLst>
                    <a:ext uri="{9D8B030D-6E8A-4147-A177-3AD203B41FA5}">
                      <a16:colId xmlns:a16="http://schemas.microsoft.com/office/drawing/2014/main" val="3323283274"/>
                    </a:ext>
                  </a:extLst>
                </a:gridCol>
                <a:gridCol w="1100364">
                  <a:extLst>
                    <a:ext uri="{9D8B030D-6E8A-4147-A177-3AD203B41FA5}">
                      <a16:colId xmlns:a16="http://schemas.microsoft.com/office/drawing/2014/main" val="1736405687"/>
                    </a:ext>
                  </a:extLst>
                </a:gridCol>
                <a:gridCol w="1697460">
                  <a:extLst>
                    <a:ext uri="{9D8B030D-6E8A-4147-A177-3AD203B41FA5}">
                      <a16:colId xmlns:a16="http://schemas.microsoft.com/office/drawing/2014/main" val="1910782558"/>
                    </a:ext>
                  </a:extLst>
                </a:gridCol>
              </a:tblGrid>
              <a:tr h="551733"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Выпуск специалистов со средним профессиональным образованием в ГУАП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23806"/>
                  </a:ext>
                </a:extLst>
              </a:tr>
              <a:tr h="5993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Форма </a:t>
                      </a:r>
                      <a:endParaRPr lang="en-US" sz="1600" b="0" kern="1200" dirty="0" smtClean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обучения</a:t>
                      </a:r>
                      <a:endParaRPr lang="ru-RU" sz="16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Выпуск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 отличием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328185"/>
                  </a:ext>
                </a:extLst>
              </a:tr>
              <a:tr h="3385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Очная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293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11,0%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513544"/>
                  </a:ext>
                </a:extLst>
              </a:tr>
              <a:tr h="3385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Заочная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7,4%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724566"/>
                  </a:ext>
                </a:extLst>
              </a:tr>
              <a:tr h="50029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Всего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320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10,6%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7146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227439"/>
              </p:ext>
            </p:extLst>
          </p:nvPr>
        </p:nvGraphicFramePr>
        <p:xfrm>
          <a:off x="4835535" y="3900445"/>
          <a:ext cx="7056432" cy="2408280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520194468"/>
                    </a:ext>
                  </a:extLst>
                </a:gridCol>
                <a:gridCol w="786120">
                  <a:extLst>
                    <a:ext uri="{9D8B030D-6E8A-4147-A177-3AD203B41FA5}">
                      <a16:colId xmlns:a16="http://schemas.microsoft.com/office/drawing/2014/main" val="3625463221"/>
                    </a:ext>
                  </a:extLst>
                </a:gridCol>
                <a:gridCol w="1159624">
                  <a:extLst>
                    <a:ext uri="{9D8B030D-6E8A-4147-A177-3AD203B41FA5}">
                      <a16:colId xmlns:a16="http://schemas.microsoft.com/office/drawing/2014/main" val="2834791569"/>
                    </a:ext>
                  </a:extLst>
                </a:gridCol>
                <a:gridCol w="786120">
                  <a:extLst>
                    <a:ext uri="{9D8B030D-6E8A-4147-A177-3AD203B41FA5}">
                      <a16:colId xmlns:a16="http://schemas.microsoft.com/office/drawing/2014/main" val="546765694"/>
                    </a:ext>
                  </a:extLst>
                </a:gridCol>
                <a:gridCol w="1159624">
                  <a:extLst>
                    <a:ext uri="{9D8B030D-6E8A-4147-A177-3AD203B41FA5}">
                      <a16:colId xmlns:a16="http://schemas.microsoft.com/office/drawing/2014/main" val="4018280689"/>
                    </a:ext>
                  </a:extLst>
                </a:gridCol>
                <a:gridCol w="786120">
                  <a:extLst>
                    <a:ext uri="{9D8B030D-6E8A-4147-A177-3AD203B41FA5}">
                      <a16:colId xmlns:a16="http://schemas.microsoft.com/office/drawing/2014/main" val="1858177276"/>
                    </a:ext>
                  </a:extLst>
                </a:gridCol>
                <a:gridCol w="1159624">
                  <a:extLst>
                    <a:ext uri="{9D8B030D-6E8A-4147-A177-3AD203B41FA5}">
                      <a16:colId xmlns:a16="http://schemas.microsoft.com/office/drawing/2014/main" val="4046968951"/>
                    </a:ext>
                  </a:extLst>
                </a:gridCol>
              </a:tblGrid>
              <a:tr h="623303">
                <a:tc gridSpan="7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Выпуск специалистов с высшим образованием </a:t>
                      </a:r>
                      <a:b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</a:b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Ивангородском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 филиале ГУАП (без иностранцев)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72678"/>
                  </a:ext>
                </a:extLst>
              </a:tr>
              <a:tr h="240376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Форма обучения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Специалисты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Бакалавры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Итого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182810"/>
                  </a:ext>
                </a:extLst>
              </a:tr>
              <a:tr h="120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Всего</a:t>
                      </a:r>
                      <a:endParaRPr lang="ru-RU" sz="14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</a:t>
                      </a:r>
                      <a:r>
                        <a:rPr lang="ru-RU" sz="1400" b="0" kern="1200" baseline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отличием</a:t>
                      </a:r>
                      <a:endParaRPr lang="ru-RU" sz="14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Всего</a:t>
                      </a:r>
                      <a:endParaRPr lang="ru-RU" sz="14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 отличием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Всего</a:t>
                      </a:r>
                      <a:endParaRPr lang="ru-RU" sz="14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 отличием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21782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Очная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11%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5,9%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5,9%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348820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Заочная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9,8%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50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10,0%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0157"/>
                  </a:ext>
                </a:extLst>
              </a:tr>
              <a:tr h="504817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Всего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9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11%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58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8,6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8,9%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33056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/>
          <a:lstStyle/>
          <a:p>
            <a:r>
              <a:rPr lang="ru-RU" dirty="0">
                <a:effectLst/>
              </a:rPr>
              <a:t>Выпуск специалистов в ГУАП (граждан РФ) в </a:t>
            </a:r>
            <a:r>
              <a:rPr lang="ru-RU" dirty="0" smtClean="0">
                <a:effectLst/>
              </a:rPr>
              <a:t>2020/2021 </a:t>
            </a:r>
            <a:r>
              <a:rPr lang="ru-RU" dirty="0">
                <a:effectLst/>
              </a:rPr>
              <a:t>уч.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9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12191999" cy="450893"/>
          </a:xfrm>
        </p:spPr>
        <p:txBody>
          <a:bodyPr/>
          <a:lstStyle/>
          <a:p>
            <a:pPr marL="265113"/>
            <a:r>
              <a:rPr lang="ru-RU" dirty="0" smtClean="0"/>
              <a:t>ГУАП вчера и сегодня</a:t>
            </a:r>
            <a:endParaRPr lang="ru-RU" dirty="0"/>
          </a:p>
        </p:txBody>
      </p:sp>
      <p:sp>
        <p:nvSpPr>
          <p:cNvPr id="24" name="Прямоугольник с двумя скругленными противолежащими углами 23">
            <a:extLst>
              <a:ext uri="{FF2B5EF4-FFF2-40B4-BE49-F238E27FC236}">
                <a16:creationId xmlns:a16="http://schemas.microsoft.com/office/drawing/2014/main" id="{48C43A40-1A27-BE44-A1AE-E14DFCBC5D1E}"/>
              </a:ext>
            </a:extLst>
          </p:cNvPr>
          <p:cNvSpPr/>
          <p:nvPr/>
        </p:nvSpPr>
        <p:spPr>
          <a:xfrm>
            <a:off x="-1" y="3516023"/>
            <a:ext cx="3307761" cy="2792702"/>
          </a:xfrm>
          <a:prstGeom prst="round2DiagRect">
            <a:avLst/>
          </a:prstGeom>
          <a:solidFill>
            <a:schemeClr val="bg1">
              <a:lumMod val="95000"/>
              <a:alpha val="6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26" name="Прямоугольник с двумя скругленными противолежащими углами 25">
            <a:extLst>
              <a:ext uri="{FF2B5EF4-FFF2-40B4-BE49-F238E27FC236}">
                <a16:creationId xmlns:a16="http://schemas.microsoft.com/office/drawing/2014/main" id="{48C43A40-1A27-BE44-A1AE-E14DFCBC5D1E}"/>
              </a:ext>
            </a:extLst>
          </p:cNvPr>
          <p:cNvSpPr/>
          <p:nvPr/>
        </p:nvSpPr>
        <p:spPr>
          <a:xfrm>
            <a:off x="8465" y="800690"/>
            <a:ext cx="4622401" cy="2733076"/>
          </a:xfrm>
          <a:prstGeom prst="round2Diag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70" y="1125571"/>
            <a:ext cx="450681" cy="5697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20" y="1055470"/>
            <a:ext cx="381511" cy="56485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54515" y="2432908"/>
            <a:ext cx="24458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</a:t>
            </a:r>
            <a:r>
              <a:rPr lang="ru-RU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международных вузов: </a:t>
            </a:r>
          </a:p>
          <a:p>
            <a:r>
              <a:rPr lang="ru-RU" sz="110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Италия, Франция, Финляндия, Казахстан, КНР, Чехия, </a:t>
            </a:r>
            <a:r>
              <a:rPr lang="ru-RU" sz="11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США и </a:t>
            </a:r>
            <a:r>
              <a:rPr lang="ru-RU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др.</a:t>
            </a:r>
            <a:endParaRPr lang="ru-RU" sz="1100" dirty="0">
              <a:solidFill>
                <a:srgbClr val="0150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7533" y="1013438"/>
            <a:ext cx="2480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Пространство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4515" y="1688347"/>
            <a:ext cx="1693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развития науки</a:t>
            </a:r>
            <a:endParaRPr lang="ru-RU" sz="1200" b="1" dirty="0">
              <a:solidFill>
                <a:srgbClr val="0150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58001" y="1575746"/>
            <a:ext cx="2090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развития </a:t>
            </a:r>
            <a:br>
              <a:rPr lang="ru-RU" sz="1200" b="1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b="1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привлечения талантов</a:t>
            </a:r>
            <a:endParaRPr lang="ru-RU" sz="1200" b="1" dirty="0">
              <a:solidFill>
                <a:srgbClr val="0150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7" name="Прямая со стрелкой 36"/>
          <p:cNvCxnSpPr>
            <a:cxnSpLocks/>
          </p:cNvCxnSpPr>
          <p:nvPr/>
        </p:nvCxnSpPr>
        <p:spPr>
          <a:xfrm>
            <a:off x="2402459" y="2034443"/>
            <a:ext cx="619188" cy="329369"/>
          </a:xfrm>
          <a:prstGeom prst="straightConnector1">
            <a:avLst/>
          </a:prstGeom>
          <a:ln>
            <a:solidFill>
              <a:srgbClr val="0150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</p:cNvCxnSpPr>
          <p:nvPr/>
        </p:nvCxnSpPr>
        <p:spPr>
          <a:xfrm flipH="1">
            <a:off x="1101341" y="2010546"/>
            <a:ext cx="613476" cy="334492"/>
          </a:xfrm>
          <a:prstGeom prst="straightConnector1">
            <a:avLst/>
          </a:prstGeom>
          <a:ln>
            <a:solidFill>
              <a:srgbClr val="0150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46810" y="2239200"/>
            <a:ext cx="488401" cy="400110"/>
          </a:xfrm>
          <a:prstGeom prst="rect">
            <a:avLst/>
          </a:prstGeom>
          <a:solidFill>
            <a:srgbClr val="01509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</a:t>
            </a:r>
            <a:r>
              <a:rPr lang="ru-RU" sz="2000" b="1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051492" y="2555669"/>
            <a:ext cx="14394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поступающих</a:t>
            </a:r>
            <a:br>
              <a:rPr lang="ru-RU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очной форме</a:t>
            </a:r>
            <a:br>
              <a:rPr lang="ru-RU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ежегодно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130320" y="2180301"/>
            <a:ext cx="965085" cy="400110"/>
          </a:xfrm>
          <a:prstGeom prst="rect">
            <a:avLst/>
          </a:prstGeom>
          <a:solidFill>
            <a:srgbClr val="01509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2700</a:t>
            </a:r>
            <a:r>
              <a:rPr lang="ru-RU" sz="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</a:t>
            </a:r>
            <a:r>
              <a:rPr lang="ru-RU" sz="2000" b="1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2000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33183"/>
              </p:ext>
            </p:extLst>
          </p:nvPr>
        </p:nvGraphicFramePr>
        <p:xfrm>
          <a:off x="4889023" y="863050"/>
          <a:ext cx="4199367" cy="2411069"/>
        </p:xfrm>
        <a:graphic>
          <a:graphicData uri="http://schemas.openxmlformats.org/drawingml/2006/table">
            <a:tbl>
              <a:tblPr/>
              <a:tblGrid>
                <a:gridCol w="1919603">
                  <a:extLst>
                    <a:ext uri="{9D8B030D-6E8A-4147-A177-3AD203B41FA5}">
                      <a16:colId xmlns:a16="http://schemas.microsoft.com/office/drawing/2014/main" val="502022186"/>
                    </a:ext>
                  </a:extLst>
                </a:gridCol>
                <a:gridCol w="1163637">
                  <a:extLst>
                    <a:ext uri="{9D8B030D-6E8A-4147-A177-3AD203B41FA5}">
                      <a16:colId xmlns:a16="http://schemas.microsoft.com/office/drawing/2014/main" val="495693922"/>
                    </a:ext>
                  </a:extLst>
                </a:gridCol>
                <a:gridCol w="1116127">
                  <a:extLst>
                    <a:ext uri="{9D8B030D-6E8A-4147-A177-3AD203B41FA5}">
                      <a16:colId xmlns:a16="http://schemas.microsoft.com/office/drawing/2014/main" val="3965692846"/>
                    </a:ext>
                  </a:extLst>
                </a:gridCol>
              </a:tblGrid>
              <a:tr h="56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7683" marR="47683" marT="18773" marB="1877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2016</a:t>
                      </a:r>
                    </a:p>
                  </a:txBody>
                  <a:tcPr marL="47683" marR="47683" marT="18773" marB="1877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E41C4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2020</a:t>
                      </a:r>
                    </a:p>
                  </a:txBody>
                  <a:tcPr marL="47683" marR="47683" marT="18773" marB="1877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9645808"/>
                  </a:ext>
                </a:extLst>
              </a:tr>
              <a:tr h="49393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smtClean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Доходы вуза,</a:t>
                      </a:r>
                      <a:r>
                        <a:rPr lang="ru-RU" sz="1300" b="0" baseline="0" smtClean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300" b="0" baseline="0" dirty="0" smtClean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/>
                      </a:r>
                      <a:br>
                        <a:rPr lang="ru-RU" sz="1300" b="0" baseline="0" dirty="0" smtClean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1300" b="0" baseline="0" dirty="0" err="1" smtClean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млн.руб</a:t>
                      </a:r>
                      <a:r>
                        <a:rPr lang="ru-RU" sz="1300" b="0" baseline="0" dirty="0" smtClean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на 1 НПР</a:t>
                      </a:r>
                      <a:endParaRPr kumimoji="0" lang="ru-RU" sz="13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366" marR="95366" marT="47683" marB="4768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2,9</a:t>
                      </a:r>
                      <a:endParaRPr kumimoji="0" lang="ru-RU" sz="2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7683" marR="47683" marT="18773" marB="1877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4,1</a:t>
                      </a:r>
                      <a:endParaRPr kumimoji="0" lang="ru-RU" altLang="ru-RU" sz="2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7683" marR="47683" marT="18773" marB="1877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204685"/>
                  </a:ext>
                </a:extLst>
              </a:tr>
              <a:tr h="71996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Число обучающихся (без </a:t>
                      </a:r>
                      <a:r>
                        <a:rPr lang="ru-RU" sz="1300" b="0" smtClean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филиала), </a:t>
                      </a:r>
                      <a:r>
                        <a:rPr lang="ru-RU" sz="1300" b="0" dirty="0" smtClean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тыс.</a:t>
                      </a:r>
                      <a:endParaRPr lang="ru-RU" sz="1300" b="0" dirty="0">
                        <a:solidFill>
                          <a:srgbClr val="0150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366" marR="95366" marT="47683" marB="4768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13,3</a:t>
                      </a:r>
                      <a:endParaRPr kumimoji="0" lang="ru-RU" sz="2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7683" marR="47683" marT="18773" marB="1877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14,1</a:t>
                      </a:r>
                      <a:endParaRPr kumimoji="0" lang="ru-RU" altLang="ru-RU" sz="2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7683" marR="47683" marT="18773" marB="1877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37047"/>
                  </a:ext>
                </a:extLst>
              </a:tr>
              <a:tr h="63619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dirty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Средний</a:t>
                      </a:r>
                      <a:br>
                        <a:rPr lang="ru-RU" sz="1300" b="0" dirty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1300" b="0" dirty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балл ЕГЭ</a:t>
                      </a:r>
                      <a:endParaRPr kumimoji="0" lang="ru-RU" sz="13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366" marR="95366" marT="47683" marB="4768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68,01</a:t>
                      </a:r>
                      <a:endParaRPr kumimoji="0" lang="ru-RU" sz="2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7683" marR="47683" marT="18773" marB="1877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75,93</a:t>
                      </a:r>
                      <a:endParaRPr kumimoji="0" lang="ru-RU" altLang="ru-RU" sz="2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7683" marR="47683" marT="18773" marB="1877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35378"/>
                  </a:ext>
                </a:extLst>
              </a:tr>
            </a:tbl>
          </a:graphicData>
        </a:graphic>
      </p:graphicFrame>
      <p:sp>
        <p:nvSpPr>
          <p:cNvPr id="43" name="Прямоугольник с двумя скругленными противолежащими углами 42">
            <a:extLst>
              <a:ext uri="{FF2B5EF4-FFF2-40B4-BE49-F238E27FC236}">
                <a16:creationId xmlns:a16="http://schemas.microsoft.com/office/drawing/2014/main" id="{48C43A40-1A27-BE44-A1AE-E14DFCBC5D1E}"/>
              </a:ext>
            </a:extLst>
          </p:cNvPr>
          <p:cNvSpPr/>
          <p:nvPr/>
        </p:nvSpPr>
        <p:spPr>
          <a:xfrm>
            <a:off x="9684403" y="879439"/>
            <a:ext cx="2184378" cy="707683"/>
          </a:xfrm>
          <a:prstGeom prst="round2DiagRect">
            <a:avLst/>
          </a:prstGeom>
          <a:solidFill>
            <a:srgbClr val="2B375C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49A0995-51C2-0D4D-9CB6-878B943667CF}"/>
              </a:ext>
            </a:extLst>
          </p:cNvPr>
          <p:cNvSpPr/>
          <p:nvPr/>
        </p:nvSpPr>
        <p:spPr>
          <a:xfrm>
            <a:off x="9901749" y="877213"/>
            <a:ext cx="182765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80"/>
              </a:lnSpc>
            </a:pPr>
            <a:r>
              <a:rPr lang="ru-RU" sz="1000" b="1" dirty="0" smtClean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000" b="1" dirty="0" smtClean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14 017</a:t>
            </a:r>
            <a:r>
              <a:rPr lang="ru-RU" sz="2000" b="1" dirty="0" smtClean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2000" b="1" dirty="0" smtClean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обучающихся</a:t>
            </a:r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9672908" y="2468011"/>
            <a:ext cx="2184378" cy="707683"/>
            <a:chOff x="9401070" y="2830297"/>
            <a:chExt cx="2184378" cy="707683"/>
          </a:xfrm>
        </p:grpSpPr>
        <p:sp>
          <p:nvSpPr>
            <p:cNvPr id="46" name="Прямоугольник с двумя скругленными противолежащими углами 45">
              <a:extLst>
                <a:ext uri="{FF2B5EF4-FFF2-40B4-BE49-F238E27FC236}">
                  <a16:creationId xmlns:a16="http://schemas.microsoft.com/office/drawing/2014/main" id="{48C43A40-1A27-BE44-A1AE-E14DFCBC5D1E}"/>
                </a:ext>
              </a:extLst>
            </p:cNvPr>
            <p:cNvSpPr/>
            <p:nvPr/>
          </p:nvSpPr>
          <p:spPr>
            <a:xfrm>
              <a:off x="9401070" y="2830297"/>
              <a:ext cx="2184378" cy="707683"/>
            </a:xfrm>
            <a:prstGeom prst="round2DiagRect">
              <a:avLst/>
            </a:prstGeom>
            <a:solidFill>
              <a:srgbClr val="2B375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49A0995-51C2-0D4D-9CB6-878B943667CF}"/>
                </a:ext>
              </a:extLst>
            </p:cNvPr>
            <p:cNvSpPr/>
            <p:nvPr/>
          </p:nvSpPr>
          <p:spPr>
            <a:xfrm>
              <a:off x="10162700" y="2945611"/>
              <a:ext cx="142274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укрупненных</a:t>
              </a:r>
              <a:br>
                <a:rPr lang="ru-RU" sz="1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направлений</a:t>
              </a:r>
              <a:endPara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494880" y="2911209"/>
              <a:ext cx="7846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27</a:t>
              </a:r>
              <a:r>
                <a:rPr lang="ru-RU" sz="2000" b="1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2000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9660990" y="1673725"/>
            <a:ext cx="2198778" cy="707683"/>
            <a:chOff x="9386670" y="2031480"/>
            <a:chExt cx="2198778" cy="707683"/>
          </a:xfrm>
        </p:grpSpPr>
        <p:sp>
          <p:nvSpPr>
            <p:cNvPr id="50" name="Прямоугольник с двумя скругленными противолежащими углами 49">
              <a:extLst>
                <a:ext uri="{FF2B5EF4-FFF2-40B4-BE49-F238E27FC236}">
                  <a16:creationId xmlns:a16="http://schemas.microsoft.com/office/drawing/2014/main" id="{48C43A40-1A27-BE44-A1AE-E14DFCBC5D1E}"/>
                </a:ext>
              </a:extLst>
            </p:cNvPr>
            <p:cNvSpPr/>
            <p:nvPr/>
          </p:nvSpPr>
          <p:spPr>
            <a:xfrm>
              <a:off x="9401070" y="2031480"/>
              <a:ext cx="2184378" cy="707683"/>
            </a:xfrm>
            <a:prstGeom prst="round2DiagRect">
              <a:avLst/>
            </a:prstGeom>
            <a:solidFill>
              <a:srgbClr val="2B375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749A0995-51C2-0D4D-9CB6-878B943667CF}"/>
                </a:ext>
              </a:extLst>
            </p:cNvPr>
            <p:cNvSpPr/>
            <p:nvPr/>
          </p:nvSpPr>
          <p:spPr>
            <a:xfrm>
              <a:off x="10204388" y="2170975"/>
              <a:ext cx="1339371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направления</a:t>
              </a:r>
              <a:br>
                <a:rPr lang="ru-RU" sz="1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подготовки</a:t>
              </a:r>
              <a:endPara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386670" y="2137981"/>
              <a:ext cx="100106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132</a:t>
              </a:r>
              <a:r>
                <a:rPr lang="ru-RU" sz="2000" b="1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2000" dirty="0"/>
            </a:p>
          </p:txBody>
        </p:sp>
      </p:grpSp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634124"/>
              </p:ext>
            </p:extLst>
          </p:nvPr>
        </p:nvGraphicFramePr>
        <p:xfrm>
          <a:off x="2724938" y="3823472"/>
          <a:ext cx="3053535" cy="250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Прямоугольник 5">
            <a:extLst>
              <a:ext uri="{FF2B5EF4-FFF2-40B4-BE49-F238E27FC236}">
                <a16:creationId xmlns:a16="http://schemas.microsoft.com/office/drawing/2014/main" id="{03C09259-D5B1-4E25-A942-871230732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862" y="3741582"/>
            <a:ext cx="1694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5A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Заказчики </a:t>
            </a:r>
            <a:r>
              <a:rPr lang="en-US" altLang="ru-RU" sz="2000" b="1" dirty="0" smtClean="0">
                <a:solidFill>
                  <a:srgbClr val="005A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altLang="ru-RU" sz="2000" b="1" dirty="0" smtClean="0">
                <a:solidFill>
                  <a:srgbClr val="005A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altLang="ru-RU" sz="2000" b="1" dirty="0" smtClean="0">
                <a:solidFill>
                  <a:srgbClr val="005A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НИОКР</a:t>
            </a:r>
            <a:endParaRPr lang="ru-RU" altLang="ru-RU" sz="2000" b="1" dirty="0">
              <a:solidFill>
                <a:srgbClr val="005AA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235091"/>
              </p:ext>
            </p:extLst>
          </p:nvPr>
        </p:nvGraphicFramePr>
        <p:xfrm>
          <a:off x="5559188" y="3837099"/>
          <a:ext cx="3410965" cy="265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Прямоугольник 5">
            <a:extLst>
              <a:ext uri="{FF2B5EF4-FFF2-40B4-BE49-F238E27FC236}">
                <a16:creationId xmlns:a16="http://schemas.microsoft.com/office/drawing/2014/main" id="{03C09259-D5B1-4E25-A942-871230732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575" y="3679785"/>
            <a:ext cx="2849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Направления НИОКР</a:t>
            </a:r>
            <a:endParaRPr lang="ru-RU" altLang="ru-RU" sz="2000" b="1" dirty="0">
              <a:solidFill>
                <a:srgbClr val="02509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Прямоугольник 5">
            <a:extLst>
              <a:ext uri="{FF2B5EF4-FFF2-40B4-BE49-F238E27FC236}">
                <a16:creationId xmlns:a16="http://schemas.microsoft.com/office/drawing/2014/main" id="{03C09259-D5B1-4E25-A942-871230732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573" y="3973229"/>
            <a:ext cx="21998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Обучающиеся</a:t>
            </a:r>
          </a:p>
        </p:txBody>
      </p:sp>
      <p:graphicFrame>
        <p:nvGraphicFramePr>
          <p:cNvPr id="58" name="Диаграмма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654290"/>
              </p:ext>
            </p:extLst>
          </p:nvPr>
        </p:nvGraphicFramePr>
        <p:xfrm>
          <a:off x="8268031" y="4373339"/>
          <a:ext cx="3713479" cy="233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81531"/>
              </p:ext>
            </p:extLst>
          </p:nvPr>
        </p:nvGraphicFramePr>
        <p:xfrm>
          <a:off x="690688" y="4257378"/>
          <a:ext cx="2196083" cy="1857456"/>
        </p:xfrm>
        <a:graphic>
          <a:graphicData uri="http://schemas.openxmlformats.org/drawingml/2006/table">
            <a:tbl>
              <a:tblPr/>
              <a:tblGrid>
                <a:gridCol w="939343">
                  <a:extLst>
                    <a:ext uri="{9D8B030D-6E8A-4147-A177-3AD203B41FA5}">
                      <a16:colId xmlns:a16="http://schemas.microsoft.com/office/drawing/2014/main" val="502022186"/>
                    </a:ext>
                  </a:extLst>
                </a:gridCol>
                <a:gridCol w="628370">
                  <a:extLst>
                    <a:ext uri="{9D8B030D-6E8A-4147-A177-3AD203B41FA5}">
                      <a16:colId xmlns:a16="http://schemas.microsoft.com/office/drawing/2014/main" val="495693922"/>
                    </a:ext>
                  </a:extLst>
                </a:gridCol>
                <a:gridCol w="628370">
                  <a:extLst>
                    <a:ext uri="{9D8B030D-6E8A-4147-A177-3AD203B41FA5}">
                      <a16:colId xmlns:a16="http://schemas.microsoft.com/office/drawing/2014/main" val="3965692846"/>
                    </a:ext>
                  </a:extLst>
                </a:gridCol>
              </a:tblGrid>
              <a:tr h="4713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7683" marR="47683" marT="18773" marB="1877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2016</a:t>
                      </a:r>
                    </a:p>
                  </a:txBody>
                  <a:tcPr marL="47683" marR="47683" marT="18773" marB="1877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E41C4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2020</a:t>
                      </a:r>
                    </a:p>
                  </a:txBody>
                  <a:tcPr marL="47683" marR="47683" marT="18773" marB="1877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9645808"/>
                  </a:ext>
                </a:extLst>
              </a:tr>
              <a:tr h="6353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509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SCOPUS</a:t>
                      </a:r>
                      <a:endParaRPr kumimoji="0" lang="ru-RU" sz="1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366" marR="95366" marT="47683" marB="4768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151</a:t>
                      </a:r>
                      <a:endParaRPr kumimoji="0" 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7683" marR="47683" marT="18773" marB="1877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387</a:t>
                      </a:r>
                      <a:endParaRPr kumimoji="0" lang="ru-RU" alt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7683" marR="47683" marT="18773" marB="1877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204685"/>
                  </a:ext>
                </a:extLst>
              </a:tr>
              <a:tr h="7508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Web </a:t>
                      </a:r>
                      <a:r>
                        <a:rPr lang="en-US" sz="1400" b="0" baseline="0" dirty="0" smtClean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of</a:t>
                      </a:r>
                      <a:br>
                        <a:rPr lang="en-US" sz="1400" b="0" baseline="0" dirty="0" smtClean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US" sz="1400" b="0" baseline="0" dirty="0" smtClean="0">
                          <a:solidFill>
                            <a:srgbClr val="0150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Science</a:t>
                      </a:r>
                      <a:endParaRPr lang="ru-RU" sz="1400" b="0" dirty="0">
                        <a:solidFill>
                          <a:srgbClr val="0150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366" marR="95366" marT="47683" marB="4768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120</a:t>
                      </a:r>
                      <a:endParaRPr kumimoji="0" 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7683" marR="47683" marT="18773" marB="1877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232</a:t>
                      </a:r>
                      <a:endParaRPr kumimoji="0" lang="ru-RU" alt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7683" marR="47683" marT="18773" marB="1877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37047"/>
                  </a:ext>
                </a:extLst>
              </a:tr>
            </a:tbl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1198813" y="3589120"/>
            <a:ext cx="17861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научных </a:t>
            </a:r>
            <a:r>
              <a:rPr lang="ru-RU" sz="11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публикаций </a:t>
            </a:r>
            <a:r>
              <a:rPr lang="ru-RU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1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международных базах </a:t>
            </a:r>
            <a:r>
              <a:rPr lang="ru-RU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данных</a:t>
            </a:r>
            <a:r>
              <a:rPr lang="en-US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1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ежегодно</a:t>
            </a:r>
            <a:endParaRPr lang="ru-RU" sz="1100" dirty="0">
              <a:solidFill>
                <a:srgbClr val="0150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46810" y="3657214"/>
            <a:ext cx="852003" cy="400110"/>
          </a:xfrm>
          <a:prstGeom prst="rect">
            <a:avLst/>
          </a:prstGeom>
          <a:solidFill>
            <a:srgbClr val="01509F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~ 500</a:t>
            </a:r>
            <a:endParaRPr lang="ru-RU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1. Стратегическое </a:t>
            </a:r>
            <a:r>
              <a:rPr lang="ru-RU" dirty="0" smtClean="0"/>
              <a:t>позиционирование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3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/>
          <a:lstStyle/>
          <a:p>
            <a:r>
              <a:rPr lang="ru-RU" dirty="0">
                <a:effectLst/>
              </a:rPr>
              <a:t>Прием в ГУАП в 2018–2021 годах (бюджет КЦП)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1064"/>
              </p:ext>
            </p:extLst>
          </p:nvPr>
        </p:nvGraphicFramePr>
        <p:xfrm>
          <a:off x="334221" y="1268413"/>
          <a:ext cx="5724525" cy="2389188"/>
        </p:xfrm>
        <a:graphic>
          <a:graphicData uri="http://schemas.openxmlformats.org/drawingml/2006/table">
            <a:tbl>
              <a:tblPr/>
              <a:tblGrid>
                <a:gridCol w="192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5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Очная форма обучения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2019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2020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Бакалавриат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1038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30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37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1302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Специалитет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181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52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55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Магистратура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535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5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49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460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442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СПО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170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170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175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itchFamily="34" charset="0"/>
                        </a:rPr>
                        <a:t>Всего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itchFamily="34" charset="0"/>
                        </a:rPr>
                        <a:t>1924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itchFamily="34" charset="0"/>
                        </a:rPr>
                        <a:t>2101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itchFamily="34" charset="0"/>
                        </a:rPr>
                        <a:t>2027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itchFamily="34" charset="0"/>
                        </a:rPr>
                        <a:t>2159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43352"/>
              </p:ext>
            </p:extLst>
          </p:nvPr>
        </p:nvGraphicFramePr>
        <p:xfrm>
          <a:off x="6549283" y="1268413"/>
          <a:ext cx="4947392" cy="1022061"/>
        </p:xfrm>
        <a:graphic>
          <a:graphicData uri="http://schemas.openxmlformats.org/drawingml/2006/table">
            <a:tbl>
              <a:tblPr firstRow="1" firstCol="1" bandRow="1"/>
              <a:tblGrid>
                <a:gridCol w="183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43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Очно-заочная форма обучения</a:t>
                      </a:r>
                      <a:endParaRPr lang="ru-RU" sz="18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 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2019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2020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2021</a:t>
                      </a:r>
                      <a:endParaRPr lang="ru-RU" sz="16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37</a:t>
                      </a:r>
                      <a:endParaRPr lang="ru-RU" sz="20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37</a:t>
                      </a:r>
                      <a:endParaRPr lang="ru-RU" sz="20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43</a:t>
                      </a:r>
                      <a:endParaRPr lang="ru-RU" sz="20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15641"/>
              </p:ext>
            </p:extLst>
          </p:nvPr>
        </p:nvGraphicFramePr>
        <p:xfrm>
          <a:off x="6550025" y="2919335"/>
          <a:ext cx="4946650" cy="1716088"/>
        </p:xfrm>
        <a:graphic>
          <a:graphicData uri="http://schemas.openxmlformats.org/drawingml/2006/table">
            <a:tbl>
              <a:tblPr/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5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Заочная форма обучения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2019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2020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2021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Бакалавриат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125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104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134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170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Магистратура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87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54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54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itchFamily="34" charset="0"/>
                        </a:rPr>
                        <a:t>Всего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itchFamily="34" charset="0"/>
                        </a:rPr>
                        <a:t>212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itchFamily="34" charset="0"/>
                        </a:rPr>
                        <a:t>158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itchFamily="34" charset="0"/>
                        </a:rPr>
                        <a:t>188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212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5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/>
          <a:lstStyle/>
          <a:p>
            <a:r>
              <a:rPr lang="ru-RU" dirty="0" smtClean="0">
                <a:effectLst/>
              </a:rPr>
              <a:t>Результаты приемной кампании. ФСПО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50100"/>
              </p:ext>
            </p:extLst>
          </p:nvPr>
        </p:nvGraphicFramePr>
        <p:xfrm>
          <a:off x="334963" y="1125538"/>
          <a:ext cx="11641493" cy="3779989"/>
        </p:xfrm>
        <a:graphic>
          <a:graphicData uri="http://schemas.openxmlformats.org/drawingml/2006/table">
            <a:tbl>
              <a:tblPr/>
              <a:tblGrid>
                <a:gridCol w="95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8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8355">
                  <a:extLst>
                    <a:ext uri="{9D8B030D-6E8A-4147-A177-3AD203B41FA5}">
                      <a16:colId xmlns:a16="http://schemas.microsoft.com/office/drawing/2014/main" val="2898104031"/>
                    </a:ext>
                  </a:extLst>
                </a:gridCol>
              </a:tblGrid>
              <a:tr h="2897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 Направление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подготовки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балл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балл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контракт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всего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7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09.02.06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Сетевое и системное администрирование 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4,71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4,61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87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09.02.07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Информационные системы и программирование 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4,99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4,35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4,60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87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12.02.01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Авиационные приборы и комплексы 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4,66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3,94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4,26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87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13.02.10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Электрические машины и аппараты 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3,86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4,33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87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15.02.10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Мехатроника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 и мобильная робототехника (по отраслям) 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4,80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4,26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4,73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87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27.02.07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Управление качеством продукции, процессов и услуг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(по отраслям) 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4,43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3,92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4,38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36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38.02.06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Финансы 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4,26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4,26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130895"/>
                  </a:ext>
                </a:extLst>
              </a:tr>
              <a:tr h="32436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40.02.01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Право и организация социального обеспечения 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80414"/>
                  </a:ext>
                </a:extLst>
              </a:tr>
              <a:tr h="32436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42.02.01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Реклама 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199610"/>
                  </a:ext>
                </a:extLst>
              </a:tr>
              <a:tr h="475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4,68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4,15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4,36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2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1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/>
          <a:lstStyle/>
          <a:p>
            <a:r>
              <a:rPr lang="ru-RU" dirty="0"/>
              <a:t>Результаты приемной кампании. Институт аэрокосмических приборов и </a:t>
            </a:r>
            <a:r>
              <a:rPr lang="ru-RU" dirty="0" smtClean="0"/>
              <a:t>систем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6208"/>
              </p:ext>
            </p:extLst>
          </p:nvPr>
        </p:nvGraphicFramePr>
        <p:xfrm>
          <a:off x="334963" y="1113536"/>
          <a:ext cx="11556999" cy="2702687"/>
        </p:xfrm>
        <a:graphic>
          <a:graphicData uri="http://schemas.openxmlformats.org/drawingml/2006/table">
            <a:tbl>
              <a:tblPr/>
              <a:tblGrid>
                <a:gridCol w="83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9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998">
                  <a:extLst>
                    <a:ext uri="{9D8B030D-6E8A-4147-A177-3AD203B41FA5}">
                      <a16:colId xmlns:a16="http://schemas.microsoft.com/office/drawing/2014/main" val="2898104031"/>
                    </a:ext>
                  </a:extLst>
                </a:gridCol>
              </a:tblGrid>
              <a:tr h="1901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 Направление подготовки (бакалавриат, очная)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на 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на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всего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09.03.01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Информатика и вычислительная техника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87,18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68,69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80,56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12.03.01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Приборостроение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81,30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61,71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77,69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23.03.01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Технология транспортных процессов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78,77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63,40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76,75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24.03.02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Системы управления движением и навигация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76,29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63,00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75,76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25.03.01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Техническая эксплуатация летательных аппаратов и двигателей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80,27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80,27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27.03.03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Системный анализ и управление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83,88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83,88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063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79,15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227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632CCCA-F15B-4891-ADF0-234D62573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696903"/>
              </p:ext>
            </p:extLst>
          </p:nvPr>
        </p:nvGraphicFramePr>
        <p:xfrm>
          <a:off x="334964" y="4149725"/>
          <a:ext cx="11557001" cy="2159000"/>
        </p:xfrm>
        <a:graphic>
          <a:graphicData uri="http://schemas.openxmlformats.org/drawingml/2006/table">
            <a:tbl>
              <a:tblPr/>
              <a:tblGrid>
                <a:gridCol w="834189">
                  <a:extLst>
                    <a:ext uri="{9D8B030D-6E8A-4147-A177-3AD203B41FA5}">
                      <a16:colId xmlns:a16="http://schemas.microsoft.com/office/drawing/2014/main" val="67002964"/>
                    </a:ext>
                  </a:extLst>
                </a:gridCol>
                <a:gridCol w="5630778">
                  <a:extLst>
                    <a:ext uri="{9D8B030D-6E8A-4147-A177-3AD203B41FA5}">
                      <a16:colId xmlns:a16="http://schemas.microsoft.com/office/drawing/2014/main" val="747505380"/>
                    </a:ext>
                  </a:extLst>
                </a:gridCol>
                <a:gridCol w="973222">
                  <a:extLst>
                    <a:ext uri="{9D8B030D-6E8A-4147-A177-3AD203B41FA5}">
                      <a16:colId xmlns:a16="http://schemas.microsoft.com/office/drawing/2014/main" val="1144677035"/>
                    </a:ext>
                  </a:extLst>
                </a:gridCol>
                <a:gridCol w="964532">
                  <a:extLst>
                    <a:ext uri="{9D8B030D-6E8A-4147-A177-3AD203B41FA5}">
                      <a16:colId xmlns:a16="http://schemas.microsoft.com/office/drawing/2014/main" val="2429381022"/>
                    </a:ext>
                  </a:extLst>
                </a:gridCol>
                <a:gridCol w="1068806">
                  <a:extLst>
                    <a:ext uri="{9D8B030D-6E8A-4147-A177-3AD203B41FA5}">
                      <a16:colId xmlns:a16="http://schemas.microsoft.com/office/drawing/2014/main" val="1014586877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3948389555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3722002286"/>
                    </a:ext>
                  </a:extLst>
                </a:gridCol>
              </a:tblGrid>
              <a:tr h="301681">
                <a:tc gridSpan="2"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Направление подготовки (специалитет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, очная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74546"/>
                  </a:ext>
                </a:extLst>
              </a:tr>
              <a:tr h="53798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09.05.01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Применение и эксплуатация автоматизированных систем специального назначения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82,72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70,17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81,76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658024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24.05.06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Системы управления летательными аппаратами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80,04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64,42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78,31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820707"/>
                  </a:ext>
                </a:extLst>
              </a:tr>
              <a:tr h="53798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25.05.02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Техническая эксплуатация и восстановление электросистем и пилотажно-навигационных комплексов боевых летательных аппаратов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78,42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68,67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77,67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79195"/>
                  </a:ext>
                </a:extLst>
              </a:tr>
              <a:tr h="464330">
                <a:tc gridSpan="2"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79,24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376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9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/>
          <a:lstStyle/>
          <a:p>
            <a:r>
              <a:rPr lang="ru-RU" dirty="0"/>
              <a:t>Результаты приемной кампании. Институт радиотехники, электроники и связи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25554"/>
              </p:ext>
            </p:extLst>
          </p:nvPr>
        </p:nvGraphicFramePr>
        <p:xfrm>
          <a:off x="334962" y="1125538"/>
          <a:ext cx="11522074" cy="3004439"/>
        </p:xfrm>
        <a:graphic>
          <a:graphicData uri="http://schemas.openxmlformats.org/drawingml/2006/table">
            <a:tbl>
              <a:tblPr/>
              <a:tblGrid>
                <a:gridCol w="83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9846">
                  <a:extLst>
                    <a:ext uri="{9D8B030D-6E8A-4147-A177-3AD203B41FA5}">
                      <a16:colId xmlns:a16="http://schemas.microsoft.com/office/drawing/2014/main" val="2898104031"/>
                    </a:ext>
                  </a:extLst>
                </a:gridCol>
              </a:tblGrid>
              <a:tr h="2936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 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Направление подготовки (бакалавриат, очная)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на 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на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всего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Радиотехника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73,33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73,33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11.03.02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Инфокоммуникационные технологии и системы связи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80,20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51,33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77,16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120794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11.03.03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Конструирование и технология электронных средств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75,78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75,78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Приборостроение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82,89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56,78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74,19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12.03.02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Оптотехника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73,43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73,43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12.03.04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Биотехнические системы и технологии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81,55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58,17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73,05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12.03.05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Лазерная техника и лазерные технологии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74,10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74,10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74,43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8030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632CCCA-F15B-4891-ADF0-234D62573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20231"/>
              </p:ext>
            </p:extLst>
          </p:nvPr>
        </p:nvGraphicFramePr>
        <p:xfrm>
          <a:off x="334963" y="4550609"/>
          <a:ext cx="11522077" cy="1584374"/>
        </p:xfrm>
        <a:graphic>
          <a:graphicData uri="http://schemas.openxmlformats.org/drawingml/2006/table">
            <a:tbl>
              <a:tblPr/>
              <a:tblGrid>
                <a:gridCol w="831668">
                  <a:extLst>
                    <a:ext uri="{9D8B030D-6E8A-4147-A177-3AD203B41FA5}">
                      <a16:colId xmlns:a16="http://schemas.microsoft.com/office/drawing/2014/main" val="67002964"/>
                    </a:ext>
                  </a:extLst>
                </a:gridCol>
                <a:gridCol w="5613763">
                  <a:extLst>
                    <a:ext uri="{9D8B030D-6E8A-4147-A177-3AD203B41FA5}">
                      <a16:colId xmlns:a16="http://schemas.microsoft.com/office/drawing/2014/main" val="747505380"/>
                    </a:ext>
                  </a:extLst>
                </a:gridCol>
                <a:gridCol w="970281">
                  <a:extLst>
                    <a:ext uri="{9D8B030D-6E8A-4147-A177-3AD203B41FA5}">
                      <a16:colId xmlns:a16="http://schemas.microsoft.com/office/drawing/2014/main" val="1144677035"/>
                    </a:ext>
                  </a:extLst>
                </a:gridCol>
                <a:gridCol w="961617">
                  <a:extLst>
                    <a:ext uri="{9D8B030D-6E8A-4147-A177-3AD203B41FA5}">
                      <a16:colId xmlns:a16="http://schemas.microsoft.com/office/drawing/2014/main" val="2429381022"/>
                    </a:ext>
                  </a:extLst>
                </a:gridCol>
                <a:gridCol w="1065576">
                  <a:extLst>
                    <a:ext uri="{9D8B030D-6E8A-4147-A177-3AD203B41FA5}">
                      <a16:colId xmlns:a16="http://schemas.microsoft.com/office/drawing/2014/main" val="1014586877"/>
                    </a:ext>
                  </a:extLst>
                </a:gridCol>
                <a:gridCol w="1039586">
                  <a:extLst>
                    <a:ext uri="{9D8B030D-6E8A-4147-A177-3AD203B41FA5}">
                      <a16:colId xmlns:a16="http://schemas.microsoft.com/office/drawing/2014/main" val="3948389555"/>
                    </a:ext>
                  </a:extLst>
                </a:gridCol>
                <a:gridCol w="1039586">
                  <a:extLst>
                    <a:ext uri="{9D8B030D-6E8A-4147-A177-3AD203B41FA5}">
                      <a16:colId xmlns:a16="http://schemas.microsoft.com/office/drawing/2014/main" val="3722002286"/>
                    </a:ext>
                  </a:extLst>
                </a:gridCol>
              </a:tblGrid>
              <a:tr h="237158">
                <a:tc gridSpan="2"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Направление подготовки (специалитет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, очная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74546"/>
                  </a:ext>
                </a:extLst>
              </a:tr>
              <a:tr h="132204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11.05.01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Радиоэлектронные системы и комплексы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69,76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53,33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68,89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658024"/>
                  </a:ext>
                </a:extLst>
              </a:tr>
              <a:tr h="238758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25.05.03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Техническая эксплуатация транспортного радиооборудования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68,24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68,24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820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25.05.05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Эксплуатация воздушных судов и организация воздушного движения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74,72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74,72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7919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70,62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63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5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792162"/>
          </a:xfrm>
        </p:spPr>
        <p:txBody>
          <a:bodyPr>
            <a:normAutofit/>
          </a:bodyPr>
          <a:lstStyle/>
          <a:p>
            <a:r>
              <a:rPr lang="ru-RU" dirty="0"/>
              <a:t>Результаты приемной кампании. Институт инновационных технологий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электромеханике и робототехнике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20358"/>
              </p:ext>
            </p:extLst>
          </p:nvPr>
        </p:nvGraphicFramePr>
        <p:xfrm>
          <a:off x="334964" y="1468423"/>
          <a:ext cx="11556998" cy="2007743"/>
        </p:xfrm>
        <a:graphic>
          <a:graphicData uri="http://schemas.openxmlformats.org/drawingml/2006/table">
            <a:tbl>
              <a:tblPr/>
              <a:tblGrid>
                <a:gridCol w="884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9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2718">
                  <a:extLst>
                    <a:ext uri="{9D8B030D-6E8A-4147-A177-3AD203B41FA5}">
                      <a16:colId xmlns:a16="http://schemas.microsoft.com/office/drawing/2014/main" val="2898104031"/>
                    </a:ext>
                  </a:extLst>
                </a:gridCol>
              </a:tblGrid>
              <a:tr h="3461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 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Направление подготовки (бакалавриат, очная)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бюджет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контракт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бюджет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контракт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13.03.02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Электроэнергетика и электротехника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87,18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68,69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80,56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15.03.06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Мехатроника и робототехника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81,30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61,71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77,69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16.03.01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Техническая физика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78,77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63,40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76,75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27.03.04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Управление в технических системах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76,29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63,00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75,76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086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77,69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9827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632CCCA-F15B-4891-ADF0-234D62573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441439"/>
              </p:ext>
            </p:extLst>
          </p:nvPr>
        </p:nvGraphicFramePr>
        <p:xfrm>
          <a:off x="334978" y="3780692"/>
          <a:ext cx="11556985" cy="16094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67002964"/>
                    </a:ext>
                  </a:extLst>
                </a:gridCol>
                <a:gridCol w="5079090">
                  <a:extLst>
                    <a:ext uri="{9D8B030D-6E8A-4147-A177-3AD203B41FA5}">
                      <a16:colId xmlns:a16="http://schemas.microsoft.com/office/drawing/2014/main" val="747505380"/>
                    </a:ext>
                  </a:extLst>
                </a:gridCol>
                <a:gridCol w="1112699">
                  <a:extLst>
                    <a:ext uri="{9D8B030D-6E8A-4147-A177-3AD203B41FA5}">
                      <a16:colId xmlns:a16="http://schemas.microsoft.com/office/drawing/2014/main" val="1144677035"/>
                    </a:ext>
                  </a:extLst>
                </a:gridCol>
                <a:gridCol w="1112699">
                  <a:extLst>
                    <a:ext uri="{9D8B030D-6E8A-4147-A177-3AD203B41FA5}">
                      <a16:colId xmlns:a16="http://schemas.microsoft.com/office/drawing/2014/main" val="2429381022"/>
                    </a:ext>
                  </a:extLst>
                </a:gridCol>
                <a:gridCol w="1112699">
                  <a:extLst>
                    <a:ext uri="{9D8B030D-6E8A-4147-A177-3AD203B41FA5}">
                      <a16:colId xmlns:a16="http://schemas.microsoft.com/office/drawing/2014/main" val="1014586877"/>
                    </a:ext>
                  </a:extLst>
                </a:gridCol>
                <a:gridCol w="1112699">
                  <a:extLst>
                    <a:ext uri="{9D8B030D-6E8A-4147-A177-3AD203B41FA5}">
                      <a16:colId xmlns:a16="http://schemas.microsoft.com/office/drawing/2014/main" val="3948389555"/>
                    </a:ext>
                  </a:extLst>
                </a:gridCol>
                <a:gridCol w="1112699">
                  <a:extLst>
                    <a:ext uri="{9D8B030D-6E8A-4147-A177-3AD203B41FA5}">
                      <a16:colId xmlns:a16="http://schemas.microsoft.com/office/drawing/2014/main" val="3722002286"/>
                    </a:ext>
                  </a:extLst>
                </a:gridCol>
              </a:tblGrid>
              <a:tr h="262224">
                <a:tc gridSpan="2"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Направление подготовки (специалитет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, очная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74546"/>
                  </a:ext>
                </a:extLst>
              </a:tr>
              <a:tr h="249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13.03.02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Электроэнергетика и электротехника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83,71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59,48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78,06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658024"/>
                  </a:ext>
                </a:extLst>
              </a:tr>
              <a:tr h="249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15.03.06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Мехатроника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 и робототехника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83,49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70,61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80,63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820707"/>
                  </a:ext>
                </a:extLst>
              </a:tr>
              <a:tr h="249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16.03.01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Техническая физика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72,33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60,33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70,73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79195"/>
                  </a:ext>
                </a:extLst>
              </a:tr>
              <a:tr h="249702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76, 47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49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7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/>
          <a:lstStyle/>
          <a:p>
            <a:r>
              <a:rPr lang="ru-RU" dirty="0"/>
              <a:t>Результаты приемной </a:t>
            </a:r>
            <a:r>
              <a:rPr lang="ru-RU" dirty="0" smtClean="0"/>
              <a:t>кампании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87623"/>
              </p:ext>
            </p:extLst>
          </p:nvPr>
        </p:nvGraphicFramePr>
        <p:xfrm>
          <a:off x="334963" y="1117601"/>
          <a:ext cx="11556998" cy="2464943"/>
        </p:xfrm>
        <a:graphic>
          <a:graphicData uri="http://schemas.openxmlformats.org/drawingml/2006/table">
            <a:tbl>
              <a:tblPr/>
              <a:tblGrid>
                <a:gridCol w="83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2717">
                  <a:extLst>
                    <a:ext uri="{9D8B030D-6E8A-4147-A177-3AD203B41FA5}">
                      <a16:colId xmlns:a16="http://schemas.microsoft.com/office/drawing/2014/main" val="2898104031"/>
                    </a:ext>
                  </a:extLst>
                </a:gridCol>
              </a:tblGrid>
              <a:tr h="29368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Институт вычислительных систем и программирования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9050"/>
                  </a:ext>
                </a:extLst>
              </a:tr>
              <a:tr h="2936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 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Направление подготовки (бакалавриат, очная)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на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всего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09.03.01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Информатика и вычислительная техника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86,30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86,30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09.03.03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Прикладная информатика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86,83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86,83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09.03.04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Программная инженерия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92,40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68,08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78,05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11.03.04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Электроника и наноэлектроника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75,92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75,92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81,77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085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721105"/>
              </p:ext>
            </p:extLst>
          </p:nvPr>
        </p:nvGraphicFramePr>
        <p:xfrm>
          <a:off x="334963" y="4221163"/>
          <a:ext cx="11556998" cy="2023978"/>
        </p:xfrm>
        <a:graphic>
          <a:graphicData uri="http://schemas.openxmlformats.org/drawingml/2006/table">
            <a:tbl>
              <a:tblPr/>
              <a:tblGrid>
                <a:gridCol w="83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2717">
                  <a:extLst>
                    <a:ext uri="{9D8B030D-6E8A-4147-A177-3AD203B41FA5}">
                      <a16:colId xmlns:a16="http://schemas.microsoft.com/office/drawing/2014/main" val="2898104031"/>
                    </a:ext>
                  </a:extLst>
                </a:gridCol>
              </a:tblGrid>
              <a:tr h="29368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Институт информационных систем и защиты информации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9050"/>
                  </a:ext>
                </a:extLst>
              </a:tr>
              <a:tr h="38307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 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Направление подготовки (бакалавриат, очная)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на бюджет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на контракт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бюджет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контракт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09.03.02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Информационные системы и технологии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87,89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67,88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81,02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10.03.01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Информационная безопасность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87,39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68,06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79,07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11.03.02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Инфокоммуникационные технологии и системы связи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80,78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64,56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78,65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79,58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16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5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/>
          <a:lstStyle/>
          <a:p>
            <a:r>
              <a:rPr lang="ru-RU" dirty="0"/>
              <a:t>Результаты приемной </a:t>
            </a:r>
            <a:r>
              <a:rPr lang="ru-RU" dirty="0" smtClean="0"/>
              <a:t>кампании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97876"/>
              </p:ext>
            </p:extLst>
          </p:nvPr>
        </p:nvGraphicFramePr>
        <p:xfrm>
          <a:off x="334961" y="1022718"/>
          <a:ext cx="11522076" cy="3278759"/>
        </p:xfrm>
        <a:graphic>
          <a:graphicData uri="http://schemas.openxmlformats.org/drawingml/2006/table">
            <a:tbl>
              <a:tblPr/>
              <a:tblGrid>
                <a:gridCol w="83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4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9355">
                  <a:extLst>
                    <a:ext uri="{9D8B030D-6E8A-4147-A177-3AD203B41FA5}">
                      <a16:colId xmlns:a16="http://schemas.microsoft.com/office/drawing/2014/main" val="2898104031"/>
                    </a:ext>
                  </a:extLst>
                </a:gridCol>
              </a:tblGrid>
              <a:tr h="2676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Институт фундаментальной подготовки и технологических инноваций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9050"/>
                  </a:ext>
                </a:extLst>
              </a:tr>
              <a:tr h="4391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 Направление подготовки (бакалавриат, очная)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всего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36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01.03.02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Прикладная математика и информатика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87,41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65,82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80,42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6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03.03.01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Прикладные математика и физика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58,07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58,07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36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09.03.03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Прикладная информатика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86,36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71,82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80,65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36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безопасность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75,88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54,38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71,02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36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27.03.01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Стандартизация и метрология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74,09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57,22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71,28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451398"/>
                  </a:ext>
                </a:extLst>
              </a:tr>
              <a:tr h="29436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27.03.02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Управление качеством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78,27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63,00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74,29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785480"/>
                  </a:ext>
                </a:extLst>
              </a:tr>
              <a:tr h="29436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27.03.05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Инноватика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83,92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62,56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80,54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875772"/>
                  </a:ext>
                </a:extLst>
              </a:tr>
              <a:tr h="431134">
                <a:tc gridSpan="2"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73,75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70360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868746"/>
              </p:ext>
            </p:extLst>
          </p:nvPr>
        </p:nvGraphicFramePr>
        <p:xfrm>
          <a:off x="334964" y="4279772"/>
          <a:ext cx="11522073" cy="2104390"/>
        </p:xfrm>
        <a:graphic>
          <a:graphicData uri="http://schemas.openxmlformats.org/drawingml/2006/table">
            <a:tbl>
              <a:tblPr/>
              <a:tblGrid>
                <a:gridCol w="83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5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2898104031"/>
                    </a:ext>
                  </a:extLst>
                </a:gridCol>
              </a:tblGrid>
              <a:tr h="26709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Гуманитарный факультет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/>
                        <a:ea typeface="Calibri" pitchFamily="34" charset="0"/>
                        <a:cs typeface="Calibri Ligh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9050"/>
                  </a:ext>
                </a:extLst>
              </a:tr>
              <a:tr h="4617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 Направление подготовки (бакалавриат, очная)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Calibri" pitchFamily="34" charset="0"/>
                          <a:cs typeface="Calibri Light"/>
                        </a:rPr>
                        <a:t>Средний балл всего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42.03.01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Реклама и связи с общественностью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65,48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65,48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43.03.03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Гостиничное дело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64,86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64,86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45.03.02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Лингвистика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96,58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75,38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80,40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70,25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2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8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/>
          <a:lstStyle/>
          <a:p>
            <a:r>
              <a:rPr lang="ru-RU" dirty="0"/>
              <a:t>Результаты приемной кампании. Институт технологий предпринимательства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71557"/>
              </p:ext>
            </p:extLst>
          </p:nvPr>
        </p:nvGraphicFramePr>
        <p:xfrm>
          <a:off x="334962" y="1125538"/>
          <a:ext cx="11522076" cy="2400935"/>
        </p:xfrm>
        <a:graphic>
          <a:graphicData uri="http://schemas.openxmlformats.org/drawingml/2006/table">
            <a:tbl>
              <a:tblPr/>
              <a:tblGrid>
                <a:gridCol w="83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7544">
                  <a:extLst>
                    <a:ext uri="{9D8B030D-6E8A-4147-A177-3AD203B41FA5}">
                      <a16:colId xmlns:a16="http://schemas.microsoft.com/office/drawing/2014/main" val="2898104031"/>
                    </a:ext>
                  </a:extLst>
                </a:gridCol>
              </a:tblGrid>
              <a:tr h="2936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 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Направление подготовки (бакалавриат, очная)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на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всего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09.03.03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Прикладная информатика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86,47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59,48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77,88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38.03.01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Экономика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62,67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62,67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38.03.02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Менеджмент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62,53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62,53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38.03.05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Бизнес-информатика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60,74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60,74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41.03.05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Международные отношения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68,84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68,84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 gridSpan="2">
                  <a:txBody>
                    <a:bodyPr/>
                    <a:lstStyle/>
                    <a:p>
                      <a:pPr algn="r" fontAlgn="b"/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66,53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69996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632CCCA-F15B-4891-ADF0-234D62573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433017"/>
              </p:ext>
            </p:extLst>
          </p:nvPr>
        </p:nvGraphicFramePr>
        <p:xfrm>
          <a:off x="334962" y="3818061"/>
          <a:ext cx="11522075" cy="1367663"/>
        </p:xfrm>
        <a:graphic>
          <a:graphicData uri="http://schemas.openxmlformats.org/drawingml/2006/table">
            <a:tbl>
              <a:tblPr/>
              <a:tblGrid>
                <a:gridCol w="831668">
                  <a:extLst>
                    <a:ext uri="{9D8B030D-6E8A-4147-A177-3AD203B41FA5}">
                      <a16:colId xmlns:a16="http://schemas.microsoft.com/office/drawing/2014/main" val="67002964"/>
                    </a:ext>
                  </a:extLst>
                </a:gridCol>
                <a:gridCol w="5134582">
                  <a:extLst>
                    <a:ext uri="{9D8B030D-6E8A-4147-A177-3AD203B41FA5}">
                      <a16:colId xmlns:a16="http://schemas.microsoft.com/office/drawing/2014/main" val="747505380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1144677035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2429381022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1014586877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3948389555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3722002286"/>
                    </a:ext>
                  </a:extLst>
                </a:gridCol>
              </a:tblGrid>
              <a:tr h="157785">
                <a:tc gridSpan="2"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Направление подготовки (специалитет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, очная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2607" marR="62607" marT="86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74546"/>
                  </a:ext>
                </a:extLst>
              </a:tr>
              <a:tr h="132204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38.05.01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Экономическая безопасность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63,00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kern="120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63,00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658024"/>
                  </a:ext>
                </a:extLst>
              </a:tr>
              <a:tr h="238758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38.05.02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Таможенное дело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67,18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67,18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820707"/>
                  </a:ext>
                </a:extLst>
              </a:tr>
              <a:tr h="238758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65,09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584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2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/>
          <a:lstStyle/>
          <a:p>
            <a:r>
              <a:rPr lang="ru-RU" dirty="0"/>
              <a:t>Результаты приемной кампании. </a:t>
            </a:r>
            <a:r>
              <a:rPr lang="ru-RU" dirty="0" smtClean="0"/>
              <a:t>Юридический факультет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73458"/>
              </p:ext>
            </p:extLst>
          </p:nvPr>
        </p:nvGraphicFramePr>
        <p:xfrm>
          <a:off x="342902" y="1126236"/>
          <a:ext cx="11514137" cy="1156090"/>
        </p:xfrm>
        <a:graphic>
          <a:graphicData uri="http://schemas.openxmlformats.org/drawingml/2006/table">
            <a:tbl>
              <a:tblPr/>
              <a:tblGrid>
                <a:gridCol w="822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7544">
                  <a:extLst>
                    <a:ext uri="{9D8B030D-6E8A-4147-A177-3AD203B41FA5}">
                      <a16:colId xmlns:a16="http://schemas.microsoft.com/office/drawing/2014/main" val="2898104031"/>
                    </a:ext>
                  </a:extLst>
                </a:gridCol>
              </a:tblGrid>
              <a:tr h="1684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 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Направление подготовки (бакалавриат, очная)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всего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40.03.01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Юриспруденция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65,63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65,63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632CCCA-F15B-4891-ADF0-234D62573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322297"/>
              </p:ext>
            </p:extLst>
          </p:nvPr>
        </p:nvGraphicFramePr>
        <p:xfrm>
          <a:off x="342902" y="2749752"/>
          <a:ext cx="11522077" cy="898795"/>
        </p:xfrm>
        <a:graphic>
          <a:graphicData uri="http://schemas.openxmlformats.org/drawingml/2006/table">
            <a:tbl>
              <a:tblPr/>
              <a:tblGrid>
                <a:gridCol w="831668">
                  <a:extLst>
                    <a:ext uri="{9D8B030D-6E8A-4147-A177-3AD203B41FA5}">
                      <a16:colId xmlns:a16="http://schemas.microsoft.com/office/drawing/2014/main" val="67002964"/>
                    </a:ext>
                  </a:extLst>
                </a:gridCol>
                <a:gridCol w="5144749">
                  <a:extLst>
                    <a:ext uri="{9D8B030D-6E8A-4147-A177-3AD203B41FA5}">
                      <a16:colId xmlns:a16="http://schemas.microsoft.com/office/drawing/2014/main" val="747505380"/>
                    </a:ext>
                  </a:extLst>
                </a:gridCol>
                <a:gridCol w="1109132">
                  <a:extLst>
                    <a:ext uri="{9D8B030D-6E8A-4147-A177-3AD203B41FA5}">
                      <a16:colId xmlns:a16="http://schemas.microsoft.com/office/drawing/2014/main" val="1144677035"/>
                    </a:ext>
                  </a:extLst>
                </a:gridCol>
                <a:gridCol w="1109132">
                  <a:extLst>
                    <a:ext uri="{9D8B030D-6E8A-4147-A177-3AD203B41FA5}">
                      <a16:colId xmlns:a16="http://schemas.microsoft.com/office/drawing/2014/main" val="2429381022"/>
                    </a:ext>
                  </a:extLst>
                </a:gridCol>
                <a:gridCol w="1109132">
                  <a:extLst>
                    <a:ext uri="{9D8B030D-6E8A-4147-A177-3AD203B41FA5}">
                      <a16:colId xmlns:a16="http://schemas.microsoft.com/office/drawing/2014/main" val="1014586877"/>
                    </a:ext>
                  </a:extLst>
                </a:gridCol>
                <a:gridCol w="1109132">
                  <a:extLst>
                    <a:ext uri="{9D8B030D-6E8A-4147-A177-3AD203B41FA5}">
                      <a16:colId xmlns:a16="http://schemas.microsoft.com/office/drawing/2014/main" val="3948389555"/>
                    </a:ext>
                  </a:extLst>
                </a:gridCol>
                <a:gridCol w="1109132">
                  <a:extLst>
                    <a:ext uri="{9D8B030D-6E8A-4147-A177-3AD203B41FA5}">
                      <a16:colId xmlns:a16="http://schemas.microsoft.com/office/drawing/2014/main" val="3722002286"/>
                    </a:ext>
                  </a:extLst>
                </a:gridCol>
              </a:tblGrid>
              <a:tr h="157785">
                <a:tc gridSpan="2"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Направление подготовки (специалитет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, очная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74546"/>
                  </a:ext>
                </a:extLst>
              </a:tr>
              <a:tr h="611648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38.05.02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Таможенное дело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0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63,23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63,23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658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2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/>
          <a:lstStyle/>
          <a:p>
            <a:r>
              <a:rPr lang="ru-RU" dirty="0"/>
              <a:t>Результаты приемной кампании. </a:t>
            </a:r>
            <a:r>
              <a:rPr lang="ru-RU" dirty="0" smtClean="0"/>
              <a:t>ИФ ГУАП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0094"/>
              </p:ext>
            </p:extLst>
          </p:nvPr>
        </p:nvGraphicFramePr>
        <p:xfrm>
          <a:off x="334964" y="1113536"/>
          <a:ext cx="11522073" cy="2185708"/>
        </p:xfrm>
        <a:graphic>
          <a:graphicData uri="http://schemas.openxmlformats.org/drawingml/2006/table">
            <a:tbl>
              <a:tblPr/>
              <a:tblGrid>
                <a:gridCol w="83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5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1165">
                  <a:extLst>
                    <a:ext uri="{9D8B030D-6E8A-4147-A177-3AD203B41FA5}">
                      <a16:colId xmlns:a16="http://schemas.microsoft.com/office/drawing/2014/main" val="2898104031"/>
                    </a:ext>
                  </a:extLst>
                </a:gridCol>
              </a:tblGrid>
              <a:tr h="3440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 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Направление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подготовки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Средний балл всего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09.03.01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Информатика и вычислительная техника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74,10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74,44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38.03.01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Экономика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 (19)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70,11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70,11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40.03.01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Юриспруденция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 (15)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74,46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74,46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74,09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2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3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/>
          <a:lstStyle/>
          <a:p>
            <a:pPr marL="265113"/>
            <a:r>
              <a:rPr lang="ru-RU" dirty="0"/>
              <a:t>Внешние и внутренние вызовы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1. Стратегическое позиционирование</a:t>
            </a:r>
            <a:endParaRPr lang="ru-RU" dirty="0"/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27941"/>
              </p:ext>
            </p:extLst>
          </p:nvPr>
        </p:nvGraphicFramePr>
        <p:xfrm>
          <a:off x="334963" y="872573"/>
          <a:ext cx="11522752" cy="5439362"/>
        </p:xfrm>
        <a:graphic>
          <a:graphicData uri="http://schemas.openxmlformats.org/drawingml/2006/table">
            <a:tbl>
              <a:tblPr/>
              <a:tblGrid>
                <a:gridCol w="383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9622">
                  <a:extLst>
                    <a:ext uri="{9D8B030D-6E8A-4147-A177-3AD203B41FA5}">
                      <a16:colId xmlns:a16="http://schemas.microsoft.com/office/drawing/2014/main" val="2282089445"/>
                    </a:ext>
                  </a:extLst>
                </a:gridCol>
              </a:tblGrid>
              <a:tr h="403328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Внешние вызовы национального масштаба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375C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Ориентация на производство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экспорто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-ориентированной высокотехнологичной продукции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/>
                      </a:r>
                      <a:br>
                        <a:rPr lang="en-US" sz="11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импортозамещение</a:t>
                      </a:r>
                      <a:endParaRPr lang="ru-RU" sz="1100" dirty="0" smtClean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T="72000" marB="72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37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T="72000" marB="72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T="72000" marB="7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085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Конверсия предприятий ОПК</a:t>
                      </a:r>
                    </a:p>
                  </a:txBody>
                  <a:tcPr marT="72000" marB="72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37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T="72000" marB="72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T="72000" marB="7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56023"/>
                  </a:ext>
                </a:extLst>
              </a:tr>
              <a:tr h="535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Модернизация производственной базы, цифровая трансформация компаний и организаций для обеспечения конкурентоспособности</a:t>
                      </a:r>
                    </a:p>
                  </a:txBody>
                  <a:tcPr marT="72000" marB="72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37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Кадры,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обладающие необходимыми навыками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/>
                      </a:r>
                      <a:br>
                        <a:rPr lang="en-US" sz="11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 мотивацией работать в условиях нарастающей сложности задач и процессов</a:t>
                      </a:r>
                    </a:p>
                  </a:txBody>
                  <a:tcPr marT="72000" marB="72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37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Наращивание знаний,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трансфер инноваций во все сферы жизни для обеспечения устойчивого развития</a:t>
                      </a:r>
                    </a:p>
                  </a:txBody>
                  <a:tcPr marT="72000" marB="72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37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85668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150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150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150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202766"/>
                  </a:ext>
                </a:extLst>
              </a:tr>
              <a:tr h="5394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dirty="0" smtClean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Направления изменений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425037"/>
                  </a:ext>
                </a:extLst>
              </a:tr>
              <a:tr h="407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научно-исследовательская деятельность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образовательная </a:t>
                      </a:r>
                      <a:br>
                        <a:rPr lang="ru-RU" sz="18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</a:b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деятельность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инновационная </a:t>
                      </a:r>
                      <a:br>
                        <a:rPr lang="ru-RU" sz="18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</a:b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деятельность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018929"/>
                  </a:ext>
                </a:extLst>
              </a:tr>
              <a:tr h="383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027077"/>
                  </a:ext>
                </a:extLst>
              </a:tr>
              <a:tr h="739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Старение НПР,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потребность в большем количестве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научных команд,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работающих по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фронтирным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 научно-инженерным тематикам</a:t>
                      </a:r>
                    </a:p>
                  </a:txBody>
                  <a:tcPr marT="72000" marB="720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Обучающиеся ограничены в  возможности самостоятельно выбирать траектории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своего развития,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формировать персональный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портфель навыков,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соответствующий их запросам и склонностям</a:t>
                      </a:r>
                    </a:p>
                  </a:txBody>
                  <a:tcPr marT="72000" marB="720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Нет отлаженного механизма конвертации создаваемого в вузе научного знания в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готовые технологии,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Roboto"/>
                          <a:cs typeface="Arial" charset="0"/>
                        </a:rPr>
                        <a:t>рыночные продукты или бизнесы</a:t>
                      </a:r>
                    </a:p>
                  </a:txBody>
                  <a:tcPr marT="72000" marB="720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36471"/>
                  </a:ext>
                </a:extLst>
              </a:tr>
              <a:tr h="55717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2B375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Внутренние барьеры ГУАП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33288"/>
                  </a:ext>
                </a:extLst>
              </a:tr>
            </a:tbl>
          </a:graphicData>
        </a:graphic>
      </p:graphicFrame>
      <p:sp>
        <p:nvSpPr>
          <p:cNvPr id="71" name="Равнобедренный треугольник 70"/>
          <p:cNvSpPr/>
          <p:nvPr/>
        </p:nvSpPr>
        <p:spPr>
          <a:xfrm rot="10800000">
            <a:off x="2047875" y="3004578"/>
            <a:ext cx="285750" cy="258266"/>
          </a:xfrm>
          <a:prstGeom prst="triangle">
            <a:avLst/>
          </a:prstGeom>
          <a:solidFill>
            <a:srgbClr val="2B375C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10800000">
            <a:off x="5953464" y="3004578"/>
            <a:ext cx="285750" cy="258266"/>
          </a:xfrm>
          <a:prstGeom prst="triangle">
            <a:avLst/>
          </a:prstGeom>
          <a:solidFill>
            <a:srgbClr val="2B375C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73" name="Равнобедренный треугольник 72"/>
          <p:cNvSpPr/>
          <p:nvPr/>
        </p:nvSpPr>
        <p:spPr>
          <a:xfrm rot="10800000">
            <a:off x="9859053" y="3004578"/>
            <a:ext cx="285750" cy="258266"/>
          </a:xfrm>
          <a:prstGeom prst="triangle">
            <a:avLst/>
          </a:prstGeom>
          <a:solidFill>
            <a:srgbClr val="2B375C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dirty="0"/>
          </a:p>
        </p:txBody>
      </p:sp>
      <p:grpSp>
        <p:nvGrpSpPr>
          <p:cNvPr id="74" name="Группа 73"/>
          <p:cNvGrpSpPr/>
          <p:nvPr/>
        </p:nvGrpSpPr>
        <p:grpSpPr>
          <a:xfrm rot="10800000">
            <a:off x="2029163" y="4490930"/>
            <a:ext cx="8096928" cy="258266"/>
            <a:chOff x="2200275" y="3514725"/>
            <a:chExt cx="8096928" cy="258266"/>
          </a:xfrm>
        </p:grpSpPr>
        <p:sp>
          <p:nvSpPr>
            <p:cNvPr id="75" name="Равнобедренный треугольник 74"/>
            <p:cNvSpPr/>
            <p:nvPr/>
          </p:nvSpPr>
          <p:spPr>
            <a:xfrm rot="10800000">
              <a:off x="2200275" y="3514725"/>
              <a:ext cx="285750" cy="258266"/>
            </a:xfrm>
            <a:prstGeom prst="triangle">
              <a:avLst/>
            </a:prstGeom>
            <a:solidFill>
              <a:srgbClr val="2B375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10800000">
              <a:off x="6105864" y="3514725"/>
              <a:ext cx="285750" cy="258266"/>
            </a:xfrm>
            <a:prstGeom prst="triangle">
              <a:avLst/>
            </a:prstGeom>
            <a:solidFill>
              <a:srgbClr val="2B375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0800000">
              <a:off x="10011453" y="3514725"/>
              <a:ext cx="285750" cy="258266"/>
            </a:xfrm>
            <a:prstGeom prst="triangle">
              <a:avLst/>
            </a:prstGeom>
            <a:solidFill>
              <a:srgbClr val="2B375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22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/>
          <a:lstStyle/>
          <a:p>
            <a:r>
              <a:rPr lang="ru-RU" dirty="0"/>
              <a:t>Результаты приемной кампании. </a:t>
            </a:r>
            <a:r>
              <a:rPr lang="ru-RU" dirty="0" smtClean="0"/>
              <a:t>Магистратура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261915"/>
              </p:ext>
            </p:extLst>
          </p:nvPr>
        </p:nvGraphicFramePr>
        <p:xfrm>
          <a:off x="334963" y="1125538"/>
          <a:ext cx="5581649" cy="4103878"/>
        </p:xfrm>
        <a:graphic>
          <a:graphicData uri="http://schemas.openxmlformats.org/drawingml/2006/table">
            <a:tbl>
              <a:tblPr/>
              <a:tblGrid>
                <a:gridCol w="1254508">
                  <a:extLst>
                    <a:ext uri="{9D8B030D-6E8A-4147-A177-3AD203B41FA5}">
                      <a16:colId xmlns:a16="http://schemas.microsoft.com/office/drawing/2014/main" val="2027616144"/>
                    </a:ext>
                  </a:extLst>
                </a:gridCol>
                <a:gridCol w="1491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537">
                  <a:extLst>
                    <a:ext uri="{9D8B030D-6E8A-4147-A177-3AD203B41FA5}">
                      <a16:colId xmlns:a16="http://schemas.microsoft.com/office/drawing/2014/main" val="614036662"/>
                    </a:ext>
                  </a:extLst>
                </a:gridCol>
                <a:gridCol w="1443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УГСН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69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Институт 1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09.04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6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12.04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10967"/>
                  </a:ext>
                </a:extLst>
              </a:tr>
              <a:tr h="2496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23.04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996265"/>
                  </a:ext>
                </a:extLst>
              </a:tr>
              <a:tr h="2496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24.04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093899"/>
                  </a:ext>
                </a:extLst>
              </a:tr>
              <a:tr h="2496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Институт 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11.04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60858"/>
                  </a:ext>
                </a:extLst>
              </a:tr>
              <a:tr h="2496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12.04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080807"/>
                  </a:ext>
                </a:extLst>
              </a:tr>
              <a:tr h="24969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Институт 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13.04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911444"/>
                  </a:ext>
                </a:extLst>
              </a:tr>
              <a:tr h="2496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15.04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935097"/>
                  </a:ext>
                </a:extLst>
              </a:tr>
              <a:tr h="2496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27.04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657519"/>
                  </a:ext>
                </a:extLst>
              </a:tr>
              <a:tr h="24969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Институт 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02.04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197616"/>
                  </a:ext>
                </a:extLst>
              </a:tr>
              <a:tr h="2496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09.04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823034"/>
                  </a:ext>
                </a:extLst>
              </a:tr>
              <a:tr h="2496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11.04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18684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44154"/>
              </p:ext>
            </p:extLst>
          </p:nvPr>
        </p:nvGraphicFramePr>
        <p:xfrm>
          <a:off x="6211888" y="1125538"/>
          <a:ext cx="5645150" cy="4923282"/>
        </p:xfrm>
        <a:graphic>
          <a:graphicData uri="http://schemas.openxmlformats.org/drawingml/2006/table">
            <a:tbl>
              <a:tblPr/>
              <a:tblGrid>
                <a:gridCol w="1606150">
                  <a:extLst>
                    <a:ext uri="{9D8B030D-6E8A-4147-A177-3AD203B41FA5}">
                      <a16:colId xmlns:a16="http://schemas.microsoft.com/office/drawing/2014/main" val="2768912036"/>
                    </a:ext>
                  </a:extLst>
                </a:gridCol>
                <a:gridCol w="1497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499683"/>
                    </a:ext>
                  </a:extLst>
                </a:gridCol>
                <a:gridCol w="1227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УГСН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бюджет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Зачислено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на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/>
                        </a:rPr>
                        <a:t>контракт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1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Институт 5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09.04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462043"/>
                  </a:ext>
                </a:extLst>
              </a:tr>
              <a:tr h="26881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10.04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733184"/>
                  </a:ext>
                </a:extLst>
              </a:tr>
              <a:tr h="26881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11.04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45429"/>
                  </a:ext>
                </a:extLst>
              </a:tr>
              <a:tr h="26881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Институт ФПТИ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01.04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493374"/>
                  </a:ext>
                </a:extLst>
              </a:tr>
              <a:tr h="3130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09.04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865052"/>
                  </a:ext>
                </a:extLst>
              </a:tr>
              <a:tr h="1643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27.04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135395"/>
                  </a:ext>
                </a:extLst>
              </a:tr>
              <a:tr h="268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Факультет 6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42.04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462807"/>
                  </a:ext>
                </a:extLst>
              </a:tr>
              <a:tr h="26881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Институт 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09.04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141575"/>
                  </a:ext>
                </a:extLst>
              </a:tr>
              <a:tr h="26881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27.04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150761"/>
                  </a:ext>
                </a:extLst>
              </a:tr>
              <a:tr h="2755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38.04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511615"/>
                  </a:ext>
                </a:extLst>
              </a:tr>
              <a:tr h="535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Факультет 9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40.04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270962"/>
                  </a:ext>
                </a:extLst>
              </a:tr>
              <a:tr h="87630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460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000" b="1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03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/>
          <a:lstStyle/>
          <a:p>
            <a:r>
              <a:rPr lang="ru-RU" dirty="0"/>
              <a:t>Целевой приём 2021</a:t>
            </a:r>
          </a:p>
        </p:txBody>
      </p:sp>
      <p:graphicFrame>
        <p:nvGraphicFramePr>
          <p:cNvPr id="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17386"/>
              </p:ext>
            </p:extLst>
          </p:nvPr>
        </p:nvGraphicFramePr>
        <p:xfrm>
          <a:off x="334963" y="976306"/>
          <a:ext cx="11522075" cy="4975680"/>
        </p:xfrm>
        <a:graphic>
          <a:graphicData uri="http://schemas.openxmlformats.org/drawingml/2006/table">
            <a:tbl>
              <a:tblPr/>
              <a:tblGrid>
                <a:gridCol w="1846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5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7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cs typeface="Arial" charset="0"/>
                        </a:rPr>
                        <a:t>Код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cs typeface="Arial" charset="0"/>
                        </a:rPr>
                        <a:t>направления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itchFamily="2" charset="0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cs typeface="Arial" charset="0"/>
                        </a:rPr>
                        <a:t>Средний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cs typeface="Arial" charset="0"/>
                        </a:rPr>
                        <a:t>балл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itchFamily="2" charset="0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cs typeface="Arial" charset="0"/>
                        </a:rPr>
                        <a:t>Кол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cs typeface="Arial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itchFamily="2" charset="0"/>
                          <a:cs typeface="Arial" charset="0"/>
                        </a:rPr>
                        <a:t>во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09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.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05.01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Применение и эксплуатация автоматизированных систем специального назначения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61,03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10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09.03.01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Информатика и вычислительная техника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66,53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5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25.05.02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Техническая эксплуатация и восстановление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электросистем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 и пилотажно-навигационных комплексов боевых летательных аппаратов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58,11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09.03.02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Информационные системы и технологии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63,56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10.03.01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Информационная безопасность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62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09.04.02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Информационные системы и технологии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61,33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0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09.03.04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Программная инженерия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59,67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25.05.03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Техническая эксплуатация транспортного радиооборудования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56,33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27.03.02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Управление качеством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64,67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27.03.04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Управление в технических системах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67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27.03.01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Стандартизация и метрология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52,33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12.04.01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Приборостроение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60,33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8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27.03.05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Инноватика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65,33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11.03.01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Радиотехника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53,33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24.05.06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Системы управления летательными аппаратами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60,33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8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11.03.03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Конструирование и технология электронных средств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66,33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8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45.03.02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Лингвистика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64,33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8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11.05.01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Радиоэлектронные системы и комплексы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73,33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24.03.02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Системы управления движением и навигация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52,33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36000" marB="36000" anchor="ctr" horzOverflow="overflow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C68786-3192-41C1-A978-CC7E97505BE6}"/>
              </a:ext>
            </a:extLst>
          </p:cNvPr>
          <p:cNvSpPr txBox="1"/>
          <p:nvPr/>
        </p:nvSpPr>
        <p:spPr>
          <a:xfrm>
            <a:off x="6793001" y="5955845"/>
            <a:ext cx="4703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</a:rPr>
              <a:t>Количество партнеров </a:t>
            </a: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—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организаций</a:t>
            </a:r>
          </a:p>
          <a:p>
            <a:pPr lvl="0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Средний балл ЕГЭ —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61,56</a:t>
            </a:r>
            <a:endParaRPr lang="ru-RU" sz="1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Программы дополнительного профессионального образования ГУАП </a:t>
            </a:r>
            <a:r>
              <a:rPr lang="ru-RU" dirty="0" smtClean="0"/>
              <a:t>в </a:t>
            </a:r>
            <a:r>
              <a:rPr lang="ru-RU" dirty="0"/>
              <a:t>2020/2021 учебном </a:t>
            </a:r>
            <a:r>
              <a:rPr lang="ru-RU" dirty="0" smtClean="0"/>
              <a:t>году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96292" y="2011571"/>
            <a:ext cx="3433617" cy="1523178"/>
          </a:xfrm>
          <a:prstGeom prst="roundRect">
            <a:avLst/>
          </a:prstGeom>
          <a:solidFill>
            <a:srgbClr val="005AA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повышения квалификации</a:t>
            </a:r>
          </a:p>
          <a:p>
            <a:pPr algn="ctr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0356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Дополнительные профессиональные программы 2020</a:t>
            </a:r>
            <a:r>
              <a:rPr lang="en-US" sz="2400" b="1" dirty="0" smtClean="0">
                <a:latin typeface="+mn-lt"/>
              </a:rPr>
              <a:t>/</a:t>
            </a:r>
            <a:r>
              <a:rPr lang="ru-RU" sz="2400" b="1" dirty="0" smtClean="0">
                <a:latin typeface="+mn-lt"/>
              </a:rPr>
              <a:t>2021 учебный год</a:t>
            </a:r>
            <a:endParaRPr lang="ru-RU" sz="2400" b="1" dirty="0">
              <a:latin typeface="+mn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96292" y="4143650"/>
            <a:ext cx="3433617" cy="1523178"/>
          </a:xfrm>
          <a:prstGeom prst="roundRect">
            <a:avLst/>
          </a:prstGeom>
          <a:solidFill>
            <a:srgbClr val="005AA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профессиональной переподготовки</a:t>
            </a:r>
          </a:p>
          <a:p>
            <a:pPr algn="ctr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28441" y="2011571"/>
            <a:ext cx="3433617" cy="1523178"/>
          </a:xfrm>
          <a:prstGeom prst="roundRect">
            <a:avLst/>
          </a:prstGeom>
          <a:solidFill>
            <a:srgbClr val="0091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обученных на 16.08.2021</a:t>
            </a:r>
          </a:p>
          <a:p>
            <a:pPr algn="ctr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3740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28440" y="4143650"/>
            <a:ext cx="3433617" cy="1523178"/>
          </a:xfrm>
          <a:prstGeom prst="roundRect">
            <a:avLst/>
          </a:prstGeom>
          <a:solidFill>
            <a:srgbClr val="0091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обучающихся на 16.08.2021</a:t>
            </a:r>
          </a:p>
          <a:p>
            <a:pPr algn="ctr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5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Программы дополнительного профессионального образования ГУАП </a:t>
            </a:r>
            <a:r>
              <a:rPr lang="ru-RU" dirty="0" smtClean="0"/>
              <a:t>в </a:t>
            </a:r>
            <a:r>
              <a:rPr lang="ru-RU" dirty="0"/>
              <a:t>2020/2021 учебном </a:t>
            </a:r>
            <a:r>
              <a:rPr lang="ru-RU" dirty="0" smtClean="0"/>
              <a:t>году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4963" y="1759197"/>
            <a:ext cx="40338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/>
              <a:t>В рамках реализации федерального проекта «Новые возможности для каждого» национального проекта «Образование» факультетом дополнительного профессионального образования была организована работа по обучению </a:t>
            </a:r>
            <a:r>
              <a:rPr lang="ru-RU" dirty="0" smtClean="0"/>
              <a:t>по </a:t>
            </a:r>
            <a:r>
              <a:rPr lang="ru-RU" dirty="0"/>
              <a:t>дополнительным профессиональным программам повышения квалификации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69385" y="4477321"/>
            <a:ext cx="3433617" cy="1174975"/>
          </a:xfrm>
          <a:prstGeom prst="roundRect">
            <a:avLst/>
          </a:prstGeom>
          <a:solidFill>
            <a:srgbClr val="0091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Обучено слушателей</a:t>
            </a:r>
          </a:p>
          <a:p>
            <a:pPr algn="ctr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3087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56727" y="1169221"/>
            <a:ext cx="7158181" cy="5725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Методическое обеспечение учебной дисциплины в электронной образовательной среде вуза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56727" y="1819275"/>
            <a:ext cx="7158181" cy="38364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Оказание первой помощи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56727" y="2280443"/>
            <a:ext cx="7158181" cy="38364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«Управление </a:t>
            </a:r>
            <a:r>
              <a:rPr lang="ru-RU" dirty="0">
                <a:solidFill>
                  <a:schemeClr val="tx1"/>
                </a:solidFill>
              </a:rPr>
              <a:t>персоналом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56727" y="2779188"/>
            <a:ext cx="7158181" cy="5725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Обучение руководителей и специалистов отделов охраны труда на предприятиях и в организациях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6727" y="3466819"/>
            <a:ext cx="7158181" cy="5725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Профилактика и раннее выявление незаконного потребления наркотических средств и психотропных веществ в молодежной среде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56727" y="4154450"/>
            <a:ext cx="7158181" cy="5725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Профессиональные компетенции авиационных техников-метеорологов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56727" y="4842081"/>
            <a:ext cx="7158181" cy="5725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Проверка и контроль за состоянием безопасности полетов воздушных судов в метеорологическом отношении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56727" y="5556532"/>
            <a:ext cx="7158181" cy="5725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>
                <a:solidFill>
                  <a:schemeClr val="tx1"/>
                </a:solidFill>
              </a:rPr>
              <a:t>Компетентностно</a:t>
            </a:r>
            <a:r>
              <a:rPr lang="ru-RU" dirty="0">
                <a:solidFill>
                  <a:schemeClr val="tx1"/>
                </a:solidFill>
              </a:rPr>
              <a:t>-ориентированное повышение квалификации авиационных метеорологов-синоптиков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>
            <a:normAutofit/>
          </a:bodyPr>
          <a:lstStyle/>
          <a:p>
            <a:r>
              <a:rPr lang="ru-RU" dirty="0" smtClean="0"/>
              <a:t>Активности ФДПО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15159" y="3323135"/>
            <a:ext cx="4467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К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</a:rPr>
              <a:t>руглый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стол на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</a:rPr>
              <a:t>тему «Виртуальное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в реальности: цифровая трансформация дополнительного образования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</a:rPr>
              <a:t>»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" name="Picture 2" descr="https://sun9-87.userapi.com/impg/fYPDrT3wUEETPY9idelvlEH0T_9vm7XPLOKOhA/GHES9L2h86Q.jpg?size=2560x1709&amp;quality=96&amp;sign=475982266a2754e5fe116efb5722c1c9&amp;type=album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963" y="928092"/>
            <a:ext cx="3845889" cy="234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15159" y="5702312"/>
            <a:ext cx="47013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Разработка образовательной программы «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</a:rPr>
              <a:t>Проектирование и внедрение принципов обучающих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фабрик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</a:rPr>
              <a:t>в образовательный процесс при подготовке кадров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»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" name="Picture 4" descr="https://sun9-27.userapi.com/impg/Kq7uf9NsLqvNkGl6ajNNU-_0wAZgOtzEg-FRtQ/T9Iz8HS3eJs.jpg?size=1600x900&amp;quality=96&amp;sign=50976d3e4ecdcd47a51eb2bbcf088b38&amp;type=album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963" y="3995280"/>
            <a:ext cx="3845889" cy="16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551196" y="1444838"/>
            <a:ext cx="4683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Проект «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Корпоративный университет ГУАП»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427972" y="2102589"/>
            <a:ext cx="6429066" cy="3263913"/>
            <a:chOff x="4488874" y="2869285"/>
            <a:chExt cx="7218659" cy="366477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7970983" y="4467010"/>
              <a:ext cx="3736550" cy="572527"/>
            </a:xfrm>
            <a:prstGeom prst="roundRect">
              <a:avLst/>
            </a:prstGeom>
            <a:solidFill>
              <a:srgbClr val="005AAA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«Основы проектной деятельности»</a:t>
              </a:r>
              <a:endPara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7970982" y="3628937"/>
              <a:ext cx="3736550" cy="572527"/>
            </a:xfrm>
            <a:prstGeom prst="roundRect">
              <a:avLst/>
            </a:prstGeom>
            <a:solidFill>
              <a:srgbClr val="005AAA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«</a:t>
              </a:r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Навыки общения и работы с аудиторией</a:t>
              </a:r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»</a:t>
              </a:r>
              <a:endPara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7970982" y="2869285"/>
              <a:ext cx="3736550" cy="572527"/>
            </a:xfrm>
            <a:prstGeom prst="roundRect">
              <a:avLst/>
            </a:prstGeom>
            <a:solidFill>
              <a:srgbClr val="005AAA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«</a:t>
              </a:r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Экстремальный тайм-менеджмент</a:t>
              </a:r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»</a:t>
              </a:r>
              <a:endPara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488874" y="3021208"/>
              <a:ext cx="2244284" cy="1555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</a:rPr>
                <a:t>Реализованные программы повышения квалификации в ноябре и декабре 2020 года </a:t>
              </a:r>
              <a:endParaRPr lang="ru-RU" sz="1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" name="Стрелка вправо 41"/>
            <p:cNvSpPr/>
            <p:nvPr/>
          </p:nvSpPr>
          <p:spPr>
            <a:xfrm rot="20912012">
              <a:off x="7090093" y="3072734"/>
              <a:ext cx="538387" cy="199256"/>
            </a:xfrm>
            <a:prstGeom prst="rightArrow">
              <a:avLst/>
            </a:prstGeom>
            <a:solidFill>
              <a:srgbClr val="005AA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вправо 42"/>
            <p:cNvSpPr/>
            <p:nvPr/>
          </p:nvSpPr>
          <p:spPr>
            <a:xfrm>
              <a:off x="7090092" y="3794422"/>
              <a:ext cx="538387" cy="199256"/>
            </a:xfrm>
            <a:prstGeom prst="rightArrow">
              <a:avLst/>
            </a:prstGeom>
            <a:solidFill>
              <a:srgbClr val="005AA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трелка вправо 43"/>
            <p:cNvSpPr/>
            <p:nvPr/>
          </p:nvSpPr>
          <p:spPr>
            <a:xfrm rot="659474">
              <a:off x="7107877" y="4556213"/>
              <a:ext cx="538387" cy="199256"/>
            </a:xfrm>
            <a:prstGeom prst="rightArrow">
              <a:avLst/>
            </a:prstGeom>
            <a:solidFill>
              <a:srgbClr val="005AA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4757334" y="5375992"/>
              <a:ext cx="2318326" cy="1158067"/>
            </a:xfrm>
            <a:prstGeom prst="roundRect">
              <a:avLst/>
            </a:prstGeom>
            <a:solidFill>
              <a:srgbClr val="00914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Преподавателей обучено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37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8179406" y="5375992"/>
              <a:ext cx="3528125" cy="1158067"/>
            </a:xfrm>
            <a:prstGeom prst="roundRect">
              <a:avLst/>
            </a:prstGeom>
            <a:solidFill>
              <a:srgbClr val="00914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Выдано удостоверений о повышении квалификации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63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>
            <a:normAutofit/>
          </a:bodyPr>
          <a:lstStyle/>
          <a:p>
            <a:r>
              <a:rPr lang="ru-RU" dirty="0"/>
              <a:t>Инженерная школа ГУАП. Структура: лаборатории и отделы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8232E0-5559-4AF9-A893-83F9A58FB63C}"/>
              </a:ext>
            </a:extLst>
          </p:cNvPr>
          <p:cNvSpPr txBox="1"/>
          <p:nvPr/>
        </p:nvSpPr>
        <p:spPr>
          <a:xfrm>
            <a:off x="2638375" y="4244680"/>
            <a:ext cx="303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ru-RU" sz="2000" dirty="0">
              <a:solidFill>
                <a:srgbClr val="02508E"/>
              </a:solidFill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2508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9F1493-E565-4F7E-BFAF-045CA7042A17}"/>
              </a:ext>
            </a:extLst>
          </p:cNvPr>
          <p:cNvSpPr txBox="1"/>
          <p:nvPr/>
        </p:nvSpPr>
        <p:spPr>
          <a:xfrm>
            <a:off x="334963" y="964888"/>
            <a:ext cx="59769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Структура ИШ ГУАП</a:t>
            </a:r>
          </a:p>
          <a:p>
            <a:pPr marL="444500" indent="-26193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Администрация;</a:t>
            </a:r>
          </a:p>
          <a:p>
            <a:pPr marL="444500" indent="-26193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Научно-методический совет;</a:t>
            </a:r>
          </a:p>
          <a:p>
            <a:pPr marL="444500" indent="45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Лаборатория кибербезопасности;</a:t>
            </a:r>
          </a:p>
          <a:p>
            <a:pPr marL="444500" indent="45000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Лаборатория  интернета вещей;</a:t>
            </a:r>
          </a:p>
          <a:p>
            <a:pPr marL="444500" indent="45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Лаборатория робототехники;</a:t>
            </a:r>
          </a:p>
          <a:p>
            <a:pPr marL="444500" indent="45000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Инженерный гараж;</a:t>
            </a:r>
          </a:p>
          <a:p>
            <a:pPr marL="444500" indent="45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Лаборатория энергетики;</a:t>
            </a:r>
          </a:p>
          <a:p>
            <a:pPr marL="444500" indent="45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Лаборатория Беспилотных авиационных систем;</a:t>
            </a:r>
          </a:p>
          <a:p>
            <a:pPr marL="444500" indent="45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Лаборатория искусственного интеллекта;</a:t>
            </a:r>
          </a:p>
          <a:p>
            <a:pPr marL="444500" indent="45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Студенческое конструкторское бюро «Силовые машины-ГУАП»;</a:t>
            </a:r>
          </a:p>
          <a:p>
            <a:pPr marL="444500" indent="45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Лаборатория автоматизации технологических процессов;</a:t>
            </a:r>
          </a:p>
          <a:p>
            <a:pPr marL="444500" indent="45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Лаборатория когнитивных исследований.</a:t>
            </a:r>
          </a:p>
          <a:p>
            <a:pPr marL="444500" indent="-26193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Энергетический клуб.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BBC3A47-E6FF-45A0-9EDE-E059946C4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325" y="5775325"/>
            <a:ext cx="1276350" cy="533400"/>
          </a:xfrm>
          <a:prstGeom prst="rect">
            <a:avLst/>
          </a:prstGeom>
        </p:spPr>
      </p:pic>
      <p:pic>
        <p:nvPicPr>
          <p:cNvPr id="22" name="Picture 4" descr="https://media.guap.ru/4649/_title.jpg?s=lg">
            <a:extLst>
              <a:ext uri="{FF2B5EF4-FFF2-40B4-BE49-F238E27FC236}">
                <a16:creationId xmlns:a16="http://schemas.microsoft.com/office/drawing/2014/main" id="{CAFBB637-D151-4504-B62A-F8F05D6D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0725" y="1125538"/>
            <a:ext cx="1885950" cy="28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media.guap.ru/4557/_title.jpg?s=lg">
            <a:extLst>
              <a:ext uri="{FF2B5EF4-FFF2-40B4-BE49-F238E27FC236}">
                <a16:creationId xmlns:a16="http://schemas.microsoft.com/office/drawing/2014/main" id="{10392CD1-2B28-4599-98D9-225AFDC2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4480289"/>
            <a:ext cx="2437915" cy="18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s://media.guap.ru/4627/_title.jpg?s=sm">
            <a:extLst>
              <a:ext uri="{FF2B5EF4-FFF2-40B4-BE49-F238E27FC236}">
                <a16:creationId xmlns:a16="http://schemas.microsoft.com/office/drawing/2014/main" id="{D254146B-8A7C-445D-A041-944AD768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351" y="4110356"/>
            <a:ext cx="2995050" cy="16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0227E78-FE07-47C1-88E3-09C515ED65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900" y="1125224"/>
            <a:ext cx="3056876" cy="2732142"/>
          </a:xfrm>
          <a:prstGeom prst="rect">
            <a:avLst/>
          </a:prstGeom>
        </p:spPr>
      </p:pic>
      <p:pic>
        <p:nvPicPr>
          <p:cNvPr id="31" name="Picture 4" descr="https://media.guap.ru/4406/001.jpg?s=lg">
            <a:extLst>
              <a:ext uri="{FF2B5EF4-FFF2-40B4-BE49-F238E27FC236}">
                <a16:creationId xmlns:a16="http://schemas.microsoft.com/office/drawing/2014/main" id="{B0E53441-AD71-431E-987F-19BAE4AF8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560" y="4221163"/>
            <a:ext cx="3137459" cy="20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1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>
            <a:normAutofit/>
          </a:bodyPr>
          <a:lstStyle/>
          <a:p>
            <a:r>
              <a:rPr lang="ru-RU" dirty="0"/>
              <a:t>Компетенции </a:t>
            </a:r>
            <a:r>
              <a:rPr lang="ru-RU" dirty="0" err="1"/>
              <a:t>WorldSkills</a:t>
            </a:r>
            <a:r>
              <a:rPr lang="ru-RU" dirty="0"/>
              <a:t> и </a:t>
            </a:r>
            <a:r>
              <a:rPr lang="ru-RU" dirty="0" err="1"/>
              <a:t>FutureSkills</a:t>
            </a:r>
            <a:r>
              <a:rPr lang="ru-RU" dirty="0"/>
              <a:t> в ГУАП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2" name="Rectangle 37"/>
          <p:cNvSpPr/>
          <p:nvPr/>
        </p:nvSpPr>
        <p:spPr>
          <a:xfrm>
            <a:off x="1306513" y="4857750"/>
            <a:ext cx="9815904" cy="393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738510" y="3361604"/>
            <a:ext cx="54428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428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18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428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Компетенций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428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428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428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Компетенции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4287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428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на этапе ввода в движение: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Техносферная безопасность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Инжиниринг качества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9549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Экспортная деятельность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9549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9549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614" y="1057673"/>
            <a:ext cx="109292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Интернет вещей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/</a:t>
            </a:r>
            <a:r>
              <a:rPr lang="en-US" b="1" dirty="0">
                <a:solidFill>
                  <a:srgbClr val="09549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E42C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Корпоративная защита от внутренних угроз информационной безопасности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42C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Инженерия космических систем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E42C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Эксплуатация беспилотных авиационных систем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42C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59A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Квантовые технологии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9A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E42C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Цифровая метрология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42C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Мобильная робототехника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E42C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Промышленная робототехника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42C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Интернет маркетинг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E42C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Машинное обучение и большие данные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42C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Программные решения для бизнеса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E42C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Разработка виртуальной и дополненной реальности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42C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Разработка мобильных приложений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9549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lang="ru-RU" b="1" dirty="0">
                <a:solidFill>
                  <a:srgbClr val="E42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Технологическое предпринимательство</a:t>
            </a:r>
            <a:r>
              <a:rPr lang="en-US" b="1" dirty="0">
                <a:solidFill>
                  <a:srgbClr val="E42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lang="ru-RU" b="1" dirty="0">
                <a:solidFill>
                  <a:srgbClr val="E42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Облачные технологии</a:t>
            </a:r>
            <a:r>
              <a:rPr lang="en-US" b="1" dirty="0">
                <a:solidFill>
                  <a:srgbClr val="E42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ru-RU" b="1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Мехатроника</a:t>
            </a:r>
            <a:r>
              <a:rPr lang="en-US" b="1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ru-RU" b="1" dirty="0">
                <a:solidFill>
                  <a:srgbClr val="E42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Цифровое производство</a:t>
            </a:r>
            <a:r>
              <a:rPr lang="en-US" b="1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ru-RU" b="1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Радиотехника 5</a:t>
            </a:r>
            <a:r>
              <a:rPr lang="en-US" b="1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 </a:t>
            </a:r>
            <a:r>
              <a:rPr lang="ru-RU" b="1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последующих поколений</a:t>
            </a:r>
            <a:endParaRPr lang="en-US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0A223164-7F6E-45BF-A82E-69C1DFC38D9C}"/>
              </a:ext>
            </a:extLst>
          </p:cNvPr>
          <p:cNvSpPr/>
          <p:nvPr/>
        </p:nvSpPr>
        <p:spPr>
          <a:xfrm>
            <a:off x="5657850" y="3546337"/>
            <a:ext cx="5838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428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8  Факультетов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428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70 Экспертов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4287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428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18 Менеджеров компетенций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428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8 Разработчиков компетенций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428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Свыше 200 студентов в Чемпионатном движении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4287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Более 10 чемпионатов в год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9549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>
            <a:normAutofit/>
          </a:bodyPr>
          <a:lstStyle/>
          <a:p>
            <a:r>
              <a:rPr lang="ru-RU" dirty="0"/>
              <a:t>Национальные Победы ГУАП в 2020-2021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29296" y="4740029"/>
            <a:ext cx="8113094" cy="71911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2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35015" y="1301033"/>
            <a:ext cx="8227413" cy="52237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2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52997" y="1986651"/>
            <a:ext cx="8210254" cy="6845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2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076273" y="2746239"/>
            <a:ext cx="8166117" cy="642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2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86799" y="3451885"/>
            <a:ext cx="8166116" cy="82011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2"/>
          </a:p>
        </p:txBody>
      </p:sp>
      <p:sp>
        <p:nvSpPr>
          <p:cNvPr id="41" name="TextBox 40"/>
          <p:cNvSpPr txBox="1"/>
          <p:nvPr/>
        </p:nvSpPr>
        <p:spPr>
          <a:xfrm>
            <a:off x="2456953" y="3365903"/>
            <a:ext cx="7704104" cy="8597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762" tIns="43762" rIns="43762" bIns="43762" numCol="1" spcCol="1270" anchor="ctr" anchorCtr="0">
            <a:noAutofit/>
          </a:bodyPr>
          <a:lstStyle/>
          <a:p>
            <a:pPr algn="ctr" defTabSz="7658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 награды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национальный чемпионат сквозных рабочих профессий высокотехнологичных отраслей экономики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HI-TECH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66474" y="1093830"/>
            <a:ext cx="7659052" cy="9027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762" tIns="43762" rIns="43762" bIns="43762" numCol="1" spcCol="1270" anchor="ctr" anchorCtr="0">
            <a:no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4 награды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Финал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VIII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национального чемпионата </a:t>
            </a:r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Молодые профессионалы»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66474" y="4803141"/>
            <a:ext cx="7823731" cy="5549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762" tIns="43762" rIns="43762" bIns="43762" numCol="1" spcCol="1270" anchor="ctr" anchorCtr="0">
            <a:no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Золото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национальный чемпионат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FutureSkills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Team Challenge /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Цифровые возможности для бизнеса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97941" y="1986651"/>
            <a:ext cx="7963116" cy="6845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762" tIns="43762" rIns="43762" bIns="43762" numCol="1" spcCol="1270" anchor="ctr" anchorCtr="0">
            <a:noAutofit/>
          </a:bodyPr>
          <a:lstStyle/>
          <a:p>
            <a:pPr algn="ctr" defTabSz="7658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 наград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Финал IV национального межвузовского чемпионата по стандартам </a:t>
            </a:r>
            <a:r>
              <a:rPr lang="ru-RU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WorldSkills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(II место в стране)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66474" y="2678773"/>
            <a:ext cx="7659052" cy="8201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762" tIns="43762" rIns="43762" bIns="43762" numCol="1" spcCol="1270" anchor="ctr" anchorCtr="0">
            <a:noAutofit/>
          </a:bodyPr>
          <a:lstStyle/>
          <a:p>
            <a:pPr algn="ctr" defTabSz="7658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23 награды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 Открытый региональный чемпионат Санкт-Петербурга </a:t>
            </a:r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стандартам </a:t>
            </a:r>
            <a:r>
              <a:rPr lang="ru-RU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WorldSkills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00484" y="843954"/>
            <a:ext cx="800973" cy="4495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762" tIns="43762" rIns="43762" bIns="43762" numCol="1" spcCol="1270" anchor="ctr" anchorCtr="0">
            <a:no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86D497-49A7-4B4B-80D7-F60CFB15A95C}"/>
              </a:ext>
            </a:extLst>
          </p:cNvPr>
          <p:cNvSpPr txBox="1"/>
          <p:nvPr/>
        </p:nvSpPr>
        <p:spPr>
          <a:xfrm>
            <a:off x="5695514" y="4269166"/>
            <a:ext cx="800973" cy="4495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762" tIns="43762" rIns="43762" bIns="43762" numCol="1" spcCol="1270" anchor="ctr" anchorCtr="0">
            <a:no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2021</a:t>
            </a:r>
          </a:p>
        </p:txBody>
      </p:sp>
      <p:sp>
        <p:nvSpPr>
          <p:cNvPr id="48" name="Скругленный прямоугольник 6">
            <a:extLst>
              <a:ext uri="{FF2B5EF4-FFF2-40B4-BE49-F238E27FC236}">
                <a16:creationId xmlns:a16="http://schemas.microsoft.com/office/drawing/2014/main" id="{666781EF-D4EC-4847-B9C9-20151B7C6A80}"/>
              </a:ext>
            </a:extLst>
          </p:cNvPr>
          <p:cNvSpPr/>
          <p:nvPr/>
        </p:nvSpPr>
        <p:spPr>
          <a:xfrm>
            <a:off x="2139820" y="5543578"/>
            <a:ext cx="8113094" cy="71911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2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052E2F-C35B-4065-8876-BDE48A0220CE}"/>
              </a:ext>
            </a:extLst>
          </p:cNvPr>
          <p:cNvSpPr txBox="1"/>
          <p:nvPr/>
        </p:nvSpPr>
        <p:spPr>
          <a:xfrm>
            <a:off x="2361536" y="5442574"/>
            <a:ext cx="7911415" cy="8201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762" tIns="43762" rIns="43762" bIns="43762" numCol="1" spcCol="1270" anchor="ctr" anchorCtr="0">
            <a:no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награды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Финал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IX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национального чемпионата «Молодые профессионалы»</a:t>
            </a:r>
          </a:p>
        </p:txBody>
      </p:sp>
    </p:spTree>
    <p:extLst>
      <p:ext uri="{BB962C8B-B14F-4D97-AF65-F5344CB8AC3E}">
        <p14:creationId xmlns:p14="http://schemas.microsoft.com/office/powerpoint/2010/main" val="24410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>
            <a:normAutofit/>
          </a:bodyPr>
          <a:lstStyle/>
          <a:p>
            <a:r>
              <a:rPr lang="ru-RU" dirty="0"/>
              <a:t>Вклад ГУАП в национальные </a:t>
            </a:r>
            <a:r>
              <a:rPr lang="ru-RU" dirty="0" smtClean="0"/>
              <a:t>достижения</a:t>
            </a:r>
            <a:endParaRPr lang="ru-RU" dirty="0"/>
          </a:p>
        </p:txBody>
      </p:sp>
      <p:sp>
        <p:nvSpPr>
          <p:cNvPr id="17" name="Rectangle 37"/>
          <p:cNvSpPr/>
          <p:nvPr/>
        </p:nvSpPr>
        <p:spPr>
          <a:xfrm>
            <a:off x="1668252" y="4974091"/>
            <a:ext cx="944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08394"/>
              </p:ext>
            </p:extLst>
          </p:nvPr>
        </p:nvGraphicFramePr>
        <p:xfrm>
          <a:off x="334962" y="1125539"/>
          <a:ext cx="11522075" cy="5013431"/>
        </p:xfrm>
        <a:graphic>
          <a:graphicData uri="http://schemas.openxmlformats.org/drawingml/2006/table">
            <a:tbl>
              <a:tblPr firstRow="1" firstCol="1" bandRow="1"/>
              <a:tblGrid>
                <a:gridCol w="11522075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</a:tblGrid>
              <a:tr h="880977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Студенты ГУАП в составе национальной сборной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WorldSkills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2020-2021  по Облачным технологиям и Разработке мобильных приложений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880977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Специализированный центр компетенций по Инженерии космических систем (2020)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1446382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Центр обучения по программе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Ворлдскиллс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Экспресс:  Инженерия космических систем, Корпоративная защита от внутренних угроз информационной безопасности;</a:t>
                      </a:r>
                    </a:p>
                    <a:p>
                      <a:pPr algn="l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/>
                      </a:r>
                      <a:b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Центр обучения по программам 50+: Корпоративная защита от внутренних угроз информационной безопасности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  <a:tr h="880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Площадка проведения Отборочных соревнований для участия в Финале национального чемпионата «Молодые профессионалы» по 5 компетенциям в 2019, 2020 и 2021 г.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55888"/>
                  </a:ext>
                </a:extLst>
              </a:tr>
              <a:tr h="924118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Разработка и ввод в движение новых компетенций, формирование новых кадровых рынков: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Корпоративная защита от внутренних угроз информационной безопасности,  Радиотехника 5 G  и последующих поколений, Цифровая метрология (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соразработчик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700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23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42802"/>
          </a:xfrm>
        </p:spPr>
        <p:txBody>
          <a:bodyPr>
            <a:normAutofit/>
          </a:bodyPr>
          <a:lstStyle/>
          <a:p>
            <a:r>
              <a:rPr lang="ru-RU" dirty="0" smtClean="0"/>
              <a:t>Привлечение финансирования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965677"/>
              </p:ext>
            </p:extLst>
          </p:nvPr>
        </p:nvGraphicFramePr>
        <p:xfrm>
          <a:off x="334961" y="1125538"/>
          <a:ext cx="11522075" cy="4184509"/>
        </p:xfrm>
        <a:graphic>
          <a:graphicData uri="http://schemas.openxmlformats.org/drawingml/2006/table">
            <a:tbl>
              <a:tblPr firstRow="1" firstCol="1" bandRow="1"/>
              <a:tblGrid>
                <a:gridCol w="5151437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3567067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  <a:gridCol w="2803571">
                  <a:extLst>
                    <a:ext uri="{9D8B030D-6E8A-4147-A177-3AD203B41FA5}">
                      <a16:colId xmlns:a16="http://schemas.microsoft.com/office/drawing/2014/main" val="1554779527"/>
                    </a:ext>
                  </a:extLst>
                </a:gridCol>
              </a:tblGrid>
              <a:tr h="390934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Источник финансирования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1400" b="0" dirty="0" err="1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63069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Межвузовские чемпионаты</a:t>
                      </a:r>
                      <a:endParaRPr lang="ru-RU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Правительство Санкт-Петербурга </a:t>
                      </a:r>
                      <a:endParaRPr lang="ru-RU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6306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Научно исследовательская работа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Агентство развития профессионального мастерства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6306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Отборочные соревнования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0" indent="-3619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Команды, вузы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5,1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  <a:tr h="6306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Комплектование лаборатории «Цифровая метрология»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Митутойо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РУС»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255888"/>
                  </a:ext>
                </a:extLst>
              </a:tr>
              <a:tr h="6306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Проект «Методическое сопровождение внедрения образовательных программ по компетенциям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FutureSkills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 образовательную деятельность вузов» 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Минобрнауки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РФ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552827"/>
                  </a:ext>
                </a:extLst>
              </a:tr>
              <a:tr h="630699">
                <a:tc gridSpan="2"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94,6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24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7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/>
          <a:lstStyle/>
          <a:p>
            <a:pPr marL="265113"/>
            <a:r>
              <a:rPr lang="ru-RU" dirty="0"/>
              <a:t>ГУАП на карте Санкт-Петербурга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1. Стратегическое позиционирование</a:t>
            </a:r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>
            <a:extLst>
              <a:ext uri="{FF2B5EF4-FFF2-40B4-BE49-F238E27FC236}">
                <a16:creationId xmlns:a16="http://schemas.microsoft.com/office/drawing/2014/main" id="{48C43A40-1A27-BE44-A1AE-E14DFCBC5D1E}"/>
              </a:ext>
            </a:extLst>
          </p:cNvPr>
          <p:cNvSpPr/>
          <p:nvPr/>
        </p:nvSpPr>
        <p:spPr>
          <a:xfrm>
            <a:off x="682664" y="4791473"/>
            <a:ext cx="5531666" cy="1554289"/>
          </a:xfrm>
          <a:prstGeom prst="round2Diag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97548"/>
              </p:ext>
            </p:extLst>
          </p:nvPr>
        </p:nvGraphicFramePr>
        <p:xfrm>
          <a:off x="706881" y="1209678"/>
          <a:ext cx="5609984" cy="3328503"/>
        </p:xfrm>
        <a:graphic>
          <a:graphicData uri="http://schemas.openxmlformats.org/drawingml/2006/table">
            <a:tbl>
              <a:tblPr firstRow="1" bandRow="1"/>
              <a:tblGrid>
                <a:gridCol w="1879592">
                  <a:extLst>
                    <a:ext uri="{9D8B030D-6E8A-4147-A177-3AD203B41FA5}">
                      <a16:colId xmlns:a16="http://schemas.microsoft.com/office/drawing/2014/main" val="199074814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76871781"/>
                    </a:ext>
                  </a:extLst>
                </a:gridCol>
                <a:gridCol w="1901592">
                  <a:extLst>
                    <a:ext uri="{9D8B030D-6E8A-4147-A177-3AD203B41FA5}">
                      <a16:colId xmlns:a16="http://schemas.microsoft.com/office/drawing/2014/main" val="1452423941"/>
                    </a:ext>
                  </a:extLst>
                </a:gridCol>
              </a:tblGrid>
              <a:tr h="1109501">
                <a:tc>
                  <a:txBody>
                    <a:bodyPr/>
                    <a:lstStyle/>
                    <a:p>
                      <a:pPr marR="0" lvl="0" algn="ctr" rtl="0" fontAlgn="b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6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75485" marR="75485" marT="75485" marB="75485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75485" marR="75485" marT="75485" marB="75485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6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75485" marR="75485" marT="75485" marB="75485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488505"/>
                  </a:ext>
                </a:extLst>
              </a:tr>
              <a:tr h="110950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6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75485" marR="75485" marT="75485" marB="75485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75485" marR="75485" marT="75485" marB="75485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6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75485" marR="75485" marT="75485" marB="75485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46127"/>
                  </a:ext>
                </a:extLst>
              </a:tr>
              <a:tr h="1109501">
                <a:tc>
                  <a:txBody>
                    <a:bodyPr/>
                    <a:lstStyle/>
                    <a:p>
                      <a:pPr algn="ctr"/>
                      <a:endParaRPr lang="ru-RU" sz="16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75485" marR="75485" marT="75485" marB="75485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75485" marR="75485" marT="75485" marB="75485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6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75485" marR="75485" marT="75485" marB="75485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98398"/>
                  </a:ext>
                </a:extLst>
              </a:tr>
            </a:tbl>
          </a:graphicData>
        </a:graphic>
      </p:graphicFrame>
      <p:sp>
        <p:nvSpPr>
          <p:cNvPr id="14" name="Прямоугольник с двумя скругленными противолежащими углами 13">
            <a:extLst>
              <a:ext uri="{FF2B5EF4-FFF2-40B4-BE49-F238E27FC236}">
                <a16:creationId xmlns:a16="http://schemas.microsoft.com/office/drawing/2014/main" id="{48C43A40-1A27-BE44-A1AE-E14DFCBC5D1E}"/>
              </a:ext>
            </a:extLst>
          </p:cNvPr>
          <p:cNvSpPr/>
          <p:nvPr/>
        </p:nvSpPr>
        <p:spPr>
          <a:xfrm>
            <a:off x="7260385" y="1090854"/>
            <a:ext cx="4596654" cy="2249776"/>
          </a:xfrm>
          <a:prstGeom prst="round2Diag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7591" y="716053"/>
            <a:ext cx="595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Типология вузов СПб в зависимости от </a:t>
            </a:r>
            <a:r>
              <a:rPr lang="ru-RU" sz="140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динамики </a:t>
            </a:r>
            <a:r>
              <a:rPr lang="ru-RU" sz="140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изменений, </a:t>
            </a:r>
            <a:r>
              <a:rPr lang="ru-RU" sz="14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4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объема </a:t>
            </a:r>
            <a:r>
              <a:rPr lang="ru-RU" sz="14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ресурсов для развития и масштаба влияния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5444" y="1315235"/>
            <a:ext cx="443508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Почему ГУАП</a:t>
            </a:r>
            <a:r>
              <a:rPr lang="en-US" sz="14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Большое </a:t>
            </a: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количество студентов. Подготовка многопрофильных специалистов высокого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en-US" sz="1100" dirty="0" smtClean="0">
              <a:solidFill>
                <a:srgbClr val="02508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Связи с промышленными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предприятиями</a:t>
            </a:r>
            <a:b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органами власти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региона</a:t>
            </a:r>
            <a:endParaRPr lang="en-US" sz="1100" dirty="0" smtClean="0">
              <a:solidFill>
                <a:srgbClr val="02508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Местоположение, </a:t>
            </a: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«транспортных коридоров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  <a:endParaRPr lang="en-US" sz="1100" dirty="0" smtClean="0">
              <a:solidFill>
                <a:srgbClr val="02508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Исследовательские коллективы мирового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en-US" sz="1100" dirty="0" smtClean="0">
              <a:solidFill>
                <a:srgbClr val="02508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Финансирование, </a:t>
            </a: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размер заработной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платы</a:t>
            </a:r>
            <a:endParaRPr lang="en-US" sz="1100" dirty="0" smtClean="0">
              <a:solidFill>
                <a:srgbClr val="02508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Международные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связи, </a:t>
            </a: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близость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границ</a:t>
            </a:r>
            <a:endParaRPr lang="ru-RU" sz="1100" dirty="0">
              <a:solidFill>
                <a:srgbClr val="02508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633840"/>
              </p:ext>
            </p:extLst>
          </p:nvPr>
        </p:nvGraphicFramePr>
        <p:xfrm>
          <a:off x="6762466" y="3453629"/>
          <a:ext cx="5101779" cy="3076323"/>
        </p:xfrm>
        <a:graphic>
          <a:graphicData uri="http://schemas.openxmlformats.org/drawingml/2006/table">
            <a:tbl>
              <a:tblPr firstRow="1" bandRow="1"/>
              <a:tblGrid>
                <a:gridCol w="716507">
                  <a:extLst>
                    <a:ext uri="{9D8B030D-6E8A-4147-A177-3AD203B41FA5}">
                      <a16:colId xmlns:a16="http://schemas.microsoft.com/office/drawing/2014/main" val="949820692"/>
                    </a:ext>
                  </a:extLst>
                </a:gridCol>
                <a:gridCol w="661917">
                  <a:extLst>
                    <a:ext uri="{9D8B030D-6E8A-4147-A177-3AD203B41FA5}">
                      <a16:colId xmlns:a16="http://schemas.microsoft.com/office/drawing/2014/main" val="1990748149"/>
                    </a:ext>
                  </a:extLst>
                </a:gridCol>
                <a:gridCol w="849766">
                  <a:extLst>
                    <a:ext uri="{9D8B030D-6E8A-4147-A177-3AD203B41FA5}">
                      <a16:colId xmlns:a16="http://schemas.microsoft.com/office/drawing/2014/main" val="3676871781"/>
                    </a:ext>
                  </a:extLst>
                </a:gridCol>
                <a:gridCol w="997263">
                  <a:extLst>
                    <a:ext uri="{9D8B030D-6E8A-4147-A177-3AD203B41FA5}">
                      <a16:colId xmlns:a16="http://schemas.microsoft.com/office/drawing/2014/main" val="1452423941"/>
                    </a:ext>
                  </a:extLst>
                </a:gridCol>
                <a:gridCol w="664617">
                  <a:extLst>
                    <a:ext uri="{9D8B030D-6E8A-4147-A177-3AD203B41FA5}">
                      <a16:colId xmlns:a16="http://schemas.microsoft.com/office/drawing/2014/main" val="1880596640"/>
                    </a:ext>
                  </a:extLst>
                </a:gridCol>
                <a:gridCol w="1211709">
                  <a:extLst>
                    <a:ext uri="{9D8B030D-6E8A-4147-A177-3AD203B41FA5}">
                      <a16:colId xmlns:a16="http://schemas.microsoft.com/office/drawing/2014/main" val="1765187995"/>
                    </a:ext>
                  </a:extLst>
                </a:gridCol>
              </a:tblGrid>
              <a:tr h="61954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700" b="0" dirty="0">
                        <a:solidFill>
                          <a:srgbClr val="CB13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Число</a:t>
                      </a:r>
                      <a:b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</a:b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студентов</a:t>
                      </a:r>
                      <a:b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</a:b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чел.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Кол-во</a:t>
                      </a:r>
                      <a:b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</a:b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реализуемых</a:t>
                      </a:r>
                      <a:r>
                        <a:rPr lang="ru-RU" sz="900" b="0" i="0" u="none" strike="noStrike" cap="none" baseline="0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/>
                      </a:r>
                      <a:br>
                        <a:rPr lang="ru-RU" sz="900" b="0" i="0" u="none" strike="noStrike" cap="none" baseline="0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</a:br>
                      <a:r>
                        <a:rPr lang="ru-RU" sz="900" b="0" i="0" u="none" strike="noStrike" cap="none" baseline="0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УГСН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Доля</a:t>
                      </a:r>
                      <a:b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</a:br>
                      <a:r>
                        <a:rPr lang="ru-RU" sz="900" b="0" i="0" u="none" strike="noStrike" cap="none" dirty="0" err="1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финансиров</a:t>
                      </a:r>
                      <a:r>
                        <a:rPr lang="en-US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.</a:t>
                      </a: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/>
                      </a:r>
                      <a:b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</a:br>
                      <a:r>
                        <a:rPr lang="ru-RU" sz="900" b="0" i="0" u="none" strike="noStrike" cap="none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от ОД, </a:t>
                      </a: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%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Доля ВБС </a:t>
                      </a: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/>
                      </a:r>
                      <a:b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</a:b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в 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доходах </a:t>
                      </a: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/>
                      </a:r>
                      <a:b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</a:br>
                      <a:r>
                        <a:rPr lang="ru-RU" sz="900" b="0" i="0" u="none" strike="noStrike" cap="none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от ОД, </a:t>
                      </a: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%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Количество</a:t>
                      </a:r>
                      <a:b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</a:b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цитирований </a:t>
                      </a:r>
                      <a:r>
                        <a:rPr lang="ru-RU" sz="900" b="0" i="0" u="none" strike="noStrike" cap="none" dirty="0" err="1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Scopus</a:t>
                      </a: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 на 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100 </a:t>
                      </a: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НПР </a:t>
                      </a:r>
                      <a:b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</a:br>
                      <a:r>
                        <a:rPr lang="ru-RU" sz="900" b="0" i="0" u="none" strike="noStrike" cap="none" dirty="0" smtClean="0">
                          <a:solidFill>
                            <a:srgbClr val="02508E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за последние 5 лет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004541"/>
                  </a:ext>
                </a:extLst>
              </a:tr>
              <a:tr h="2729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rgbClr val="CB1357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ГУАП</a:t>
                      </a:r>
                    </a:p>
                  </a:txBody>
                  <a:tcPr marL="51183" marR="51183" marT="51183" marB="5118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14020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22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 rtl="0" fontAlgn="b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91,93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34,39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460,54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71206"/>
                  </a:ext>
                </a:extLst>
              </a:tr>
              <a:tr h="2729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dirty="0" err="1">
                          <a:solidFill>
                            <a:srgbClr val="004F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Политех</a:t>
                      </a:r>
                      <a:endParaRPr sz="1100" b="0" i="0" dirty="0">
                        <a:solidFill>
                          <a:srgbClr val="004F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ctr" rtl="0" fontAlgn="b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33111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29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66,77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29,68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ctr" rtl="0" fontAlgn="b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2805,84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488505"/>
                  </a:ext>
                </a:extLst>
              </a:tr>
              <a:tr h="2729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dirty="0">
                          <a:solidFill>
                            <a:srgbClr val="004F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ИТМО</a:t>
                      </a:r>
                      <a:endParaRPr sz="1100" b="0" i="0" dirty="0">
                        <a:solidFill>
                          <a:srgbClr val="004F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12711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18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56,14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17,11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2409,97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046127"/>
                  </a:ext>
                </a:extLst>
              </a:tr>
              <a:tr h="2729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dirty="0">
                          <a:solidFill>
                            <a:srgbClr val="004F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ЛЭТИ</a:t>
                      </a:r>
                      <a:endParaRPr sz="1100" b="0" i="0" dirty="0">
                        <a:solidFill>
                          <a:srgbClr val="004F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9521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11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59,73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19,22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855,6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498398"/>
                  </a:ext>
                </a:extLst>
              </a:tr>
              <a:tr h="2729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F9F"/>
                        </a:buClr>
                        <a:buSzPts val="1600"/>
                        <a:buFont typeface="Roboto"/>
                        <a:buNone/>
                      </a:pPr>
                      <a:r>
                        <a:rPr lang="ru-RU" sz="1100" b="0" i="0" dirty="0">
                          <a:solidFill>
                            <a:srgbClr val="004F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ПГУПС</a:t>
                      </a:r>
                      <a:endParaRPr sz="1100" b="0" i="0" dirty="0">
                        <a:solidFill>
                          <a:srgbClr val="004F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13578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11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66,34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ctr" rtl="0" fontAlgn="b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44,29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173,45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90675"/>
                  </a:ext>
                </a:extLst>
              </a:tr>
              <a:tr h="2729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dirty="0" err="1">
                          <a:solidFill>
                            <a:srgbClr val="004F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Военмех</a:t>
                      </a:r>
                      <a:endParaRPr sz="1100" b="0" i="0" dirty="0">
                        <a:solidFill>
                          <a:srgbClr val="004F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6545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11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77,69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20,36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44,62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296035"/>
                  </a:ext>
                </a:extLst>
              </a:tr>
              <a:tr h="2729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4F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Горный</a:t>
                      </a:r>
                    </a:p>
                  </a:txBody>
                  <a:tcPr marL="51183" marR="51183" marT="51183" marB="5118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8033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16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50,42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9,86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905,41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601223"/>
                  </a:ext>
                </a:extLst>
              </a:tr>
              <a:tr h="2729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4F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СПБМТУ</a:t>
                      </a:r>
                      <a:endParaRPr sz="1100" b="0" i="0" u="none" strike="noStrike" dirty="0">
                        <a:solidFill>
                          <a:srgbClr val="004F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5669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15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47,5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14,36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44,22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611725"/>
                  </a:ext>
                </a:extLst>
              </a:tr>
              <a:tr h="2729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dirty="0" smtClean="0">
                          <a:solidFill>
                            <a:srgbClr val="004F9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СПБГТИ</a:t>
                      </a:r>
                      <a:endParaRPr sz="1100" b="0" i="0" u="none" strike="noStrike" dirty="0">
                        <a:solidFill>
                          <a:srgbClr val="004F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8883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12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80,21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38,98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Arial"/>
                        </a:rPr>
                        <a:t>1040,97</a:t>
                      </a:r>
                      <a:endParaRPr lang="ru-RU" sz="1100" b="0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Arial"/>
                      </a:endParaRPr>
                    </a:p>
                  </a:txBody>
                  <a:tcPr marL="51183" marR="51183" marT="51183" marB="51183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189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25935" y="1301266"/>
            <a:ext cx="45678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3070A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Указаны численность студентов на 2019 г. (чел.)  и порядковый номер в рейтинге вузов России – 2020  </a:t>
            </a:r>
            <a:r>
              <a:rPr lang="en-US" sz="1050" dirty="0">
                <a:solidFill>
                  <a:srgbClr val="3070A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Forbes</a:t>
            </a:r>
            <a:endParaRPr lang="ru-RU" sz="1050" dirty="0">
              <a:solidFill>
                <a:srgbClr val="3070A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047667" y="1272106"/>
            <a:ext cx="4933307" cy="3182364"/>
            <a:chOff x="688719" y="1549691"/>
            <a:chExt cx="4632813" cy="328058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689" y="3061625"/>
              <a:ext cx="476181" cy="47618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486276" y="2958334"/>
              <a:ext cx="470000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7 705</a:t>
              </a:r>
            </a:p>
            <a:p>
              <a:pPr algn="ctr">
                <a:lnSpc>
                  <a:spcPct val="80000"/>
                </a:lnSpc>
              </a:pPr>
              <a:r>
                <a:rPr lang="ru-RU" sz="900" i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№</a:t>
              </a:r>
              <a: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30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905348" y="1856540"/>
              <a:ext cx="760957" cy="774252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4650755" y="1620080"/>
              <a:ext cx="649463" cy="64803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3929" y="2241500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28 780</a:t>
              </a:r>
              <a:b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900" i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№</a:t>
              </a:r>
              <a: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r>
                <a:rPr lang="en-US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7</a:t>
              </a:r>
              <a:endParaRPr lang="ru-RU" sz="900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06762" y="1919908"/>
              <a:ext cx="534121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12 127</a:t>
              </a:r>
              <a:b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900" i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№</a:t>
              </a:r>
              <a:r>
                <a:rPr lang="en-US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</a:t>
              </a:r>
              <a:endParaRPr lang="ru-RU" sz="900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11520" y="3100586"/>
              <a:ext cx="470000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8 996</a:t>
              </a:r>
            </a:p>
            <a:p>
              <a:pPr algn="ctr">
                <a:lnSpc>
                  <a:spcPct val="80000"/>
                </a:lnSpc>
              </a:pPr>
              <a:r>
                <a:rPr lang="ru-RU" sz="900" i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№</a:t>
              </a:r>
              <a:r>
                <a:rPr lang="en-US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38</a:t>
              </a:r>
              <a:endParaRPr lang="ru-RU" sz="900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2865771" y="3052135"/>
              <a:ext cx="721400" cy="696563"/>
            </a:xfrm>
            <a:prstGeom prst="ellipse">
              <a:avLst/>
            </a:prstGeom>
            <a:noFill/>
            <a:ln w="28575">
              <a:solidFill>
                <a:srgbClr val="C121AA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81434" y="3453535"/>
              <a:ext cx="534121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solidFill>
                    <a:srgbClr val="CB135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14 883</a:t>
              </a:r>
            </a:p>
            <a:p>
              <a:pPr algn="ctr">
                <a:lnSpc>
                  <a:spcPct val="80000"/>
                </a:lnSpc>
              </a:pPr>
              <a:r>
                <a:rPr lang="ru-RU" sz="900" i="1" dirty="0">
                  <a:solidFill>
                    <a:srgbClr val="CB135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№</a:t>
              </a:r>
              <a:r>
                <a:rPr lang="ru-RU" sz="900" dirty="0">
                  <a:solidFill>
                    <a:srgbClr val="CB135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64</a:t>
              </a:r>
            </a:p>
          </p:txBody>
        </p:sp>
        <p:sp>
          <p:nvSpPr>
            <p:cNvPr id="29" name="Овал 28"/>
            <p:cNvSpPr/>
            <p:nvPr/>
          </p:nvSpPr>
          <p:spPr>
            <a:xfrm>
              <a:off x="794557" y="3055735"/>
              <a:ext cx="777159" cy="76883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1417085" y="2635683"/>
              <a:ext cx="616899" cy="61908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31" name="Прямая со стрелкой 30"/>
            <p:cNvCxnSpPr>
              <a:stCxn id="27" idx="0"/>
            </p:cNvCxnSpPr>
            <p:nvPr/>
          </p:nvCxnSpPr>
          <p:spPr>
            <a:xfrm flipV="1">
              <a:off x="3226470" y="2620030"/>
              <a:ext cx="3612" cy="432105"/>
            </a:xfrm>
            <a:prstGeom prst="straightConnector1">
              <a:avLst/>
            </a:prstGeom>
            <a:ln w="38100">
              <a:solidFill>
                <a:srgbClr val="C121AA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>
              <a:off x="2011784" y="3527990"/>
              <a:ext cx="865914" cy="401602"/>
            </a:xfrm>
            <a:prstGeom prst="straightConnector1">
              <a:avLst/>
            </a:prstGeom>
            <a:ln w="38100">
              <a:solidFill>
                <a:srgbClr val="C121AA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stCxn id="27" idx="6"/>
            </p:cNvCxnSpPr>
            <p:nvPr/>
          </p:nvCxnSpPr>
          <p:spPr>
            <a:xfrm>
              <a:off x="3587170" y="3400417"/>
              <a:ext cx="644779" cy="2669"/>
            </a:xfrm>
            <a:prstGeom prst="straightConnector1">
              <a:avLst/>
            </a:prstGeom>
            <a:ln w="38100">
              <a:solidFill>
                <a:srgbClr val="C121AA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212501" y="2832001"/>
              <a:ext cx="10278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i="1" dirty="0">
                  <a:solidFill>
                    <a:srgbClr val="4584D3">
                      <a:lumMod val="75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Присоединение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13844" y="3169584"/>
              <a:ext cx="69602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i="1" dirty="0">
                  <a:solidFill>
                    <a:srgbClr val="4584D3">
                      <a:lumMod val="75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Реформы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20049388">
              <a:off x="2104331" y="3639902"/>
              <a:ext cx="1155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i="1" dirty="0">
                  <a:solidFill>
                    <a:srgbClr val="4584D3">
                      <a:lumMod val="75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Отсутствие реформ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28866" y="3548212"/>
              <a:ext cx="53009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11 349</a:t>
              </a:r>
            </a:p>
            <a:p>
              <a:pPr algn="ctr">
                <a:lnSpc>
                  <a:spcPct val="80000"/>
                </a:lnSpc>
              </a:pPr>
              <a:r>
                <a:rPr lang="ru-RU" sz="900" i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№</a:t>
              </a:r>
              <a: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52</a:t>
              </a:r>
            </a:p>
          </p:txBody>
        </p:sp>
        <p:sp>
          <p:nvSpPr>
            <p:cNvPr id="38" name="Овал 37"/>
            <p:cNvSpPr/>
            <p:nvPr/>
          </p:nvSpPr>
          <p:spPr>
            <a:xfrm>
              <a:off x="1331826" y="3930133"/>
              <a:ext cx="637761" cy="6306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25751" y="4282336"/>
              <a:ext cx="470000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6 357</a:t>
              </a:r>
            </a:p>
            <a:p>
              <a:pPr algn="ctr">
                <a:lnSpc>
                  <a:spcPct val="80000"/>
                </a:lnSpc>
              </a:pPr>
              <a:r>
                <a:rPr lang="ru-RU" sz="900" i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№</a:t>
              </a:r>
              <a: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39</a:t>
              </a: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1162" y="2019176"/>
              <a:ext cx="740998" cy="197599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4470" y="1549691"/>
              <a:ext cx="667062" cy="471583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9054" y="2815704"/>
              <a:ext cx="299318" cy="299318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>
              <a:off x="2279402" y="2794983"/>
              <a:ext cx="566775" cy="58787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3048447" y="3036226"/>
              <a:ext cx="287538" cy="239549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6969" y="3200954"/>
              <a:ext cx="463580" cy="240181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"/>
            <a:stretch/>
          </p:blipFill>
          <p:spPr>
            <a:xfrm>
              <a:off x="1355901" y="4232070"/>
              <a:ext cx="119295" cy="15198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5274" y="4021734"/>
              <a:ext cx="495121" cy="167886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9503" y="2621827"/>
              <a:ext cx="351330" cy="349064"/>
            </a:xfrm>
            <a:prstGeom prst="rect">
              <a:avLst/>
            </a:prstGeom>
          </p:spPr>
        </p:pic>
        <p:sp>
          <p:nvSpPr>
            <p:cNvPr id="49" name="Овал 48"/>
            <p:cNvSpPr/>
            <p:nvPr/>
          </p:nvSpPr>
          <p:spPr>
            <a:xfrm>
              <a:off x="712853" y="3899176"/>
              <a:ext cx="439034" cy="445147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8719" y="4169581"/>
              <a:ext cx="4700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8 406</a:t>
              </a:r>
            </a:p>
            <a:p>
              <a:pPr algn="ctr">
                <a:lnSpc>
                  <a:spcPct val="50000"/>
                </a:lnSpc>
              </a:pPr>
              <a:r>
                <a:rPr lang="ru-RU" sz="900" i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</a:t>
              </a:r>
              <a:endParaRPr lang="ru-RU" sz="900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026" y="3883263"/>
              <a:ext cx="210853" cy="276941"/>
            </a:xfrm>
            <a:prstGeom prst="rect">
              <a:avLst/>
            </a:prstGeom>
          </p:spPr>
        </p:pic>
        <p:sp>
          <p:nvSpPr>
            <p:cNvPr id="52" name="Овал 51"/>
            <p:cNvSpPr/>
            <p:nvPr/>
          </p:nvSpPr>
          <p:spPr>
            <a:xfrm>
              <a:off x="879947" y="4329040"/>
              <a:ext cx="439034" cy="445147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5813" y="4599444"/>
              <a:ext cx="4700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ru-RU" sz="900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4 779</a:t>
              </a:r>
            </a:p>
            <a:p>
              <a:pPr algn="ctr">
                <a:lnSpc>
                  <a:spcPct val="50000"/>
                </a:lnSpc>
              </a:pPr>
              <a:r>
                <a:rPr lang="ru-RU" sz="900" i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</a:t>
              </a:r>
              <a:endParaRPr lang="ru-RU" sz="900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575" y="4296186"/>
              <a:ext cx="459905" cy="287440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799846" y="4881109"/>
            <a:ext cx="541448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Ведущие тематики ГУАП </a:t>
            </a:r>
            <a:r>
              <a:rPr lang="ru-RU" sz="1400" b="1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b="1" dirty="0" err="1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Scopus</a:t>
            </a:r>
            <a:r>
              <a:rPr lang="ru-RU" sz="14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400" b="1" dirty="0" err="1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</a:t>
            </a:r>
            <a:r>
              <a:rPr lang="ru-RU" sz="14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err="1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ru-RU" sz="14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err="1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Science</a:t>
            </a:r>
            <a:endParaRPr lang="ru-RU" sz="1400" b="1" dirty="0">
              <a:solidFill>
                <a:srgbClr val="02509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Технологии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обработки, </a:t>
            </a: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анализа и защиты данных: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алгоритмы, модели, </a:t>
            </a:r>
            <a:b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кодирование </a:t>
            </a: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декодирование, </a:t>
            </a: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хранения и анализа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Технологии связи и передачи данных: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протоколы, стандарты, </a:t>
            </a:r>
            <a:b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широкополосные сети, </a:t>
            </a: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интернет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вещей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Интеллектуальные приборы и технически сложные системы: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встроенные </a:t>
            </a:r>
            <a:b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системы, </a:t>
            </a: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радиотехнические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системы, RFID, </a:t>
            </a:r>
            <a:r>
              <a:rPr lang="ru-RU" sz="1100" dirty="0" err="1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кибер</a:t>
            </a:r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-физические </a:t>
            </a:r>
            <a:r>
              <a:rPr lang="ru-RU" sz="11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</a:t>
            </a:r>
            <a:endParaRPr lang="ru-RU" sz="1100" dirty="0">
              <a:solidFill>
                <a:srgbClr val="02508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597821" y="1231195"/>
            <a:ext cx="18392" cy="3285898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06881" y="4523963"/>
            <a:ext cx="5609984" cy="23218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6861" y="872100"/>
            <a:ext cx="267776" cy="10800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000" i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Значительный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3980" y="3795584"/>
            <a:ext cx="338554" cy="888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000" i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Небольшой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2963" y="2348022"/>
            <a:ext cx="338554" cy="11443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i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Объем ресурсов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6359539" y="1231195"/>
            <a:ext cx="5607" cy="3315986"/>
          </a:xfrm>
          <a:prstGeom prst="line">
            <a:avLst/>
          </a:prstGeom>
          <a:ln w="38100">
            <a:solidFill>
              <a:srgbClr val="E6286E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981001" y="2915977"/>
            <a:ext cx="233328" cy="87254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b="1" i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Масштаб влияния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36345" y="925269"/>
            <a:ext cx="338554" cy="10624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000" i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Глобальный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07854" y="3576730"/>
            <a:ext cx="338554" cy="11477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000" i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Национальный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1158927" y="4270872"/>
            <a:ext cx="4938738" cy="524609"/>
            <a:chOff x="829312" y="4851016"/>
            <a:chExt cx="4938738" cy="524609"/>
          </a:xfrm>
        </p:grpSpPr>
        <p:sp>
          <p:nvSpPr>
            <p:cNvPr id="66" name="TextBox 65"/>
            <p:cNvSpPr txBox="1"/>
            <p:nvPr/>
          </p:nvSpPr>
          <p:spPr>
            <a:xfrm>
              <a:off x="829312" y="5099829"/>
              <a:ext cx="1072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i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Традиционные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606646" y="5129404"/>
              <a:ext cx="9621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600" i="1">
                  <a:solidFill>
                    <a:srgbClr val="02509C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ru-RU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Динамичные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00982" y="4851016"/>
              <a:ext cx="14670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i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Динамика изменений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0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: вправо с вырезом 8">
            <a:extLst>
              <a:ext uri="{FF2B5EF4-FFF2-40B4-BE49-F238E27FC236}">
                <a16:creationId xmlns:a16="http://schemas.microsoft.com/office/drawing/2014/main" id="{60C1DC9D-4B17-4622-9BBF-286A377E9D0E}"/>
              </a:ext>
            </a:extLst>
          </p:cNvPr>
          <p:cNvSpPr/>
          <p:nvPr/>
        </p:nvSpPr>
        <p:spPr>
          <a:xfrm rot="19368238">
            <a:off x="5427406" y="4681939"/>
            <a:ext cx="2349664" cy="9237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2. Образовательная политика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12191999" cy="442803"/>
          </a:xfrm>
        </p:spPr>
        <p:txBody>
          <a:bodyPr>
            <a:normAutofit/>
          </a:bodyPr>
          <a:lstStyle/>
          <a:p>
            <a:r>
              <a:rPr lang="ru-RU" dirty="0"/>
              <a:t>Федеральный проект Университет </a:t>
            </a:r>
            <a:r>
              <a:rPr lang="ru-RU" dirty="0" err="1" smtClean="0"/>
              <a:t>FutureSkills</a:t>
            </a:r>
            <a:r>
              <a:rPr lang="ru-RU" dirty="0" smtClean="0"/>
              <a:t> 2021-2023 </a:t>
            </a:r>
            <a:r>
              <a:rPr lang="ru-RU" dirty="0" err="1"/>
              <a:t>г.г</a:t>
            </a:r>
            <a:r>
              <a:rPr lang="ru-RU" dirty="0"/>
              <a:t>.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418EF59-932F-48B0-8497-E3E64DC0E803}"/>
              </a:ext>
            </a:extLst>
          </p:cNvPr>
          <p:cNvSpPr txBox="1">
            <a:spLocks/>
          </p:cNvSpPr>
          <p:nvPr/>
        </p:nvSpPr>
        <p:spPr>
          <a:xfrm>
            <a:off x="6380991" y="4901191"/>
            <a:ext cx="4229859" cy="126459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3619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0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/>
            <a:r>
              <a:rPr lang="ru-RU" dirty="0" smtClean="0">
                <a:solidFill>
                  <a:srgbClr val="02509C"/>
                </a:solidFill>
              </a:rPr>
              <a:t>Создание международной инновационной площадки по разработкам и исследованиям в профессиональных сферах будущего</a:t>
            </a:r>
            <a:endParaRPr lang="ru-RU" dirty="0">
              <a:solidFill>
                <a:srgbClr val="02509C"/>
              </a:solidFill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61F4F3DC-59F1-4EB3-AFF5-CBE54A4575BB}"/>
              </a:ext>
            </a:extLst>
          </p:cNvPr>
          <p:cNvSpPr txBox="1">
            <a:spLocks/>
          </p:cNvSpPr>
          <p:nvPr/>
        </p:nvSpPr>
        <p:spPr>
          <a:xfrm>
            <a:off x="6759575" y="1132773"/>
            <a:ext cx="5184775" cy="341182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3400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Цель – структурная трансформация кадровой подготовки в системе высшего образования для обеспечения стремительного национального технологического развития и международного лидерства в высокотехнологичных направлениях с помощью методик и инструментов движения </a:t>
            </a:r>
            <a:r>
              <a:rPr lang="en-US" sz="3400" dirty="0" err="1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WorldSkills</a:t>
            </a:r>
            <a:endParaRPr lang="ru-RU" sz="3400" dirty="0" smtClean="0">
              <a:solidFill>
                <a:srgbClr val="02509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A23EA924-1FC5-4AC4-948F-3B745C29DC17}"/>
              </a:ext>
            </a:extLst>
          </p:cNvPr>
          <p:cNvSpPr txBox="1">
            <a:spLocks/>
          </p:cNvSpPr>
          <p:nvPr/>
        </p:nvSpPr>
        <p:spPr>
          <a:xfrm>
            <a:off x="242796" y="1037432"/>
            <a:ext cx="6377079" cy="823912"/>
          </a:xfrm>
          <a:prstGeom prst="rect">
            <a:avLst/>
          </a:prstGeom>
        </p:spPr>
        <p:txBody>
          <a:bodyPr>
            <a:noAutofit/>
          </a:bodyPr>
          <a:lstStyle>
            <a:lvl1pPr marL="200505" indent="-200505" algn="l" defTabSz="80202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515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525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535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54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55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56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57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58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Актуализация образовательных программ </a:t>
            </a:r>
            <a:r>
              <a:rPr lang="ru-RU" sz="1800" b="1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sz="1800" b="1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800" b="1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</a:t>
            </a:r>
            <a:r>
              <a:rPr lang="ru-RU" sz="18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исследовательской работы для цифровой экономики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7921B3-FD5D-4379-887E-5B1A5277CD2D}"/>
              </a:ext>
            </a:extLst>
          </p:cNvPr>
          <p:cNvSpPr txBox="1"/>
          <p:nvPr/>
        </p:nvSpPr>
        <p:spPr>
          <a:xfrm>
            <a:off x="242796" y="1628775"/>
            <a:ext cx="603997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Преодоление кадрового дефицита на рынке труда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Участие в прогнозировании и кадровом и исследовательском проектировании экономики будущего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Гибкая модель развития компетентного профиля выпускника образовательной организации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Гибкая модель развития компетентностного профиля преподавателя и научных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18621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3. Научно-исследовательская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Научно-исследовательские направления ГУАП</a:t>
            </a:r>
            <a:endParaRPr lang="ru-RU" dirty="0"/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03C09259-D5B1-4E25-A942-871230732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1046864"/>
            <a:ext cx="5932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u="sng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Основные направления научных исследований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7E8F17-DD8F-4BCD-9F6C-B0B6E59C3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" y="1432551"/>
            <a:ext cx="7056437" cy="509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Транспортные и аэрокосмические системы</a:t>
            </a: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Технологии транспортного процесса</a:t>
            </a:r>
            <a:r>
              <a:rPr lang="en-US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, </a:t>
            </a: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транспортный бизнес</a:t>
            </a: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Информационные и телекоммуникационные системы</a:t>
            </a: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Индустрия </a:t>
            </a:r>
            <a:r>
              <a:rPr lang="ru-RU" altLang="ru-RU" sz="1600" dirty="0" err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наносистем</a:t>
            </a:r>
            <a:endParaRPr lang="ru-RU" altLang="ru-RU" sz="16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Энергетическая эффективность, экономия энергии, ядерная энергетика</a:t>
            </a: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Космические аппараты и системы</a:t>
            </a:r>
            <a:r>
              <a:rPr lang="en-US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, </a:t>
            </a: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приборостроение</a:t>
            </a: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Радиотехника, электроника и связь</a:t>
            </a: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Инновационные технологии в электромеханике</a:t>
            </a: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Информационные системы и информационная безопасность</a:t>
            </a: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Вычислительные системы и программирование</a:t>
            </a: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Инновации и интегрированные системы качества</a:t>
            </a: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Инновационные технологии и промышленная безопасность</a:t>
            </a: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Прикладная экономика</a:t>
            </a: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Теория государства и права</a:t>
            </a:r>
          </a:p>
          <a:p>
            <a:pPr lvl="1" defTabSz="91440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Прикладная лингвистика и теория </a:t>
            </a:r>
            <a:r>
              <a:rPr lang="ru-RU" altLang="ru-RU" sz="16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перевода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alt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Дистанционное зондирование </a:t>
            </a:r>
            <a:r>
              <a:rPr lang="ru-RU" altLang="ru-RU" sz="16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Земли</a:t>
            </a:r>
            <a:endParaRPr lang="en-GB" altLang="ru-RU" sz="16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945606"/>
              </p:ext>
            </p:extLst>
          </p:nvPr>
        </p:nvGraphicFramePr>
        <p:xfrm>
          <a:off x="6245271" y="1452649"/>
          <a:ext cx="5392657" cy="452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52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3. Научно-исследовательская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Научно-исследовательские направления ГУАП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250977"/>
              </p:ext>
            </p:extLst>
          </p:nvPr>
        </p:nvGraphicFramePr>
        <p:xfrm>
          <a:off x="3175279" y="3647553"/>
          <a:ext cx="5446207" cy="322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442712"/>
              </p:ext>
            </p:extLst>
          </p:nvPr>
        </p:nvGraphicFramePr>
        <p:xfrm>
          <a:off x="-359700" y="1503384"/>
          <a:ext cx="4689662" cy="496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405869"/>
              </p:ext>
            </p:extLst>
          </p:nvPr>
        </p:nvGraphicFramePr>
        <p:xfrm>
          <a:off x="3597461" y="778886"/>
          <a:ext cx="4622427" cy="298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578133"/>
              </p:ext>
            </p:extLst>
          </p:nvPr>
        </p:nvGraphicFramePr>
        <p:xfrm>
          <a:off x="7779785" y="1311285"/>
          <a:ext cx="4866409" cy="554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32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3. Научно-исследовательская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Финансирование научной </a:t>
            </a:r>
            <a:r>
              <a:rPr lang="ru-RU" dirty="0" smtClean="0"/>
              <a:t>деятельности в </a:t>
            </a:r>
            <a:r>
              <a:rPr lang="ru-RU" dirty="0"/>
              <a:t>2016-2021 годах, млн.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68243"/>
              </p:ext>
            </p:extLst>
          </p:nvPr>
        </p:nvGraphicFramePr>
        <p:xfrm>
          <a:off x="334963" y="1125538"/>
          <a:ext cx="11522078" cy="5191620"/>
        </p:xfrm>
        <a:graphic>
          <a:graphicData uri="http://schemas.openxmlformats.org/drawingml/2006/table">
            <a:tbl>
              <a:tblPr firstRow="1" firstCol="1" bandRow="1"/>
              <a:tblGrid>
                <a:gridCol w="4698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72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7219">
                  <a:extLst>
                    <a:ext uri="{9D8B030D-6E8A-4147-A177-3AD203B41FA5}">
                      <a16:colId xmlns:a16="http://schemas.microsoft.com/office/drawing/2014/main" val="3753791871"/>
                    </a:ext>
                  </a:extLst>
                </a:gridCol>
                <a:gridCol w="1137219">
                  <a:extLst>
                    <a:ext uri="{9D8B030D-6E8A-4147-A177-3AD203B41FA5}">
                      <a16:colId xmlns:a16="http://schemas.microsoft.com/office/drawing/2014/main" val="3788895153"/>
                    </a:ext>
                  </a:extLst>
                </a:gridCol>
                <a:gridCol w="1137219">
                  <a:extLst>
                    <a:ext uri="{9D8B030D-6E8A-4147-A177-3AD203B41FA5}">
                      <a16:colId xmlns:a16="http://schemas.microsoft.com/office/drawing/2014/main" val="2910436667"/>
                    </a:ext>
                  </a:extLst>
                </a:gridCol>
              </a:tblGrid>
              <a:tr h="2691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Источники финансирования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2016</a:t>
                      </a:r>
                      <a:endParaRPr lang="ru-RU" sz="14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2017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2018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2019</a:t>
                      </a:r>
                      <a:endParaRPr lang="ru-RU" sz="14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2020</a:t>
                      </a:r>
                      <a:endParaRPr lang="ru-RU" sz="14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2021</a:t>
                      </a:r>
                      <a:endParaRPr lang="ru-RU" sz="1400" b="0" kern="1200" dirty="0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4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НИОКР: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</a:t>
                      </a:r>
                      <a:r>
                        <a:rPr kumimoji="0" lang="en-US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</a:t>
                      </a:r>
                      <a:r>
                        <a:rPr kumimoji="0" lang="en-US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255,92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240,73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212,68</a:t>
                      </a:r>
                      <a:endParaRPr lang="ru-RU" altLang="ru-RU" sz="1200" b="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123,8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109,2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Бюджеты: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91,85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117,46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83,52</a:t>
                      </a:r>
                      <a:endParaRPr lang="ru-RU" altLang="ru-RU" sz="1200" b="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58,5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48,7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</a:t>
                      </a:r>
                      <a:r>
                        <a:rPr lang="ru-RU" sz="12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Минобрнауки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в том числе: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39,78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70,47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91,67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41,72</a:t>
                      </a:r>
                      <a:endParaRPr lang="ru-RU" altLang="ru-RU" sz="1200" b="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16,7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2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</a:t>
                      </a:r>
                      <a:r>
                        <a:rPr lang="ru-RU" sz="12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Госзадание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на НИР (базовая и проектная части)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33,85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54,21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26,72</a:t>
                      </a:r>
                      <a:endParaRPr lang="ru-RU" altLang="ru-RU" sz="1200" b="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16,7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2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Федеральные целевые программы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22,07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36,62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36,31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15,0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12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РФФИ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21,65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21,1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25,6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41,05</a:t>
                      </a:r>
                      <a:endParaRPr lang="ru-RU" altLang="ru-RU" sz="1200" b="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41,2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12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Бюджет Санкт-Петербурга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0,28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0,23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0,75</a:t>
                      </a:r>
                      <a:endParaRPr lang="ru-RU" altLang="ru-RU" sz="1200" b="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0,6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67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Хозяйственные договоры, в том числе: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131,03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164,07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123,27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1</a:t>
                      </a:r>
                      <a:r>
                        <a:rPr lang="en-US" alt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29</a:t>
                      </a:r>
                      <a:r>
                        <a:rPr lang="ru-RU" alt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,16</a:t>
                      </a:r>
                      <a:endParaRPr lang="ru-RU" altLang="ru-RU" sz="1200" b="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65,3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60,5</a:t>
                      </a:r>
                      <a:endParaRPr kumimoji="0" lang="ru-RU" alt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12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с российскими заказчиками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103,99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142,21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91,96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111,69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52,4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49,5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12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с зарубежными заказчиками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17,52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4,69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21,47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1,22</a:t>
                      </a:r>
                      <a:endParaRPr lang="ru-RU" altLang="ru-RU" sz="1200" b="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5,0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12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из собственных средств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9,52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17,17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9,84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16,25</a:t>
                      </a:r>
                      <a:endParaRPr lang="ru-RU" altLang="ru-RU" sz="1200" b="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7,9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9,6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12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Прочая деятельность: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14,7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14,6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200" b="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14,7</a:t>
                      </a:r>
                      <a:endParaRPr lang="ru-RU" altLang="ru-RU" sz="1200" b="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14,9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7,0</a:t>
                      </a:r>
                      <a:endParaRPr kumimoji="0" lang="ru-RU" alt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12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Научные мероприятия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5,0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5,0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5</a:t>
                      </a:r>
                      <a:r>
                        <a:rPr lang="en-US" altLang="ru-RU" sz="1200" b="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,0</a:t>
                      </a:r>
                      <a:endParaRPr lang="ru-RU" altLang="ru-RU" sz="1200" b="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5,0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12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Контрактная аспирантура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9,7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9,6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200" b="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9,7</a:t>
                      </a:r>
                      <a:endParaRPr lang="ru-RU" altLang="ru-RU" sz="1200" b="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9,9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</a:t>
                      </a: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88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ИТОГО </a:t>
                      </a:r>
                      <a:endParaRPr lang="ru-RU" alt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  <a:r>
                        <a:rPr lang="en-US" alt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  <a:r>
                        <a:rPr lang="ru-RU" alt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</a:t>
                      </a:r>
                      <a:r>
                        <a:rPr lang="en-US" alt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r>
                        <a:rPr lang="ru-RU" alt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270,52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</a:t>
                      </a:r>
                      <a:r>
                        <a:rPr lang="ru-RU" alt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r>
                        <a:rPr lang="en-US" alt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,43</a:t>
                      </a:r>
                      <a:endParaRPr lang="ru-RU" alt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227,38</a:t>
                      </a:r>
                      <a:endParaRPr lang="ru-RU" alt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B0604020202020204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B0604020202020204" charset="0"/>
                        </a:rPr>
                        <a:t>138,70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116,20</a:t>
                      </a:r>
                      <a:endParaRPr lang="ru-RU" altLang="ru-RU" sz="2000" b="1" kern="12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6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3. Научно-исследовательская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Государственное задание, </a:t>
            </a:r>
            <a:r>
              <a:rPr lang="ru-RU" dirty="0" smtClean="0"/>
              <a:t>постановление </a:t>
            </a:r>
            <a:r>
              <a:rPr lang="ru-RU" dirty="0"/>
              <a:t>Правительства РФ №218</a:t>
            </a:r>
          </a:p>
        </p:txBody>
      </p:sp>
      <p:sp>
        <p:nvSpPr>
          <p:cNvPr id="5" name="Скругленный прямоугольник 18">
            <a:extLst>
              <a:ext uri="{FF2B5EF4-FFF2-40B4-BE49-F238E27FC236}">
                <a16:creationId xmlns:a16="http://schemas.microsoft.com/office/drawing/2014/main" id="{4A541555-E40D-4DF3-8907-D0377D478F59}"/>
              </a:ext>
            </a:extLst>
          </p:cNvPr>
          <p:cNvSpPr/>
          <p:nvPr/>
        </p:nvSpPr>
        <p:spPr>
          <a:xfrm>
            <a:off x="4094418" y="6290409"/>
            <a:ext cx="4285229" cy="428223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Научно-технический </a:t>
            </a:r>
            <a:r>
              <a:rPr lang="ru-RU" sz="2000" b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совет</a:t>
            </a:r>
            <a:endParaRPr lang="ru-RU" sz="2000" b="1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86" y="1742115"/>
            <a:ext cx="6079847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Оленев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В.Л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ВКиСТ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, институт 1 – </a:t>
            </a:r>
            <a:r>
              <a:rPr lang="ru-RU" sz="1700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3,0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err="1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Шехунова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 err="1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Н.А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каф. 14, институт 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1 - </a:t>
            </a:r>
            <a:r>
              <a:rPr lang="ru-RU" sz="1700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0,75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Небылов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А.В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МИПАКТ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,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институт 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1 - </a:t>
            </a:r>
            <a:r>
              <a:rPr lang="ru-RU" sz="1700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1,5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Фетисов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В.А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каф. 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12,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институт 1 – </a:t>
            </a:r>
            <a:r>
              <a:rPr lang="ru-RU" sz="1700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1,0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Смирнов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А.О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каф. 1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,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институт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ФПТИ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– </a:t>
            </a:r>
            <a:r>
              <a:rPr lang="ru-RU" sz="1700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0,85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Фарафонов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В.Г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каф. 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2,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институт </a:t>
            </a:r>
            <a:r>
              <a:rPr lang="ru-RU" sz="1700" dirty="0" err="1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ФПТИ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– </a:t>
            </a:r>
            <a:r>
              <a:rPr lang="ru-RU" sz="1700" dirty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0,85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млн. руб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err="1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Котликов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 err="1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Е.Н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каф. 3, </a:t>
            </a:r>
            <a:r>
              <a:rPr lang="ru-RU" sz="1700" dirty="0" err="1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ИБМП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– </a:t>
            </a:r>
            <a:r>
              <a:rPr lang="ru-RU" sz="1700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0,55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  <a:endParaRPr lang="ru-RU" sz="1700" dirty="0">
              <a:solidFill>
                <a:srgbClr val="004F9F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450" y="1004156"/>
            <a:ext cx="1007039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 задание </a:t>
            </a:r>
            <a:br>
              <a:rPr lang="ru-RU" sz="2000" b="1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</a:br>
            <a:r>
              <a:rPr lang="ru-RU" sz="1700" u="sng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Базовая </a:t>
            </a:r>
            <a:r>
              <a:rPr lang="ru-RU" sz="1700" u="sng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часть:  </a:t>
            </a:r>
            <a:r>
              <a:rPr lang="ru-RU" sz="1700" u="sng" dirty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14</a:t>
            </a:r>
            <a:r>
              <a:rPr lang="ru-RU" sz="1700" u="sng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проектов общим </a:t>
            </a:r>
            <a:r>
              <a:rPr lang="ru-RU" sz="1700" u="sng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объемом </a:t>
            </a:r>
            <a:r>
              <a:rPr lang="ru-RU" sz="1700" u="sng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16,712 </a:t>
            </a:r>
            <a:r>
              <a:rPr lang="ru-RU" sz="1700" u="sng" dirty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</a:t>
            </a:r>
            <a:r>
              <a:rPr lang="ru-RU" sz="1700" u="sng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.:</a:t>
            </a:r>
          </a:p>
          <a:p>
            <a:r>
              <a:rPr lang="ru-RU" sz="2000" b="1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endParaRPr lang="ru-RU" sz="2000" b="1" dirty="0">
              <a:solidFill>
                <a:srgbClr val="004F9F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669" y="5189105"/>
            <a:ext cx="11863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u="sng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Комплексный </a:t>
            </a:r>
            <a:r>
              <a:rPr lang="ru-RU" u="sng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проект по созданию высокотехнологичного </a:t>
            </a:r>
            <a:r>
              <a:rPr lang="ru-RU" u="sng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производства </a:t>
            </a:r>
            <a:r>
              <a:rPr lang="ru-RU" u="sng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программных средств автоматического </a:t>
            </a:r>
            <a:r>
              <a:rPr lang="ru-RU" u="sng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анализа документации…</a:t>
            </a:r>
            <a:endParaRPr lang="ru-RU" u="sng" dirty="0">
              <a:solidFill>
                <a:srgbClr val="004F9F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en-US" i="1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    </a:t>
            </a:r>
            <a:r>
              <a:rPr lang="ru-RU" i="1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Руководитель</a:t>
            </a:r>
            <a:r>
              <a:rPr lang="ru-RU" i="1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: Рабин А.В., </a:t>
            </a:r>
            <a:r>
              <a:rPr lang="ru-RU" i="1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ЦКНИ </a:t>
            </a:r>
            <a:r>
              <a:rPr lang="ru-RU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–</a:t>
            </a:r>
            <a:r>
              <a:rPr lang="ru-RU" i="1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о</a:t>
            </a:r>
            <a:r>
              <a:rPr lang="ru-RU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бъем</a:t>
            </a:r>
            <a:r>
              <a:rPr lang="ru-RU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: </a:t>
            </a:r>
            <a:r>
              <a:rPr lang="ru-RU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58,5</a:t>
            </a:r>
            <a:r>
              <a:rPr lang="ru-RU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руб., в </a:t>
            </a:r>
            <a:r>
              <a:rPr lang="ru-RU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2021 </a:t>
            </a:r>
            <a:r>
              <a:rPr lang="ru-RU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г. : </a:t>
            </a:r>
            <a:r>
              <a:rPr lang="ru-RU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20,9</a:t>
            </a:r>
            <a:r>
              <a:rPr lang="ru-RU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451" y="4754699"/>
            <a:ext cx="8229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Постановление Правительства РФ №218 </a:t>
            </a:r>
            <a:endParaRPr lang="ru-RU" sz="2000" b="1" dirty="0">
              <a:solidFill>
                <a:srgbClr val="004F9F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37033" y="1758883"/>
            <a:ext cx="6079847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Мелентьев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В.В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каф. 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5,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институт  </a:t>
            </a:r>
            <a:r>
              <a:rPr lang="ru-RU" sz="1700" dirty="0" err="1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ФПТИ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– </a:t>
            </a:r>
            <a:r>
              <a:rPr lang="ru-RU" sz="1700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1,2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Крячко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А.Ф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каф. 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21,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институт 2 – </a:t>
            </a:r>
            <a:r>
              <a:rPr lang="ru-RU" sz="1700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0,75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Бестугин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А.Р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каф. 23,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институт 2 – </a:t>
            </a:r>
            <a:r>
              <a:rPr lang="ru-RU" sz="1700" dirty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0,75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млн. руб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Москалец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О.В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каф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 23, институт 2 – </a:t>
            </a:r>
            <a:r>
              <a:rPr lang="ru-RU" sz="1700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1,0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Соленый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С.В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каф. 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32,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институт 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3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– </a:t>
            </a:r>
            <a:r>
              <a:rPr lang="ru-RU" sz="1700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1,512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Сергеев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М.Б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каф. 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44,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институт 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4 – </a:t>
            </a:r>
            <a:r>
              <a:rPr lang="ru-RU" sz="1700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1,5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млн. </a:t>
            </a: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руб</a:t>
            </a:r>
            <a:endParaRPr lang="ru-RU" sz="1700" dirty="0" smtClean="0">
              <a:solidFill>
                <a:srgbClr val="004F9F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700" dirty="0" err="1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Тюрликов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 err="1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А.М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., каф. 52, институт 5 – </a:t>
            </a:r>
            <a:r>
              <a:rPr lang="ru-RU" sz="1700" dirty="0" smtClean="0">
                <a:solidFill>
                  <a:srgbClr val="C71DA7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1,5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700" dirty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млн. руб</a:t>
            </a:r>
            <a:r>
              <a:rPr lang="ru-RU" sz="1700" dirty="0" smtClean="0">
                <a:solidFill>
                  <a:srgbClr val="004F9F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  <a:endParaRPr lang="ru-RU" sz="1700" dirty="0">
              <a:solidFill>
                <a:srgbClr val="004F9F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418317"/>
              </p:ext>
            </p:extLst>
          </p:nvPr>
        </p:nvGraphicFramePr>
        <p:xfrm>
          <a:off x="7668287" y="1097244"/>
          <a:ext cx="4069607" cy="5922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9829"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35">
                <a:tc>
                  <a:txBody>
                    <a:bodyPr/>
                    <a:lstStyle>
                      <a:lvl1pPr marL="857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16,712</a:t>
                      </a:r>
                    </a:p>
                  </a:txBody>
                  <a:tcPr marL="6350" marR="6350" marT="6350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marL="857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16,712</a:t>
                      </a:r>
                    </a:p>
                  </a:txBody>
                  <a:tcPr marL="6350" marR="6350" marT="6350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marL="857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17,597</a:t>
                      </a:r>
                    </a:p>
                  </a:txBody>
                  <a:tcPr marL="6350" marR="6350" marT="6350" marB="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18,301</a:t>
                      </a:r>
                    </a:p>
                  </a:txBody>
                  <a:tcPr marL="6350" marR="6350" marT="6350" marB="0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19,216</a:t>
                      </a:r>
                    </a:p>
                  </a:txBody>
                  <a:tcPr marL="6350" marR="6350" marT="6350" marB="0" anchor="b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9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3. Научно-исследовательская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Публикационная активность. РИНЦ, </a:t>
            </a:r>
            <a:r>
              <a:rPr lang="ru-RU" dirty="0" err="1"/>
              <a:t>Scopus</a:t>
            </a:r>
            <a:r>
              <a:rPr lang="ru-RU" dirty="0"/>
              <a:t> и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endParaRPr lang="ru-RU" dirty="0"/>
          </a:p>
        </p:txBody>
      </p:sp>
      <p:graphicFrame>
        <p:nvGraphicFramePr>
          <p:cNvPr id="13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57893"/>
              </p:ext>
            </p:extLst>
          </p:nvPr>
        </p:nvGraphicFramePr>
        <p:xfrm>
          <a:off x="172210" y="1078239"/>
          <a:ext cx="5893764" cy="137736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1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42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8877">
                  <a:extLst>
                    <a:ext uri="{9D8B030D-6E8A-4147-A177-3AD203B41FA5}">
                      <a16:colId xmlns:a16="http://schemas.microsoft.com/office/drawing/2014/main" val="3690291486"/>
                    </a:ext>
                  </a:extLst>
                </a:gridCol>
                <a:gridCol w="6235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2026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Показатель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2016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2017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2018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2019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26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Общее число публикаций за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2068</a:t>
                      </a:r>
                      <a:endParaRPr kumimoji="0" lang="ru-RU" alt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92" marR="89992" marT="46822" marB="46822" anchor="ctr" horzOverflow="overflow"/>
                </a:tc>
                <a:extLst>
                  <a:ext uri="{0D108BD9-81ED-4DB2-BD59-A6C34878D82A}">
                    <a16:rowId xmlns:a16="http://schemas.microsoft.com/office/drawing/2014/main" val="398564958"/>
                  </a:ext>
                </a:extLst>
              </a:tr>
              <a:tr h="232026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в том числе: Статьи в 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журналах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488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733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757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776</a:t>
                      </a:r>
                      <a:endParaRPr kumimoji="0" lang="ru-RU" alt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92" marR="89992" marT="46822" marB="4682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03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в том числе: Статьи в журналах, входящих</a:t>
                      </a:r>
                      <a:r>
                        <a:rPr kumimoji="0" lang="en-US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  перечень ВАК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</a:t>
                      </a:r>
                      <a:endParaRPr kumimoji="0" lang="en-US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340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marL="89992" marR="89992" marT="46822" marB="468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</a:t>
                      </a:r>
                      <a:endParaRPr kumimoji="0" lang="ru-RU" alt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92" marR="89992" marT="46822" marB="4682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Текст 2"/>
          <p:cNvSpPr txBox="1">
            <a:spLocks/>
          </p:cNvSpPr>
          <p:nvPr/>
        </p:nvSpPr>
        <p:spPr>
          <a:xfrm>
            <a:off x="84379" y="2447154"/>
            <a:ext cx="6008013" cy="439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ea typeface="Roboto" panose="020B0604020202020204" charset="0"/>
                <a:cs typeface="Roboto" panose="020B0604020202020204" charset="0"/>
              </a:rPr>
              <a:t>Публикации по видам и годам. </a:t>
            </a:r>
            <a:r>
              <a:rPr lang="en-US" sz="1800" b="1" i="1" dirty="0" smtClean="0">
                <a:latin typeface="Roboto" panose="020B0604020202020204"/>
                <a:ea typeface="Roboto" panose="020B0604020202020204" charset="0"/>
                <a:cs typeface="Roboto" panose="020B0604020202020204" charset="0"/>
              </a:rPr>
              <a:t>Scopus</a:t>
            </a:r>
            <a:r>
              <a:rPr lang="ru-RU" sz="1800" b="1" i="1" dirty="0" smtClean="0">
                <a:ea typeface="Roboto" panose="020B0604020202020204" charset="0"/>
                <a:cs typeface="Roboto" panose="020B0604020202020204" charset="0"/>
              </a:rPr>
              <a:t> (на 26.08.2021)</a:t>
            </a:r>
            <a:endParaRPr lang="ru-RU" sz="1800" b="1" i="1" dirty="0"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172211" y="756347"/>
            <a:ext cx="5840537" cy="556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ea typeface="Roboto" panose="020B0604020202020204" charset="0"/>
                <a:cs typeface="Roboto" panose="020B0604020202020204" charset="0"/>
              </a:rPr>
              <a:t>Публикации по видам и годам. РИНЦ (на </a:t>
            </a:r>
            <a:r>
              <a:rPr lang="ru-RU" sz="1800" b="1" i="1" dirty="0" smtClean="0">
                <a:ea typeface="Roboto" panose="020B0604020202020204" charset="0"/>
                <a:cs typeface="Roboto" panose="020B0604020202020204" charset="0"/>
              </a:rPr>
              <a:t>26.08.2021)</a:t>
            </a:r>
            <a:endParaRPr lang="ru-RU" sz="1800" b="1" i="1" dirty="0">
              <a:ea typeface="Roboto" panose="020B0604020202020204" charset="0"/>
              <a:cs typeface="Roboto" panose="020B060402020202020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800" b="1" i="1" dirty="0"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74547" y="775805"/>
            <a:ext cx="4483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004F9F"/>
                </a:solidFill>
                <a:ea typeface="Roboto" panose="020B0604020202020204" charset="0"/>
                <a:cs typeface="Roboto" panose="020B0604020202020204" charset="0"/>
              </a:rPr>
              <a:t>Динамика публикаций по видам и годам. РИНЦ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9370" y="5340344"/>
            <a:ext cx="4646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004F9F"/>
                </a:solidFill>
                <a:ea typeface="Roboto" panose="020B0604020202020204" charset="0"/>
                <a:cs typeface="Roboto" panose="020B0604020202020204" charset="0"/>
              </a:rPr>
              <a:t>Динамика </a:t>
            </a:r>
            <a:r>
              <a:rPr lang="ru-RU" sz="1600" b="1" i="1" dirty="0" smtClean="0">
                <a:solidFill>
                  <a:srgbClr val="004F9F"/>
                </a:solidFill>
                <a:ea typeface="Roboto" panose="020B0604020202020204" charset="0"/>
                <a:cs typeface="Roboto" panose="020B0604020202020204" charset="0"/>
              </a:rPr>
              <a:t>публикаций по видам и годам. </a:t>
            </a:r>
            <a:r>
              <a:rPr lang="en-US" sz="1600" b="1" i="1" dirty="0" smtClean="0">
                <a:solidFill>
                  <a:srgbClr val="004F9F"/>
                </a:solidFill>
                <a:latin typeface="Roboto" panose="020B0604020202020204"/>
                <a:ea typeface="Roboto" panose="020B0604020202020204" charset="0"/>
                <a:cs typeface="Roboto" panose="020B0604020202020204" charset="0"/>
              </a:rPr>
              <a:t>Scopus</a:t>
            </a:r>
            <a:endParaRPr lang="en-US" sz="1600" b="1" i="1" dirty="0">
              <a:solidFill>
                <a:srgbClr val="004F9F"/>
              </a:solidFill>
              <a:latin typeface="Roboto" panose="020B0604020202020204"/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6278496" y="1822339"/>
            <a:ext cx="6008013" cy="439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ea typeface="Roboto" panose="020B0604020202020204" charset="0"/>
                <a:cs typeface="Roboto" panose="020B0604020202020204" charset="0"/>
              </a:rPr>
              <a:t>Публикации по видам и годам. </a:t>
            </a:r>
            <a:r>
              <a:rPr lang="en-US" sz="1800" b="1" i="1" dirty="0" smtClean="0">
                <a:latin typeface="Roboto" panose="020B0604020202020204"/>
                <a:ea typeface="Roboto" panose="020B0604020202020204" charset="0"/>
                <a:cs typeface="Roboto" panose="020B0604020202020204" charset="0"/>
              </a:rPr>
              <a:t>WoS</a:t>
            </a:r>
            <a:r>
              <a:rPr lang="ru-RU" sz="1800" b="1" i="1" dirty="0" smtClean="0">
                <a:ea typeface="Roboto" panose="020B0604020202020204" charset="0"/>
                <a:cs typeface="Roboto" panose="020B0604020202020204" charset="0"/>
              </a:rPr>
              <a:t> (на 26.08.2021)</a:t>
            </a:r>
            <a:endParaRPr lang="ru-RU" sz="1800" b="1" i="1" dirty="0"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427" y="5354322"/>
            <a:ext cx="54023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004F9F"/>
                </a:solidFill>
                <a:ea typeface="Roboto" panose="020B0604020202020204" charset="0"/>
                <a:cs typeface="Roboto" panose="020B0604020202020204" charset="0"/>
              </a:rPr>
              <a:t>Динамика </a:t>
            </a:r>
            <a:r>
              <a:rPr lang="ru-RU" sz="1600" b="1" i="1" dirty="0" smtClean="0">
                <a:solidFill>
                  <a:srgbClr val="004F9F"/>
                </a:solidFill>
                <a:ea typeface="Roboto" panose="020B0604020202020204" charset="0"/>
                <a:cs typeface="Roboto" panose="020B0604020202020204" charset="0"/>
              </a:rPr>
              <a:t>публикаций по видам и годам. </a:t>
            </a:r>
            <a:r>
              <a:rPr lang="en-US" sz="1600" b="1" i="1" dirty="0" smtClean="0">
                <a:solidFill>
                  <a:srgbClr val="004F9F"/>
                </a:solidFill>
                <a:latin typeface="Roboto" panose="020B0604020202020204"/>
                <a:ea typeface="Roboto" panose="020B0604020202020204" charset="0"/>
                <a:cs typeface="Roboto" panose="020B0604020202020204" charset="0"/>
              </a:rPr>
              <a:t>Web of Science</a:t>
            </a:r>
            <a:endParaRPr lang="en-US" sz="1600" b="1" i="1" dirty="0">
              <a:solidFill>
                <a:srgbClr val="004F9F"/>
              </a:solidFill>
              <a:latin typeface="Roboto" panose="020B0604020202020204"/>
              <a:ea typeface="Roboto" panose="020B0604020202020204" charset="0"/>
              <a:cs typeface="Roboto" panose="020B060402020202020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23132"/>
              </p:ext>
            </p:extLst>
          </p:nvPr>
        </p:nvGraphicFramePr>
        <p:xfrm>
          <a:off x="172211" y="2738261"/>
          <a:ext cx="6071571" cy="2622238"/>
        </p:xfrm>
        <a:graphic>
          <a:graphicData uri="http://schemas.openxmlformats.org/drawingml/2006/table">
            <a:tbl>
              <a:tblPr/>
              <a:tblGrid>
                <a:gridCol w="2524807">
                  <a:extLst>
                    <a:ext uri="{9D8B030D-6E8A-4147-A177-3AD203B41FA5}">
                      <a16:colId xmlns:a16="http://schemas.microsoft.com/office/drawing/2014/main" val="2141697911"/>
                    </a:ext>
                  </a:extLst>
                </a:gridCol>
                <a:gridCol w="563418">
                  <a:extLst>
                    <a:ext uri="{9D8B030D-6E8A-4147-A177-3AD203B41FA5}">
                      <a16:colId xmlns:a16="http://schemas.microsoft.com/office/drawing/2014/main" val="233727258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21677762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417378378"/>
                    </a:ext>
                  </a:extLst>
                </a:gridCol>
                <a:gridCol w="600364">
                  <a:extLst>
                    <a:ext uri="{9D8B030D-6E8A-4147-A177-3AD203B41FA5}">
                      <a16:colId xmlns:a16="http://schemas.microsoft.com/office/drawing/2014/main" val="31175204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15608199"/>
                    </a:ext>
                  </a:extLst>
                </a:gridCol>
                <a:gridCol w="628073">
                  <a:extLst>
                    <a:ext uri="{9D8B030D-6E8A-4147-A177-3AD203B41FA5}">
                      <a16:colId xmlns:a16="http://schemas.microsoft.com/office/drawing/2014/main" val="2137638746"/>
                    </a:ext>
                  </a:extLst>
                </a:gridCol>
              </a:tblGrid>
              <a:tr h="2089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 публикации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29391"/>
                  </a:ext>
                </a:extLst>
              </a:tr>
              <a:tr h="2089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Статья 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article)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58380"/>
                  </a:ext>
                </a:extLst>
              </a:tr>
              <a:tr h="4179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Доклад на конференции (conference paper)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252000"/>
                  </a:ext>
                </a:extLst>
              </a:tr>
              <a:tr h="2687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Обзор 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395256"/>
                  </a:ext>
                </a:extLst>
              </a:tr>
              <a:tr h="2089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Глава в книге (book chapter)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043703"/>
                  </a:ext>
                </a:extLst>
              </a:tr>
              <a:tr h="2660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Статья в прессе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article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773528"/>
                  </a:ext>
                </a:extLst>
              </a:tr>
              <a:tr h="3057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Редакционная статья 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editorial)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732915"/>
                  </a:ext>
                </a:extLst>
              </a:tr>
              <a:tr h="2401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Книга 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403575"/>
                  </a:ext>
                </a:extLst>
              </a:tr>
              <a:tr h="196735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Корректировка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erratum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4287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074739"/>
                  </a:ext>
                </a:extLst>
              </a:tr>
              <a:tr h="2089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168136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065074"/>
              </p:ext>
            </p:extLst>
          </p:nvPr>
        </p:nvGraphicFramePr>
        <p:xfrm>
          <a:off x="6472813" y="2172092"/>
          <a:ext cx="5571603" cy="3169920"/>
        </p:xfrm>
        <a:graphic>
          <a:graphicData uri="http://schemas.openxmlformats.org/drawingml/2006/table">
            <a:tbl>
              <a:tblPr/>
              <a:tblGrid>
                <a:gridCol w="2355922">
                  <a:extLst>
                    <a:ext uri="{9D8B030D-6E8A-4147-A177-3AD203B41FA5}">
                      <a16:colId xmlns:a16="http://schemas.microsoft.com/office/drawing/2014/main" val="2846412563"/>
                    </a:ext>
                  </a:extLst>
                </a:gridCol>
                <a:gridCol w="487546">
                  <a:extLst>
                    <a:ext uri="{9D8B030D-6E8A-4147-A177-3AD203B41FA5}">
                      <a16:colId xmlns:a16="http://schemas.microsoft.com/office/drawing/2014/main" val="56013902"/>
                    </a:ext>
                  </a:extLst>
                </a:gridCol>
                <a:gridCol w="500994">
                  <a:extLst>
                    <a:ext uri="{9D8B030D-6E8A-4147-A177-3AD203B41FA5}">
                      <a16:colId xmlns:a16="http://schemas.microsoft.com/office/drawing/2014/main" val="1632300123"/>
                    </a:ext>
                  </a:extLst>
                </a:gridCol>
                <a:gridCol w="516899">
                  <a:extLst>
                    <a:ext uri="{9D8B030D-6E8A-4147-A177-3AD203B41FA5}">
                      <a16:colId xmlns:a16="http://schemas.microsoft.com/office/drawing/2014/main" val="3717520874"/>
                    </a:ext>
                  </a:extLst>
                </a:gridCol>
                <a:gridCol w="548708">
                  <a:extLst>
                    <a:ext uri="{9D8B030D-6E8A-4147-A177-3AD203B41FA5}">
                      <a16:colId xmlns:a16="http://schemas.microsoft.com/office/drawing/2014/main" val="1294490305"/>
                    </a:ext>
                  </a:extLst>
                </a:gridCol>
                <a:gridCol w="580767">
                  <a:extLst>
                    <a:ext uri="{9D8B030D-6E8A-4147-A177-3AD203B41FA5}">
                      <a16:colId xmlns:a16="http://schemas.microsoft.com/office/drawing/2014/main" val="2739802855"/>
                    </a:ext>
                  </a:extLst>
                </a:gridCol>
                <a:gridCol w="580767">
                  <a:extLst>
                    <a:ext uri="{9D8B030D-6E8A-4147-A177-3AD203B41FA5}">
                      <a16:colId xmlns:a16="http://schemas.microsoft.com/office/drawing/2014/main" val="3217781015"/>
                    </a:ext>
                  </a:extLst>
                </a:gridCol>
              </a:tblGrid>
              <a:tr h="1999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 публикации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78370"/>
                  </a:ext>
                </a:extLst>
              </a:tr>
              <a:tr h="1999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Статья 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article)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083646"/>
                  </a:ext>
                </a:extLst>
              </a:tr>
              <a:tr h="3880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Доклад на конференции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proceedings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80668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Обзор 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942474"/>
                  </a:ext>
                </a:extLst>
              </a:tr>
              <a:tr h="1940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Глава в книге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03055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Обзор в книге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858000"/>
                  </a:ext>
                </a:extLst>
              </a:tr>
              <a:tr h="1940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Исправление 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correction)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733837"/>
                  </a:ext>
                </a:extLst>
              </a:tr>
              <a:tr h="3880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Результат встречи(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meeting abstract)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174329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Письмо 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Letter)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885522"/>
                  </a:ext>
                </a:extLst>
              </a:tr>
              <a:tr h="3880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Редакционная статья 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editorial material)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489262"/>
                  </a:ext>
                </a:extLst>
              </a:tr>
              <a:tr h="1999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709266"/>
                  </a:ext>
                </a:extLst>
              </a:tr>
            </a:tbl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734093"/>
              </p:ext>
            </p:extLst>
          </p:nvPr>
        </p:nvGraphicFramePr>
        <p:xfrm>
          <a:off x="819370" y="5654024"/>
          <a:ext cx="4821505" cy="108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584172"/>
              </p:ext>
            </p:extLst>
          </p:nvPr>
        </p:nvGraphicFramePr>
        <p:xfrm>
          <a:off x="6873481" y="968734"/>
          <a:ext cx="4818042" cy="101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132955"/>
              </p:ext>
            </p:extLst>
          </p:nvPr>
        </p:nvGraphicFramePr>
        <p:xfrm>
          <a:off x="6555937" y="5642665"/>
          <a:ext cx="4821505" cy="105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05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3. Научно-исследовательская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Регистрация объектов интеллектуальной собственности </a:t>
            </a:r>
            <a:r>
              <a:rPr lang="ru-RU" dirty="0" smtClean="0"/>
              <a:t>в </a:t>
            </a:r>
            <a:r>
              <a:rPr lang="ru-RU" dirty="0"/>
              <a:t>2016-2021 годах</a:t>
            </a:r>
          </a:p>
        </p:txBody>
      </p:sp>
      <p:graphicFrame>
        <p:nvGraphicFramePr>
          <p:cNvPr id="25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29578"/>
              </p:ext>
            </p:extLst>
          </p:nvPr>
        </p:nvGraphicFramePr>
        <p:xfrm>
          <a:off x="334093" y="1187778"/>
          <a:ext cx="11257112" cy="3519802"/>
        </p:xfrm>
        <a:graphic>
          <a:graphicData uri="http://schemas.openxmlformats.org/drawingml/2006/table">
            <a:tbl>
              <a:tblPr/>
              <a:tblGrid>
                <a:gridCol w="6435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619">
                  <a:extLst>
                    <a:ext uri="{9D8B030D-6E8A-4147-A177-3AD203B41FA5}">
                      <a16:colId xmlns:a16="http://schemas.microsoft.com/office/drawing/2014/main" val="3765154263"/>
                    </a:ext>
                  </a:extLst>
                </a:gridCol>
                <a:gridCol w="785090">
                  <a:extLst>
                    <a:ext uri="{9D8B030D-6E8A-4147-A177-3AD203B41FA5}">
                      <a16:colId xmlns:a16="http://schemas.microsoft.com/office/drawing/2014/main" val="36850466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9746">
                  <a:extLst>
                    <a:ext uri="{9D8B030D-6E8A-4147-A177-3AD203B41FA5}">
                      <a16:colId xmlns:a16="http://schemas.microsoft.com/office/drawing/2014/main" val="2727556803"/>
                    </a:ext>
                  </a:extLst>
                </a:gridCol>
              </a:tblGrid>
              <a:tr h="276019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Показатель</a:t>
                      </a:r>
                      <a:endParaRPr kumimoji="0" lang="ru-RU" alt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en-US" alt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2018 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2019</a:t>
                      </a:r>
                      <a:endParaRPr kumimoji="0" lang="ru-RU" alt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kumimoji="0" lang="ru-RU" alt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kumimoji="0" lang="ru-RU" alt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67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Подано заявок на патент на изобретение 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Подано заявок на патент на полезную модель 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167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Подано заявок на регистрацию </a:t>
                      </a:r>
                      <a:r>
                        <a:rPr kumimoji="0" lang="ru-RU" alt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программ для ЭВМ </a:t>
                      </a:r>
                      <a:r>
                        <a:rPr kumimoji="0" lang="ru-RU" alt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и </a:t>
                      </a:r>
                      <a:r>
                        <a:rPr kumimoji="0" lang="ru-RU" alt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баз данных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22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Подано заявок на объекты ИС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alt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33</a:t>
                      </a:r>
                      <a:endParaRPr lang="ru-RU" altLang="ru-RU" sz="1700" b="1" i="1" kern="1200" dirty="0">
                        <a:solidFill>
                          <a:schemeClr val="bg1"/>
                        </a:solidFill>
                        <a:latin typeface="Roboto Light" panose="020B0604020202020204" charset="0"/>
                        <a:ea typeface="Roboto Light" panose="020B0604020202020204" charset="0"/>
                        <a:cs typeface="Roboto Light" panose="020B060402020202020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fontAlgn="ctr" latinLnBrk="0" hangingPunct="1"/>
                      <a:r>
                        <a:rPr 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34</a:t>
                      </a:r>
                      <a:endParaRPr lang="ru-RU" sz="1700" b="1" i="1" kern="1200" dirty="0">
                        <a:solidFill>
                          <a:schemeClr val="bg1"/>
                        </a:solidFill>
                        <a:latin typeface="Roboto Light" panose="020B0604020202020204" charset="0"/>
                        <a:ea typeface="Roboto Light" panose="020B0604020202020204" charset="0"/>
                        <a:cs typeface="Roboto Light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fontAlgn="ctr" latinLnBrk="0" hangingPunct="1"/>
                      <a:r>
                        <a:rPr 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78</a:t>
                      </a:r>
                      <a:endParaRPr lang="ru-RU" sz="1700" b="1" i="1" kern="1200" dirty="0">
                        <a:solidFill>
                          <a:schemeClr val="bg1"/>
                        </a:solidFill>
                        <a:latin typeface="Roboto Light" panose="020B0604020202020204" charset="0"/>
                        <a:ea typeface="Roboto Light" panose="020B0604020202020204" charset="0"/>
                        <a:cs typeface="Roboto Light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fontAlgn="ctr" latinLnBrk="0" hangingPunct="1"/>
                      <a:r>
                        <a:rPr 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84</a:t>
                      </a:r>
                      <a:endParaRPr lang="ru-RU" sz="1700" b="1" i="1" kern="1200" dirty="0">
                        <a:solidFill>
                          <a:schemeClr val="bg1"/>
                        </a:solidFill>
                        <a:latin typeface="Roboto Light" panose="020B0604020202020204" charset="0"/>
                        <a:ea typeface="Roboto Light" panose="020B0604020202020204" charset="0"/>
                        <a:cs typeface="Roboto Light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fontAlgn="ctr" latinLnBrk="0" hangingPunct="1"/>
                      <a:r>
                        <a:rPr 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131</a:t>
                      </a:r>
                      <a:endParaRPr lang="ru-RU" sz="1700" b="1" i="1" kern="1200" dirty="0">
                        <a:solidFill>
                          <a:schemeClr val="bg1"/>
                        </a:solidFill>
                        <a:latin typeface="Roboto Light" panose="020B0604020202020204" charset="0"/>
                        <a:ea typeface="Roboto Light" panose="020B0604020202020204" charset="0"/>
                        <a:cs typeface="Roboto Light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fontAlgn="ctr" latinLnBrk="0" hangingPunct="1"/>
                      <a:r>
                        <a:rPr 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122</a:t>
                      </a:r>
                      <a:endParaRPr lang="ru-RU" sz="1700" b="1" i="1" kern="1200" dirty="0">
                        <a:solidFill>
                          <a:schemeClr val="bg1"/>
                        </a:solidFill>
                        <a:latin typeface="Roboto Light" panose="020B0604020202020204" charset="0"/>
                        <a:ea typeface="Roboto Light" panose="020B0604020202020204" charset="0"/>
                        <a:cs typeface="Roboto Light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26129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Получено патентов на изобретение  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167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Получено патентов на полезную модель 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167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Получено </a:t>
                      </a:r>
                      <a:r>
                        <a:rPr kumimoji="0" lang="ru-RU" alt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патентов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167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Получено свидетельств о регистрации ПО, БД и товарные </a:t>
                      </a:r>
                      <a:r>
                        <a:rPr kumimoji="0" lang="ru-RU" alt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знаки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758">
                <a:tc>
                  <a:txBody>
                    <a:bodyPr/>
                    <a:lstStyle/>
                    <a:p>
                      <a:pPr marL="85725" indent="0"/>
                      <a:r>
                        <a:rPr 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Получено охранных документов на объекты</a:t>
                      </a:r>
                      <a:r>
                        <a:rPr lang="ru-RU" sz="1700" b="1" i="1" kern="1200" baseline="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 ИС</a:t>
                      </a:r>
                      <a:endParaRPr lang="ru-RU" sz="1700" b="1" i="1" kern="1200" dirty="0">
                        <a:solidFill>
                          <a:schemeClr val="bg1"/>
                        </a:solidFill>
                        <a:latin typeface="Roboto Light" panose="020B0604020202020204" charset="0"/>
                        <a:ea typeface="Roboto Light" panose="020B0604020202020204" charset="0"/>
                        <a:cs typeface="Roboto Light" panose="020B060402020202020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/>
                      <a:r>
                        <a:rPr 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35</a:t>
                      </a:r>
                      <a:endParaRPr lang="ru-RU" sz="1700" b="1" i="1" kern="1200" dirty="0">
                        <a:solidFill>
                          <a:schemeClr val="bg1"/>
                        </a:solidFill>
                        <a:latin typeface="Roboto Light" panose="020B0604020202020204" charset="0"/>
                        <a:ea typeface="Roboto Light" panose="020B0604020202020204" charset="0"/>
                        <a:cs typeface="Roboto Light" panose="020B060402020202020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/>
                      <a:r>
                        <a:rPr 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25</a:t>
                      </a:r>
                      <a:endParaRPr lang="ru-RU" sz="1700" b="1" i="1" kern="1200" dirty="0">
                        <a:solidFill>
                          <a:schemeClr val="bg1"/>
                        </a:solidFill>
                        <a:latin typeface="Roboto Light" panose="020B0604020202020204" charset="0"/>
                        <a:ea typeface="Roboto Light" panose="020B0604020202020204" charset="0"/>
                        <a:cs typeface="Roboto Light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/>
                      <a:r>
                        <a:rPr 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89</a:t>
                      </a:r>
                      <a:endParaRPr lang="ru-RU" sz="1700" b="1" i="1" kern="1200" dirty="0">
                        <a:solidFill>
                          <a:schemeClr val="bg1"/>
                        </a:solidFill>
                        <a:latin typeface="Roboto Light" panose="020B0604020202020204" charset="0"/>
                        <a:ea typeface="Roboto Light" panose="020B0604020202020204" charset="0"/>
                        <a:cs typeface="Roboto Light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/>
                      <a:r>
                        <a:rPr 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84</a:t>
                      </a:r>
                      <a:endParaRPr lang="ru-RU" sz="1700" b="1" i="1" kern="1200" dirty="0">
                        <a:solidFill>
                          <a:schemeClr val="bg1"/>
                        </a:solidFill>
                        <a:latin typeface="Roboto Light" panose="020B0604020202020204" charset="0"/>
                        <a:ea typeface="Roboto Light" panose="020B0604020202020204" charset="0"/>
                        <a:cs typeface="Roboto Light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/>
                      <a:r>
                        <a:rPr 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133</a:t>
                      </a:r>
                      <a:endParaRPr lang="ru-RU" sz="1700" b="1" i="1" kern="1200" dirty="0">
                        <a:solidFill>
                          <a:schemeClr val="bg1"/>
                        </a:solidFill>
                        <a:latin typeface="Roboto Light" panose="020B0604020202020204" charset="0"/>
                        <a:ea typeface="Roboto Light" panose="020B0604020202020204" charset="0"/>
                        <a:cs typeface="Roboto Light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/>
                      <a:r>
                        <a:rPr lang="ru-RU" sz="1700" b="1" i="1" kern="1200" dirty="0" smtClean="0">
                          <a:solidFill>
                            <a:schemeClr val="bg1"/>
                          </a:solidFill>
                          <a:latin typeface="Roboto Light" panose="020B0604020202020204" charset="0"/>
                          <a:ea typeface="Roboto Light" panose="020B0604020202020204" charset="0"/>
                          <a:cs typeface="Roboto Light" panose="020B0604020202020204" charset="0"/>
                        </a:rPr>
                        <a:t>114</a:t>
                      </a:r>
                      <a:endParaRPr lang="ru-RU" sz="1700" b="1" i="1" kern="1200" dirty="0">
                        <a:solidFill>
                          <a:schemeClr val="bg1"/>
                        </a:solidFill>
                        <a:latin typeface="Roboto Light" panose="020B0604020202020204" charset="0"/>
                        <a:ea typeface="Roboto Light" panose="020B0604020202020204" charset="0"/>
                        <a:cs typeface="Roboto Light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167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Поддерживается </a:t>
                      </a:r>
                      <a:r>
                        <a:rPr kumimoji="0" lang="ru-RU" alt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патентов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лицензионных договоров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" name="Текст 2">
            <a:extLst>
              <a:ext uri="{FF2B5EF4-FFF2-40B4-BE49-F238E27FC236}">
                <a16:creationId xmlns:a16="http://schemas.microsoft.com/office/drawing/2014/main" id="{51695644-EE17-4F75-BB49-095BFDC1B6D7}"/>
              </a:ext>
            </a:extLst>
          </p:cNvPr>
          <p:cNvSpPr txBox="1">
            <a:spLocks/>
          </p:cNvSpPr>
          <p:nvPr/>
        </p:nvSpPr>
        <p:spPr>
          <a:xfrm>
            <a:off x="221825" y="786714"/>
            <a:ext cx="11635213" cy="481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</a:rPr>
              <a:t>Количество поданных заявок и полученных документов 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</a:rPr>
              <a:t>на 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</a:rPr>
              <a:t>объекты интеллектуальной 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</a:rPr>
              <a:t>собственности</a:t>
            </a:r>
            <a:endParaRPr lang="ru-RU" sz="18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100" b="1" i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6824" y="4693450"/>
            <a:ext cx="488678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i="1" dirty="0" smtClean="0">
                <a:solidFill>
                  <a:srgbClr val="004F9F"/>
                </a:solidFill>
              </a:rPr>
              <a:t>Динамика поданных </a:t>
            </a:r>
            <a:r>
              <a:rPr lang="ru-RU" sz="1900" b="1" i="1" dirty="0">
                <a:solidFill>
                  <a:srgbClr val="004F9F"/>
                </a:solidFill>
              </a:rPr>
              <a:t>заявок </a:t>
            </a:r>
            <a:r>
              <a:rPr lang="ru-RU" sz="1900" b="1" i="1" dirty="0" smtClean="0">
                <a:solidFill>
                  <a:srgbClr val="004F9F"/>
                </a:solidFill>
              </a:rPr>
              <a:t>на объекты ИС</a:t>
            </a:r>
            <a:endParaRPr lang="ru-RU" sz="1900" b="1" i="1" dirty="0">
              <a:solidFill>
                <a:srgbClr val="004F9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28474" y="4707581"/>
            <a:ext cx="5124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i="1" dirty="0" smtClean="0">
                <a:solidFill>
                  <a:srgbClr val="004F9F"/>
                </a:solidFill>
              </a:rPr>
              <a:t>Динамика зарегистрированных объектов ИС</a:t>
            </a:r>
            <a:endParaRPr lang="ru-RU" sz="1900" b="1" i="1" dirty="0">
              <a:solidFill>
                <a:srgbClr val="004F9F"/>
              </a:solidFill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026043"/>
              </p:ext>
            </p:extLst>
          </p:nvPr>
        </p:nvGraphicFramePr>
        <p:xfrm>
          <a:off x="6228474" y="5054202"/>
          <a:ext cx="5179290" cy="141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409479"/>
              </p:ext>
            </p:extLst>
          </p:nvPr>
        </p:nvGraphicFramePr>
        <p:xfrm>
          <a:off x="831565" y="5031263"/>
          <a:ext cx="4848222" cy="141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09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3. Научно-исследовательская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Публичная конкурсная активность в 2020/2021 учебном году 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55969FA0-DB2E-4C7E-BD6D-1DFB88E55B22}"/>
              </a:ext>
            </a:extLst>
          </p:cNvPr>
          <p:cNvSpPr txBox="1">
            <a:spLocks/>
          </p:cNvSpPr>
          <p:nvPr/>
        </p:nvSpPr>
        <p:spPr>
          <a:xfrm>
            <a:off x="147354" y="820211"/>
            <a:ext cx="5536807" cy="624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i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Объем выплат за участие в конкурсах в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20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20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гг.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4F9F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68379"/>
              </p:ext>
            </p:extLst>
          </p:nvPr>
        </p:nvGraphicFramePr>
        <p:xfrm>
          <a:off x="147354" y="1210389"/>
          <a:ext cx="5536807" cy="499682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35330">
                  <a:extLst>
                    <a:ext uri="{9D8B030D-6E8A-4147-A177-3AD203B41FA5}">
                      <a16:colId xmlns:a16="http://schemas.microsoft.com/office/drawing/2014/main" val="452987433"/>
                    </a:ext>
                  </a:extLst>
                </a:gridCol>
                <a:gridCol w="447387">
                  <a:extLst>
                    <a:ext uri="{9D8B030D-6E8A-4147-A177-3AD203B41FA5}">
                      <a16:colId xmlns:a16="http://schemas.microsoft.com/office/drawing/2014/main" val="2079013002"/>
                    </a:ext>
                  </a:extLst>
                </a:gridCol>
                <a:gridCol w="577049">
                  <a:extLst>
                    <a:ext uri="{9D8B030D-6E8A-4147-A177-3AD203B41FA5}">
                      <a16:colId xmlns:a16="http://schemas.microsoft.com/office/drawing/2014/main" val="2647246361"/>
                    </a:ext>
                  </a:extLst>
                </a:gridCol>
                <a:gridCol w="488272">
                  <a:extLst>
                    <a:ext uri="{9D8B030D-6E8A-4147-A177-3AD203B41FA5}">
                      <a16:colId xmlns:a16="http://schemas.microsoft.com/office/drawing/2014/main" val="3556426909"/>
                    </a:ext>
                  </a:extLst>
                </a:gridCol>
                <a:gridCol w="79899">
                  <a:extLst>
                    <a:ext uri="{9D8B030D-6E8A-4147-A177-3AD203B41FA5}">
                      <a16:colId xmlns:a16="http://schemas.microsoft.com/office/drawing/2014/main" val="2072280607"/>
                    </a:ext>
                  </a:extLst>
                </a:gridCol>
                <a:gridCol w="603681">
                  <a:extLst>
                    <a:ext uri="{9D8B030D-6E8A-4147-A177-3AD203B41FA5}">
                      <a16:colId xmlns:a16="http://schemas.microsoft.com/office/drawing/2014/main" val="3434319665"/>
                    </a:ext>
                  </a:extLst>
                </a:gridCol>
                <a:gridCol w="639193">
                  <a:extLst>
                    <a:ext uri="{9D8B030D-6E8A-4147-A177-3AD203B41FA5}">
                      <a16:colId xmlns:a16="http://schemas.microsoft.com/office/drawing/2014/main" val="3322090248"/>
                    </a:ext>
                  </a:extLst>
                </a:gridCol>
                <a:gridCol w="594803">
                  <a:extLst>
                    <a:ext uri="{9D8B030D-6E8A-4147-A177-3AD203B41FA5}">
                      <a16:colId xmlns:a16="http://schemas.microsoft.com/office/drawing/2014/main" val="2077188931"/>
                    </a:ext>
                  </a:extLst>
                </a:gridCol>
                <a:gridCol w="871193">
                  <a:extLst>
                    <a:ext uri="{9D8B030D-6E8A-4147-A177-3AD203B41FA5}">
                      <a16:colId xmlns:a16="http://schemas.microsoft.com/office/drawing/2014/main" val="426086298"/>
                    </a:ext>
                  </a:extLst>
                </a:gridCol>
              </a:tblGrid>
              <a:tr h="205137">
                <a:tc rowSpan="2"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Институты</a:t>
                      </a:r>
                      <a:r>
                        <a:rPr kumimoji="0" lang="en-US" alt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endParaRPr kumimoji="0" lang="ru-RU" altLang="ru-RU" sz="1400" b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факультеты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solidFill>
                      <a:schemeClr val="accent5"/>
                    </a:solidFill>
                  </a:tcPr>
                </a:tc>
                <a:tc gridSpan="7"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Кафедры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Всего</a:t>
                      </a:r>
                    </a:p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руб.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alt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(±2019)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94442"/>
                  </a:ext>
                </a:extLst>
              </a:tr>
              <a:tr h="205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216668"/>
                  </a:ext>
                </a:extLst>
              </a:tr>
              <a:tr h="419433">
                <a:tc rowSpan="2"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algn="ctr" fontAlgn="ctr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  <a:p>
                      <a:pPr algn="ctr" fontAlgn="ctr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315</a:t>
                      </a:r>
                      <a:r>
                        <a:rPr kumimoji="0" lang="ru-RU" alt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kumimoji="0" lang="en-US" alt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kumimoji="0" lang="ru-RU" alt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270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5829024"/>
                  </a:ext>
                </a:extLst>
              </a:tr>
              <a:tr h="3078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ИВКиСТ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115 (2)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3397290"/>
                  </a:ext>
                </a:extLst>
              </a:tr>
              <a:tr h="419433">
                <a:tc rowSpan="2"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</a:p>
                    <a:p>
                      <a:pPr algn="ctr" fontAlgn="ctr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 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</a:p>
                    <a:p>
                      <a:pPr algn="ctr" fontAlgn="ctr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4687317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ОКБ РЭС: 80 (1)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286340"/>
                  </a:ext>
                </a:extLst>
              </a:tr>
              <a:tr h="419433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ru-RU" altLang="ru-RU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+ 55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9866421"/>
                  </a:ext>
                </a:extLst>
              </a:tr>
              <a:tr h="419433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ru-RU" altLang="ru-RU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666254"/>
                  </a:ext>
                </a:extLst>
              </a:tr>
              <a:tr h="419433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endParaRPr lang="ru-RU" sz="120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754416"/>
                  </a:ext>
                </a:extLst>
              </a:tr>
              <a:tr h="419433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Ин-т ФПТИ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3844955"/>
                  </a:ext>
                </a:extLst>
              </a:tr>
              <a:tr h="21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/>
                </a:tc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НОЦ ПФРК: 35 (2)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</a:t>
                      </a: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New!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6332382"/>
                  </a:ext>
                </a:extLst>
              </a:tr>
              <a:tr h="419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1510542"/>
                  </a:ext>
                </a:extLst>
              </a:tr>
              <a:tr h="368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Департамент НИД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ЦКНИ: 195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(2), ЦКУ: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40 (1)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0066748"/>
                  </a:ext>
                </a:extLst>
              </a:tr>
              <a:tr h="231256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solidFill>
                      <a:srgbClr val="E72B7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2B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1 895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835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21262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5807177" y="1017410"/>
          <a:ext cx="2526978" cy="147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43679" y="1821794"/>
            <a:ext cx="2604358" cy="1293971"/>
          </a:xfrm>
          <a:prstGeom prst="round2DiagRect">
            <a:avLst/>
          </a:prstGeom>
          <a:noFill/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gradFill>
                  <a:gsLst>
                    <a:gs pos="0">
                      <a:srgbClr val="004F9F"/>
                    </a:gs>
                    <a:gs pos="47000">
                      <a:srgbClr val="7030A0"/>
                    </a:gs>
                    <a:gs pos="100000">
                      <a:srgbClr val="DD07B4"/>
                    </a:gs>
                  </a:gsLst>
                  <a:lin ang="10800000" scaled="0"/>
                </a:gradFill>
              </a:rPr>
              <a:t>В рамках проектной части государственного задания </a:t>
            </a:r>
            <a:endParaRPr lang="en-US" sz="1400" dirty="0" smtClean="0">
              <a:gradFill>
                <a:gsLst>
                  <a:gs pos="0">
                    <a:srgbClr val="004F9F"/>
                  </a:gs>
                  <a:gs pos="47000">
                    <a:srgbClr val="7030A0"/>
                  </a:gs>
                  <a:gs pos="100000">
                    <a:srgbClr val="DD07B4"/>
                  </a:gs>
                </a:gsLst>
                <a:lin ang="10800000" scaled="0"/>
              </a:gradFill>
            </a:endParaRPr>
          </a:p>
          <a:p>
            <a:pPr algn="ctr"/>
            <a:r>
              <a:rPr lang="ru-RU" sz="1400" dirty="0" smtClean="0">
                <a:gradFill>
                  <a:gsLst>
                    <a:gs pos="0">
                      <a:srgbClr val="004F9F"/>
                    </a:gs>
                    <a:gs pos="47000">
                      <a:srgbClr val="7030A0"/>
                    </a:gs>
                    <a:gs pos="100000">
                      <a:srgbClr val="DD07B4"/>
                    </a:gs>
                  </a:gsLst>
                  <a:lin ang="10800000" scaled="0"/>
                </a:gradFill>
              </a:rPr>
              <a:t>в сфере научной </a:t>
            </a:r>
          </a:p>
          <a:p>
            <a:pPr algn="ctr"/>
            <a:r>
              <a:rPr lang="ru-RU" sz="1400" dirty="0" smtClean="0">
                <a:gradFill>
                  <a:gsLst>
                    <a:gs pos="0">
                      <a:srgbClr val="004F9F"/>
                    </a:gs>
                    <a:gs pos="47000">
                      <a:srgbClr val="7030A0"/>
                    </a:gs>
                    <a:gs pos="100000">
                      <a:srgbClr val="DD07B4"/>
                    </a:gs>
                  </a:gsLst>
                  <a:lin ang="10800000" scaled="0"/>
                </a:gradFill>
              </a:rPr>
              <a:t>деятельности было </a:t>
            </a:r>
          </a:p>
          <a:p>
            <a:pPr algn="ctr"/>
            <a:r>
              <a:rPr lang="ru-RU" sz="1400" dirty="0" smtClean="0">
                <a:gradFill>
                  <a:gsLst>
                    <a:gs pos="0">
                      <a:srgbClr val="004F9F"/>
                    </a:gs>
                    <a:gs pos="47000">
                      <a:srgbClr val="7030A0"/>
                    </a:gs>
                    <a:gs pos="100000">
                      <a:srgbClr val="DD07B4"/>
                    </a:gs>
                  </a:gsLst>
                  <a:lin ang="10800000" scaled="0"/>
                </a:gradFill>
              </a:rPr>
              <a:t>подано </a:t>
            </a:r>
            <a:r>
              <a:rPr lang="ru-RU" sz="1400" b="1" u="sng" dirty="0" smtClean="0">
                <a:gradFill>
                  <a:gsLst>
                    <a:gs pos="0">
                      <a:srgbClr val="004F9F"/>
                    </a:gs>
                    <a:gs pos="47000">
                      <a:srgbClr val="7030A0"/>
                    </a:gs>
                    <a:gs pos="100000">
                      <a:srgbClr val="DD07B4"/>
                    </a:gs>
                  </a:gsLst>
                  <a:lin ang="10800000" scaled="0"/>
                </a:gradFill>
              </a:rPr>
              <a:t>47</a:t>
            </a:r>
            <a:r>
              <a:rPr lang="ru-RU" sz="1400" dirty="0" smtClean="0">
                <a:gradFill>
                  <a:gsLst>
                    <a:gs pos="0">
                      <a:srgbClr val="004F9F"/>
                    </a:gs>
                    <a:gs pos="47000">
                      <a:srgbClr val="7030A0"/>
                    </a:gs>
                    <a:gs pos="100000">
                      <a:srgbClr val="DD07B4"/>
                    </a:gs>
                  </a:gsLst>
                  <a:lin ang="10800000" scaled="0"/>
                </a:gradFill>
              </a:rPr>
              <a:t> заявок</a:t>
            </a:r>
            <a:endParaRPr lang="ru-RU" sz="1400" dirty="0">
              <a:gradFill>
                <a:gsLst>
                  <a:gs pos="0">
                    <a:srgbClr val="004F9F"/>
                  </a:gs>
                  <a:gs pos="47000">
                    <a:srgbClr val="7030A0"/>
                  </a:gs>
                  <a:gs pos="100000">
                    <a:srgbClr val="DD07B4"/>
                  </a:gs>
                </a:gsLst>
                <a:lin ang="10800000" scaled="0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16344" y="1642200"/>
            <a:ext cx="2766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4F9F"/>
                </a:solidFill>
              </a:rPr>
              <a:t>Для повышения конкурсной активности проводится еженедельная рассылка актуальных </a:t>
            </a:r>
            <a:r>
              <a:rPr lang="ru-RU" sz="1300" dirty="0">
                <a:solidFill>
                  <a:srgbClr val="DD07B4"/>
                </a:solidFill>
                <a:latin typeface="Calibri"/>
              </a:rPr>
              <a:t>конкурсов</a:t>
            </a:r>
            <a:r>
              <a:rPr lang="ru-RU" sz="13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004F9F"/>
                </a:solidFill>
              </a:rPr>
              <a:t>и</a:t>
            </a:r>
            <a:r>
              <a:rPr lang="ru-RU" sz="13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300" dirty="0">
                <a:solidFill>
                  <a:srgbClr val="DD07B4"/>
                </a:solidFill>
                <a:latin typeface="Calibri"/>
              </a:rPr>
              <a:t>конференций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5799575" y="953927"/>
            <a:ext cx="5776911" cy="726713"/>
            <a:chOff x="5667128" y="953927"/>
            <a:chExt cx="5711987" cy="726713"/>
          </a:xfrm>
        </p:grpSpPr>
        <p:sp>
          <p:nvSpPr>
            <p:cNvPr id="16" name="Текст 2">
              <a:extLst>
                <a:ext uri="{FF2B5EF4-FFF2-40B4-BE49-F238E27FC236}">
                  <a16:creationId xmlns:a16="http://schemas.microsoft.com/office/drawing/2014/main" id="{55969FA0-DB2E-4C7E-BD6D-1DFB88E55B22}"/>
                </a:ext>
              </a:extLst>
            </p:cNvPr>
            <p:cNvSpPr txBox="1">
              <a:spLocks/>
            </p:cNvSpPr>
            <p:nvPr/>
          </p:nvSpPr>
          <p:spPr>
            <a:xfrm>
              <a:off x="5667128" y="953927"/>
              <a:ext cx="5711987" cy="7267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004F9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004F9F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004F9F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004F9F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004F9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4F9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Количество авторов и научных коллективов ГУАП – </a:t>
              </a:r>
              <a:r>
                <a:rPr lang="ru-RU" sz="1400" b="1" dirty="0" smtClean="0">
                  <a:solidFill>
                    <a:srgbClr val="DD07B4"/>
                  </a:solidFill>
                  <a:latin typeface="Calibri"/>
                </a:rPr>
                <a:t>53</a:t>
              </a:r>
              <a:r>
                <a:rPr kumimoji="0" lang="ru-RU" sz="1400" b="1" strike="noStrike" kern="1200" cap="none" spc="0" normalizeH="0" noProof="0" dirty="0" smtClean="0">
                  <a:ln>
                    <a:noFill/>
                  </a:ln>
                  <a:solidFill>
                    <a:srgbClr val="DD07B4"/>
                  </a:solidFill>
                  <a:effectLst/>
                  <a:uLnTx/>
                  <a:uFillTx/>
                  <a:latin typeface="Calibri"/>
                </a:rPr>
                <a:t> чел.</a:t>
              </a:r>
              <a:endParaRPr kumimoji="0" lang="ru-RU" sz="1400" b="1" strike="noStrike" kern="1200" cap="none" spc="0" normalizeH="0" baseline="0" noProof="0" dirty="0" smtClean="0">
                <a:ln>
                  <a:noFill/>
                </a:ln>
                <a:solidFill>
                  <a:srgbClr val="DD07B4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u="none" strike="noStrike" kern="1200" cap="none" spc="0" normalizeH="0" baseline="0" noProof="0" dirty="0" smtClean="0">
                  <a:ln>
                    <a:noFill/>
                  </a:ln>
                  <a:solidFill>
                    <a:srgbClr val="004F9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Среднее </a:t>
              </a:r>
              <a:r>
                <a:rPr lang="ru-RU" sz="1400" dirty="0" smtClean="0">
                  <a:latin typeface="Calibri"/>
                </a:rPr>
                <a:t>вознаграждение </a:t>
              </a:r>
              <a:r>
                <a:rPr lang="ru-RU" sz="1400" dirty="0" smtClean="0">
                  <a:solidFill>
                    <a:schemeClr val="accent4">
                      <a:lumMod val="75000"/>
                    </a:schemeClr>
                  </a:solidFill>
                  <a:latin typeface="Calibri"/>
                </a:rPr>
                <a:t>– </a:t>
              </a:r>
              <a:r>
                <a:rPr lang="ru-RU" sz="1400" b="1" dirty="0" smtClean="0">
                  <a:solidFill>
                    <a:srgbClr val="DD07B4"/>
                  </a:solidFill>
                  <a:latin typeface="Calibri"/>
                </a:rPr>
                <a:t>35 754 руб. (    в 2 раза в сравнении с 2019 г.)</a:t>
              </a:r>
              <a:endParaRPr kumimoji="0" lang="ru-RU" sz="1400" strike="noStrike" kern="1200" cap="none" spc="0" normalizeH="0" baseline="0" noProof="0" dirty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Стрелка вверх 16"/>
            <p:cNvSpPr/>
            <p:nvPr/>
          </p:nvSpPr>
          <p:spPr>
            <a:xfrm>
              <a:off x="8803360" y="1317283"/>
              <a:ext cx="124287" cy="258028"/>
            </a:xfrm>
            <a:prstGeom prst="up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405954"/>
              </p:ext>
            </p:extLst>
          </p:nvPr>
        </p:nvGraphicFramePr>
        <p:xfrm>
          <a:off x="5983550" y="5185091"/>
          <a:ext cx="3113604" cy="167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138513"/>
              </p:ext>
            </p:extLst>
          </p:nvPr>
        </p:nvGraphicFramePr>
        <p:xfrm>
          <a:off x="5613582" y="3073331"/>
          <a:ext cx="3740016" cy="228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7"/>
          <a:stretch/>
        </p:blipFill>
        <p:spPr>
          <a:xfrm>
            <a:off x="9253276" y="2519289"/>
            <a:ext cx="2932696" cy="43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3. Научно-исследовательская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Учебно-научно-исследовательская деятельность студентов </a:t>
            </a:r>
            <a:r>
              <a:rPr lang="ru-RU" dirty="0" smtClean="0"/>
              <a:t>ГУАП </a:t>
            </a:r>
            <a:r>
              <a:rPr lang="ru-RU" dirty="0"/>
              <a:t>в 2016-2020 гг.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16146"/>
              </p:ext>
            </p:extLst>
          </p:nvPr>
        </p:nvGraphicFramePr>
        <p:xfrm>
          <a:off x="334963" y="1089026"/>
          <a:ext cx="11294604" cy="519429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83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356">
                  <a:extLst>
                    <a:ext uri="{9D8B030D-6E8A-4147-A177-3AD203B41FA5}">
                      <a16:colId xmlns:a16="http://schemas.microsoft.com/office/drawing/2014/main" val="3801755039"/>
                    </a:ext>
                  </a:extLst>
                </a:gridCol>
                <a:gridCol w="891356">
                  <a:extLst>
                    <a:ext uri="{9D8B030D-6E8A-4147-A177-3AD203B41FA5}">
                      <a16:colId xmlns:a16="http://schemas.microsoft.com/office/drawing/2014/main" val="273226426"/>
                    </a:ext>
                  </a:extLst>
                </a:gridCol>
                <a:gridCol w="891356">
                  <a:extLst>
                    <a:ext uri="{9D8B030D-6E8A-4147-A177-3AD203B41FA5}">
                      <a16:colId xmlns:a16="http://schemas.microsoft.com/office/drawing/2014/main" val="887071913"/>
                    </a:ext>
                  </a:extLst>
                </a:gridCol>
                <a:gridCol w="891356">
                  <a:extLst>
                    <a:ext uri="{9D8B030D-6E8A-4147-A177-3AD203B41FA5}">
                      <a16:colId xmlns:a16="http://schemas.microsoft.com/office/drawing/2014/main" val="1195638324"/>
                    </a:ext>
                  </a:extLst>
                </a:gridCol>
              </a:tblGrid>
              <a:tr h="458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Достижения</a:t>
                      </a:r>
                      <a:endParaRPr lang="ru-RU" sz="17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155" marR="59155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2016</a:t>
                      </a:r>
                      <a:endParaRPr lang="ru-RU" sz="17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2017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2018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2019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2020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Студенты – участники МСНК</a:t>
                      </a:r>
                      <a:endParaRPr lang="ru-RU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55" marR="59155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850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870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979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923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Опубликованные работы</a:t>
                      </a:r>
                      <a:endParaRPr lang="ru-RU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55" marR="59155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513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640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664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846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Доклады на международных, всероссийских и региональных конференциях, семинарах и т.п.</a:t>
                      </a:r>
                      <a:endParaRPr lang="ru-RU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55" marR="59155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931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995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1099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1138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Медали международных и республиканских конкурсов</a:t>
                      </a:r>
                      <a:endParaRPr lang="ru-RU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55" marR="59155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52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61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67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Медали, дипломы, грамоты, премии, призы международных, республиканских и городских конкурсов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55" marR="59155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191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131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Победители конкурса ГУАП</a:t>
                      </a:r>
                      <a:endParaRPr lang="ru-RU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55" marR="59155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201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203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232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201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Награжденные Почетными дипломами и грамотами ГУАП</a:t>
                      </a:r>
                      <a:endParaRPr lang="ru-RU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55" marR="59155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201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203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239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201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Участники выставок дипломных проектов ГУАП</a:t>
                      </a:r>
                      <a:endParaRPr lang="ru-RU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55" marR="59155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198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213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213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283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9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Дипломные проекты, выполненные по заказу администрации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Санкт-Петербурга</a:t>
                      </a:r>
                      <a:endParaRPr lang="ru-RU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55" marR="59155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Именные стипендии, гранты Правительства СПб</a:t>
                      </a:r>
                      <a:endParaRPr lang="ru-RU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55" marR="59155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000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9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3. Научно-исследовательская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Учебно-научно-исследовательская деятельность студентов </a:t>
            </a:r>
            <a:r>
              <a:rPr lang="ru-RU" dirty="0" smtClean="0"/>
              <a:t>ГУАП </a:t>
            </a:r>
            <a:r>
              <a:rPr lang="ru-RU" dirty="0"/>
              <a:t>в </a:t>
            </a:r>
            <a:r>
              <a:rPr lang="ru-RU" dirty="0" smtClean="0"/>
              <a:t>2020</a:t>
            </a:r>
            <a:r>
              <a:rPr lang="en-US" dirty="0" smtClean="0"/>
              <a:t>/2021</a:t>
            </a:r>
            <a:r>
              <a:rPr lang="ru-RU" dirty="0" smtClean="0"/>
              <a:t> учебном году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16539"/>
              </p:ext>
            </p:extLst>
          </p:nvPr>
        </p:nvGraphicFramePr>
        <p:xfrm>
          <a:off x="334969" y="1019948"/>
          <a:ext cx="11607793" cy="52887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6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830">
                  <a:extLst>
                    <a:ext uri="{9D8B030D-6E8A-4147-A177-3AD203B41FA5}">
                      <a16:colId xmlns:a16="http://schemas.microsoft.com/office/drawing/2014/main" val="3801755039"/>
                    </a:ext>
                  </a:extLst>
                </a:gridCol>
                <a:gridCol w="709830">
                  <a:extLst>
                    <a:ext uri="{9D8B030D-6E8A-4147-A177-3AD203B41FA5}">
                      <a16:colId xmlns:a16="http://schemas.microsoft.com/office/drawing/2014/main" val="273226426"/>
                    </a:ext>
                  </a:extLst>
                </a:gridCol>
                <a:gridCol w="7098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98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98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98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98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98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98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60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Мероприятия</a:t>
                      </a:r>
                      <a:r>
                        <a:rPr lang="en-US" sz="1800" b="1" dirty="0">
                          <a:effectLst/>
                        </a:rPr>
                        <a:t> / </a:t>
                      </a:r>
                      <a:r>
                        <a:rPr lang="ru-RU" sz="1800" b="1" dirty="0">
                          <a:effectLst/>
                        </a:rPr>
                        <a:t>достижения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55" marR="59155" marT="0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Институты </a:t>
                      </a:r>
                      <a:r>
                        <a:rPr lang="en-US" sz="1800" b="1" dirty="0">
                          <a:effectLst/>
                        </a:rPr>
                        <a:t>/ </a:t>
                      </a:r>
                      <a:r>
                        <a:rPr lang="ru-RU" sz="1800" b="1" dirty="0">
                          <a:effectLst/>
                        </a:rPr>
                        <a:t>факультеты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88209"/>
                  </a:ext>
                </a:extLst>
              </a:tr>
              <a:tr h="33601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55" marR="5915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1</a:t>
                      </a:r>
                      <a:endParaRPr lang="ru-RU" sz="15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2</a:t>
                      </a:r>
                      <a:endParaRPr lang="ru-RU" sz="15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3</a:t>
                      </a:r>
                      <a:endParaRPr lang="ru-RU" sz="15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4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5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6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7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8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9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12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ФПТИ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ИФ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42" marR="59142" marT="0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11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effectLst/>
                        </a:rPr>
                        <a:t>Публикации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5" marR="59155" marT="0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178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11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effectLst/>
                        </a:rPr>
                        <a:t>Медали, призы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5" marR="591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11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effectLst/>
                        </a:rPr>
                        <a:t>Выставка НТТМ </a:t>
                      </a:r>
                      <a:r>
                        <a:rPr lang="ru-RU" sz="1500" b="0" kern="1200" dirty="0" smtClean="0">
                          <a:effectLst/>
                        </a:rPr>
                        <a:t>2020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5" marR="5915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11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effectLst/>
                        </a:rPr>
                        <a:t>Дипломы администрации СПб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5" marR="591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011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effectLst/>
                        </a:rPr>
                        <a:t>Семинар </a:t>
                      </a:r>
                      <a:r>
                        <a:rPr lang="ru-RU" sz="1500" b="0" kern="1200" dirty="0" err="1">
                          <a:effectLst/>
                        </a:rPr>
                        <a:t>Кокрела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5" marR="5915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25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effectLst/>
                        </a:rPr>
                        <a:t>XV ISA European students paper competition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5" marR="591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699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effectLst/>
                        </a:rPr>
                        <a:t>Выставка дипломных проектов ГУАП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5" marR="5915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011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effectLst/>
                        </a:rPr>
                        <a:t>Отмечено в приказе: студенты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5" marR="591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699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effectLst/>
                        </a:rPr>
                        <a:t>Отмечено в приказе: преподаватели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5" marR="5915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011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effectLst/>
                        </a:rPr>
                        <a:t>Благодарность в приказе: студенты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5" marR="591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011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effectLst/>
                        </a:rPr>
                        <a:t>Открытый конкурс ГУАП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5" marR="5915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011"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Итого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5" marR="591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255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4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/>
          <a:lstStyle/>
          <a:p>
            <a:pPr marL="265113"/>
            <a:r>
              <a:rPr lang="ru-RU" dirty="0"/>
              <a:t>Программа развития «Проектный офис»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1. Стратегическое позиционирование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34964" y="928504"/>
            <a:ext cx="3278570" cy="52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Программу составили: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Антохина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Юлия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Анатольевна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Рабин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Алексей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Владимирович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Андреева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Ксения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Александровна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Анисимова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Ирина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Александровна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Дзюбаненко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Анастасия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Андреевна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Ершевский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Сергей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Сергеевич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Канашева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Анна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Александровна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Леонтьева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Татьяна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Сергеевна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Майоров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Николай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Николаевич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Макарова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Юлия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Владимировна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Маркелова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Наталья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Викторовна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Матьяш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Валерий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Анатольевич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Мельниченко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Александра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Михайловна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Николаева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Лариса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Игоревна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Оленев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Валентин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Леонидович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Павлюченко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Марина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Викторовна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Писклова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Ирина </a:t>
            </a:r>
            <a:r>
              <a:rPr lang="ru-RU" sz="1200" dirty="0" err="1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Илфаковна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Поваренкин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Николай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Владимирович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Разинкина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Юлия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Валерьевна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Сербин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Михаил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Викторович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Соленый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Сергей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Валентинович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Соловьева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Виктория </a:t>
            </a: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Дмитриевна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Трифонова </a:t>
            </a:r>
            <a:r>
              <a:rPr lang="ru-RU" sz="12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Юлия Викторовна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546" y="1008170"/>
            <a:ext cx="3634363" cy="5112425"/>
          </a:xfrm>
          <a:prstGeom prst="rect">
            <a:avLst/>
          </a:prstGeom>
        </p:spPr>
      </p:pic>
      <p:sp>
        <p:nvSpPr>
          <p:cNvPr id="71" name="Прямоугольник с двумя скругленными противолежащими углами 70">
            <a:extLst>
              <a:ext uri="{FF2B5EF4-FFF2-40B4-BE49-F238E27FC236}">
                <a16:creationId xmlns:a16="http://schemas.microsoft.com/office/drawing/2014/main" id="{48C43A40-1A27-BE44-A1AE-E14DFCBC5D1E}"/>
              </a:ext>
            </a:extLst>
          </p:cNvPr>
          <p:cNvSpPr/>
          <p:nvPr/>
        </p:nvSpPr>
        <p:spPr>
          <a:xfrm>
            <a:off x="7612655" y="986979"/>
            <a:ext cx="4245060" cy="5140900"/>
          </a:xfrm>
          <a:prstGeom prst="round2Diag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924628" y="2661946"/>
            <a:ext cx="3414200" cy="105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Стратегические </a:t>
            </a:r>
            <a:br>
              <a:rPr lang="ru-RU" sz="2400" b="1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</a:br>
            <a:r>
              <a:rPr lang="ru-RU" sz="2400" b="1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проекты</a:t>
            </a:r>
            <a:endParaRPr lang="ru-RU" sz="2400" b="1" dirty="0">
              <a:solidFill>
                <a:srgbClr val="02509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7336978" y="3254664"/>
            <a:ext cx="1305906" cy="205431"/>
          </a:xfrm>
          <a:prstGeom prst="line">
            <a:avLst/>
          </a:prstGeom>
          <a:ln w="50800">
            <a:gradFill>
              <a:gsLst>
                <a:gs pos="33000">
                  <a:srgbClr val="E73271"/>
                </a:gs>
                <a:gs pos="78000">
                  <a:srgbClr val="0070C0"/>
                </a:gs>
              </a:gsLst>
              <a:lin ang="5400000" scaled="1"/>
            </a:gra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7924628" y="1319156"/>
            <a:ext cx="1546846" cy="1204432"/>
            <a:chOff x="7722515" y="1625906"/>
            <a:chExt cx="1546846" cy="1204432"/>
          </a:xfrm>
        </p:grpSpPr>
        <p:sp>
          <p:nvSpPr>
            <p:cNvPr id="75" name="Прямоугольник с двумя скругленными противолежащими углами 74">
              <a:extLst>
                <a:ext uri="{FF2B5EF4-FFF2-40B4-BE49-F238E27FC236}">
                  <a16:creationId xmlns:a16="http://schemas.microsoft.com/office/drawing/2014/main" id="{48C43A40-1A27-BE44-A1AE-E14DFCBC5D1E}"/>
                </a:ext>
              </a:extLst>
            </p:cNvPr>
            <p:cNvSpPr/>
            <p:nvPr/>
          </p:nvSpPr>
          <p:spPr>
            <a:xfrm>
              <a:off x="7817463" y="1625906"/>
              <a:ext cx="1356949" cy="1204432"/>
            </a:xfrm>
            <a:prstGeom prst="round2DiagRect">
              <a:avLst/>
            </a:prstGeom>
            <a:solidFill>
              <a:srgbClr val="2B375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7722515" y="1728606"/>
              <a:ext cx="1546846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Aerospace </a:t>
              </a:r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Research &amp; Design</a:t>
              </a:r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Centre</a:t>
              </a:r>
              <a:endPara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edium"/>
              </a:endParaRPr>
            </a:p>
            <a:p>
              <a:pPr algn="ctr">
                <a:spcBef>
                  <a:spcPts val="600"/>
                </a:spcBef>
              </a:pPr>
              <a:r>
                <a:rPr lang="ru-RU" sz="12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Оленев В.Л.</a:t>
              </a:r>
              <a:endParaRPr lang="ru-RU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9996629" y="1398159"/>
            <a:ext cx="1679417" cy="1101733"/>
            <a:chOff x="9514043" y="1715168"/>
            <a:chExt cx="1679417" cy="1101733"/>
          </a:xfrm>
        </p:grpSpPr>
        <p:sp>
          <p:nvSpPr>
            <p:cNvPr id="78" name="Прямоугольник с двумя скругленными противолежащими углами 77">
              <a:extLst>
                <a:ext uri="{FF2B5EF4-FFF2-40B4-BE49-F238E27FC236}">
                  <a16:creationId xmlns:a16="http://schemas.microsoft.com/office/drawing/2014/main" id="{48C43A40-1A27-BE44-A1AE-E14DFCBC5D1E}"/>
                </a:ext>
              </a:extLst>
            </p:cNvPr>
            <p:cNvSpPr/>
            <p:nvPr/>
          </p:nvSpPr>
          <p:spPr>
            <a:xfrm>
              <a:off x="9514043" y="1715168"/>
              <a:ext cx="1679417" cy="1101733"/>
            </a:xfrm>
            <a:prstGeom prst="round2DiagRect">
              <a:avLst/>
            </a:prstGeom>
            <a:solidFill>
              <a:srgbClr val="2B375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9658561" y="1847855"/>
              <a:ext cx="139038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buClr>
                  <a:schemeClr val="dk1"/>
                </a:buClr>
                <a:buSzPts val="4852"/>
              </a:pPr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Университет </a:t>
              </a:r>
              <a:b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Future Skills</a:t>
              </a:r>
              <a:endParaRPr lang="ru-RU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edium"/>
              </a:endParaRPr>
            </a:p>
            <a:p>
              <a:pPr algn="ctr" fontAlgn="base">
                <a:spcBef>
                  <a:spcPts val="600"/>
                </a:spcBef>
                <a:buClr>
                  <a:schemeClr val="dk1"/>
                </a:buClr>
                <a:buSzPts val="4852"/>
              </a:pPr>
              <a:r>
                <a:rPr lang="ru-RU" sz="12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Анисимова И.А</a:t>
              </a:r>
              <a:r>
                <a:rPr lang="ru-RU" sz="1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.</a:t>
              </a:r>
              <a:endPara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edium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8642884" y="5064094"/>
            <a:ext cx="2151112" cy="905665"/>
            <a:chOff x="8704751" y="5284782"/>
            <a:chExt cx="2151112" cy="905665"/>
          </a:xfrm>
        </p:grpSpPr>
        <p:sp>
          <p:nvSpPr>
            <p:cNvPr id="81" name="Прямоугольник с двумя скругленными противолежащими углами 80">
              <a:extLst>
                <a:ext uri="{FF2B5EF4-FFF2-40B4-BE49-F238E27FC236}">
                  <a16:creationId xmlns:a16="http://schemas.microsoft.com/office/drawing/2014/main" id="{48C43A40-1A27-BE44-A1AE-E14DFCBC5D1E}"/>
                </a:ext>
              </a:extLst>
            </p:cNvPr>
            <p:cNvSpPr/>
            <p:nvPr/>
          </p:nvSpPr>
          <p:spPr>
            <a:xfrm>
              <a:off x="8704751" y="5284782"/>
              <a:ext cx="2151112" cy="905665"/>
            </a:xfrm>
            <a:prstGeom prst="round2DiagRect">
              <a:avLst/>
            </a:prstGeom>
            <a:solidFill>
              <a:srgbClr val="2B375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8782664" y="5362233"/>
              <a:ext cx="207319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buClr>
                  <a:schemeClr val="dk1"/>
                </a:buClr>
                <a:buSzPts val="4852"/>
              </a:pPr>
              <a:r>
                <a:rPr lang="ru-RU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Платформа </a:t>
              </a:r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«</a:t>
              </a:r>
              <a:r>
                <a:rPr lang="en-US" sz="14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GoUP</a:t>
              </a:r>
              <a:r>
                <a: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 – </a:t>
              </a:r>
              <a:r>
                <a:rPr lang="ru-RU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твой </a:t>
              </a:r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опыт»</a:t>
              </a:r>
            </a:p>
            <a:p>
              <a:pPr algn="ctr" fontAlgn="base">
                <a:spcBef>
                  <a:spcPts val="600"/>
                </a:spcBef>
                <a:buClr>
                  <a:schemeClr val="dk1"/>
                </a:buClr>
                <a:buSzPts val="4852"/>
              </a:pPr>
              <a:r>
                <a:rPr lang="ru-RU" sz="12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Николаева Л.И.</a:t>
              </a:r>
              <a:endParaRPr lang="ru-RU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7827032" y="3647669"/>
            <a:ext cx="1564984" cy="1115978"/>
            <a:chOff x="7756374" y="3972242"/>
            <a:chExt cx="1564984" cy="1115978"/>
          </a:xfrm>
        </p:grpSpPr>
        <p:sp>
          <p:nvSpPr>
            <p:cNvPr id="84" name="Прямоугольник с двумя скругленными противолежащими углами 83">
              <a:extLst>
                <a:ext uri="{FF2B5EF4-FFF2-40B4-BE49-F238E27FC236}">
                  <a16:creationId xmlns:a16="http://schemas.microsoft.com/office/drawing/2014/main" id="{48C43A40-1A27-BE44-A1AE-E14DFCBC5D1E}"/>
                </a:ext>
              </a:extLst>
            </p:cNvPr>
            <p:cNvSpPr/>
            <p:nvPr/>
          </p:nvSpPr>
          <p:spPr>
            <a:xfrm>
              <a:off x="7756374" y="3972242"/>
              <a:ext cx="1564984" cy="1115978"/>
            </a:xfrm>
            <a:prstGeom prst="round2DiagRect">
              <a:avLst/>
            </a:prstGeom>
            <a:solidFill>
              <a:srgbClr val="2B375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922410" y="4114800"/>
              <a:ext cx="125108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buClr>
                  <a:schemeClr val="dk1"/>
                </a:buClr>
                <a:buSzPts val="4852"/>
              </a:pPr>
              <a:r>
                <a:rPr lang="ru-RU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Инженерная </a:t>
              </a:r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школа 2.0</a:t>
              </a:r>
            </a:p>
            <a:p>
              <a:pPr fontAlgn="base">
                <a:spcBef>
                  <a:spcPts val="600"/>
                </a:spcBef>
                <a:buClr>
                  <a:schemeClr val="dk1"/>
                </a:buClr>
                <a:buSzPts val="4852"/>
              </a:pPr>
              <a:r>
                <a:rPr lang="ru-RU" sz="1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Соленый С.В</a:t>
              </a:r>
              <a:r>
                <a:rPr lang="ru-RU" sz="12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  <a:endParaRPr lang="ru-RU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10141147" y="3425783"/>
            <a:ext cx="1534899" cy="1165253"/>
            <a:chOff x="10161639" y="3915565"/>
            <a:chExt cx="1534899" cy="1165253"/>
          </a:xfrm>
        </p:grpSpPr>
        <p:sp>
          <p:nvSpPr>
            <p:cNvPr id="87" name="Прямоугольник с двумя скругленными противолежащими углами 86">
              <a:extLst>
                <a:ext uri="{FF2B5EF4-FFF2-40B4-BE49-F238E27FC236}">
                  <a16:creationId xmlns:a16="http://schemas.microsoft.com/office/drawing/2014/main" id="{48C43A40-1A27-BE44-A1AE-E14DFCBC5D1E}"/>
                </a:ext>
              </a:extLst>
            </p:cNvPr>
            <p:cNvSpPr/>
            <p:nvPr/>
          </p:nvSpPr>
          <p:spPr>
            <a:xfrm>
              <a:off x="10161639" y="3915565"/>
              <a:ext cx="1534899" cy="1165253"/>
            </a:xfrm>
            <a:prstGeom prst="round2DiagRect">
              <a:avLst/>
            </a:prstGeom>
            <a:solidFill>
              <a:srgbClr val="2B375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0161639" y="4051668"/>
              <a:ext cx="141871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buClr>
                  <a:schemeClr val="dk1"/>
                </a:buClr>
                <a:buSzPts val="4852"/>
              </a:pPr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Цифровой </a:t>
              </a:r>
              <a:b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Medium"/>
                </a:rPr>
                <a:t>университет</a:t>
              </a:r>
            </a:p>
            <a:p>
              <a:pPr algn="r" fontAlgn="base">
                <a:spcBef>
                  <a:spcPts val="600"/>
                </a:spcBef>
                <a:buClr>
                  <a:schemeClr val="dk1"/>
                </a:buClr>
                <a:buSzPts val="4852"/>
              </a:pPr>
              <a:r>
                <a:rPr lang="ru-RU" sz="1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Трифонова Ю.В</a:t>
              </a:r>
              <a:r>
                <a:rPr lang="ru-RU" sz="12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  <a:endParaRPr lang="ru-RU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39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3. Научно-исследовательская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Аспирантура и диссертационные советы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839572"/>
              </p:ext>
            </p:extLst>
          </p:nvPr>
        </p:nvGraphicFramePr>
        <p:xfrm>
          <a:off x="334961" y="820279"/>
          <a:ext cx="11557002" cy="50103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62153">
                  <a:extLst>
                    <a:ext uri="{9D8B030D-6E8A-4147-A177-3AD203B41FA5}">
                      <a16:colId xmlns:a16="http://schemas.microsoft.com/office/drawing/2014/main" val="822493690"/>
                    </a:ext>
                  </a:extLst>
                </a:gridCol>
                <a:gridCol w="1374456">
                  <a:extLst>
                    <a:ext uri="{9D8B030D-6E8A-4147-A177-3AD203B41FA5}">
                      <a16:colId xmlns:a16="http://schemas.microsoft.com/office/drawing/2014/main" val="4054516636"/>
                    </a:ext>
                  </a:extLst>
                </a:gridCol>
                <a:gridCol w="1144934">
                  <a:extLst>
                    <a:ext uri="{9D8B030D-6E8A-4147-A177-3AD203B41FA5}">
                      <a16:colId xmlns:a16="http://schemas.microsoft.com/office/drawing/2014/main" val="859479158"/>
                    </a:ext>
                  </a:extLst>
                </a:gridCol>
                <a:gridCol w="3884084">
                  <a:extLst>
                    <a:ext uri="{9D8B030D-6E8A-4147-A177-3AD203B41FA5}">
                      <a16:colId xmlns:a16="http://schemas.microsoft.com/office/drawing/2014/main" val="4103441519"/>
                    </a:ext>
                  </a:extLst>
                </a:gridCol>
                <a:gridCol w="3791375">
                  <a:extLst>
                    <a:ext uri="{9D8B030D-6E8A-4147-A177-3AD203B41FA5}">
                      <a16:colId xmlns:a16="http://schemas.microsoft.com/office/drawing/2014/main" val="2860965814"/>
                    </a:ext>
                  </a:extLst>
                </a:gridCol>
              </a:tblGrid>
              <a:tr h="315128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Действующие диссертационные советы</a:t>
                      </a:r>
                      <a:endParaRPr lang="ru-RU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126297"/>
                  </a:ext>
                </a:extLst>
              </a:tr>
              <a:tr h="25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диссертационного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совета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Председатель совета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Научные 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специальности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совета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Полномочия 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совета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43901"/>
                  </a:ext>
                </a:extLst>
              </a:tr>
              <a:tr h="216629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На базе ГУАП</a:t>
                      </a:r>
                      <a:endParaRPr lang="ru-RU" sz="10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Д 24.2.020.02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(ранее ДC 212.020.02</a:t>
                      </a:r>
                      <a:r>
                        <a:rPr lang="ru-RU" sz="10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Оводенко</a:t>
                      </a: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Анатолий Аркадьевич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2.2.13. Радиотехника, в том числе системы и устройства телевидения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2.2.14. Антенны, СВЧ устройства и их технологии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2.2.16. Радиолокация и радионавигация (технические науки)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Установлены на срок действия номенклатуры научных специальностей, по которым присуждаются ученые степени, утвержденной приказом Министерства науки и высшего образования Российской Федерации от 24 февраля 2021 г. № 118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5469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Д 212.233.01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Ларин Валерий Павлович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05.11.13 — Приборы и методы контроля природной среды, веществ, материалов и изделий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05.11.14 — Технология приборостроения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Установлены на срок до 16 октября 2022 года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8296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Д 212.233.04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Семенова Елена Георгиевна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05.02.22 — Организация производства (радиоэлектроника и приборостроение) (технические науки)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05.02.23 — Стандартизация и управление качеством продукции (технические науки)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Установлены на срок до 16 октября 2022 года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5320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24.2.384.01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(ранее </a:t>
                      </a:r>
                      <a:r>
                        <a:rPr lang="ru-RU" sz="10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212.233.05</a:t>
                      </a: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Крук</a:t>
                      </a: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Евгений </a:t>
                      </a:r>
                      <a:r>
                        <a:rPr lang="ru-RU" sz="1000" b="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Аврамович</a:t>
                      </a:r>
                      <a:endParaRPr lang="ru-RU" sz="10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2.2.16. Радиолокация и радионавигация (технические науки)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2.2.15. Системы, сети и устройства телекоммуникаций (технические науки)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Установлены на срок действия номенклатуры научных специальностей, по которым присуждаются ученые степени, утвержденной приказом Министерства науки и высшего образования Российской Федерации от 24 февраля 2021 г. № 118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598817"/>
                  </a:ext>
                </a:extLst>
              </a:tr>
              <a:tr h="4747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На базе СПбГУ телекоммуникаций им. проф. М.А. Бонч-Бруевича», ГУАП, «ВОЕНМЕХ» им. Д.Ф. Устинова.</a:t>
                      </a:r>
                      <a:endParaRPr lang="ru-RU" sz="10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99.2.038.03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(ранее Д 999.121.03)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 err="1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Бачевский</a:t>
                      </a:r>
                      <a:r>
                        <a:rPr lang="ru-RU" sz="10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Сергей Викторович</a:t>
                      </a:r>
                      <a:endParaRPr lang="ru-RU" sz="10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2.3.1. Системный анализ, управление и обработка информации (в технике и технологиях) (технические науки)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1.2.2. Математическое моделирование, численные методы и комплексы программ (технические науки)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2.3.6. Методы и системы защиты информации, информационная безопасность (технические науки)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Установлены на срок действия номенклатуры научных специальностей, по которым присуждаются ученые степени, утвержденной приказом Министерства науки и высшего образования Российской Федерации от 24 февраля 2021 г. № 118</a:t>
                      </a:r>
                      <a:endParaRPr lang="ru-RU" sz="10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62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9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3. Научно-исследовательская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Информация по защитам кандидатских </a:t>
            </a:r>
            <a:r>
              <a:rPr lang="ru-RU" dirty="0" smtClean="0"/>
              <a:t>и </a:t>
            </a:r>
            <a:r>
              <a:rPr lang="ru-RU" dirty="0"/>
              <a:t>докторских диссертаций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83392"/>
              </p:ext>
            </p:extLst>
          </p:nvPr>
        </p:nvGraphicFramePr>
        <p:xfrm>
          <a:off x="2697619" y="1145905"/>
          <a:ext cx="6013449" cy="1764922"/>
        </p:xfrm>
        <a:graphic>
          <a:graphicData uri="http://schemas.openxmlformats.org/drawingml/2006/table">
            <a:tbl>
              <a:tblPr firstRow="1" firstCol="1" bandRow="1"/>
              <a:tblGrid>
                <a:gridCol w="2324244">
                  <a:extLst>
                    <a:ext uri="{9D8B030D-6E8A-4147-A177-3AD203B41FA5}">
                      <a16:colId xmlns:a16="http://schemas.microsoft.com/office/drawing/2014/main" val="2330239454"/>
                    </a:ext>
                  </a:extLst>
                </a:gridCol>
                <a:gridCol w="1762298">
                  <a:extLst>
                    <a:ext uri="{9D8B030D-6E8A-4147-A177-3AD203B41FA5}">
                      <a16:colId xmlns:a16="http://schemas.microsoft.com/office/drawing/2014/main" val="2443473823"/>
                    </a:ext>
                  </a:extLst>
                </a:gridCol>
                <a:gridCol w="1926907">
                  <a:extLst>
                    <a:ext uri="{9D8B030D-6E8A-4147-A177-3AD203B41FA5}">
                      <a16:colId xmlns:a16="http://schemas.microsoft.com/office/drawing/2014/main" val="1083406877"/>
                    </a:ext>
                  </a:extLst>
                </a:gridCol>
              </a:tblGrid>
              <a:tr h="205323">
                <a:tc rowSpan="2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Тип диссертации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Количество соискателей успешно защитивших диссертацию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6566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2020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полугодие 2021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401309"/>
                  </a:ext>
                </a:extLst>
              </a:tr>
              <a:tr h="516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Кандидатская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83917"/>
                  </a:ext>
                </a:extLst>
              </a:tr>
              <a:tr h="516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Докторская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18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24144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815922"/>
              </p:ext>
            </p:extLst>
          </p:nvPr>
        </p:nvGraphicFramePr>
        <p:xfrm>
          <a:off x="2729778" y="3429000"/>
          <a:ext cx="5981292" cy="2295052"/>
        </p:xfrm>
        <a:graphic>
          <a:graphicData uri="http://schemas.openxmlformats.org/drawingml/2006/table">
            <a:tbl>
              <a:tblPr firstRow="1" firstCol="1" bandRow="1"/>
              <a:tblGrid>
                <a:gridCol w="2294895">
                  <a:extLst>
                    <a:ext uri="{9D8B030D-6E8A-4147-A177-3AD203B41FA5}">
                      <a16:colId xmlns:a16="http://schemas.microsoft.com/office/drawing/2014/main" val="2330239454"/>
                    </a:ext>
                  </a:extLst>
                </a:gridCol>
                <a:gridCol w="1228799">
                  <a:extLst>
                    <a:ext uri="{9D8B030D-6E8A-4147-A177-3AD203B41FA5}">
                      <a16:colId xmlns:a16="http://schemas.microsoft.com/office/drawing/2014/main" val="2443473823"/>
                    </a:ext>
                  </a:extLst>
                </a:gridCol>
                <a:gridCol w="1228799">
                  <a:extLst>
                    <a:ext uri="{9D8B030D-6E8A-4147-A177-3AD203B41FA5}">
                      <a16:colId xmlns:a16="http://schemas.microsoft.com/office/drawing/2014/main" val="1083406877"/>
                    </a:ext>
                  </a:extLst>
                </a:gridCol>
                <a:gridCol w="1228799">
                  <a:extLst>
                    <a:ext uri="{9D8B030D-6E8A-4147-A177-3AD203B41FA5}">
                      <a16:colId xmlns:a16="http://schemas.microsoft.com/office/drawing/2014/main" val="1509616914"/>
                    </a:ext>
                  </a:extLst>
                </a:gridCol>
              </a:tblGrid>
              <a:tr h="60302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Численность аспирантов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78881"/>
                  </a:ext>
                </a:extLst>
              </a:tr>
              <a:tr h="252528">
                <a:tc rowSpan="2"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Условия </a:t>
                      </a: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обучения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56679"/>
                  </a:ext>
                </a:extLst>
              </a:tr>
              <a:tr h="271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Заочная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401309"/>
                  </a:ext>
                </a:extLst>
              </a:tr>
              <a:tr h="363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Бюджет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49</a:t>
                      </a:r>
                      <a:endParaRPr lang="ru-RU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—</a:t>
                      </a:r>
                      <a:endParaRPr lang="ru-RU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49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83917"/>
                  </a:ext>
                </a:extLst>
              </a:tr>
              <a:tr h="363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Контракт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26</a:t>
                      </a:r>
                      <a:endParaRPr lang="ru-RU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29</a:t>
                      </a:r>
                      <a:endParaRPr lang="ru-RU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55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241446"/>
                  </a:ext>
                </a:extLst>
              </a:tr>
              <a:tr h="4415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75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104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03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7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4. Кадровая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Управление человеческим капиталом</a:t>
            </a:r>
            <a:endParaRPr lang="ru-RU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4195027-182C-7F4C-927B-B61723396BF5}"/>
              </a:ext>
            </a:extLst>
          </p:cNvPr>
          <p:cNvSpPr/>
          <p:nvPr/>
        </p:nvSpPr>
        <p:spPr>
          <a:xfrm>
            <a:off x="686864" y="1765691"/>
            <a:ext cx="3528193" cy="553711"/>
          </a:xfrm>
          <a:prstGeom prst="roundRect">
            <a:avLst/>
          </a:prstGeom>
          <a:solidFill>
            <a:srgbClr val="0C54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овлеченность сотрудников 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процесс 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трансформации 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университета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00FA5C-2BFC-B243-9C01-00D872E436E2}"/>
              </a:ext>
            </a:extLst>
          </p:cNvPr>
          <p:cNvSpPr/>
          <p:nvPr/>
        </p:nvSpPr>
        <p:spPr>
          <a:xfrm>
            <a:off x="2007688" y="1477333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Задачи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8276A60-C3B6-4344-A45F-2DA51AD96363}"/>
              </a:ext>
            </a:extLst>
          </p:cNvPr>
          <p:cNvSpPr/>
          <p:nvPr/>
        </p:nvSpPr>
        <p:spPr>
          <a:xfrm>
            <a:off x="686864" y="2363801"/>
            <a:ext cx="3528190" cy="363056"/>
          </a:xfrm>
          <a:prstGeom prst="roundRect">
            <a:avLst/>
          </a:prstGeom>
          <a:solidFill>
            <a:srgbClr val="0C54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Обеспечение «смены поколений» 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FBF5FED-F5EE-9345-ADC7-0EC402DD5BC5}"/>
              </a:ext>
            </a:extLst>
          </p:cNvPr>
          <p:cNvSpPr/>
          <p:nvPr/>
        </p:nvSpPr>
        <p:spPr>
          <a:xfrm>
            <a:off x="686862" y="3273693"/>
            <a:ext cx="3525131" cy="432174"/>
          </a:xfrm>
          <a:prstGeom prst="roundRect">
            <a:avLst/>
          </a:prstGeom>
          <a:solidFill>
            <a:srgbClr val="0C54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Достижение высокого уровня престижа работы и карьерного роста в ГУАП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19C793B6-D18A-2C42-A4E7-7AC999455236}"/>
              </a:ext>
            </a:extLst>
          </p:cNvPr>
          <p:cNvSpPr/>
          <p:nvPr/>
        </p:nvSpPr>
        <p:spPr>
          <a:xfrm>
            <a:off x="686864" y="2763945"/>
            <a:ext cx="3528192" cy="463983"/>
          </a:xfrm>
          <a:prstGeom prst="roundRect">
            <a:avLst/>
          </a:prstGeom>
          <a:solidFill>
            <a:srgbClr val="0C54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Конкурентоспособность кадрового состава ГУАП в сравнении с ведущими вузами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CA2FAFD-3D91-A74F-92AF-906C67F8D36E}"/>
              </a:ext>
            </a:extLst>
          </p:cNvPr>
          <p:cNvSpPr/>
          <p:nvPr/>
        </p:nvSpPr>
        <p:spPr>
          <a:xfrm>
            <a:off x="686864" y="3750113"/>
            <a:ext cx="3528190" cy="485966"/>
          </a:xfrm>
          <a:prstGeom prst="roundRect">
            <a:avLst/>
          </a:prstGeom>
          <a:solidFill>
            <a:srgbClr val="0C54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Достижение высокого уровня публикационной активности и знания иностранных языков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572907-4E73-E84C-95F0-80BA7D6968ED}"/>
              </a:ext>
            </a:extLst>
          </p:cNvPr>
          <p:cNvSpPr/>
          <p:nvPr/>
        </p:nvSpPr>
        <p:spPr>
          <a:xfrm>
            <a:off x="5639452" y="1472935"/>
            <a:ext cx="1343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Мероприятия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5C2E92E4-BD8A-1D4C-B14C-6CBEDE20FCAD}"/>
              </a:ext>
            </a:extLst>
          </p:cNvPr>
          <p:cNvSpPr/>
          <p:nvPr/>
        </p:nvSpPr>
        <p:spPr>
          <a:xfrm>
            <a:off x="8410089" y="1797377"/>
            <a:ext cx="3016199" cy="520393"/>
          </a:xfrm>
          <a:prstGeom prst="roundRect">
            <a:avLst/>
          </a:prstGeom>
          <a:noFill/>
          <a:ln cmpd="sng">
            <a:gradFill>
              <a:gsLst>
                <a:gs pos="0">
                  <a:srgbClr val="0C54A0"/>
                </a:gs>
                <a:gs pos="74000">
                  <a:srgbClr val="573D89"/>
                </a:gs>
                <a:gs pos="100000">
                  <a:srgbClr val="E33271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1000" dirty="0">
                <a:solidFill>
                  <a:srgbClr val="E3327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90% </a:t>
            </a:r>
            <a:r>
              <a:rPr lang="ru-RU" sz="10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НПР ГУАП обладают ученой </a:t>
            </a:r>
            <a:r>
              <a:rPr lang="ru-RU" sz="1000" dirty="0" smtClean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степенью</a:t>
            </a:r>
            <a:endParaRPr lang="ru-RU" sz="1000" dirty="0">
              <a:solidFill>
                <a:srgbClr val="0C54A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EA43B4F1-CA24-A14A-8A38-7688D5160AD5}"/>
              </a:ext>
            </a:extLst>
          </p:cNvPr>
          <p:cNvSpPr/>
          <p:nvPr/>
        </p:nvSpPr>
        <p:spPr>
          <a:xfrm>
            <a:off x="8415916" y="2399235"/>
            <a:ext cx="3016199" cy="723026"/>
          </a:xfrm>
          <a:prstGeom prst="roundRect">
            <a:avLst/>
          </a:prstGeom>
          <a:noFill/>
          <a:ln cmpd="sng">
            <a:gradFill>
              <a:gsLst>
                <a:gs pos="0">
                  <a:srgbClr val="0C54A0"/>
                </a:gs>
                <a:gs pos="74000">
                  <a:srgbClr val="573D89"/>
                </a:gs>
                <a:gs pos="100000">
                  <a:srgbClr val="E33271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1000" dirty="0">
                <a:solidFill>
                  <a:srgbClr val="E3327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50% </a:t>
            </a:r>
            <a:r>
              <a:rPr lang="ru-RU" sz="10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НПР ГУАП обладают опытом работы в профильных для университета </a:t>
            </a:r>
            <a:r>
              <a:rPr lang="ru-RU" sz="1000" dirty="0" smtClean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организациях</a:t>
            </a:r>
            <a:endParaRPr lang="ru-RU" sz="1000" dirty="0">
              <a:solidFill>
                <a:srgbClr val="0C54A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D0C9E9C-733E-6B41-8EF5-7A3D078C51EA}"/>
              </a:ext>
            </a:extLst>
          </p:cNvPr>
          <p:cNvSpPr/>
          <p:nvPr/>
        </p:nvSpPr>
        <p:spPr>
          <a:xfrm>
            <a:off x="8415916" y="3216690"/>
            <a:ext cx="3016199" cy="537237"/>
          </a:xfrm>
          <a:prstGeom prst="roundRect">
            <a:avLst/>
          </a:prstGeom>
          <a:noFill/>
          <a:ln cmpd="sng">
            <a:gradFill>
              <a:gsLst>
                <a:gs pos="0">
                  <a:srgbClr val="0C54A0"/>
                </a:gs>
                <a:gs pos="74000">
                  <a:srgbClr val="573D89"/>
                </a:gs>
                <a:gs pos="100000">
                  <a:srgbClr val="E33271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1000" dirty="0">
                <a:solidFill>
                  <a:srgbClr val="E3327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5% </a:t>
            </a:r>
            <a:r>
              <a:rPr lang="ru-RU" sz="10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НПР ГУАП – иностранные </a:t>
            </a:r>
            <a:r>
              <a:rPr lang="ru-RU" sz="1000" dirty="0" smtClean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работники</a:t>
            </a:r>
            <a:endParaRPr lang="ru-RU" sz="1000" dirty="0">
              <a:solidFill>
                <a:srgbClr val="0C54A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C540402-4E5A-084A-953B-08E082AFCB8F}"/>
              </a:ext>
            </a:extLst>
          </p:cNvPr>
          <p:cNvSpPr/>
          <p:nvPr/>
        </p:nvSpPr>
        <p:spPr>
          <a:xfrm>
            <a:off x="8415916" y="3834122"/>
            <a:ext cx="3016199" cy="913922"/>
          </a:xfrm>
          <a:prstGeom prst="roundRect">
            <a:avLst/>
          </a:prstGeom>
          <a:noFill/>
          <a:ln cmpd="sng">
            <a:gradFill>
              <a:gsLst>
                <a:gs pos="0">
                  <a:srgbClr val="0C54A0"/>
                </a:gs>
                <a:gs pos="74000">
                  <a:srgbClr val="573D89"/>
                </a:gs>
                <a:gs pos="100000">
                  <a:srgbClr val="E33271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1000" dirty="0">
                <a:solidFill>
                  <a:srgbClr val="E3327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70% </a:t>
            </a:r>
            <a:r>
              <a:rPr lang="ru-RU" sz="10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НПР и </a:t>
            </a:r>
            <a:r>
              <a:rPr lang="ru-RU" sz="1000" dirty="0">
                <a:solidFill>
                  <a:srgbClr val="E3327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20% </a:t>
            </a:r>
            <a:r>
              <a:rPr lang="ru-RU" sz="10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АУП ГУАП владеют английским языком на уровне C1 к 2024 г., </a:t>
            </a:r>
            <a:r>
              <a:rPr lang="ru-RU" sz="1000" dirty="0">
                <a:solidFill>
                  <a:srgbClr val="E3327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 </a:t>
            </a:r>
            <a:r>
              <a:rPr lang="ru-RU" sz="10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НПР и </a:t>
            </a:r>
            <a:r>
              <a:rPr lang="ru-RU" sz="1000" dirty="0">
                <a:solidFill>
                  <a:srgbClr val="E3327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50% </a:t>
            </a:r>
            <a:r>
              <a:rPr lang="ru-RU" sz="10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АУП к 2030 г.</a:t>
            </a:r>
          </a:p>
        </p:txBody>
      </p:sp>
      <p:cxnSp>
        <p:nvCxnSpPr>
          <p:cNvPr id="17" name="Google Shape;344;p29">
            <a:extLst>
              <a:ext uri="{FF2B5EF4-FFF2-40B4-BE49-F238E27FC236}">
                <a16:creationId xmlns:a16="http://schemas.microsoft.com/office/drawing/2014/main" id="{2EDE2D0C-1F0C-D542-94F9-096016F60497}"/>
              </a:ext>
            </a:extLst>
          </p:cNvPr>
          <p:cNvCxnSpPr>
            <a:cxnSpLocks/>
          </p:cNvCxnSpPr>
          <p:nvPr/>
        </p:nvCxnSpPr>
        <p:spPr>
          <a:xfrm flipV="1">
            <a:off x="4215057" y="1916100"/>
            <a:ext cx="412623" cy="126447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" name="Google Shape;344;p29">
            <a:extLst>
              <a:ext uri="{FF2B5EF4-FFF2-40B4-BE49-F238E27FC236}">
                <a16:creationId xmlns:a16="http://schemas.microsoft.com/office/drawing/2014/main" id="{4A7FFD76-7F8D-AD48-94D1-984D14E369BC}"/>
              </a:ext>
            </a:extLst>
          </p:cNvPr>
          <p:cNvCxnSpPr>
            <a:cxnSpLocks/>
          </p:cNvCxnSpPr>
          <p:nvPr/>
        </p:nvCxnSpPr>
        <p:spPr>
          <a:xfrm>
            <a:off x="4215057" y="2042547"/>
            <a:ext cx="412623" cy="279624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344;p29">
            <a:extLst>
              <a:ext uri="{FF2B5EF4-FFF2-40B4-BE49-F238E27FC236}">
                <a16:creationId xmlns:a16="http://schemas.microsoft.com/office/drawing/2014/main" id="{AC13E0D5-F520-464E-8314-F95D2EFF1707}"/>
              </a:ext>
            </a:extLst>
          </p:cNvPr>
          <p:cNvCxnSpPr>
            <a:cxnSpLocks/>
          </p:cNvCxnSpPr>
          <p:nvPr/>
        </p:nvCxnSpPr>
        <p:spPr>
          <a:xfrm>
            <a:off x="4215057" y="2042547"/>
            <a:ext cx="429063" cy="728754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" name="Google Shape;344;p29">
            <a:extLst>
              <a:ext uri="{FF2B5EF4-FFF2-40B4-BE49-F238E27FC236}">
                <a16:creationId xmlns:a16="http://schemas.microsoft.com/office/drawing/2014/main" id="{EC9910E1-F921-1D43-9386-71AAD6C3E53E}"/>
              </a:ext>
            </a:extLst>
          </p:cNvPr>
          <p:cNvCxnSpPr>
            <a:cxnSpLocks/>
          </p:cNvCxnSpPr>
          <p:nvPr/>
        </p:nvCxnSpPr>
        <p:spPr>
          <a:xfrm>
            <a:off x="4215057" y="2042547"/>
            <a:ext cx="437384" cy="1185249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" name="Google Shape;344;p29">
            <a:extLst>
              <a:ext uri="{FF2B5EF4-FFF2-40B4-BE49-F238E27FC236}">
                <a16:creationId xmlns:a16="http://schemas.microsoft.com/office/drawing/2014/main" id="{1F3FDD4E-AA66-0146-A5C6-F14955BB1638}"/>
              </a:ext>
            </a:extLst>
          </p:cNvPr>
          <p:cNvCxnSpPr>
            <a:cxnSpLocks/>
          </p:cNvCxnSpPr>
          <p:nvPr/>
        </p:nvCxnSpPr>
        <p:spPr>
          <a:xfrm>
            <a:off x="4215054" y="2545329"/>
            <a:ext cx="452856" cy="1184919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" name="Google Shape;344;p29">
            <a:extLst>
              <a:ext uri="{FF2B5EF4-FFF2-40B4-BE49-F238E27FC236}">
                <a16:creationId xmlns:a16="http://schemas.microsoft.com/office/drawing/2014/main" id="{97E0A740-0C46-6E42-A003-C907E8463239}"/>
              </a:ext>
            </a:extLst>
          </p:cNvPr>
          <p:cNvCxnSpPr>
            <a:cxnSpLocks/>
          </p:cNvCxnSpPr>
          <p:nvPr/>
        </p:nvCxnSpPr>
        <p:spPr>
          <a:xfrm>
            <a:off x="4215054" y="2545329"/>
            <a:ext cx="429065" cy="225972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" name="Google Shape;344;p29">
            <a:extLst>
              <a:ext uri="{FF2B5EF4-FFF2-40B4-BE49-F238E27FC236}">
                <a16:creationId xmlns:a16="http://schemas.microsoft.com/office/drawing/2014/main" id="{3C027D19-5DDA-0B4D-BCA2-AEFD65EA46F1}"/>
              </a:ext>
            </a:extLst>
          </p:cNvPr>
          <p:cNvCxnSpPr>
            <a:cxnSpLocks/>
          </p:cNvCxnSpPr>
          <p:nvPr/>
        </p:nvCxnSpPr>
        <p:spPr>
          <a:xfrm flipV="1">
            <a:off x="4215054" y="2693930"/>
            <a:ext cx="429065" cy="579762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" name="Google Shape;344;p29">
            <a:extLst>
              <a:ext uri="{FF2B5EF4-FFF2-40B4-BE49-F238E27FC236}">
                <a16:creationId xmlns:a16="http://schemas.microsoft.com/office/drawing/2014/main" id="{647968F1-C7A6-9046-BAFB-4513683FCCB6}"/>
              </a:ext>
            </a:extLst>
          </p:cNvPr>
          <p:cNvCxnSpPr>
            <a:cxnSpLocks/>
          </p:cNvCxnSpPr>
          <p:nvPr/>
        </p:nvCxnSpPr>
        <p:spPr>
          <a:xfrm>
            <a:off x="4215056" y="2881709"/>
            <a:ext cx="464917" cy="1274474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" name="Google Shape;344;p29">
            <a:extLst>
              <a:ext uri="{FF2B5EF4-FFF2-40B4-BE49-F238E27FC236}">
                <a16:creationId xmlns:a16="http://schemas.microsoft.com/office/drawing/2014/main" id="{BF0C2031-7906-234A-A249-82651F76EB86}"/>
              </a:ext>
            </a:extLst>
          </p:cNvPr>
          <p:cNvCxnSpPr>
            <a:cxnSpLocks/>
          </p:cNvCxnSpPr>
          <p:nvPr/>
        </p:nvCxnSpPr>
        <p:spPr>
          <a:xfrm>
            <a:off x="4215054" y="3705866"/>
            <a:ext cx="453829" cy="884658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" name="Google Shape;344;p29">
            <a:extLst>
              <a:ext uri="{FF2B5EF4-FFF2-40B4-BE49-F238E27FC236}">
                <a16:creationId xmlns:a16="http://schemas.microsoft.com/office/drawing/2014/main" id="{6D36C2B7-2C97-C846-9C97-C3ED983C9588}"/>
              </a:ext>
            </a:extLst>
          </p:cNvPr>
          <p:cNvCxnSpPr>
            <a:cxnSpLocks/>
          </p:cNvCxnSpPr>
          <p:nvPr/>
        </p:nvCxnSpPr>
        <p:spPr>
          <a:xfrm flipV="1">
            <a:off x="8155872" y="1988199"/>
            <a:ext cx="254217" cy="349508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" name="Google Shape;344;p29">
            <a:extLst>
              <a:ext uri="{FF2B5EF4-FFF2-40B4-BE49-F238E27FC236}">
                <a16:creationId xmlns:a16="http://schemas.microsoft.com/office/drawing/2014/main" id="{1383373B-70EB-844D-B10D-7F14D9E3A092}"/>
              </a:ext>
            </a:extLst>
          </p:cNvPr>
          <p:cNvCxnSpPr>
            <a:cxnSpLocks/>
          </p:cNvCxnSpPr>
          <p:nvPr/>
        </p:nvCxnSpPr>
        <p:spPr>
          <a:xfrm flipV="1">
            <a:off x="8208166" y="2503833"/>
            <a:ext cx="207751" cy="1745259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" name="Google Shape;344;p29">
            <a:extLst>
              <a:ext uri="{FF2B5EF4-FFF2-40B4-BE49-F238E27FC236}">
                <a16:creationId xmlns:a16="http://schemas.microsoft.com/office/drawing/2014/main" id="{51290309-2178-FF4C-A97B-F215AF5F2DD0}"/>
              </a:ext>
            </a:extLst>
          </p:cNvPr>
          <p:cNvCxnSpPr>
            <a:cxnSpLocks/>
          </p:cNvCxnSpPr>
          <p:nvPr/>
        </p:nvCxnSpPr>
        <p:spPr>
          <a:xfrm flipV="1">
            <a:off x="8195639" y="3008003"/>
            <a:ext cx="239959" cy="1247330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" name="Google Shape;344;p29">
            <a:extLst>
              <a:ext uri="{FF2B5EF4-FFF2-40B4-BE49-F238E27FC236}">
                <a16:creationId xmlns:a16="http://schemas.microsoft.com/office/drawing/2014/main" id="{280B4068-804F-ED4A-91F8-7F84A0ADC105}"/>
              </a:ext>
            </a:extLst>
          </p:cNvPr>
          <p:cNvCxnSpPr>
            <a:cxnSpLocks/>
          </p:cNvCxnSpPr>
          <p:nvPr/>
        </p:nvCxnSpPr>
        <p:spPr>
          <a:xfrm flipV="1">
            <a:off x="8196103" y="3525500"/>
            <a:ext cx="239494" cy="220285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572907-4E73-E84C-95F0-80BA7D6968ED}"/>
              </a:ext>
            </a:extLst>
          </p:cNvPr>
          <p:cNvSpPr/>
          <p:nvPr/>
        </p:nvSpPr>
        <p:spPr>
          <a:xfrm>
            <a:off x="9271243" y="1479713"/>
            <a:ext cx="1212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Результаты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6CA2FAFD-3D91-A74F-92AF-906C67F8D36E}"/>
              </a:ext>
            </a:extLst>
          </p:cNvPr>
          <p:cNvSpPr/>
          <p:nvPr/>
        </p:nvSpPr>
        <p:spPr>
          <a:xfrm>
            <a:off x="686864" y="4271636"/>
            <a:ext cx="3525128" cy="485966"/>
          </a:xfrm>
          <a:prstGeom prst="roundRect">
            <a:avLst/>
          </a:prstGeom>
          <a:solidFill>
            <a:srgbClr val="0C54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Достижение высокого уровня в работе со студентами, в том числе с ОВЗ и инвалидностью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6CA2FAFD-3D91-A74F-92AF-906C67F8D36E}"/>
              </a:ext>
            </a:extLst>
          </p:cNvPr>
          <p:cNvSpPr/>
          <p:nvPr/>
        </p:nvSpPr>
        <p:spPr>
          <a:xfrm>
            <a:off x="686862" y="4799310"/>
            <a:ext cx="3525130" cy="485966"/>
          </a:xfrm>
          <a:prstGeom prst="roundRect">
            <a:avLst/>
          </a:prstGeom>
          <a:solidFill>
            <a:srgbClr val="0C54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Достижение высокого уровня академической </a:t>
            </a:r>
          </a:p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профессиональной мобильности НПР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6CA2FAFD-3D91-A74F-92AF-906C67F8D36E}"/>
              </a:ext>
            </a:extLst>
          </p:cNvPr>
          <p:cNvSpPr/>
          <p:nvPr/>
        </p:nvSpPr>
        <p:spPr>
          <a:xfrm>
            <a:off x="686862" y="5326984"/>
            <a:ext cx="3525130" cy="485966"/>
          </a:xfrm>
          <a:prstGeom prst="roundRect">
            <a:avLst/>
          </a:prstGeom>
          <a:solidFill>
            <a:srgbClr val="0C54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Достижение высокого уровня цифровых компетенций среди НПР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CA2FAFD-3D91-A74F-92AF-906C67F8D36E}"/>
              </a:ext>
            </a:extLst>
          </p:cNvPr>
          <p:cNvSpPr/>
          <p:nvPr/>
        </p:nvSpPr>
        <p:spPr>
          <a:xfrm>
            <a:off x="686861" y="5854658"/>
            <a:ext cx="3527221" cy="485966"/>
          </a:xfrm>
          <a:prstGeom prst="roundRect">
            <a:avLst/>
          </a:prstGeom>
          <a:solidFill>
            <a:srgbClr val="0C54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Обеспечение сбалансированного уровня педагогической нагрузки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94195027-182C-7F4C-927B-B61723396BF5}"/>
              </a:ext>
            </a:extLst>
          </p:cNvPr>
          <p:cNvSpPr/>
          <p:nvPr/>
        </p:nvSpPr>
        <p:spPr>
          <a:xfrm>
            <a:off x="4627683" y="1764370"/>
            <a:ext cx="3528193" cy="553711"/>
          </a:xfrm>
          <a:prstGeom prst="roundRect">
            <a:avLst/>
          </a:prstGeom>
          <a:solidFill>
            <a:srgbClr val="714289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оздание 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сервисов для построения индивидуальных траекторий профессионального развития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78276A60-C3B6-4344-A45F-2DA51AD96363}"/>
              </a:ext>
            </a:extLst>
          </p:cNvPr>
          <p:cNvSpPr/>
          <p:nvPr/>
        </p:nvSpPr>
        <p:spPr>
          <a:xfrm>
            <a:off x="4627683" y="2362480"/>
            <a:ext cx="3528190" cy="363056"/>
          </a:xfrm>
          <a:prstGeom prst="roundRect">
            <a:avLst/>
          </a:prstGeom>
          <a:solidFill>
            <a:srgbClr val="714289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Запуск программы наставничества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DFBF5FED-F5EE-9345-ADC7-0EC402DD5BC5}"/>
              </a:ext>
            </a:extLst>
          </p:cNvPr>
          <p:cNvSpPr/>
          <p:nvPr/>
        </p:nvSpPr>
        <p:spPr>
          <a:xfrm>
            <a:off x="4627681" y="3272371"/>
            <a:ext cx="3518352" cy="432174"/>
          </a:xfrm>
          <a:prstGeom prst="roundRect">
            <a:avLst/>
          </a:prstGeom>
          <a:solidFill>
            <a:srgbClr val="714289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Запуск проекта «Лица ГУАП»</a:t>
            </a: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19C793B6-D18A-2C42-A4E7-7AC999455236}"/>
              </a:ext>
            </a:extLst>
          </p:cNvPr>
          <p:cNvSpPr/>
          <p:nvPr/>
        </p:nvSpPr>
        <p:spPr>
          <a:xfrm>
            <a:off x="4627683" y="2762623"/>
            <a:ext cx="3528192" cy="463983"/>
          </a:xfrm>
          <a:prstGeom prst="roundRect">
            <a:avLst/>
          </a:prstGeom>
          <a:solidFill>
            <a:srgbClr val="714289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Введение 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KPI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6CA2FAFD-3D91-A74F-92AF-906C67F8D36E}"/>
              </a:ext>
            </a:extLst>
          </p:cNvPr>
          <p:cNvSpPr/>
          <p:nvPr/>
        </p:nvSpPr>
        <p:spPr>
          <a:xfrm>
            <a:off x="4627682" y="3748792"/>
            <a:ext cx="3515664" cy="485966"/>
          </a:xfrm>
          <a:prstGeom prst="roundRect">
            <a:avLst/>
          </a:prstGeom>
          <a:solidFill>
            <a:srgbClr val="714289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“Школы ключевых исследователей” по ядерным направлениям</a:t>
            </a: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6CA2FAFD-3D91-A74F-92AF-906C67F8D36E}"/>
              </a:ext>
            </a:extLst>
          </p:cNvPr>
          <p:cNvSpPr/>
          <p:nvPr/>
        </p:nvSpPr>
        <p:spPr>
          <a:xfrm>
            <a:off x="4627682" y="4270314"/>
            <a:ext cx="3515664" cy="485966"/>
          </a:xfrm>
          <a:prstGeom prst="roundRect">
            <a:avLst/>
          </a:prstGeom>
          <a:solidFill>
            <a:srgbClr val="714289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ежегодных образовательных мероприятий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6CA2FAFD-3D91-A74F-92AF-906C67F8D36E}"/>
              </a:ext>
            </a:extLst>
          </p:cNvPr>
          <p:cNvSpPr/>
          <p:nvPr/>
        </p:nvSpPr>
        <p:spPr>
          <a:xfrm>
            <a:off x="4627681" y="4797988"/>
            <a:ext cx="3515664" cy="485966"/>
          </a:xfrm>
          <a:prstGeom prst="roundRect">
            <a:avLst/>
          </a:prstGeom>
          <a:solidFill>
            <a:srgbClr val="714289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Запуск аспирантских программ двойного диплома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6CA2FAFD-3D91-A74F-92AF-906C67F8D36E}"/>
              </a:ext>
            </a:extLst>
          </p:cNvPr>
          <p:cNvSpPr/>
          <p:nvPr/>
        </p:nvSpPr>
        <p:spPr>
          <a:xfrm>
            <a:off x="4627681" y="5325663"/>
            <a:ext cx="3515664" cy="485966"/>
          </a:xfrm>
          <a:prstGeom prst="roundRect">
            <a:avLst/>
          </a:prstGeom>
          <a:solidFill>
            <a:srgbClr val="714289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уровня цифровых компетенций среди НПР ГУАП</a:t>
            </a: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6CA2FAFD-3D91-A74F-92AF-906C67F8D36E}"/>
              </a:ext>
            </a:extLst>
          </p:cNvPr>
          <p:cNvSpPr/>
          <p:nvPr/>
        </p:nvSpPr>
        <p:spPr>
          <a:xfrm>
            <a:off x="4627680" y="5853337"/>
            <a:ext cx="3515664" cy="485966"/>
          </a:xfrm>
          <a:prstGeom prst="roundRect">
            <a:avLst/>
          </a:prstGeom>
          <a:solidFill>
            <a:srgbClr val="714289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сервисного управления вузом на базе открытых данных</a:t>
            </a:r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>
            <a:off x="1513991" y="873611"/>
            <a:ext cx="9439070" cy="578882"/>
          </a:xfrm>
          <a:prstGeom prst="round2DiagRect">
            <a:avLst/>
          </a:prstGeom>
          <a:noFill/>
          <a:ln w="28575" cap="flat">
            <a:gradFill>
              <a:gsLst>
                <a:gs pos="0">
                  <a:srgbClr val="0A529F"/>
                </a:gs>
                <a:gs pos="74000">
                  <a:srgbClr val="714289"/>
                </a:gs>
                <a:gs pos="100000">
                  <a:srgbClr val="E73271"/>
                </a:gs>
              </a:gsLst>
              <a:lin ang="5400000" scaled="1"/>
            </a:gradFill>
            <a:prstDash val="solid"/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D9184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Цель</a:t>
            </a:r>
            <a:r>
              <a:rPr lang="en-US" sz="1400" b="1" dirty="0" smtClean="0">
                <a:solidFill>
                  <a:srgbClr val="D9184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solidFill>
                  <a:srgbClr val="D9184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r>
              <a:rPr lang="ru-RU" sz="1400" b="1" dirty="0" smtClean="0">
                <a:solidFill>
                  <a:srgbClr val="005A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solidFill>
                  <a:srgbClr val="005A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опережающее развитие квалификации сотрудников университета, обеспечивающее </a:t>
            </a:r>
            <a:endParaRPr lang="en-US" sz="1400" dirty="0" smtClean="0">
              <a:solidFill>
                <a:srgbClr val="005A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solidFill>
                  <a:srgbClr val="005A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передовой </a:t>
            </a:r>
            <a:r>
              <a:rPr lang="ru-RU" sz="1400" dirty="0">
                <a:solidFill>
                  <a:srgbClr val="005A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характер и высокое качество образовательной и научной деятельности университета</a:t>
            </a: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6D0C9E9C-733E-6B41-8EF5-7A3D078C51EA}"/>
              </a:ext>
            </a:extLst>
          </p:cNvPr>
          <p:cNvSpPr/>
          <p:nvPr/>
        </p:nvSpPr>
        <p:spPr>
          <a:xfrm>
            <a:off x="8410089" y="4832398"/>
            <a:ext cx="3016199" cy="537237"/>
          </a:xfrm>
          <a:prstGeom prst="roundRect">
            <a:avLst/>
          </a:prstGeom>
          <a:noFill/>
          <a:ln cmpd="sng">
            <a:gradFill>
              <a:gsLst>
                <a:gs pos="0">
                  <a:srgbClr val="0C54A0"/>
                </a:gs>
                <a:gs pos="74000">
                  <a:srgbClr val="573D89"/>
                </a:gs>
                <a:gs pos="100000">
                  <a:srgbClr val="E33271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10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доли молодых НПР </a:t>
            </a:r>
            <a:endParaRPr lang="ru-RU" sz="1000" dirty="0" smtClean="0">
              <a:solidFill>
                <a:srgbClr val="0C54A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ctr" fontAlgn="base"/>
            <a:r>
              <a:rPr lang="ru-RU" sz="1000" dirty="0" smtClean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 </a:t>
            </a:r>
            <a:r>
              <a:rPr lang="ru-RU" sz="1000" dirty="0">
                <a:solidFill>
                  <a:srgbClr val="E3327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40% </a:t>
            </a:r>
            <a:r>
              <a:rPr lang="ru-RU" sz="10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2024 г., </a:t>
            </a:r>
            <a:r>
              <a:rPr lang="ru-RU" sz="1000" dirty="0">
                <a:solidFill>
                  <a:srgbClr val="E3327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65% </a:t>
            </a:r>
            <a:r>
              <a:rPr lang="ru-RU" sz="10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2030 г.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6D0C9E9C-733E-6B41-8EF5-7A3D078C51EA}"/>
              </a:ext>
            </a:extLst>
          </p:cNvPr>
          <p:cNvSpPr/>
          <p:nvPr/>
        </p:nvSpPr>
        <p:spPr>
          <a:xfrm>
            <a:off x="8410089" y="5453989"/>
            <a:ext cx="3016199" cy="713109"/>
          </a:xfrm>
          <a:prstGeom prst="roundRect">
            <a:avLst/>
          </a:prstGeom>
          <a:noFill/>
          <a:ln cmpd="sng">
            <a:gradFill>
              <a:gsLst>
                <a:gs pos="0">
                  <a:srgbClr val="0C54A0"/>
                </a:gs>
                <a:gs pos="74000">
                  <a:srgbClr val="573D89"/>
                </a:gs>
                <a:gs pos="100000">
                  <a:srgbClr val="E33271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1000" dirty="0">
                <a:solidFill>
                  <a:srgbClr val="E3327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 </a:t>
            </a:r>
            <a:r>
              <a:rPr lang="ru-RU" sz="10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ППС университета прошли обучение по работе со студентами с ОВЗ и </a:t>
            </a:r>
            <a:r>
              <a:rPr lang="ru-RU" sz="1000" dirty="0" smtClean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инвалидностью</a:t>
            </a:r>
            <a:endParaRPr lang="ru-RU" sz="1000" dirty="0">
              <a:solidFill>
                <a:srgbClr val="0C54A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4214082" y="2465033"/>
            <a:ext cx="412625" cy="159579"/>
          </a:xfrm>
          <a:prstGeom prst="rightArrow">
            <a:avLst/>
          </a:prstGeom>
          <a:solidFill>
            <a:srgbClr val="E7327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4215372" y="1958199"/>
            <a:ext cx="412625" cy="159579"/>
          </a:xfrm>
          <a:prstGeom prst="rightArrow">
            <a:avLst/>
          </a:prstGeom>
          <a:solidFill>
            <a:srgbClr val="E7327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4214082" y="2899428"/>
            <a:ext cx="412625" cy="159579"/>
          </a:xfrm>
          <a:prstGeom prst="rightArrow">
            <a:avLst/>
          </a:prstGeom>
          <a:solidFill>
            <a:srgbClr val="E7327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4211992" y="3409407"/>
            <a:ext cx="415202" cy="159579"/>
          </a:xfrm>
          <a:prstGeom prst="rightArrow">
            <a:avLst/>
          </a:prstGeom>
          <a:solidFill>
            <a:srgbClr val="E7327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4214082" y="3917268"/>
            <a:ext cx="412625" cy="159579"/>
          </a:xfrm>
          <a:prstGeom prst="rightArrow">
            <a:avLst/>
          </a:prstGeom>
          <a:solidFill>
            <a:srgbClr val="E7327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4211992" y="4439659"/>
            <a:ext cx="412625" cy="159579"/>
          </a:xfrm>
          <a:prstGeom prst="rightArrow">
            <a:avLst/>
          </a:prstGeom>
          <a:solidFill>
            <a:srgbClr val="E7327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4211991" y="4967334"/>
            <a:ext cx="412625" cy="159579"/>
          </a:xfrm>
          <a:prstGeom prst="rightArrow">
            <a:avLst/>
          </a:prstGeom>
          <a:solidFill>
            <a:srgbClr val="E7327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4202990" y="5494035"/>
            <a:ext cx="428371" cy="159579"/>
          </a:xfrm>
          <a:prstGeom prst="rightArrow">
            <a:avLst/>
          </a:prstGeom>
          <a:solidFill>
            <a:srgbClr val="E7327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4210863" y="6020388"/>
            <a:ext cx="412625" cy="159579"/>
          </a:xfrm>
          <a:prstGeom prst="rightArrow">
            <a:avLst/>
          </a:prstGeom>
          <a:solidFill>
            <a:srgbClr val="E7327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/>
              <a:t>5</a:t>
            </a:r>
            <a:r>
              <a:rPr lang="ru-RU" dirty="0" smtClean="0"/>
              <a:t>. Международная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Выбор иностранными студентами типов образовательных программ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9448" y="3721178"/>
            <a:ext cx="5221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</a:rPr>
              <a:t>Направления подготовки, наиболее популярные среди иностранных граждан в 2021 году: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«Инноватика», «Информационные системы и технологии», «Конструирование и технология электронных средств», «Лингвистика»,  «Менеджмент», «Прикладная информатика», «Программная инженерия», «Реклама и связи с общественностью», «Техническая эксплуатация авиационных электросистем и пилотажно-навигационных комплексов», «Техническая эксплуатация летательных аппаратов и двигателей», «Технология транспортных процессов», «Туризм», «Управление в технических системах», «Управление качеством», «Экономика», «Юриспруденция».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22554"/>
              </p:ext>
            </p:extLst>
          </p:nvPr>
        </p:nvGraphicFramePr>
        <p:xfrm>
          <a:off x="6096000" y="1125538"/>
          <a:ext cx="5761038" cy="4849813"/>
        </p:xfrm>
        <a:graphic>
          <a:graphicData uri="http://schemas.openxmlformats.org/drawingml/2006/table">
            <a:tbl>
              <a:tblPr firstRow="1" firstCol="1" bandRow="1"/>
              <a:tblGrid>
                <a:gridCol w="4391770">
                  <a:extLst>
                    <a:ext uri="{9D8B030D-6E8A-4147-A177-3AD203B41FA5}">
                      <a16:colId xmlns:a16="http://schemas.microsoft.com/office/drawing/2014/main" val="3126794516"/>
                    </a:ext>
                  </a:extLst>
                </a:gridCol>
                <a:gridCol w="1369268">
                  <a:extLst>
                    <a:ext uri="{9D8B030D-6E8A-4147-A177-3AD203B41FA5}">
                      <a16:colId xmlns:a16="http://schemas.microsoft.com/office/drawing/2014/main" val="155315492"/>
                    </a:ext>
                  </a:extLst>
                </a:gridCol>
              </a:tblGrid>
              <a:tr h="538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Укрупненные группы направлений подготовки</a:t>
                      </a:r>
                      <a:endParaRPr lang="ru-RU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Число</a:t>
                      </a:r>
                      <a:br>
                        <a:rPr lang="ru-RU" sz="14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</a:br>
                      <a:r>
                        <a:rPr lang="ru-RU" sz="14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обучающихся</a:t>
                      </a:r>
                      <a:endParaRPr lang="ru-RU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45447"/>
                  </a:ext>
                </a:extLst>
              </a:tr>
              <a:tr h="299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010000. Физико-математические науки</a:t>
                      </a:r>
                    </a:p>
                  </a:txBody>
                  <a:tcPr marL="60696" marR="60696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60696" marR="60696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516225"/>
                  </a:ext>
                </a:extLst>
              </a:tr>
              <a:tr h="299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030000. Гуманитарные науки</a:t>
                      </a:r>
                    </a:p>
                  </a:txBody>
                  <a:tcPr marL="60696" marR="60696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98</a:t>
                      </a:r>
                    </a:p>
                  </a:txBody>
                  <a:tcPr marL="60696" marR="60696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367271"/>
                  </a:ext>
                </a:extLst>
              </a:tr>
              <a:tr h="556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030500. Юриспруденция (право, правоохранительная деятельность, судебная экспертиза)</a:t>
                      </a:r>
                    </a:p>
                  </a:txBody>
                  <a:tcPr marL="60696" marR="60696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176</a:t>
                      </a:r>
                    </a:p>
                  </a:txBody>
                  <a:tcPr marL="60696" marR="60696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638227"/>
                  </a:ext>
                </a:extLst>
              </a:tr>
              <a:tr h="299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080000. Экономика и управление</a:t>
                      </a:r>
                    </a:p>
                  </a:txBody>
                  <a:tcPr marL="60696" marR="60696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342</a:t>
                      </a:r>
                    </a:p>
                  </a:txBody>
                  <a:tcPr marL="60696" marR="60696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061514"/>
                  </a:ext>
                </a:extLst>
              </a:tr>
              <a:tr h="299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100000. Сфера обслуживания</a:t>
                      </a:r>
                    </a:p>
                  </a:txBody>
                  <a:tcPr marL="60696" marR="60696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65</a:t>
                      </a:r>
                    </a:p>
                  </a:txBody>
                  <a:tcPr marL="60696" marR="60696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296346"/>
                  </a:ext>
                </a:extLst>
              </a:tr>
              <a:tr h="299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190000. Транспортные средства</a:t>
                      </a:r>
                    </a:p>
                  </a:txBody>
                  <a:tcPr marL="60696" marR="60696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11</a:t>
                      </a:r>
                    </a:p>
                  </a:txBody>
                  <a:tcPr marL="60696" marR="60696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558411"/>
                  </a:ext>
                </a:extLst>
              </a:tr>
              <a:tr h="299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160000. Авиационная и ракетно-космическая техника</a:t>
                      </a:r>
                    </a:p>
                  </a:txBody>
                  <a:tcPr marL="60696" marR="60696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46</a:t>
                      </a:r>
                    </a:p>
                  </a:txBody>
                  <a:tcPr marL="60696" marR="60696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255920"/>
                  </a:ext>
                </a:extLst>
              </a:tr>
              <a:tr h="299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210000. Электронная техника, радиотехника и связь</a:t>
                      </a:r>
                    </a:p>
                  </a:txBody>
                  <a:tcPr marL="60696" marR="60696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18</a:t>
                      </a:r>
                    </a:p>
                  </a:txBody>
                  <a:tcPr marL="60696" marR="60696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767759"/>
                  </a:ext>
                </a:extLst>
              </a:tr>
              <a:tr h="299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220000. Автоматика и управление</a:t>
                      </a:r>
                    </a:p>
                  </a:txBody>
                  <a:tcPr marL="60696" marR="60696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29</a:t>
                      </a:r>
                    </a:p>
                  </a:txBody>
                  <a:tcPr marL="60696" marR="60696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790924"/>
                  </a:ext>
                </a:extLst>
              </a:tr>
              <a:tr h="299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230000. Информатика и вычислительная техника</a:t>
                      </a:r>
                    </a:p>
                  </a:txBody>
                  <a:tcPr marL="60696" marR="60696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42</a:t>
                      </a:r>
                    </a:p>
                  </a:txBody>
                  <a:tcPr marL="60696" marR="60696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9378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280000. Безопасность жизнедеятельности, природообустройство и защита окружающей среды</a:t>
                      </a:r>
                    </a:p>
                  </a:txBody>
                  <a:tcPr marL="60696" marR="60696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60696" marR="60696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31154"/>
                  </a:ext>
                </a:extLst>
              </a:tr>
              <a:tr h="44085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ИТОГО</a:t>
                      </a:r>
                    </a:p>
                  </a:txBody>
                  <a:tcPr marL="60696" marR="60696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833</a:t>
                      </a:r>
                    </a:p>
                  </a:txBody>
                  <a:tcPr marL="60696" marR="6069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96897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31A5BA6-7277-4EBF-A13C-6E9A2B66F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830094"/>
              </p:ext>
            </p:extLst>
          </p:nvPr>
        </p:nvGraphicFramePr>
        <p:xfrm>
          <a:off x="994092" y="9938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89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/>
              <a:t>5</a:t>
            </a:r>
            <a:r>
              <a:rPr lang="ru-RU" dirty="0" smtClean="0"/>
              <a:t>. Международная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Выпуск студентов-иностранцев в ГУАП в 2021 году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369742"/>
              </p:ext>
            </p:extLst>
          </p:nvPr>
        </p:nvGraphicFramePr>
        <p:xfrm>
          <a:off x="2010042" y="1268413"/>
          <a:ext cx="7813141" cy="2848536"/>
        </p:xfrm>
        <a:graphic>
          <a:graphicData uri="http://schemas.openxmlformats.org/drawingml/2006/table">
            <a:tbl>
              <a:tblPr firstRow="1" firstCol="1" bandRow="1"/>
              <a:tblGrid>
                <a:gridCol w="3382012">
                  <a:extLst>
                    <a:ext uri="{9D8B030D-6E8A-4147-A177-3AD203B41FA5}">
                      <a16:colId xmlns:a16="http://schemas.microsoft.com/office/drawing/2014/main" val="576528155"/>
                    </a:ext>
                  </a:extLst>
                </a:gridCol>
                <a:gridCol w="1477043">
                  <a:extLst>
                    <a:ext uri="{9D8B030D-6E8A-4147-A177-3AD203B41FA5}">
                      <a16:colId xmlns:a16="http://schemas.microsoft.com/office/drawing/2014/main" val="2710382533"/>
                    </a:ext>
                  </a:extLst>
                </a:gridCol>
                <a:gridCol w="1477043">
                  <a:extLst>
                    <a:ext uri="{9D8B030D-6E8A-4147-A177-3AD203B41FA5}">
                      <a16:colId xmlns:a16="http://schemas.microsoft.com/office/drawing/2014/main" val="1535601169"/>
                    </a:ext>
                  </a:extLst>
                </a:gridCol>
                <a:gridCol w="1477043">
                  <a:extLst>
                    <a:ext uri="{9D8B030D-6E8A-4147-A177-3AD203B41FA5}">
                      <a16:colId xmlns:a16="http://schemas.microsoft.com/office/drawing/2014/main" val="2619838606"/>
                    </a:ext>
                  </a:extLst>
                </a:gridCol>
              </a:tblGrid>
              <a:tr h="318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ru-RU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Зима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14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2021 </a:t>
                      </a:r>
                      <a:r>
                        <a:rPr lang="ru-RU" sz="14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года</a:t>
                      </a:r>
                      <a:endParaRPr lang="ru-RU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Лето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1400" b="0" dirty="0" smtClean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2021 </a:t>
                      </a:r>
                      <a:r>
                        <a:rPr lang="ru-RU" sz="14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года</a:t>
                      </a:r>
                      <a:endParaRPr lang="ru-RU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Всего в 2021 году</a:t>
                      </a:r>
                      <a:endParaRPr lang="ru-RU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504602"/>
                  </a:ext>
                </a:extLst>
              </a:tr>
              <a:tr h="464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Бакалавриат</a:t>
                      </a:r>
                      <a:endParaRPr lang="ru-RU" sz="14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</a:t>
                      </a:r>
                    </a:p>
                  </a:txBody>
                  <a:tcPr marL="31750" marR="3175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E7307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871962"/>
                  </a:ext>
                </a:extLst>
              </a:tr>
              <a:tr h="464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Магистратура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 marL="31750" marR="3175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E7307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672774"/>
                  </a:ext>
                </a:extLst>
              </a:tr>
              <a:tr h="4642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Специалитет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31750" marR="3175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E7307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947665"/>
                  </a:ext>
                </a:extLst>
              </a:tr>
              <a:tr h="4642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СПО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 marL="31750" marR="3175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E7307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313259"/>
                  </a:ext>
                </a:extLst>
              </a:tr>
              <a:tr h="56486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Всего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297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1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/>
              <a:t>5</a:t>
            </a:r>
            <a:r>
              <a:rPr lang="ru-RU" dirty="0" smtClean="0"/>
              <a:t>. Международная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Прием иностранных граждан в 20</a:t>
            </a:r>
            <a:r>
              <a:rPr lang="en-US" dirty="0"/>
              <a:t>2</a:t>
            </a:r>
            <a:r>
              <a:rPr lang="ru-RU" dirty="0"/>
              <a:t>1</a:t>
            </a:r>
            <a:r>
              <a:rPr lang="en-US" dirty="0"/>
              <a:t>/</a:t>
            </a:r>
            <a:r>
              <a:rPr lang="ru-RU" dirty="0"/>
              <a:t>22 уч. году</a:t>
            </a:r>
            <a:r>
              <a:rPr lang="en-US" dirty="0"/>
              <a:t> (</a:t>
            </a:r>
            <a:r>
              <a:rPr lang="ru-RU" dirty="0"/>
              <a:t>на 24.08.2021)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18434"/>
              </p:ext>
            </p:extLst>
          </p:nvPr>
        </p:nvGraphicFramePr>
        <p:xfrm>
          <a:off x="334959" y="1067480"/>
          <a:ext cx="11522079" cy="2581701"/>
        </p:xfrm>
        <a:graphic>
          <a:graphicData uri="http://schemas.openxmlformats.org/drawingml/2006/table">
            <a:tbl>
              <a:tblPr firstRow="1" firstCol="1" bandRow="1"/>
              <a:tblGrid>
                <a:gridCol w="5975303">
                  <a:extLst>
                    <a:ext uri="{9D8B030D-6E8A-4147-A177-3AD203B41FA5}">
                      <a16:colId xmlns:a16="http://schemas.microsoft.com/office/drawing/2014/main" val="576528155"/>
                    </a:ext>
                  </a:extLst>
                </a:gridCol>
                <a:gridCol w="1386694">
                  <a:extLst>
                    <a:ext uri="{9D8B030D-6E8A-4147-A177-3AD203B41FA5}">
                      <a16:colId xmlns:a16="http://schemas.microsoft.com/office/drawing/2014/main" val="2710382533"/>
                    </a:ext>
                  </a:extLst>
                </a:gridCol>
                <a:gridCol w="1386694">
                  <a:extLst>
                    <a:ext uri="{9D8B030D-6E8A-4147-A177-3AD203B41FA5}">
                      <a16:colId xmlns:a16="http://schemas.microsoft.com/office/drawing/2014/main" val="1535601169"/>
                    </a:ext>
                  </a:extLst>
                </a:gridCol>
                <a:gridCol w="1386694">
                  <a:extLst>
                    <a:ext uri="{9D8B030D-6E8A-4147-A177-3AD203B41FA5}">
                      <a16:colId xmlns:a16="http://schemas.microsoft.com/office/drawing/2014/main" val="2570949398"/>
                    </a:ext>
                  </a:extLst>
                </a:gridCol>
                <a:gridCol w="1386694">
                  <a:extLst>
                    <a:ext uri="{9D8B030D-6E8A-4147-A177-3AD203B41FA5}">
                      <a16:colId xmlns:a16="http://schemas.microsoft.com/office/drawing/2014/main" val="2619838606"/>
                    </a:ext>
                  </a:extLst>
                </a:gridCol>
              </a:tblGrid>
              <a:tr h="318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Магистратура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СПО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Всего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504602"/>
                  </a:ext>
                </a:extLst>
              </a:tr>
              <a:tr h="840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Бюджет</a:t>
                      </a:r>
                      <a: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</a:br>
                      <a: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за счет средств федерального бюджета и по направлениям Министерства науки и высшего образования РФ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23</a:t>
                      </a:r>
                    </a:p>
                  </a:txBody>
                  <a:tcPr marL="31750" marR="3175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71962"/>
                  </a:ext>
                </a:extLst>
              </a:tr>
              <a:tr h="90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Контракт</a:t>
                      </a:r>
                      <a: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</a:br>
                      <a: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по договорам об оказании платных</a:t>
                      </a:r>
                      <a:b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</a:br>
                      <a: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образовательных услуг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39</a:t>
                      </a:r>
                    </a:p>
                  </a:txBody>
                  <a:tcPr marL="31750" marR="3175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672774"/>
                  </a:ext>
                </a:extLst>
              </a:tr>
              <a:tr h="5215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Всего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29775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959" y="3913386"/>
            <a:ext cx="11629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Сейчас в ГУАП обучаются студенты и аспиранты из 32 стран мира.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Наибольший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интерес для иностранных граждан представляют: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2044" y="4249408"/>
            <a:ext cx="512267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Направления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бакалавриата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«Техническая эксплуатация летательных аппаратов и двигателей» — 5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«Конструирование и технология электронных средств» — 15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«Лингвистика» — 5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«Менеджмент» — 9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«Экономика» — 5 человек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3560" y="4249408"/>
            <a:ext cx="543718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Направления магистратуры: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«Менеджмент» — 8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«Реклама и связи с общественностью» — 4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«Технология транспортных процессов» — 4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5475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/>
              <a:t>5</a:t>
            </a:r>
            <a:r>
              <a:rPr lang="ru-RU" dirty="0" smtClean="0"/>
              <a:t>. Международная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Прием иностранных граждан в 20</a:t>
            </a:r>
            <a:r>
              <a:rPr lang="en-US" dirty="0"/>
              <a:t>2</a:t>
            </a:r>
            <a:r>
              <a:rPr lang="ru-RU" dirty="0"/>
              <a:t>1</a:t>
            </a:r>
            <a:r>
              <a:rPr lang="en-US" dirty="0"/>
              <a:t>/</a:t>
            </a:r>
            <a:r>
              <a:rPr lang="ru-RU" dirty="0"/>
              <a:t>22 уч. году</a:t>
            </a:r>
            <a:r>
              <a:rPr lang="en-US" dirty="0"/>
              <a:t> (</a:t>
            </a:r>
            <a:r>
              <a:rPr lang="ru-RU" dirty="0"/>
              <a:t>на 24.08.2021</a:t>
            </a:r>
            <a:r>
              <a:rPr lang="ru-RU" dirty="0" smtClean="0"/>
              <a:t>) ГУАП + ИФ ГУАП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201028"/>
              </p:ext>
            </p:extLst>
          </p:nvPr>
        </p:nvGraphicFramePr>
        <p:xfrm>
          <a:off x="334959" y="1067480"/>
          <a:ext cx="11522079" cy="2581701"/>
        </p:xfrm>
        <a:graphic>
          <a:graphicData uri="http://schemas.openxmlformats.org/drawingml/2006/table">
            <a:tbl>
              <a:tblPr firstRow="1" firstCol="1" bandRow="1"/>
              <a:tblGrid>
                <a:gridCol w="5975303">
                  <a:extLst>
                    <a:ext uri="{9D8B030D-6E8A-4147-A177-3AD203B41FA5}">
                      <a16:colId xmlns:a16="http://schemas.microsoft.com/office/drawing/2014/main" val="576528155"/>
                    </a:ext>
                  </a:extLst>
                </a:gridCol>
                <a:gridCol w="1386694">
                  <a:extLst>
                    <a:ext uri="{9D8B030D-6E8A-4147-A177-3AD203B41FA5}">
                      <a16:colId xmlns:a16="http://schemas.microsoft.com/office/drawing/2014/main" val="2710382533"/>
                    </a:ext>
                  </a:extLst>
                </a:gridCol>
                <a:gridCol w="1386694">
                  <a:extLst>
                    <a:ext uri="{9D8B030D-6E8A-4147-A177-3AD203B41FA5}">
                      <a16:colId xmlns:a16="http://schemas.microsoft.com/office/drawing/2014/main" val="1535601169"/>
                    </a:ext>
                  </a:extLst>
                </a:gridCol>
                <a:gridCol w="1386694">
                  <a:extLst>
                    <a:ext uri="{9D8B030D-6E8A-4147-A177-3AD203B41FA5}">
                      <a16:colId xmlns:a16="http://schemas.microsoft.com/office/drawing/2014/main" val="2570949398"/>
                    </a:ext>
                  </a:extLst>
                </a:gridCol>
                <a:gridCol w="1386694">
                  <a:extLst>
                    <a:ext uri="{9D8B030D-6E8A-4147-A177-3AD203B41FA5}">
                      <a16:colId xmlns:a16="http://schemas.microsoft.com/office/drawing/2014/main" val="2619838606"/>
                    </a:ext>
                  </a:extLst>
                </a:gridCol>
              </a:tblGrid>
              <a:tr h="318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Магистратура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СПО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Всего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504602"/>
                  </a:ext>
                </a:extLst>
              </a:tr>
              <a:tr h="840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Бюджет</a:t>
                      </a:r>
                      <a: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</a:br>
                      <a: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за счет средств федерального бюджета и по направлениям Министерства науки и высшего образования РФ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23</a:t>
                      </a:r>
                    </a:p>
                  </a:txBody>
                  <a:tcPr marL="31750" marR="3175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71962"/>
                  </a:ext>
                </a:extLst>
              </a:tr>
              <a:tr h="901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Контракт</a:t>
                      </a:r>
                      <a: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</a:br>
                      <a: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по договорам об оказании платных</a:t>
                      </a:r>
                      <a:b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</a:br>
                      <a:r>
                        <a:rPr lang="ru-RU" sz="12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образовательных услуг</a:t>
                      </a:r>
                      <a:endParaRPr lang="ru-RU" sz="12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73</a:t>
                      </a:r>
                    </a:p>
                  </a:txBody>
                  <a:tcPr marL="31750" marR="3175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672774"/>
                  </a:ext>
                </a:extLst>
              </a:tr>
              <a:tr h="5215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Всего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96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128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297759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34959" y="3913386"/>
            <a:ext cx="11629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Сейчас в ГУАП обучаются студенты и аспиранты из 32 стран мира.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Наибольший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интерес для иностранных граждан представляют: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2044" y="4249408"/>
            <a:ext cx="552147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Направления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бакалавриата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«Техническая эксплуатация летательных аппаратов и двигателей» — 5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«Конструирование и технология электронных средств» — 15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«Юриспруденция»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«Менеджмент» — 9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«Экономика» —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 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3560" y="4249408"/>
            <a:ext cx="543718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Направления магистратуры: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«Менеджмент» — 8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«Реклама и связи с общественностью» — 4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«Технология транспортных процессов» — 4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3886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/>
              <a:t>5</a:t>
            </a:r>
            <a:r>
              <a:rPr lang="ru-RU" dirty="0" smtClean="0"/>
              <a:t>. Международная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Международные соглашения и контракты </a:t>
            </a:r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353005" y="918300"/>
            <a:ext cx="4663495" cy="2190864"/>
            <a:chOff x="353005" y="918300"/>
            <a:chExt cx="4663495" cy="2190864"/>
          </a:xfrm>
        </p:grpSpPr>
        <p:sp>
          <p:nvSpPr>
            <p:cNvPr id="9" name="Прямоугольник с двумя скругленными противолежащими углами 8">
              <a:extLst>
                <a:ext uri="{FF2B5EF4-FFF2-40B4-BE49-F238E27FC236}">
                  <a16:creationId xmlns:a16="http://schemas.microsoft.com/office/drawing/2014/main" id="{48C43A40-1A27-BE44-A1AE-E14DFCBC5D1E}"/>
                </a:ext>
              </a:extLst>
            </p:cNvPr>
            <p:cNvSpPr/>
            <p:nvPr/>
          </p:nvSpPr>
          <p:spPr>
            <a:xfrm>
              <a:off x="353005" y="918300"/>
              <a:ext cx="4663495" cy="2190864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  <a:alpha val="61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2333807" y="1395420"/>
              <a:ext cx="2566752" cy="1659528"/>
              <a:chOff x="2621180" y="1352797"/>
              <a:chExt cx="2566752" cy="1659528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237372" y="1745520"/>
                <a:ext cx="169613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dirty="0" smtClean="0">
                    <a:solidFill>
                      <a:srgbClr val="01509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зарубежных вузов</a:t>
                </a:r>
                <a:endParaRPr lang="ru-RU" sz="1100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19" name="Прямая со стрелкой 18"/>
              <p:cNvCxnSpPr>
                <a:cxnSpLocks/>
              </p:cNvCxnSpPr>
              <p:nvPr/>
            </p:nvCxnSpPr>
            <p:spPr>
              <a:xfrm>
                <a:off x="2621180" y="2060212"/>
                <a:ext cx="619188" cy="329369"/>
              </a:xfrm>
              <a:prstGeom prst="straightConnector1">
                <a:avLst/>
              </a:prstGeom>
              <a:ln>
                <a:solidFill>
                  <a:srgbClr val="01509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cxnSpLocks/>
              </p:cNvCxnSpPr>
              <p:nvPr/>
            </p:nvCxnSpPr>
            <p:spPr>
              <a:xfrm flipV="1">
                <a:off x="2682005" y="1534387"/>
                <a:ext cx="555367" cy="288924"/>
              </a:xfrm>
              <a:prstGeom prst="straightConnector1">
                <a:avLst/>
              </a:prstGeom>
              <a:ln>
                <a:solidFill>
                  <a:srgbClr val="01509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Прямоугольник 20"/>
              <p:cNvSpPr/>
              <p:nvPr/>
            </p:nvSpPr>
            <p:spPr>
              <a:xfrm>
                <a:off x="3299822" y="1352797"/>
                <a:ext cx="557166" cy="400110"/>
              </a:xfrm>
              <a:prstGeom prst="rect">
                <a:avLst/>
              </a:prstGeom>
              <a:solidFill>
                <a:srgbClr val="01509F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49</a:t>
                </a:r>
                <a:r>
                  <a:rPr lang="ru-RU" sz="2000" b="1" dirty="0" smtClean="0">
                    <a:solidFill>
                      <a:srgbClr val="01509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endParaRPr lang="ru-RU" sz="2000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270213" y="2581438"/>
                <a:ext cx="191771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dirty="0" smtClean="0">
                    <a:solidFill>
                      <a:srgbClr val="01509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вузов в рамках программы</a:t>
                </a:r>
                <a:r>
                  <a:rPr lang="en-US" sz="1100" dirty="0" smtClean="0">
                    <a:solidFill>
                      <a:srgbClr val="01509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ERASMUS+</a:t>
                </a:r>
                <a:endParaRPr lang="ru-RU" sz="1100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349041" y="2206070"/>
                <a:ext cx="507947" cy="400110"/>
              </a:xfrm>
              <a:prstGeom prst="rect">
                <a:avLst/>
              </a:prstGeom>
              <a:solidFill>
                <a:srgbClr val="01509F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7</a:t>
                </a:r>
                <a:r>
                  <a:rPr lang="ru-RU" sz="2000" b="1" dirty="0" smtClean="0">
                    <a:solidFill>
                      <a:srgbClr val="01509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endParaRPr lang="ru-RU" sz="2000" dirty="0"/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263" y="1405660"/>
              <a:ext cx="1352619" cy="1393516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597776" y="921394"/>
              <a:ext cx="3631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5AAA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Соглашения о сотрудничестве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449459" y="859353"/>
            <a:ext cx="6577882" cy="3744546"/>
            <a:chOff x="6813366" y="2947991"/>
            <a:chExt cx="6216634" cy="3910009"/>
          </a:xfrm>
        </p:grpSpPr>
        <p:sp>
          <p:nvSpPr>
            <p:cNvPr id="29" name="Прямоугольник с двумя скругленными противолежащими углами 28">
              <a:extLst>
                <a:ext uri="{FF2B5EF4-FFF2-40B4-BE49-F238E27FC236}">
                  <a16:creationId xmlns:a16="http://schemas.microsoft.com/office/drawing/2014/main" id="{48C43A40-1A27-BE44-A1AE-E14DFCBC5D1E}"/>
                </a:ext>
              </a:extLst>
            </p:cNvPr>
            <p:cNvSpPr/>
            <p:nvPr/>
          </p:nvSpPr>
          <p:spPr>
            <a:xfrm>
              <a:off x="6813366" y="2947991"/>
              <a:ext cx="6216634" cy="3910009"/>
            </a:xfrm>
            <a:prstGeom prst="round2Diag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173730" y="3111633"/>
              <a:ext cx="5043672" cy="3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Международное  студенчество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509762" y="3523287"/>
              <a:ext cx="5520238" cy="2970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Программа двойных дипломов</a:t>
              </a: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Университет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прикладных наук </a:t>
              </a:r>
              <a:r>
                <a:rPr lang="ru-RU" sz="12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Хаага-Хелиа</a:t>
              </a:r>
              <a:endParaRPr lang="ru-RU" sz="1200" dirty="0" smtClean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>
                <a:spcBef>
                  <a:spcPts val="600"/>
                </a:spcBef>
              </a:pPr>
              <a:r>
                <a:rPr lang="ru-RU" sz="1600" b="1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Соглашение </a:t>
              </a:r>
              <a:r>
                <a:rPr lang="ru-RU" sz="1600" b="1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 студенческих обменах </a:t>
              </a:r>
              <a:endParaRPr lang="ru-RU" sz="1600" b="1" dirty="0" smtClean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r>
                <a:rPr lang="ru-RU" sz="1200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Университет 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прикладных наук Турку </a:t>
              </a:r>
              <a:endParaRPr lang="en-US" sz="1200" dirty="0" smtClean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>
                <a:spcBef>
                  <a:spcPts val="600"/>
                </a:spcBef>
              </a:pPr>
              <a:r>
                <a:rPr lang="ru-RU" sz="1600" b="1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Программа </a:t>
              </a:r>
              <a:r>
                <a:rPr lang="en-US" sz="1600" b="1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FIRST</a:t>
              </a:r>
              <a:r>
                <a:rPr lang="en-US" sz="1600" b="1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+</a:t>
              </a:r>
              <a:r>
                <a:rPr lang="ru-RU" sz="1600" b="1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(9 </a:t>
              </a:r>
              <a:r>
                <a:rPr lang="ru-RU" sz="1600" b="1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стран)</a:t>
              </a:r>
            </a:p>
            <a:p>
              <a:pPr lvl="0"/>
              <a:r>
                <a:rPr lang="ru-RU" sz="1200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</a:t>
              </a:r>
              <a:r>
                <a:rPr lang="ru-RU" sz="1200" dirty="0" err="1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т.ч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Университет г. Тампере, Университет прикладных наук </a:t>
              </a:r>
              <a:r>
                <a:rPr lang="ru-RU" sz="1200" dirty="0" err="1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Хаага-Хелиа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Университет прикладных наук г. Турку</a:t>
              </a:r>
              <a:endParaRPr lang="en-US" sz="1200" dirty="0" smtClean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>
                <a:spcBef>
                  <a:spcPts val="600"/>
                </a:spcBef>
              </a:pPr>
              <a:r>
                <a:rPr lang="ru-RU" sz="1600" b="1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Меморандумы о взаимопонимании</a:t>
              </a:r>
              <a:endParaRPr lang="ru-RU" sz="1600" b="1" dirty="0" smtClean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Мадридский политехнический университет, 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Мадрид, Испания,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Университет 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прикладных наук </a:t>
              </a:r>
              <a:r>
                <a:rPr lang="ru-RU" sz="1200" dirty="0" err="1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Хаага-Хелия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Хельсинки, Финляндия,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Азиатский Институт Технологий, </a:t>
              </a:r>
              <a:r>
                <a:rPr lang="ru-RU" sz="1200" dirty="0" err="1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Патхумтхани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Таиланд,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200" dirty="0" err="1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Наньчанский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авиационный университет, </a:t>
              </a:r>
              <a:r>
                <a:rPr lang="ru-RU" sz="1200" dirty="0" err="1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Наньчан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КНР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Университет прикладных наук Турку, </a:t>
              </a:r>
              <a:r>
                <a:rPr lang="ru-RU" sz="1200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Финляндия</a:t>
              </a:r>
              <a:endParaRPr lang="ru-RU" sz="1200" dirty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311900" y="4417253"/>
            <a:ext cx="4542982" cy="1892595"/>
            <a:chOff x="6879265" y="4642664"/>
            <a:chExt cx="4542982" cy="1892595"/>
          </a:xfrm>
        </p:grpSpPr>
        <p:sp>
          <p:nvSpPr>
            <p:cNvPr id="40" name="Прямоугольник с двумя скругленными противолежащими углами 39">
              <a:extLst>
                <a:ext uri="{FF2B5EF4-FFF2-40B4-BE49-F238E27FC236}">
                  <a16:creationId xmlns:a16="http://schemas.microsoft.com/office/drawing/2014/main" id="{48C43A40-1A27-BE44-A1AE-E14DFCBC5D1E}"/>
                </a:ext>
              </a:extLst>
            </p:cNvPr>
            <p:cNvSpPr/>
            <p:nvPr/>
          </p:nvSpPr>
          <p:spPr>
            <a:xfrm>
              <a:off x="6879265" y="4642664"/>
              <a:ext cx="4542982" cy="1892595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461780" y="4970184"/>
              <a:ext cx="36108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Академическая мобильность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461780" y="5358301"/>
              <a:ext cx="37529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 </a:t>
              </a:r>
              <a:r>
                <a:rPr lang="ru-RU" sz="1200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студент ГУАП 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Университет прикладных наук </a:t>
              </a:r>
              <a:r>
                <a:rPr lang="ru-RU" sz="1200" dirty="0" err="1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г.Турку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(Финляндия, </a:t>
              </a:r>
              <a:r>
                <a:rPr lang="ru-RU" sz="1200" dirty="0" err="1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г.Турку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 студент ГУАП </a:t>
              </a:r>
              <a:r>
                <a:rPr lang="ru-RU" sz="1200" dirty="0" smtClean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Университет прикладных наук Юго-Восточной Финляндии (</a:t>
              </a:r>
              <a:r>
                <a:rPr lang="ru-RU" sz="1200" dirty="0" err="1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Xamk</a:t>
              </a:r>
              <a:r>
                <a:rPr lang="ru-RU" sz="1200" dirty="0">
                  <a:solidFill>
                    <a:srgbClr val="2B375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 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53005" y="3228875"/>
            <a:ext cx="5259572" cy="3080973"/>
            <a:chOff x="6597466" y="969301"/>
            <a:chExt cx="5259572" cy="3080973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6597466" y="969301"/>
              <a:ext cx="5259572" cy="3080973"/>
              <a:chOff x="6597466" y="969301"/>
              <a:chExt cx="5259572" cy="3080973"/>
            </a:xfrm>
          </p:grpSpPr>
          <p:sp>
            <p:nvSpPr>
              <p:cNvPr id="24" name="Прямоугольник с двумя скругленными противолежащими углами 23">
                <a:extLst>
                  <a:ext uri="{FF2B5EF4-FFF2-40B4-BE49-F238E27FC236}">
                    <a16:creationId xmlns:a16="http://schemas.microsoft.com/office/drawing/2014/main" id="{48C43A40-1A27-BE44-A1AE-E14DFCBC5D1E}"/>
                  </a:ext>
                </a:extLst>
              </p:cNvPr>
              <p:cNvSpPr/>
              <p:nvPr/>
            </p:nvSpPr>
            <p:spPr>
              <a:xfrm>
                <a:off x="6597466" y="969301"/>
                <a:ext cx="5213702" cy="3080973"/>
              </a:xfrm>
              <a:prstGeom prst="round2DiagRect">
                <a:avLst/>
              </a:prstGeom>
              <a:solidFill>
                <a:srgbClr val="2B375C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ru-RU" sz="1400" dirty="0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813366" y="1197444"/>
                <a:ext cx="50436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Международная научная активность ГУАП:</a:t>
                </a: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7141138" y="1759899"/>
              <a:ext cx="4391247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</a:t>
              </a:r>
              <a:r>
                <a:rPr lang="ru-RU" sz="16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роект </a:t>
              </a:r>
              <a:r>
                <a:rPr lang="ru-RU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NonHazCity2 в рамках Программы </a:t>
              </a:r>
              <a:r>
                <a:rPr lang="ru-RU" sz="16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«</a:t>
              </a:r>
              <a:r>
                <a:rPr lang="ru-RU" sz="1600" b="1" dirty="0" err="1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Интеррег</a:t>
              </a:r>
              <a:r>
                <a:rPr lang="ru-RU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Регион Балтийского </a:t>
              </a:r>
              <a:r>
                <a:rPr lang="ru-RU" sz="16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моря»</a:t>
              </a:r>
            </a:p>
            <a:p>
              <a:pPr>
                <a:spcBef>
                  <a:spcPts val="600"/>
                </a:spcBef>
              </a:pPr>
              <a:r>
                <a:rPr lang="ru-RU" sz="1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куратор — </a:t>
              </a:r>
              <a:r>
                <a:rPr lang="ru-RU" sz="1200" dirty="0" err="1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Жильникова</a:t>
              </a:r>
              <a:r>
                <a:rPr lang="ru-RU" sz="1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Н.А., доц. каф.5 </a:t>
              </a:r>
            </a:p>
            <a:p>
              <a:pPr>
                <a:spcBef>
                  <a:spcPts val="600"/>
                </a:spcBef>
              </a:pPr>
              <a:endParaRPr lang="ru-RU" sz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r>
                <a:rPr lang="ru-RU" sz="1600" b="1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НИР по международному контракту </a:t>
              </a:r>
              <a:r>
                <a:rPr lang="ru-RU" sz="1600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/>
              </a:r>
              <a:br>
                <a:rPr lang="ru-RU" sz="1600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1600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 </a:t>
              </a:r>
              <a:r>
                <a:rPr lang="ru-RU" sz="1600" b="1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компанией </a:t>
              </a:r>
              <a:r>
                <a:rPr lang="ru-RU" sz="1600" b="1" dirty="0" err="1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KnowledgeInside</a:t>
              </a:r>
              <a:r>
                <a:rPr lang="ru-RU" sz="1600" b="1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(Франция</a:t>
              </a:r>
              <a:r>
                <a:rPr lang="ru-RU" sz="1600" b="1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</a:t>
              </a:r>
              <a:endParaRPr lang="ru-RU" sz="16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>
                <a:spcBef>
                  <a:spcPts val="600"/>
                </a:spcBef>
              </a:pPr>
              <a:r>
                <a:rPr lang="ru-RU" sz="120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куратор — </a:t>
              </a:r>
              <a:r>
                <a:rPr lang="ru-RU" sz="1200" dirty="0" err="1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Небылов</a:t>
              </a:r>
              <a:r>
                <a:rPr lang="ru-RU" sz="1200" dirty="0" smtClean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А.В., проф. каф.11 </a:t>
              </a:r>
              <a:endParaRPr lang="ru-RU" sz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8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/>
              <a:t>5</a:t>
            </a:r>
            <a:r>
              <a:rPr lang="ru-RU" dirty="0" smtClean="0"/>
              <a:t>. Международная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Международные мероприятия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78341"/>
              </p:ext>
            </p:extLst>
          </p:nvPr>
        </p:nvGraphicFramePr>
        <p:xfrm>
          <a:off x="334962" y="867297"/>
          <a:ext cx="11522075" cy="5441428"/>
        </p:xfrm>
        <a:graphic>
          <a:graphicData uri="http://schemas.openxmlformats.org/drawingml/2006/table">
            <a:tbl>
              <a:tblPr/>
              <a:tblGrid>
                <a:gridCol w="5757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4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17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/>
                          <a:cs typeface="Arial" charset="0"/>
                        </a:rPr>
                        <a:t>В ГУАП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/>
                          <a:cs typeface="Arial" charset="0"/>
                        </a:rPr>
                        <a:t>Вне ГУАП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925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Прием делегаций: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делегация из Генерального консульства Венгрии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Конференции: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Восьмая международная научно-практическая конференция «Философия и культура информационного общества (20-22.11.2020)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74-я международная студенческая научная конференция и выставка научно-технического творчества студентов ГУАП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X международная научно-практическая конференция «Современная онтология – Х:Онтология и искусство, посвященная 80-летию Санкт-Петербургского государственного университета аэрокосмического приборостроения»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XVI Международная конференция по электромеханике и робототехнике «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Завалишинские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чтения - 2021» (12.04.2021)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Международная конференция «Аэрокосмическое приборостроение и эксплуатационные технология» (9-22.04.2021)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II Международная научная конференция «Экономика и управление наукоемкими производствами» (21.05.2021)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XXIV Международная научная конференция «Волновая электроника и инфокоммуникационные системы» (31.05-04.06.2021)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Семинары: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IV международный семинар (зимняя школа) «Интеллектуальные модели и методы исследования авиационных транспортных систем» (12.03.2021)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Международный семинар «Эффективные инструменты сокращения химических веществ  в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урбоэкосистемах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: проект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NonHazCity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для Санкт-Петербурга» (21.04.2021)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B375C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Форум: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III международный форум «Метрологическое обеспечение инновационных технологий (04.03.2021)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B375C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Выставки: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Образовательная выставка в рамках I Форума ректоров России и Таиланда «Образование России и Таиланда: диалог с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цифровизирующимся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обществом»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Международная онлайн выставка «Международное высшее образование» в Центральной Азии (Узбекистан, Казахстан и Киргизия)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Виртуальная выставка «СНГ ЭКСПО»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Выставка «За знаниями в Россию»  (Венгрия, Греция, Словакия и Германия.)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Выставка "Еду учиться в Россию"  (Бангладеш, Япония)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Всеиндийская выставка российских университетов (Индия) 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Виртуальная выставка RED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Expo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</a:t>
                      </a:r>
                      <a:b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для абитуриентов из СНГ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Форум: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Евразийский образовательный форум (Киргизия)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1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/>
              <a:t>5</a:t>
            </a:r>
            <a:r>
              <a:rPr lang="ru-RU" dirty="0" smtClean="0"/>
              <a:t>. Международная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Членство и участие ГУАП в деятельности международных ассоциаций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3093" y="1125538"/>
            <a:ext cx="11163945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Международное общество автоматизации (ISA),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союз электросвязи (ITU),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Российско-финская ассоциация сотрудничества университетов в области информационных и телекоммуникационных технологий FRUCT (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Finnish-Russian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University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Cooperationin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Telecommunications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),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альянс BRAIA (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“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Belt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Road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Aerospace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Innovation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Alliance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),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Европейская технологическая платформа ARTEMIS (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Advanced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Research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&amp;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Technology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Embedded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Intelligent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Systems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),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Рабочая группа по разработке международного стандарта для бортовых космических систем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SpaceWire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рамках сотрудничества с Европейским центром космических технологий ESTEC Европейского космического агентства ESA,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Ассоциация практико-ориентированного обучения CDIO,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Ассоциация ректоров транспортных вузов РФ и КНР («ARTU»),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Ассоциация ректоров транспортных вузов БРИКС,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консультационный комитет по космическим коммуникационным системам CCSDS,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Международное оптическое общество OSA (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Optical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Society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),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Международное общество оптики и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фотоники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SPIE (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Society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Photo-Optical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Instrumentation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Engineers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Альянс университетов Шелкового пути (UASR)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Также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ГУАП является участником Программы УНИТВИН Кафедры ЮНЕСКО и входит в Партнерство кафедр ЮНЕСКО в области применения ИКТ в образовании и инновационной педагогике. </a:t>
            </a:r>
          </a:p>
        </p:txBody>
      </p:sp>
    </p:spTree>
    <p:extLst>
      <p:ext uri="{BB962C8B-B14F-4D97-AF65-F5344CB8AC3E}">
        <p14:creationId xmlns:p14="http://schemas.microsoft.com/office/powerpoint/2010/main" val="12443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/>
          <a:lstStyle/>
          <a:p>
            <a:pPr marL="265113"/>
            <a:r>
              <a:rPr lang="ru-RU" dirty="0"/>
              <a:t>Компетенции ГУАП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1. Стратегическое позиционирование</a:t>
            </a:r>
            <a:endParaRPr lang="ru-RU" dirty="0"/>
          </a:p>
        </p:txBody>
      </p:sp>
      <p:sp>
        <p:nvSpPr>
          <p:cNvPr id="24" name="Прямоугольник с двумя скругленными противолежащими углами 23">
            <a:extLst>
              <a:ext uri="{FF2B5EF4-FFF2-40B4-BE49-F238E27FC236}">
                <a16:creationId xmlns:a16="http://schemas.microsoft.com/office/drawing/2014/main" id="{48C43A40-1A27-BE44-A1AE-E14DFCBC5D1E}"/>
              </a:ext>
            </a:extLst>
          </p:cNvPr>
          <p:cNvSpPr/>
          <p:nvPr/>
        </p:nvSpPr>
        <p:spPr>
          <a:xfrm>
            <a:off x="338971" y="984729"/>
            <a:ext cx="5533733" cy="4950909"/>
          </a:xfrm>
          <a:prstGeom prst="round2Diag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338972" y="1357690"/>
            <a:ext cx="5083165" cy="3984096"/>
            <a:chOff x="334963" y="2003563"/>
            <a:chExt cx="5736662" cy="4526628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334963" y="2003563"/>
              <a:ext cx="5736662" cy="4526628"/>
              <a:chOff x="1187624" y="915566"/>
              <a:chExt cx="4979318" cy="402289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562578" y="922193"/>
                <a:ext cx="360040" cy="3668928"/>
              </a:xfrm>
              <a:prstGeom prst="rect">
                <a:avLst/>
              </a:prstGeom>
              <a:solidFill>
                <a:srgbClr val="E4003A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i="0" u="none" strike="noStrike" kern="1200" cap="none" spc="0" normalizeH="0" baseline="0" noProof="0" smtClean="0">
                  <a:ln>
                    <a:noFill/>
                  </a:ln>
                  <a:uLnTx/>
                  <a:uFillTx/>
                  <a:latin typeface="+mj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497974" y="918710"/>
                <a:ext cx="542680" cy="15699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marL="0" marR="0" lvl="0" indent="0" algn="r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i="0" u="none" strike="noStrike" kern="1200" cap="none" spc="0" normalizeH="0" baseline="0" noProof="0" dirty="0" smtClean="0">
                    <a:ln>
                      <a:noFill/>
                    </a:ln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Освоение Земли</a:t>
                </a:r>
                <a:br>
                  <a:rPr kumimoji="0" lang="ru-RU" sz="1200" i="0" u="none" strike="noStrike" kern="1200" cap="none" spc="0" normalizeH="0" baseline="0" noProof="0" dirty="0" smtClean="0">
                    <a:ln>
                      <a:noFill/>
                    </a:ln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</a:br>
                <a:r>
                  <a:rPr kumimoji="0" lang="ru-RU" sz="1200" i="0" u="none" strike="noStrike" kern="1200" cap="none" spc="0" normalizeH="0" baseline="0" noProof="0" dirty="0" smtClean="0">
                    <a:ln>
                      <a:noFill/>
                    </a:ln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и космоса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5600865" y="919046"/>
                <a:ext cx="360040" cy="3668928"/>
              </a:xfrm>
              <a:prstGeom prst="rect">
                <a:avLst/>
              </a:prstGeom>
              <a:solidFill>
                <a:srgbClr val="E4003A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i="0" u="none" strike="noStrike" kern="1200" cap="none" spc="0" normalizeH="0" baseline="0" noProof="0" smtClean="0">
                  <a:ln>
                    <a:noFill/>
                  </a:ln>
                  <a:uLnTx/>
                  <a:uFillTx/>
                  <a:latin typeface="+mj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056739" y="919046"/>
                <a:ext cx="360040" cy="3668928"/>
              </a:xfrm>
              <a:prstGeom prst="rect">
                <a:avLst/>
              </a:prstGeom>
              <a:solidFill>
                <a:srgbClr val="E4003A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i="0" u="none" strike="noStrike" kern="1200" cap="none" spc="0" normalizeH="0" baseline="0" noProof="0" smtClean="0">
                  <a:ln>
                    <a:noFill/>
                  </a:ln>
                  <a:uLnTx/>
                  <a:uFillTx/>
                  <a:latin typeface="+mj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4552683" y="919046"/>
                <a:ext cx="360040" cy="3668928"/>
              </a:xfrm>
              <a:prstGeom prst="rect">
                <a:avLst/>
              </a:prstGeom>
              <a:solidFill>
                <a:srgbClr val="E4003A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i="0" u="none" strike="noStrike" kern="1200" cap="none" spc="0" normalizeH="0" baseline="0" noProof="0" smtClean="0">
                  <a:ln>
                    <a:noFill/>
                  </a:ln>
                  <a:uLnTx/>
                  <a:uFillTx/>
                  <a:latin typeface="+mj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4048627" y="919046"/>
                <a:ext cx="360040" cy="3668928"/>
              </a:xfrm>
              <a:prstGeom prst="rect">
                <a:avLst/>
              </a:prstGeom>
              <a:solidFill>
                <a:srgbClr val="E4003A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i="0" u="none" strike="noStrike" kern="1200" cap="none" spc="0" normalizeH="0" baseline="0" noProof="0" smtClean="0">
                  <a:ln>
                    <a:noFill/>
                  </a:ln>
                  <a:uLnTx/>
                  <a:uFillTx/>
                  <a:latin typeface="+mj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1579560" y="2696636"/>
                <a:ext cx="4587381" cy="360040"/>
              </a:xfrm>
              <a:prstGeom prst="rect">
                <a:avLst/>
              </a:prstGeom>
              <a:solidFill>
                <a:srgbClr val="2B375C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Интеллектуальные электронные приборы и системы</a:t>
                </a:r>
                <a:endParaRPr kumimoji="0" lang="ru-RU" sz="12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579560" y="3156166"/>
                <a:ext cx="4587381" cy="356560"/>
              </a:xfrm>
              <a:prstGeom prst="rect">
                <a:avLst/>
              </a:prstGeom>
              <a:solidFill>
                <a:srgbClr val="005AAA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i="0" u="none" strike="noStrike" kern="1200" cap="none" spc="0" normalizeH="0" baseline="0" noProof="0" dirty="0" smtClean="0">
                    <a:ln>
                      <a:noFill/>
                    </a:ln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Технологии связи и передачи данных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27784" y="3412039"/>
                <a:ext cx="160343" cy="246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1579560" y="3629258"/>
                <a:ext cx="4587381" cy="349008"/>
              </a:xfrm>
              <a:prstGeom prst="rect">
                <a:avLst/>
              </a:prstGeom>
              <a:solidFill>
                <a:srgbClr val="00B8EE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50" i="0" u="none" strike="noStrike" kern="1200" cap="none" spc="0" normalizeH="0" baseline="0" noProof="0" dirty="0" smtClean="0">
                    <a:ln>
                      <a:noFill/>
                    </a:ln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Цифровые платформы и технологии искусственного интеллекта</a:t>
                </a: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579560" y="4088553"/>
                <a:ext cx="4587382" cy="349008"/>
              </a:xfrm>
              <a:prstGeom prst="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i="0" u="none" strike="noStrike" kern="1200" cap="none" spc="0" normalizeH="0" baseline="0" noProof="0" dirty="0" smtClean="0">
                    <a:ln>
                      <a:noFill/>
                    </a:ln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Бизнес-процессы и бизнес-модели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048627" y="915566"/>
                <a:ext cx="361787" cy="15699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marL="0" marR="0" lvl="0" indent="0" algn="r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i="0" u="none" strike="noStrike" kern="1200" cap="none" spc="0" normalizeH="0" baseline="0" noProof="0" dirty="0" smtClean="0">
                    <a:ln>
                      <a:noFill/>
                    </a:ln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Индустрия 4.0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86080" y="915566"/>
                <a:ext cx="506502" cy="1690111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marL="0" marR="0" lvl="0" indent="0" algn="r" defTabSz="1344376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i="0" u="none" strike="noStrike" kern="1200" cap="none" spc="0" normalizeH="0" baseline="0" noProof="0" dirty="0" smtClean="0">
                    <a:ln>
                      <a:noFill/>
                    </a:ln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Транспорт </a:t>
                </a:r>
                <a:br>
                  <a:rPr kumimoji="0" lang="ru-RU" sz="1200" i="0" u="none" strike="noStrike" kern="1200" cap="none" spc="0" normalizeH="0" baseline="0" noProof="0" dirty="0" smtClean="0">
                    <a:ln>
                      <a:noFill/>
                    </a:ln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</a:br>
                <a:r>
                  <a:rPr kumimoji="0" lang="ru-RU" sz="1200" i="0" u="none" strike="noStrike" kern="1200" cap="none" spc="0" normalizeH="0" baseline="0" noProof="0" dirty="0" smtClean="0">
                    <a:ln>
                      <a:noFill/>
                    </a:ln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и мобильность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056739" y="915566"/>
                <a:ext cx="361787" cy="167583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lvl="0" algn="r" defTabSz="1344376">
                  <a:buClrTx/>
                  <a:defRPr/>
                </a:pPr>
                <a:r>
                  <a:rPr lang="ru-RU" sz="1200" kern="12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Энергетика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518404" y="915566"/>
                <a:ext cx="542680" cy="1690111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marL="0" marR="0" lvl="0" indent="0" algn="r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i="0" u="none" strike="noStrike" kern="1200" cap="none" spc="0" normalizeH="0" baseline="0" noProof="0" dirty="0" smtClean="0">
                    <a:ln>
                      <a:noFill/>
                    </a:ln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Техносферная безопасность</a:t>
                </a:r>
              </a:p>
            </p:txBody>
          </p:sp>
          <p:cxnSp>
            <p:nvCxnSpPr>
              <p:cNvPr id="59" name="Прямая со стрелкой 58"/>
              <p:cNvCxnSpPr/>
              <p:nvPr/>
            </p:nvCxnSpPr>
            <p:spPr>
              <a:xfrm flipV="1">
                <a:off x="1393776" y="3579861"/>
                <a:ext cx="7058" cy="1203209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5AAA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60" name="Прямая со стрелкой 59"/>
              <p:cNvCxnSpPr/>
              <p:nvPr/>
            </p:nvCxnSpPr>
            <p:spPr>
              <a:xfrm>
                <a:off x="1383592" y="4783069"/>
                <a:ext cx="1679489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5AAA"/>
                </a:solidFill>
                <a:prstDash val="solid"/>
                <a:miter lim="800000"/>
                <a:tailEnd type="arrow"/>
              </a:ln>
              <a:effectLst/>
            </p:spPr>
          </p:cxnSp>
          <p:sp>
            <p:nvSpPr>
              <p:cNvPr id="61" name="TextBox 60"/>
              <p:cNvSpPr txBox="1"/>
              <p:nvPr/>
            </p:nvSpPr>
            <p:spPr>
              <a:xfrm>
                <a:off x="3063081" y="4627682"/>
                <a:ext cx="3059170" cy="310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3443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i="0" u="none" strike="noStrike" kern="1200" cap="none" spc="0" normalizeH="0" baseline="0" noProof="0" dirty="0" smtClean="0">
                    <a:ln>
                      <a:noFill/>
                    </a:ln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Приоритетные сферы применения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187624" y="1458509"/>
                <a:ext cx="391936" cy="2121353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pPr lvl="0" defTabSz="1344376">
                  <a:buClrTx/>
                  <a:defRPr/>
                </a:pPr>
                <a:r>
                  <a:rPr lang="ru-RU" sz="1400" kern="12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Кластеры компетенций</a:t>
                </a:r>
              </a:p>
            </p:txBody>
          </p:sp>
        </p:grpSp>
        <p:cxnSp>
          <p:nvCxnSpPr>
            <p:cNvPr id="27" name="Прямая со стрелкой 26"/>
            <p:cNvCxnSpPr/>
            <p:nvPr/>
          </p:nvCxnSpPr>
          <p:spPr>
            <a:xfrm>
              <a:off x="3245547" y="3821358"/>
              <a:ext cx="0" cy="293142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3818683" y="3821358"/>
              <a:ext cx="0" cy="293142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4403039" y="3821358"/>
              <a:ext cx="0" cy="293142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5633459" y="3821358"/>
              <a:ext cx="0" cy="293142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Группа 30"/>
            <p:cNvGrpSpPr/>
            <p:nvPr/>
          </p:nvGrpSpPr>
          <p:grpSpPr>
            <a:xfrm>
              <a:off x="3258741" y="5349795"/>
              <a:ext cx="2387912" cy="293142"/>
              <a:chOff x="3397947" y="3973758"/>
              <a:chExt cx="2387912" cy="293142"/>
            </a:xfrm>
          </p:grpSpPr>
          <p:cxnSp>
            <p:nvCxnSpPr>
              <p:cNvPr id="39" name="Прямая со стрелкой 38"/>
              <p:cNvCxnSpPr/>
              <p:nvPr/>
            </p:nvCxnSpPr>
            <p:spPr>
              <a:xfrm>
                <a:off x="3397947" y="3973758"/>
                <a:ext cx="0" cy="29314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/>
              <p:cNvCxnSpPr/>
              <p:nvPr/>
            </p:nvCxnSpPr>
            <p:spPr>
              <a:xfrm>
                <a:off x="3971083" y="3973758"/>
                <a:ext cx="0" cy="29314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>
              <a:xfrm>
                <a:off x="4555439" y="3973758"/>
                <a:ext cx="0" cy="29314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5785859" y="3973758"/>
                <a:ext cx="0" cy="29314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42"/>
              <p:cNvCxnSpPr/>
              <p:nvPr/>
            </p:nvCxnSpPr>
            <p:spPr>
              <a:xfrm>
                <a:off x="5143277" y="3973758"/>
                <a:ext cx="0" cy="29314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Прямая со стрелкой 31"/>
            <p:cNvCxnSpPr/>
            <p:nvPr/>
          </p:nvCxnSpPr>
          <p:spPr>
            <a:xfrm>
              <a:off x="3263239" y="4848806"/>
              <a:ext cx="0" cy="293142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3836375" y="4848806"/>
              <a:ext cx="0" cy="293142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4420731" y="4848806"/>
              <a:ext cx="0" cy="293142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3258982" y="4317374"/>
              <a:ext cx="0" cy="293142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3832118" y="4317374"/>
              <a:ext cx="0" cy="293142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4416474" y="4317374"/>
              <a:ext cx="0" cy="293142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5004312" y="4317374"/>
              <a:ext cx="0" cy="293142"/>
            </a:xfrm>
            <a:prstGeom prst="straightConnector1">
              <a:avLst/>
            </a:pr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3" name="Google Shape;326;p28"/>
          <p:cNvGraphicFramePr/>
          <p:nvPr>
            <p:extLst>
              <p:ext uri="{D42A27DB-BD31-4B8C-83A1-F6EECF244321}">
                <p14:modId xmlns:p14="http://schemas.microsoft.com/office/powerpoint/2010/main" val="142189274"/>
              </p:ext>
            </p:extLst>
          </p:nvPr>
        </p:nvGraphicFramePr>
        <p:xfrm>
          <a:off x="6095999" y="984729"/>
          <a:ext cx="5761716" cy="4863451"/>
        </p:xfrm>
        <a:graphic>
          <a:graphicData uri="http://schemas.openxmlformats.org/drawingml/2006/table">
            <a:tbl>
              <a:tblPr firstRow="1" bandRow="1">
                <a:solidFill>
                  <a:srgbClr val="C4E9FF"/>
                </a:solidFill>
              </a:tblPr>
              <a:tblGrid>
                <a:gridCol w="1375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7788">
                  <a:extLst>
                    <a:ext uri="{9D8B030D-6E8A-4147-A177-3AD203B41FA5}">
                      <a16:colId xmlns:a16="http://schemas.microsoft.com/office/drawing/2014/main" val="2621917684"/>
                    </a:ext>
                  </a:extLst>
                </a:gridCol>
              </a:tblGrid>
              <a:tr h="9625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dirty="0" smtClean="0">
                          <a:solidFill>
                            <a:srgbClr val="CB1357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Рынки</a:t>
                      </a:r>
                      <a:endParaRPr sz="1600" b="0" u="none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Освоение земли и космоса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Индустрия 4.0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Транспорт </a:t>
                      </a:r>
                      <a:endParaRPr lang="ru-RU" sz="1000" b="0" i="0" u="none" strike="noStrike" cap="none" dirty="0" smtClean="0">
                        <a:solidFill>
                          <a:srgbClr val="02509C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и </a:t>
                      </a:r>
                      <a:br>
                        <a:rPr lang="ru-RU" sz="1000" b="0" i="0" u="none" strike="noStrike" cap="none" dirty="0" smtClean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</a:br>
                      <a:r>
                        <a:rPr lang="ru-RU" sz="1000" b="0" i="0" u="none" strike="noStrike" cap="none" dirty="0" smtClean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мобильность</a:t>
                      </a:r>
                      <a:endParaRPr lang="ru-RU" sz="1000" b="0" i="0" u="none" strike="noStrike" cap="none" dirty="0">
                        <a:solidFill>
                          <a:srgbClr val="02509C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Энергетика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 err="1" smtClean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Техносферная</a:t>
                      </a:r>
                      <a:r>
                        <a:rPr lang="ru-RU" sz="1000" b="0" dirty="0" smtClean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/>
                      </a:r>
                      <a:br>
                        <a:rPr lang="ru-RU" sz="1000" b="0" dirty="0" smtClean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ru-RU" sz="1000" b="0" dirty="0" smtClean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безопасность</a:t>
                      </a:r>
                      <a:endParaRPr lang="ru-RU" sz="1000" b="0" dirty="0">
                        <a:solidFill>
                          <a:srgbClr val="02509C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6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Интеллектуальные </a:t>
                      </a:r>
                      <a:r>
                        <a:rPr lang="ru-RU" sz="1000" b="0" dirty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электронные приборы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 системы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300" b="0" dirty="0">
                          <a:solidFill>
                            <a:srgbClr val="CB1357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Calibri"/>
                        <a:buNone/>
                        <a:tabLst/>
                        <a:defRPr/>
                      </a:pPr>
                      <a:r>
                        <a:rPr lang="ru-RU" sz="2300" b="0" dirty="0">
                          <a:solidFill>
                            <a:srgbClr val="CB1357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Calibri"/>
                        <a:buNone/>
                        <a:tabLst/>
                        <a:defRPr/>
                      </a:pPr>
                      <a:r>
                        <a:rPr lang="ru-RU" sz="2300" b="0" dirty="0">
                          <a:solidFill>
                            <a:srgbClr val="CB1357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Calibri"/>
                        <a:buNone/>
                      </a:pPr>
                      <a:endParaRPr sz="2300" b="0" dirty="0">
                        <a:solidFill>
                          <a:srgbClr val="CB13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Calibri"/>
                        <a:buNone/>
                        <a:tabLst/>
                        <a:defRPr/>
                      </a:pPr>
                      <a:r>
                        <a:rPr lang="ru-RU" sz="2300" b="0" dirty="0">
                          <a:solidFill>
                            <a:srgbClr val="CB1357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03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Технологии связи </a:t>
                      </a: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и передачи данных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B135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B135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B135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B135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b="0" dirty="0">
                        <a:solidFill>
                          <a:srgbClr val="CB13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514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Цифровые платформы </a:t>
                      </a: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и технологии искусственного интеллекта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3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B135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✓</a:t>
                      </a:r>
                      <a:endParaRPr kumimoji="0" lang="ru-RU" sz="2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B1357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  <a:sym typeface="Arial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B135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0" dirty="0">
                          <a:solidFill>
                            <a:srgbClr val="CB1357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300" b="0" dirty="0">
                        <a:solidFill>
                          <a:srgbClr val="CB13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300" b="0" dirty="0">
                        <a:solidFill>
                          <a:srgbClr val="CB13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12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Бизнес-процессы </a:t>
                      </a: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rgbClr val="02509C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 бизнес-модели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B135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B135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B135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B135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B135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  <a:sym typeface="Arial"/>
                        </a:rPr>
                        <a:t>✓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3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6. Политика в области цифровой </a:t>
            </a:r>
            <a:r>
              <a:rPr lang="ru-RU" dirty="0" smtClean="0"/>
              <a:t>трансформации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</a:t>
            </a:r>
            <a:r>
              <a:rPr lang="ru-RU" dirty="0"/>
              <a:t>2030 г. ГУАП – полностью цифровой </a:t>
            </a:r>
            <a:r>
              <a:rPr lang="ru-RU" dirty="0" smtClean="0"/>
              <a:t>университет</a:t>
            </a:r>
            <a:endParaRPr lang="ru-RU" dirty="0"/>
          </a:p>
        </p:txBody>
      </p:sp>
      <p:pic>
        <p:nvPicPr>
          <p:cNvPr id="6" name="Рисунок 5" descr="https://lh3.googleusercontent.com/2qYmOc8Oy9mdmKF_j0Rkj1ZMwZ2WaECMvodu6XxC5VpnRWUWiO3BkqtXHK-v1VuoqfKbtiTp_svBTLLg8uhin6ThqApc7q3ZYF0gcngGPZ3fMauitPncW60yDZT8aY0N6pvaJtix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451" y="4454152"/>
            <a:ext cx="4769794" cy="21713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7;p21">
            <a:extLst>
              <a:ext uri="{FF2B5EF4-FFF2-40B4-BE49-F238E27FC236}">
                <a16:creationId xmlns:a16="http://schemas.microsoft.com/office/drawing/2014/main" id="{FC29CEE8-A7D2-8946-B845-1F809759EA92}"/>
              </a:ext>
            </a:extLst>
          </p:cNvPr>
          <p:cNvSpPr txBox="1"/>
          <p:nvPr/>
        </p:nvSpPr>
        <p:spPr>
          <a:xfrm>
            <a:off x="9367650" y="6072987"/>
            <a:ext cx="2677685" cy="35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algn="r"/>
            <a:r>
              <a:rPr lang="en-US" sz="1100" dirty="0">
                <a:solidFill>
                  <a:srgbClr val="3070A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2</a:t>
            </a:r>
            <a:r>
              <a:rPr lang="ru-RU" sz="1100" dirty="0">
                <a:solidFill>
                  <a:srgbClr val="3070A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3</a:t>
            </a:r>
            <a:endParaRPr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4195027-182C-7F4C-927B-B61723396BF5}"/>
              </a:ext>
            </a:extLst>
          </p:cNvPr>
          <p:cNvSpPr/>
          <p:nvPr/>
        </p:nvSpPr>
        <p:spPr>
          <a:xfrm>
            <a:off x="557681" y="1562891"/>
            <a:ext cx="2589492" cy="7731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Предоставление цифровых сервисов разным группам пользователей с учетом их потребностей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00FA5C-2BFC-B243-9C01-00D872E436E2}"/>
              </a:ext>
            </a:extLst>
          </p:cNvPr>
          <p:cNvSpPr/>
          <p:nvPr/>
        </p:nvSpPr>
        <p:spPr>
          <a:xfrm>
            <a:off x="2809659" y="1206447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Задачи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8276A60-C3B6-4344-A45F-2DA51AD96363}"/>
              </a:ext>
            </a:extLst>
          </p:cNvPr>
          <p:cNvSpPr/>
          <p:nvPr/>
        </p:nvSpPr>
        <p:spPr>
          <a:xfrm>
            <a:off x="3256077" y="1580872"/>
            <a:ext cx="2480454" cy="7551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процессы университета должны иметь цифровые двойники и оставлять цифровой след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DFBF5FED-F5EE-9345-ADC7-0EC402DD5BC5}"/>
              </a:ext>
            </a:extLst>
          </p:cNvPr>
          <p:cNvSpPr/>
          <p:nvPr/>
        </p:nvSpPr>
        <p:spPr>
          <a:xfrm>
            <a:off x="3256077" y="2441445"/>
            <a:ext cx="2480455" cy="8859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Информационная инфраструктура должна позволять оперативно реагировать на потребности всех пользователей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19C793B6-D18A-2C42-A4E7-7AC999455236}"/>
              </a:ext>
            </a:extLst>
          </p:cNvPr>
          <p:cNvSpPr/>
          <p:nvPr/>
        </p:nvSpPr>
        <p:spPr>
          <a:xfrm>
            <a:off x="557681" y="2457618"/>
            <a:ext cx="2589492" cy="8697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Информационные системы помогают выстраивать индивидуальные образовательные траектории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6CA2FAFD-3D91-A74F-92AF-906C67F8D36E}"/>
              </a:ext>
            </a:extLst>
          </p:cNvPr>
          <p:cNvSpPr/>
          <p:nvPr/>
        </p:nvSpPr>
        <p:spPr>
          <a:xfrm>
            <a:off x="557681" y="3399018"/>
            <a:ext cx="2589492" cy="9105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Управление университетом будет построено на основе системного анализа цифровых следов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572907-4E73-E84C-95F0-80BA7D6968ED}"/>
              </a:ext>
            </a:extLst>
          </p:cNvPr>
          <p:cNvSpPr/>
          <p:nvPr/>
        </p:nvSpPr>
        <p:spPr>
          <a:xfrm>
            <a:off x="8370292" y="1293015"/>
            <a:ext cx="1507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Мероприятия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E2AF1D1-2B8A-7548-B244-8940A4E2A321}"/>
              </a:ext>
            </a:extLst>
          </p:cNvPr>
          <p:cNvSpPr/>
          <p:nvPr/>
        </p:nvSpPr>
        <p:spPr>
          <a:xfrm>
            <a:off x="7719999" y="1885184"/>
            <a:ext cx="234419" cy="231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endParaRPr lang="ru-RU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6CA2FAFD-3D91-A74F-92AF-906C67F8D36E}"/>
              </a:ext>
            </a:extLst>
          </p:cNvPr>
          <p:cNvSpPr/>
          <p:nvPr/>
        </p:nvSpPr>
        <p:spPr>
          <a:xfrm>
            <a:off x="3256077" y="3421267"/>
            <a:ext cx="2480455" cy="8883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Отчетность будет генерироваться автоматически, а документооборот будет осуществляться в полностью цифровом виде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94195027-182C-7F4C-927B-B61723396BF5}"/>
              </a:ext>
            </a:extLst>
          </p:cNvPr>
          <p:cNvSpPr/>
          <p:nvPr/>
        </p:nvSpPr>
        <p:spPr>
          <a:xfrm>
            <a:off x="6801452" y="1653687"/>
            <a:ext cx="2228468" cy="105614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Инфраструктура – обеспеченность </a:t>
            </a:r>
          </a:p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обновление серверного, коммутационного, мультимедийного и иного оборудования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C21B79-F48B-4920-9825-98DAC9EF474A}"/>
              </a:ext>
            </a:extLst>
          </p:cNvPr>
          <p:cNvSpPr txBox="1"/>
          <p:nvPr/>
        </p:nvSpPr>
        <p:spPr>
          <a:xfrm>
            <a:off x="2462543" y="843088"/>
            <a:ext cx="7686339" cy="374571"/>
          </a:xfrm>
          <a:prstGeom prst="round2DiagRect">
            <a:avLst/>
          </a:prstGeom>
          <a:noFill/>
          <a:ln w="28575" cap="flat">
            <a:gradFill>
              <a:gsLst>
                <a:gs pos="0">
                  <a:srgbClr val="0A529F"/>
                </a:gs>
                <a:gs pos="74000">
                  <a:srgbClr val="714289"/>
                </a:gs>
                <a:gs pos="100000">
                  <a:srgbClr val="E73271"/>
                </a:gs>
              </a:gsLst>
              <a:lin ang="5400000" scaled="1"/>
            </a:gradFill>
            <a:prstDash val="solid"/>
            <a:rou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 b="1">
                <a:solidFill>
                  <a:srgbClr val="D9184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600" dirty="0"/>
              <a:t>Цель: </a:t>
            </a:r>
            <a:r>
              <a:rPr lang="ru-RU" sz="1600" b="0" dirty="0">
                <a:solidFill>
                  <a:srgbClr val="005696"/>
                </a:solidFill>
              </a:rPr>
              <a:t>к 2030 г. ГУАП – полностью цифровой университет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94195027-182C-7F4C-927B-B61723396BF5}"/>
              </a:ext>
            </a:extLst>
          </p:cNvPr>
          <p:cNvSpPr/>
          <p:nvPr/>
        </p:nvSpPr>
        <p:spPr>
          <a:xfrm>
            <a:off x="9138824" y="1653687"/>
            <a:ext cx="2493741" cy="1073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Информационные системы – создание цифровых двойников всех процессов, обеспечение сбора цифрового следа </a:t>
            </a:r>
          </a:p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интеграция с внешними системами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94195027-182C-7F4C-927B-B61723396BF5}"/>
              </a:ext>
            </a:extLst>
          </p:cNvPr>
          <p:cNvSpPr/>
          <p:nvPr/>
        </p:nvSpPr>
        <p:spPr>
          <a:xfrm>
            <a:off x="6801452" y="2783610"/>
            <a:ext cx="2228468" cy="81717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Управление данными – переход вуза к управлению, основанному на данных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94195027-182C-7F4C-927B-B61723396BF5}"/>
              </a:ext>
            </a:extLst>
          </p:cNvPr>
          <p:cNvSpPr/>
          <p:nvPr/>
        </p:nvSpPr>
        <p:spPr>
          <a:xfrm>
            <a:off x="9138824" y="2781314"/>
            <a:ext cx="2493741" cy="82177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Сервисы –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клиентоориентированная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среда для получения услуг </a:t>
            </a:r>
          </a:p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цифровом виде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94195027-182C-7F4C-927B-B61723396BF5}"/>
              </a:ext>
            </a:extLst>
          </p:cNvPr>
          <p:cNvSpPr/>
          <p:nvPr/>
        </p:nvSpPr>
        <p:spPr>
          <a:xfrm>
            <a:off x="7336728" y="3674569"/>
            <a:ext cx="3697956" cy="81717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– мероприятия по формированию цифровых компетенций у АУП, ППС </a:t>
            </a:r>
          </a:p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обучающихся, а также действия, направленные на обучение команд цифровой трансформации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08475" y="6097176"/>
            <a:ext cx="2330349" cy="53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Пример: модель сервиса </a:t>
            </a:r>
          </a:p>
          <a:p>
            <a:r>
              <a:rPr lang="ru-RU" sz="11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«Довольный студент»</a:t>
            </a:r>
          </a:p>
          <a:p>
            <a:endParaRPr lang="ru-RU" sz="11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5943177" y="2892481"/>
            <a:ext cx="677344" cy="2984"/>
          </a:xfrm>
          <a:prstGeom prst="line">
            <a:avLst/>
          </a:prstGeom>
          <a:ln w="127000" cap="flat">
            <a:gradFill flip="none" rotWithShape="1">
              <a:gsLst>
                <a:gs pos="96000">
                  <a:srgbClr val="005696"/>
                </a:gs>
                <a:gs pos="26000">
                  <a:srgbClr val="E43170"/>
                </a:gs>
                <a:gs pos="63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 type="none" w="med" len="med"/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7. Политика в области открытых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системы обращения с открытыми данными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C21B79-F48B-4920-9825-98DAC9EF474A}"/>
              </a:ext>
            </a:extLst>
          </p:cNvPr>
          <p:cNvSpPr txBox="1"/>
          <p:nvPr/>
        </p:nvSpPr>
        <p:spPr>
          <a:xfrm>
            <a:off x="2131755" y="902740"/>
            <a:ext cx="8333542" cy="646986"/>
          </a:xfrm>
          <a:prstGeom prst="round2DiagRect">
            <a:avLst/>
          </a:prstGeom>
          <a:noFill/>
          <a:ln w="28575" cap="flat">
            <a:gradFill>
              <a:gsLst>
                <a:gs pos="0">
                  <a:srgbClr val="0A529F"/>
                </a:gs>
                <a:gs pos="74000">
                  <a:srgbClr val="714289"/>
                </a:gs>
                <a:gs pos="100000">
                  <a:srgbClr val="E73271"/>
                </a:gs>
              </a:gsLst>
              <a:lin ang="5400000" scaled="1"/>
            </a:gradFill>
            <a:prstDash val="solid"/>
            <a:rou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800" b="1">
                <a:solidFill>
                  <a:srgbClr val="D9184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600" dirty="0"/>
              <a:t>Цель: </a:t>
            </a:r>
            <a:r>
              <a:rPr lang="ru-RU" sz="1600" b="0" dirty="0">
                <a:solidFill>
                  <a:srgbClr val="005696"/>
                </a:solidFill>
              </a:rPr>
              <a:t>создание системы обращения с открытыми данными, соответствующей </a:t>
            </a:r>
            <a:endParaRPr lang="ru-RU" sz="1600" b="0" dirty="0" smtClean="0">
              <a:solidFill>
                <a:srgbClr val="005696"/>
              </a:solidFill>
            </a:endParaRPr>
          </a:p>
          <a:p>
            <a:r>
              <a:rPr lang="ru-RU" sz="1600" b="0" dirty="0" smtClean="0">
                <a:solidFill>
                  <a:srgbClr val="005696"/>
                </a:solidFill>
              </a:rPr>
              <a:t>международным </a:t>
            </a:r>
            <a:r>
              <a:rPr lang="ru-RU" sz="1600" b="0" dirty="0">
                <a:solidFill>
                  <a:srgbClr val="005696"/>
                </a:solidFill>
              </a:rPr>
              <a:t>стандартам и требованиям законодательства РФ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94195027-182C-7F4C-927B-B61723396BF5}"/>
              </a:ext>
            </a:extLst>
          </p:cNvPr>
          <p:cNvSpPr/>
          <p:nvPr/>
        </p:nvSpPr>
        <p:spPr>
          <a:xfrm>
            <a:off x="346260" y="2086605"/>
            <a:ext cx="3593586" cy="5639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Принцип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ы</a:t>
            </a:r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открытой науки ЮНЕСКО: открытость и общедоступность научных знаний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C00FA5C-2BFC-B243-9C01-00D872E436E2}"/>
              </a:ext>
            </a:extLst>
          </p:cNvPr>
          <p:cNvSpPr/>
          <p:nvPr/>
        </p:nvSpPr>
        <p:spPr>
          <a:xfrm>
            <a:off x="1451768" y="1707745"/>
            <a:ext cx="1345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Требования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78276A60-C3B6-4344-A45F-2DA51AD96363}"/>
              </a:ext>
            </a:extLst>
          </p:cNvPr>
          <p:cNvSpPr/>
          <p:nvPr/>
        </p:nvSpPr>
        <p:spPr>
          <a:xfrm>
            <a:off x="346260" y="2695801"/>
            <a:ext cx="3593583" cy="4397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Принципы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FAIR: </a:t>
            </a:r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легко находимые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доступные, интегрированные данные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19C793B6-D18A-2C42-A4E7-7AC999455236}"/>
              </a:ext>
            </a:extLst>
          </p:cNvPr>
          <p:cNvSpPr/>
          <p:nvPr/>
        </p:nvSpPr>
        <p:spPr>
          <a:xfrm>
            <a:off x="346260" y="3208880"/>
            <a:ext cx="3593585" cy="12760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Требования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условиям использования открытых данных в РФ: отсутствие необходимости регистрации, заключения договоров и оплаты; неограниченность коммерческого и некоммерческого использования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2572907-4E73-E84C-95F0-80BA7D6968ED}"/>
              </a:ext>
            </a:extLst>
          </p:cNvPr>
          <p:cNvSpPr/>
          <p:nvPr/>
        </p:nvSpPr>
        <p:spPr>
          <a:xfrm>
            <a:off x="5890916" y="1729687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Задачи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5C2E92E4-BD8A-1D4C-B14C-6CBEDE20FCAD}"/>
              </a:ext>
            </a:extLst>
          </p:cNvPr>
          <p:cNvSpPr/>
          <p:nvPr/>
        </p:nvSpPr>
        <p:spPr>
          <a:xfrm>
            <a:off x="8702299" y="2088954"/>
            <a:ext cx="3072102" cy="416916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рабочей группы по работе </a:t>
            </a:r>
            <a:endParaRPr lang="ru-RU" sz="105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открытыми данными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EA43B4F1-CA24-A14A-8A38-7688D5160AD5}"/>
              </a:ext>
            </a:extLst>
          </p:cNvPr>
          <p:cNvSpPr/>
          <p:nvPr/>
        </p:nvSpPr>
        <p:spPr>
          <a:xfrm>
            <a:off x="8708234" y="2614144"/>
            <a:ext cx="3072102" cy="416916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Инвентаризация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документов </a:t>
            </a:r>
            <a:endParaRPr lang="ru-RU" sz="105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наборов данных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D0C9E9C-733E-6B41-8EF5-7A3D078C51EA}"/>
              </a:ext>
            </a:extLst>
          </p:cNvPr>
          <p:cNvSpPr/>
          <p:nvPr/>
        </p:nvSpPr>
        <p:spPr>
          <a:xfrm>
            <a:off x="8728280" y="3127659"/>
            <a:ext cx="3072102" cy="416916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проектной команды по прозрачности и открытым данным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9C540402-4E5A-084A-953B-08E082AFCB8F}"/>
              </a:ext>
            </a:extLst>
          </p:cNvPr>
          <p:cNvSpPr/>
          <p:nvPr/>
        </p:nvSpPr>
        <p:spPr>
          <a:xfrm>
            <a:off x="8728280" y="3654748"/>
            <a:ext cx="3072102" cy="416916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Заполнение и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убликация каталогов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открытых данных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2572907-4E73-E84C-95F0-80BA7D6968ED}"/>
              </a:ext>
            </a:extLst>
          </p:cNvPr>
          <p:cNvSpPr/>
          <p:nvPr/>
        </p:nvSpPr>
        <p:spPr>
          <a:xfrm>
            <a:off x="9435550" y="1747067"/>
            <a:ext cx="1507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Мероприятия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94195027-182C-7F4C-927B-B61723396BF5}"/>
              </a:ext>
            </a:extLst>
          </p:cNvPr>
          <p:cNvSpPr/>
          <p:nvPr/>
        </p:nvSpPr>
        <p:spPr>
          <a:xfrm>
            <a:off x="4532411" y="2085259"/>
            <a:ext cx="3593586" cy="56397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реестров данных </a:t>
            </a:r>
            <a:endParaRPr lang="ru-RU" sz="105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обучающихся</a:t>
            </a: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78276A60-C3B6-4344-A45F-2DA51AD96363}"/>
              </a:ext>
            </a:extLst>
          </p:cNvPr>
          <p:cNvSpPr/>
          <p:nvPr/>
        </p:nvSpPr>
        <p:spPr>
          <a:xfrm>
            <a:off x="4532411" y="2694455"/>
            <a:ext cx="3593583" cy="43975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реестров данных </a:t>
            </a:r>
            <a:endParaRPr lang="ru-RU" sz="105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сотрудников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DFBF5FED-F5EE-9345-ADC7-0EC402DD5BC5}"/>
              </a:ext>
            </a:extLst>
          </p:cNvPr>
          <p:cNvSpPr/>
          <p:nvPr/>
        </p:nvSpPr>
        <p:spPr>
          <a:xfrm>
            <a:off x="4532408" y="3700015"/>
            <a:ext cx="3583563" cy="44018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инфраструктуры </a:t>
            </a:r>
          </a:p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осуществления политики</a:t>
            </a:r>
            <a:endParaRPr lang="ru-RU" sz="10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19C793B6-D18A-2C42-A4E7-7AC999455236}"/>
              </a:ext>
            </a:extLst>
          </p:cNvPr>
          <p:cNvSpPr/>
          <p:nvPr/>
        </p:nvSpPr>
        <p:spPr>
          <a:xfrm>
            <a:off x="4532411" y="3180819"/>
            <a:ext cx="3593585" cy="47258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реестров данных </a:t>
            </a:r>
            <a:endParaRPr lang="ru-RU" sz="105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индустриальных партнеров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19C793B6-D18A-2C42-A4E7-7AC999455236}"/>
              </a:ext>
            </a:extLst>
          </p:cNvPr>
          <p:cNvSpPr/>
          <p:nvPr/>
        </p:nvSpPr>
        <p:spPr>
          <a:xfrm>
            <a:off x="334963" y="4573382"/>
            <a:ext cx="3593585" cy="6551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Правила и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5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ринципы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открытых данных ассоциаций, в которые входит ГУАП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408" y="5301602"/>
            <a:ext cx="7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000" b="1" dirty="0">
                <a:solidFill>
                  <a:srgbClr val="0067C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000" b="1" dirty="0">
                <a:solidFill>
                  <a:srgbClr val="ED3B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2000" b="1" dirty="0">
                <a:solidFill>
                  <a:srgbClr val="CB13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2408" y="4412639"/>
            <a:ext cx="7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000" b="1" dirty="0" smtClean="0">
                <a:solidFill>
                  <a:srgbClr val="0067C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000" b="1" dirty="0" smtClean="0">
                <a:solidFill>
                  <a:srgbClr val="ED3B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000" b="1" dirty="0">
                <a:solidFill>
                  <a:srgbClr val="CB13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C21B79-F48B-4920-9825-98DAC9EF474A}"/>
              </a:ext>
            </a:extLst>
          </p:cNvPr>
          <p:cNvSpPr txBox="1"/>
          <p:nvPr/>
        </p:nvSpPr>
        <p:spPr>
          <a:xfrm>
            <a:off x="5325096" y="4425408"/>
            <a:ext cx="602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Владельцами </a:t>
            </a: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открытых данных ГУАП являются </a:t>
            </a:r>
            <a:r>
              <a:rPr lang="ru-RU" sz="1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из </a:t>
            </a:r>
            <a:r>
              <a:rPr lang="ru-RU" sz="1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132</a:t>
            </a: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подразделений (отделов и кафедр) </a:t>
            </a:r>
            <a:endParaRPr lang="ru-RU" sz="1200" dirty="0" smtClean="0">
              <a:solidFill>
                <a:srgbClr val="02508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Открытые </a:t>
            </a: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данные </a:t>
            </a:r>
            <a:r>
              <a:rPr lang="ru-RU" sz="12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используют в </a:t>
            </a: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своей работе </a:t>
            </a:r>
            <a:r>
              <a:rPr lang="ru-RU" sz="1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</a:t>
            </a: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подразделений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C21B79-F48B-4920-9825-98DAC9EF474A}"/>
              </a:ext>
            </a:extLst>
          </p:cNvPr>
          <p:cNvSpPr txBox="1"/>
          <p:nvPr/>
        </p:nvSpPr>
        <p:spPr>
          <a:xfrm>
            <a:off x="5325096" y="5329565"/>
            <a:ext cx="6024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r>
              <a:rPr lang="ru-RU" sz="12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подразделений </a:t>
            </a: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университета будут охвачены политикой открытых </a:t>
            </a:r>
            <a:r>
              <a:rPr lang="ru-RU" sz="12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данных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Количество </a:t>
            </a: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сотрудников и студентов ГУАП, участвующих в обмене открытыми данными, составит </a:t>
            </a:r>
            <a:r>
              <a:rPr lang="ru-RU" sz="1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</a:t>
            </a:r>
            <a:r>
              <a:rPr lang="ru-RU" sz="12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r>
              <a:rPr lang="ru-RU" sz="12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 </a:t>
            </a: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возможностью создания собственных </a:t>
            </a:r>
            <a:r>
              <a:rPr lang="ru-RU" sz="1200" dirty="0" smtClean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реестров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2572907-4E73-E84C-95F0-80BA7D6968ED}"/>
              </a:ext>
            </a:extLst>
          </p:cNvPr>
          <p:cNvSpPr/>
          <p:nvPr/>
        </p:nvSpPr>
        <p:spPr>
          <a:xfrm>
            <a:off x="4272074" y="6043148"/>
            <a:ext cx="1212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Результаты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3939843" y="3163188"/>
            <a:ext cx="537935" cy="2736"/>
          </a:xfrm>
          <a:prstGeom prst="line">
            <a:avLst/>
          </a:prstGeom>
          <a:ln w="127000" cap="flat">
            <a:gradFill flip="none" rotWithShape="1">
              <a:gsLst>
                <a:gs pos="96000">
                  <a:srgbClr val="005696"/>
                </a:gs>
                <a:gs pos="26000">
                  <a:srgbClr val="E43170"/>
                </a:gs>
                <a:gs pos="63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 type="none" w="med" len="med"/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190345" y="3127659"/>
            <a:ext cx="484860" cy="8296"/>
          </a:xfrm>
          <a:prstGeom prst="line">
            <a:avLst/>
          </a:prstGeom>
          <a:ln w="127000" cap="flat">
            <a:gradFill flip="none" rotWithShape="1">
              <a:gsLst>
                <a:gs pos="96000">
                  <a:srgbClr val="005696"/>
                </a:gs>
                <a:gs pos="26000">
                  <a:srgbClr val="E43170"/>
                </a:gs>
                <a:gs pos="63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 type="none" w="med" len="med"/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8. </a:t>
            </a:r>
            <a:r>
              <a:rPr lang="ru-RU" dirty="0"/>
              <a:t>Молодежная политика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овлечение студентов ГУАП </a:t>
            </a:r>
            <a:r>
              <a:rPr lang="ru-RU" dirty="0"/>
              <a:t>во </a:t>
            </a:r>
            <a:r>
              <a:rPr lang="ru-RU" dirty="0" err="1"/>
              <a:t>внеучебную</a:t>
            </a:r>
            <a:r>
              <a:rPr lang="ru-RU" dirty="0"/>
              <a:t> </a:t>
            </a:r>
            <a:r>
              <a:rPr lang="ru-RU" dirty="0" smtClean="0"/>
              <a:t>деятельность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44243" y="1309370"/>
            <a:ext cx="11512796" cy="4999355"/>
            <a:chOff x="344242" y="1309370"/>
            <a:chExt cx="12508863" cy="5894483"/>
          </a:xfrm>
        </p:grpSpPr>
        <p:sp>
          <p:nvSpPr>
            <p:cNvPr id="49" name="Скругленный прямоугольник 48">
              <a:extLst>
                <a:ext uri="{FF2B5EF4-FFF2-40B4-BE49-F238E27FC236}">
                  <a16:creationId xmlns:a16="http://schemas.microsoft.com/office/drawing/2014/main" id="{94195027-182C-7F4C-927B-B61723396BF5}"/>
                </a:ext>
              </a:extLst>
            </p:cNvPr>
            <p:cNvSpPr/>
            <p:nvPr/>
          </p:nvSpPr>
          <p:spPr>
            <a:xfrm>
              <a:off x="344242" y="2999014"/>
              <a:ext cx="3240000" cy="866445"/>
            </a:xfrm>
            <a:prstGeom prst="roundRect">
              <a:avLst/>
            </a:prstGeom>
            <a:solidFill>
              <a:srgbClr val="0C54A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Изменение системы ценностей нового поколения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9C00FA5C-2BFC-B243-9C01-00D872E436E2}"/>
                </a:ext>
              </a:extLst>
            </p:cNvPr>
            <p:cNvSpPr/>
            <p:nvPr/>
          </p:nvSpPr>
          <p:spPr>
            <a:xfrm>
              <a:off x="1311904" y="2487426"/>
              <a:ext cx="1078455" cy="3991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Вызовы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id="{78276A60-C3B6-4344-A45F-2DA51AD96363}"/>
                </a:ext>
              </a:extLst>
            </p:cNvPr>
            <p:cNvSpPr/>
            <p:nvPr/>
          </p:nvSpPr>
          <p:spPr>
            <a:xfrm>
              <a:off x="344242" y="3985005"/>
              <a:ext cx="3240000" cy="860743"/>
            </a:xfrm>
            <a:prstGeom prst="roundRect">
              <a:avLst/>
            </a:prstGeom>
            <a:solidFill>
              <a:srgbClr val="0C54A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Отсутствие сформированного мировоззрения у молодых людей</a:t>
              </a:r>
            </a:p>
          </p:txBody>
        </p:sp>
        <p:sp>
          <p:nvSpPr>
            <p:cNvPr id="52" name="Скругленный прямоугольник 51">
              <a:extLst>
                <a:ext uri="{FF2B5EF4-FFF2-40B4-BE49-F238E27FC236}">
                  <a16:creationId xmlns:a16="http://schemas.microsoft.com/office/drawing/2014/main" id="{DFBF5FED-F5EE-9345-ADC7-0EC402DD5BC5}"/>
                </a:ext>
              </a:extLst>
            </p:cNvPr>
            <p:cNvSpPr/>
            <p:nvPr/>
          </p:nvSpPr>
          <p:spPr>
            <a:xfrm>
              <a:off x="344242" y="5957850"/>
              <a:ext cx="3240000" cy="890805"/>
            </a:xfrm>
            <a:prstGeom prst="roundRect">
              <a:avLst/>
            </a:prstGeom>
            <a:solidFill>
              <a:srgbClr val="0C54A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Отсутствие развитых востребованных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компетенций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3" name="Скругленный прямоугольник 52">
              <a:extLst>
                <a:ext uri="{FF2B5EF4-FFF2-40B4-BE49-F238E27FC236}">
                  <a16:creationId xmlns:a16="http://schemas.microsoft.com/office/drawing/2014/main" id="{19C793B6-D18A-2C42-A4E7-7AC999455236}"/>
                </a:ext>
              </a:extLst>
            </p:cNvPr>
            <p:cNvSpPr/>
            <p:nvPr/>
          </p:nvSpPr>
          <p:spPr>
            <a:xfrm>
              <a:off x="344242" y="4983294"/>
              <a:ext cx="3240000" cy="837010"/>
            </a:xfrm>
            <a:prstGeom prst="roundRect">
              <a:avLst/>
            </a:prstGeom>
            <a:solidFill>
              <a:srgbClr val="0C54A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Недостаток культуры здорового образа жизни</a:t>
              </a: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02572907-4E73-E84C-95F0-80BA7D6968ED}"/>
                </a:ext>
              </a:extLst>
            </p:cNvPr>
            <p:cNvSpPr/>
            <p:nvPr/>
          </p:nvSpPr>
          <p:spPr>
            <a:xfrm>
              <a:off x="5389164" y="2490429"/>
              <a:ext cx="1637539" cy="3991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Мероприятия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5" name="Скругленный прямоугольник 54">
              <a:extLst>
                <a:ext uri="{FF2B5EF4-FFF2-40B4-BE49-F238E27FC236}">
                  <a16:creationId xmlns:a16="http://schemas.microsoft.com/office/drawing/2014/main" id="{5C2E92E4-BD8A-1D4C-B14C-6CBEDE20FCAD}"/>
                </a:ext>
              </a:extLst>
            </p:cNvPr>
            <p:cNvSpPr/>
            <p:nvPr/>
          </p:nvSpPr>
          <p:spPr>
            <a:xfrm>
              <a:off x="8173105" y="1899700"/>
              <a:ext cx="4680000" cy="786987"/>
            </a:xfrm>
            <a:prstGeom prst="roundRect">
              <a:avLst/>
            </a:prstGeom>
            <a:noFill/>
            <a:ln cmpd="sng">
              <a:gradFill>
                <a:gsLst>
                  <a:gs pos="0">
                    <a:srgbClr val="0C54A0"/>
                  </a:gs>
                  <a:gs pos="74000">
                    <a:srgbClr val="573D89"/>
                  </a:gs>
                  <a:gs pos="100000">
                    <a:srgbClr val="E3327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Количество студентов, принимающих участие во </a:t>
              </a:r>
              <a:r>
                <a:rPr lang="ru-RU" sz="1200" dirty="0" err="1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внеучебной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деятельности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50% 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2021 г., </a:t>
              </a:r>
              <a:endParaRPr lang="ru-RU" sz="1200" dirty="0" smtClean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 fontAlgn="base"/>
              <a:r>
                <a:rPr lang="ru-RU" sz="1200" dirty="0" smtClean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70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%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– к 2024 г., 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100% 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– к 2030 г.</a:t>
              </a:r>
            </a:p>
          </p:txBody>
        </p:sp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id="{EA43B4F1-CA24-A14A-8A38-7688D5160AD5}"/>
                </a:ext>
              </a:extLst>
            </p:cNvPr>
            <p:cNvSpPr/>
            <p:nvPr/>
          </p:nvSpPr>
          <p:spPr>
            <a:xfrm>
              <a:off x="8173105" y="2989091"/>
              <a:ext cx="4680000" cy="743737"/>
            </a:xfrm>
            <a:prstGeom prst="roundRect">
              <a:avLst/>
            </a:prstGeom>
            <a:noFill/>
            <a:ln cmpd="sng">
              <a:gradFill>
                <a:gsLst>
                  <a:gs pos="0">
                    <a:srgbClr val="0C54A0"/>
                  </a:gs>
                  <a:gs pos="74000">
                    <a:srgbClr val="573D89"/>
                  </a:gs>
                  <a:gs pos="100000">
                    <a:srgbClr val="E3327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 2030 г. 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20%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студентов ГУАП ежегодно </a:t>
              </a:r>
              <a:r>
                <a:rPr lang="ru-RU" sz="1200" dirty="0" smtClean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принимают 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участие минимум в одном волонтерском </a:t>
              </a:r>
              <a:r>
                <a:rPr lang="ru-RU" sz="1200" dirty="0" smtClean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мероприятии на </a:t>
              </a:r>
              <a:r>
                <a:rPr lang="ru-RU" sz="1200" dirty="0" smtClean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Добро.ру</a:t>
              </a:r>
              <a:endParaRPr lang="ru-RU" sz="1200" dirty="0">
                <a:solidFill>
                  <a:srgbClr val="E7327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6D0C9E9C-733E-6B41-8EF5-7A3D078C51EA}"/>
                </a:ext>
              </a:extLst>
            </p:cNvPr>
            <p:cNvSpPr/>
            <p:nvPr/>
          </p:nvSpPr>
          <p:spPr>
            <a:xfrm>
              <a:off x="8173105" y="4001891"/>
              <a:ext cx="4680000" cy="784467"/>
            </a:xfrm>
            <a:prstGeom prst="roundRect">
              <a:avLst/>
            </a:prstGeom>
            <a:noFill/>
            <a:ln cmpd="sng">
              <a:gradFill>
                <a:gsLst>
                  <a:gs pos="0">
                    <a:srgbClr val="0C54A0"/>
                  </a:gs>
                  <a:gs pos="74000">
                    <a:srgbClr val="573D89"/>
                  </a:gs>
                  <a:gs pos="100000">
                    <a:srgbClr val="E3327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Количество городских </a:t>
              </a:r>
              <a:r>
                <a:rPr lang="ru-RU" sz="1200" dirty="0" smtClean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мероприятий в 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рамках проекта «ГУАП городу»: 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в 2021 г., 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– к 2024 г., 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14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– к </a:t>
              </a:r>
              <a:r>
                <a:rPr lang="ru-RU" sz="1200" dirty="0" smtClean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2030 г.</a:t>
              </a:r>
              <a:endParaRPr lang="ru-RU" sz="12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8" name="Скругленный прямоугольник 57">
              <a:extLst>
                <a:ext uri="{FF2B5EF4-FFF2-40B4-BE49-F238E27FC236}">
                  <a16:creationId xmlns:a16="http://schemas.microsoft.com/office/drawing/2014/main" id="{9C540402-4E5A-084A-953B-08E082AFCB8F}"/>
                </a:ext>
              </a:extLst>
            </p:cNvPr>
            <p:cNvSpPr/>
            <p:nvPr/>
          </p:nvSpPr>
          <p:spPr>
            <a:xfrm>
              <a:off x="8173105" y="5074610"/>
              <a:ext cx="4680000" cy="1054669"/>
            </a:xfrm>
            <a:prstGeom prst="roundRect">
              <a:avLst/>
            </a:prstGeom>
            <a:noFill/>
            <a:ln cmpd="sng">
              <a:gradFill>
                <a:gsLst>
                  <a:gs pos="0">
                    <a:srgbClr val="0C54A0"/>
                  </a:gs>
                  <a:gs pos="74000">
                    <a:srgbClr val="573D89"/>
                  </a:gs>
                  <a:gs pos="100000">
                    <a:srgbClr val="E3327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Количество студентов первого курса, принимающих участие в мероприятиях программы «Молодой ученый»: 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25%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– к 2021 г., 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50%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– к 2024 г., 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80%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– к 2030 г.</a:t>
              </a:r>
            </a:p>
          </p:txBody>
        </p:sp>
        <p:cxnSp>
          <p:nvCxnSpPr>
            <p:cNvPr id="59" name="Google Shape;344;p29">
              <a:extLst>
                <a:ext uri="{FF2B5EF4-FFF2-40B4-BE49-F238E27FC236}">
                  <a16:creationId xmlns:a16="http://schemas.microsoft.com/office/drawing/2014/main" id="{6D36C2B7-2C97-C846-9C97-C3ED983C95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7814" y="2486724"/>
              <a:ext cx="293367" cy="403334"/>
            </a:xfrm>
            <a:prstGeom prst="straightConnector1">
              <a:avLst/>
            </a:prstGeom>
            <a:noFill/>
            <a:ln w="19050" cap="flat" cmpd="sng">
              <a:noFill/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60" name="Google Shape;344;p29">
              <a:extLst>
                <a:ext uri="{FF2B5EF4-FFF2-40B4-BE49-F238E27FC236}">
                  <a16:creationId xmlns:a16="http://schemas.microsoft.com/office/drawing/2014/main" id="{51290309-2178-FF4C-A97B-F215AF5F2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3705" y="3796931"/>
              <a:ext cx="276913" cy="1439423"/>
            </a:xfrm>
            <a:prstGeom prst="straightConnector1">
              <a:avLst/>
            </a:prstGeom>
            <a:noFill/>
            <a:ln w="19050" cap="flat" cmpd="sng">
              <a:noFill/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61" name="Google Shape;344;p29">
              <a:extLst>
                <a:ext uri="{FF2B5EF4-FFF2-40B4-BE49-F238E27FC236}">
                  <a16:creationId xmlns:a16="http://schemas.microsoft.com/office/drawing/2014/main" id="{280B4068-804F-ED4A-91F8-7F84A0ADC1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4241" y="4394125"/>
              <a:ext cx="276377" cy="254210"/>
            </a:xfrm>
            <a:prstGeom prst="straightConnector1">
              <a:avLst/>
            </a:prstGeom>
            <a:noFill/>
            <a:ln w="19050" cap="flat" cmpd="sng">
              <a:noFill/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02572907-4E73-E84C-95F0-80BA7D6968ED}"/>
                </a:ext>
              </a:extLst>
            </p:cNvPr>
            <p:cNvSpPr/>
            <p:nvPr/>
          </p:nvSpPr>
          <p:spPr>
            <a:xfrm>
              <a:off x="9737091" y="1309370"/>
              <a:ext cx="1473821" cy="3991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Результаты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94195027-182C-7F4C-927B-B61723396BF5}"/>
                </a:ext>
              </a:extLst>
            </p:cNvPr>
            <p:cNvSpPr/>
            <p:nvPr/>
          </p:nvSpPr>
          <p:spPr>
            <a:xfrm>
              <a:off x="4555158" y="2989091"/>
              <a:ext cx="3240000" cy="883161"/>
            </a:xfrm>
            <a:prstGeom prst="roundRect">
              <a:avLst/>
            </a:prstGeom>
            <a:solidFill>
              <a:srgbClr val="714289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Проект «ГУАП городу» – знакомство </a:t>
              </a:r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городом и университетом </a:t>
              </a:r>
            </a:p>
          </p:txBody>
        </p:sp>
        <p:sp>
          <p:nvSpPr>
            <p:cNvPr id="64" name="Скругленный прямоугольник 63">
              <a:extLst>
                <a:ext uri="{FF2B5EF4-FFF2-40B4-BE49-F238E27FC236}">
                  <a16:creationId xmlns:a16="http://schemas.microsoft.com/office/drawing/2014/main" id="{78276A60-C3B6-4344-A45F-2DA51AD96363}"/>
                </a:ext>
              </a:extLst>
            </p:cNvPr>
            <p:cNvSpPr/>
            <p:nvPr/>
          </p:nvSpPr>
          <p:spPr>
            <a:xfrm>
              <a:off x="4555158" y="4001891"/>
              <a:ext cx="3240000" cy="843857"/>
            </a:xfrm>
            <a:prstGeom prst="roundRect">
              <a:avLst/>
            </a:prstGeom>
            <a:solidFill>
              <a:srgbClr val="714289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Программа «Молодой ученый»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– 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популяризация НИД обучающихся </a:t>
              </a:r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первого курса</a:t>
              </a:r>
            </a:p>
          </p:txBody>
        </p:sp>
        <p:sp>
          <p:nvSpPr>
            <p:cNvPr id="65" name="Скругленный прямоугольник 64">
              <a:extLst>
                <a:ext uri="{FF2B5EF4-FFF2-40B4-BE49-F238E27FC236}">
                  <a16:creationId xmlns:a16="http://schemas.microsoft.com/office/drawing/2014/main" id="{DFBF5FED-F5EE-9345-ADC7-0EC402DD5BC5}"/>
                </a:ext>
              </a:extLst>
            </p:cNvPr>
            <p:cNvSpPr/>
            <p:nvPr/>
          </p:nvSpPr>
          <p:spPr>
            <a:xfrm>
              <a:off x="4555158" y="5926156"/>
              <a:ext cx="3240000" cy="922499"/>
            </a:xfrm>
            <a:prstGeom prst="roundRect">
              <a:avLst/>
            </a:prstGeom>
            <a:solidFill>
              <a:srgbClr val="714289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Проект «ГУАП для молодежи </a:t>
              </a:r>
              <a:r>
                <a:rPr lang="ru-RU" sz="12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GoUp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» –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личностное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профессиональное и карьерное развитие молодежи</a:t>
              </a:r>
            </a:p>
          </p:txBody>
        </p:sp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19C793B6-D18A-2C42-A4E7-7AC999455236}"/>
                </a:ext>
              </a:extLst>
            </p:cNvPr>
            <p:cNvSpPr/>
            <p:nvPr/>
          </p:nvSpPr>
          <p:spPr>
            <a:xfrm>
              <a:off x="4555158" y="4975387"/>
              <a:ext cx="3240000" cy="844917"/>
            </a:xfrm>
            <a:prstGeom prst="roundRect">
              <a:avLst/>
            </a:prstGeom>
            <a:solidFill>
              <a:srgbClr val="714289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Организация «Ассоциация выпускников ЛИАП – ГУАП» –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организованное взаимодействие </a:t>
              </a:r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выпускниками</a:t>
              </a:r>
            </a:p>
          </p:txBody>
        </p:sp>
        <p:sp>
          <p:nvSpPr>
            <p:cNvPr id="67" name="Прямоугольник с двумя скругленными противолежащими углами 66"/>
            <p:cNvSpPr/>
            <p:nvPr/>
          </p:nvSpPr>
          <p:spPr>
            <a:xfrm>
              <a:off x="660044" y="1376533"/>
              <a:ext cx="6818931" cy="762828"/>
            </a:xfrm>
            <a:prstGeom prst="round2DiagRect">
              <a:avLst/>
            </a:prstGeom>
            <a:noFill/>
            <a:ln w="28575" cap="flat">
              <a:gradFill>
                <a:gsLst>
                  <a:gs pos="0">
                    <a:srgbClr val="0A529F"/>
                  </a:gs>
                  <a:gs pos="74000">
                    <a:srgbClr val="714289"/>
                  </a:gs>
                  <a:gs pos="100000">
                    <a:srgbClr val="E73271"/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D9184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Цель</a:t>
              </a:r>
              <a:r>
                <a:rPr lang="ru-RU" sz="1600" dirty="0">
                  <a:solidFill>
                    <a:srgbClr val="D9184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</a:t>
              </a:r>
              <a:r>
                <a:rPr lang="ru-RU" sz="16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 2030 г. вовлечение 100% студентов </a:t>
              </a:r>
              <a:endParaRPr lang="ru-RU" sz="1600" dirty="0" smtClean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ГУАП </a:t>
              </a:r>
              <a:r>
                <a:rPr lang="ru-RU" sz="16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 </a:t>
              </a:r>
              <a:r>
                <a:rPr lang="ru-RU" sz="1600" dirty="0" err="1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внеучебную</a:t>
              </a:r>
              <a:r>
                <a:rPr lang="ru-RU" sz="16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деятельность</a:t>
              </a:r>
            </a:p>
          </p:txBody>
        </p:sp>
        <p:sp>
          <p:nvSpPr>
            <p:cNvPr id="68" name="Скругленный прямоугольник 67">
              <a:extLst>
                <a:ext uri="{FF2B5EF4-FFF2-40B4-BE49-F238E27FC236}">
                  <a16:creationId xmlns:a16="http://schemas.microsoft.com/office/drawing/2014/main" id="{6D0C9E9C-733E-6B41-8EF5-7A3D078C51EA}"/>
                </a:ext>
              </a:extLst>
            </p:cNvPr>
            <p:cNvSpPr/>
            <p:nvPr/>
          </p:nvSpPr>
          <p:spPr>
            <a:xfrm>
              <a:off x="8173105" y="6418083"/>
              <a:ext cx="4680000" cy="785770"/>
            </a:xfrm>
            <a:prstGeom prst="roundRect">
              <a:avLst/>
            </a:prstGeom>
            <a:noFill/>
            <a:ln cmpd="sng">
              <a:gradFill>
                <a:gsLst>
                  <a:gs pos="0">
                    <a:srgbClr val="0C54A0"/>
                  </a:gs>
                  <a:gs pos="74000">
                    <a:srgbClr val="573D89"/>
                  </a:gs>
                  <a:gs pos="100000">
                    <a:srgbClr val="E3327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 2030 г. 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40% 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мероприятий </a:t>
              </a:r>
              <a:r>
                <a:rPr lang="ru-RU" sz="1200" dirty="0" err="1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внеучебной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деятельности университета интегрировано </a:t>
              </a:r>
              <a:endParaRPr lang="ru-RU" sz="1200" dirty="0" smtClean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 fontAlgn="base"/>
              <a:r>
                <a:rPr lang="ru-RU" sz="1200" dirty="0" smtClean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 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портал </a:t>
              </a:r>
              <a:r>
                <a:rPr lang="ru-RU" sz="1200" dirty="0" smtClean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LeaderID.ru</a:t>
              </a:r>
              <a:endParaRPr lang="ru-RU" sz="1200" dirty="0">
                <a:solidFill>
                  <a:srgbClr val="E7327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3686921" y="4889761"/>
              <a:ext cx="765175" cy="3371"/>
            </a:xfrm>
            <a:prstGeom prst="line">
              <a:avLst/>
            </a:prstGeom>
            <a:ln w="127000" cap="flat">
              <a:gradFill flip="none" rotWithShape="1">
                <a:gsLst>
                  <a:gs pos="96000">
                    <a:srgbClr val="005696"/>
                  </a:gs>
                  <a:gs pos="26000">
                    <a:srgbClr val="E43170"/>
                  </a:gs>
                  <a:gs pos="63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  <a:headEnd type="none" w="med" len="med"/>
              <a:tailEnd type="stealth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02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8. </a:t>
            </a:r>
            <a:r>
              <a:rPr lang="ru-RU" dirty="0"/>
              <a:t>Молодежная политика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Мероприятия, </a:t>
            </a:r>
            <a:r>
              <a:rPr lang="ru-RU" dirty="0" smtClean="0"/>
              <a:t>социальная</a:t>
            </a:r>
            <a:r>
              <a:rPr lang="ru-RU" dirty="0"/>
              <a:t>, воспитательная и культурно-массовая работа 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12105"/>
              </p:ext>
            </p:extLst>
          </p:nvPr>
        </p:nvGraphicFramePr>
        <p:xfrm>
          <a:off x="364622" y="1125538"/>
          <a:ext cx="5530312" cy="5183187"/>
        </p:xfrm>
        <a:graphic>
          <a:graphicData uri="http://schemas.openxmlformats.org/drawingml/2006/table">
            <a:tbl>
              <a:tblPr/>
              <a:tblGrid>
                <a:gridCol w="55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6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"/>
                          <a:cs typeface="Arial" charset="0"/>
                        </a:rPr>
                        <a:t>Мероприятия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5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Участие студентов ГУАП в проекте «Мы вместе» - помощь больным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коронавирусной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инфекцией 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Компенсация за билеты от места учебы до места пребывания и обратно 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Мониторинг проведения учебных занятий в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онлайн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B375C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Распространение информации о профилактике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коронавирусной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инфекции 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Проект «ГУАП – Онлайн» - более 100 прямых эфиров</a:t>
                      </a:r>
                      <a:b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в социальной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сети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ВКонтакте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и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Инстаграм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. 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233 культурно-массовых, спортивно-оздоровительных, профилактических мероприятий для студентов ГУАП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Масштабные мероприятия: 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Всероссийский форум космонавтики и авиации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КосмоСтарт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» 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Праздничное мероприятие «Слет ЛИАП – ГУАП» 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Ежегодный городской фестиваль «Ветер перемен» </a:t>
                      </a:r>
                    </a:p>
                    <a:p>
                      <a:pPr marL="71278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Программа по популяризации науки «Молодой ученый»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768944" y="1092401"/>
            <a:ext cx="325437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Направления </a:t>
            </a:r>
            <a:endParaRPr lang="ru-RU" sz="1600" b="1" dirty="0">
              <a:solidFill>
                <a:srgbClr val="2B375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Самореализация молодежи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Новые технологии и рынки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Профессии и навыки будущего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Профориентация и навигация на рынке 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труда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536" y="3060071"/>
            <a:ext cx="3598862" cy="127654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6311900" y="4510043"/>
            <a:ext cx="3156378" cy="144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Масштабные проекты: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>
                <a:latin typeface="Roboto" panose="02000000000000000000" pitchFamily="2" charset="0"/>
                <a:ea typeface="Roboto" panose="02000000000000000000" pitchFamily="2" charset="0"/>
              </a:rPr>
              <a:t>Баркемп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 энергетических клубов, </a:t>
            </a:r>
            <a:endParaRPr lang="ru-RU" sz="1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Международный 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экологический семинар </a:t>
            </a:r>
            <a:r>
              <a:rPr lang="ru-RU" sz="1000" dirty="0" err="1">
                <a:latin typeface="Roboto" panose="02000000000000000000" pitchFamily="2" charset="0"/>
                <a:ea typeface="Roboto" panose="02000000000000000000" pitchFamily="2" charset="0"/>
              </a:rPr>
              <a:t>NonHazCity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endParaRPr lang="ru-RU" sz="1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Цифровой 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диктант, </a:t>
            </a:r>
            <a:endParaRPr lang="ru-RU" sz="1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день 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рождения Точки кипения, </a:t>
            </a:r>
            <a:endParaRPr lang="ru-RU" sz="1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Чемпионат </a:t>
            </a:r>
            <a:r>
              <a:rPr lang="ru-RU" sz="1000" dirty="0" err="1">
                <a:latin typeface="Roboto" panose="02000000000000000000" pitchFamily="2" charset="0"/>
                <a:ea typeface="Roboto" panose="02000000000000000000" pitchFamily="2" charset="0"/>
              </a:rPr>
              <a:t>WorldSkills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endParaRPr lang="ru-RU" sz="1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цикл </a:t>
            </a:r>
            <a:r>
              <a:rPr lang="ru-RU" sz="1000" dirty="0" err="1">
                <a:latin typeface="Roboto" panose="02000000000000000000" pitchFamily="2" charset="0"/>
                <a:ea typeface="Roboto" panose="02000000000000000000" pitchFamily="2" charset="0"/>
              </a:rPr>
              <a:t>хакатонов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 «Цифровой прорыв» и </a:t>
            </a:r>
            <a:r>
              <a:rPr lang="ru-RU" sz="1000" dirty="0" err="1">
                <a:latin typeface="Roboto" panose="02000000000000000000" pitchFamily="2" charset="0"/>
                <a:ea typeface="Roboto" panose="02000000000000000000" pitchFamily="2" charset="0"/>
              </a:rPr>
              <a:t>др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650411" y="4195110"/>
            <a:ext cx="254158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Организации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Газпром 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нефть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Студенческий 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совет 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города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Клуб 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переговоров </a:t>
            </a:r>
            <a:r>
              <a:rPr lang="ru-RU" sz="1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Ufights</a:t>
            </a:r>
            <a:endParaRPr lang="ru-RU" sz="1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Общественные 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ГУАП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WorldSkills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9977878" y="2419347"/>
            <a:ext cx="1769395" cy="937519"/>
            <a:chOff x="7017175" y="1464533"/>
            <a:chExt cx="1079076" cy="57175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017175" y="1848585"/>
              <a:ext cx="1079076" cy="187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мероприятия</a:t>
              </a:r>
              <a:endParaRPr lang="ru-RU" sz="14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124600" y="1464533"/>
              <a:ext cx="864226" cy="356629"/>
            </a:xfrm>
            <a:prstGeom prst="rect">
              <a:avLst/>
            </a:prstGeom>
            <a:solidFill>
              <a:srgbClr val="01509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253</a:t>
              </a:r>
              <a:endParaRPr lang="ru-RU" sz="3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612428" y="967047"/>
            <a:ext cx="1794480" cy="2151587"/>
            <a:chOff x="6751719" y="992637"/>
            <a:chExt cx="1794480" cy="21515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4743" y="992637"/>
              <a:ext cx="1528429" cy="1752599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6751719" y="2836447"/>
              <a:ext cx="17825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посетителей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751720" y="2452395"/>
              <a:ext cx="1794479" cy="4001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&gt;</a:t>
              </a:r>
              <a:r>
                <a:rPr lang="en-US" sz="20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10 000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9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9. Финансовая модель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Консолидированный бюджет ГУАП за 2020 год, млн. руб.</a:t>
            </a:r>
          </a:p>
        </p:txBody>
      </p:sp>
      <p:graphicFrame>
        <p:nvGraphicFramePr>
          <p:cNvPr id="17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82625"/>
              </p:ext>
            </p:extLst>
          </p:nvPr>
        </p:nvGraphicFramePr>
        <p:xfrm>
          <a:off x="334963" y="1125538"/>
          <a:ext cx="11522075" cy="4828110"/>
        </p:xfrm>
        <a:graphic>
          <a:graphicData uri="http://schemas.openxmlformats.org/drawingml/2006/table">
            <a:tbl>
              <a:tblPr/>
              <a:tblGrid>
                <a:gridCol w="596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Федеральный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бюджет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Иная приносящая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доход  деятельность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1 759,40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909,45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2 669,05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1 760,51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867,01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2 627,52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– оплата труда с начислениями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1 202,18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528,36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1 730,54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– коммунальные услуги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32,00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17,25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49,25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– услуги, работы по содержанию имущества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66,93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100,27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167,20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311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– приобретение основных средств (литература, оборудование, мебель, вычислительная, бытовая и оргтехника) и пополнение материальных запасов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185,95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37,70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223,65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– услуги связи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2,42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2,47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4,89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– транспортные услуги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0,16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1,86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2,02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– прочие работы, услуги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66,82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160,41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227,23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– прочие расходы (стипендии, штрафы и т. п.)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188,96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16,63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205,59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– пособия по социальной помощи населению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15,09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2,06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17,15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3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9. Финансовая модель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Средняя зарплата в ГУАП по категориям работников в 2020 </a:t>
            </a:r>
            <a:r>
              <a:rPr lang="ru-RU" dirty="0" smtClean="0"/>
              <a:t>году и </a:t>
            </a:r>
            <a:r>
              <a:rPr lang="ru-RU" dirty="0"/>
              <a:t>1 полугодии 2021 года, руб.</a:t>
            </a:r>
          </a:p>
        </p:txBody>
      </p:sp>
      <p:graphicFrame>
        <p:nvGraphicFramePr>
          <p:cNvPr id="5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96162"/>
              </p:ext>
            </p:extLst>
          </p:nvPr>
        </p:nvGraphicFramePr>
        <p:xfrm>
          <a:off x="334963" y="1299706"/>
          <a:ext cx="11522075" cy="4019714"/>
        </p:xfrm>
        <a:graphic>
          <a:graphicData uri="http://schemas.openxmlformats.org/drawingml/2006/table">
            <a:tbl>
              <a:tblPr/>
              <a:tblGrid>
                <a:gridCol w="1832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1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538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03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Категория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работников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полугодие 20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Средне-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списочная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числен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Источник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финансирования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Итого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 указу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Президента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Средне-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списочная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числен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Источник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финансирования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Итого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 указу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Президента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бюдж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внеб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бюдж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внеб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ППС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80 531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37 879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118 410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113 062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422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79 360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45 451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124 811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117 854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НР-всего,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т.ч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.: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9 181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27 353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36 534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17 036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29 555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46 591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 НС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2,2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71 086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110 594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181 680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113 062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1,2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97 182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58 795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155 977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117 854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Препод. СПО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52 293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29 218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81 511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56 531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49 912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37 029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86 941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58 927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УВП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286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37 421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13 967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51 388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288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32 499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20 813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53 312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АУП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269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72 046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8 636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80 682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267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68 160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14 052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82 212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Прочий персонал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25 863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8 324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34 187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24 029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11 415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35 444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Calibri Light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925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Все категории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1253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7307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1245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25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6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9. Финансовая модель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Динамика средней численности работников ГУАП (по </a:t>
            </a:r>
            <a:r>
              <a:rPr lang="ru-RU" dirty="0" smtClean="0"/>
              <a:t>категориям) в </a:t>
            </a:r>
            <a:r>
              <a:rPr lang="ru-RU" dirty="0"/>
              <a:t>2018–2021 годах, чел.</a:t>
            </a:r>
          </a:p>
        </p:txBody>
      </p:sp>
      <p:graphicFrame>
        <p:nvGraphicFramePr>
          <p:cNvPr id="6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47951"/>
              </p:ext>
            </p:extLst>
          </p:nvPr>
        </p:nvGraphicFramePr>
        <p:xfrm>
          <a:off x="334963" y="1125538"/>
          <a:ext cx="11557000" cy="3914343"/>
        </p:xfrm>
        <a:graphic>
          <a:graphicData uri="http://schemas.openxmlformats.org/drawingml/2006/table">
            <a:tbl>
              <a:tblPr/>
              <a:tblGrid>
                <a:gridCol w="3133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6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Категория работников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Средняя численность работников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2018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1 пол. 20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ППС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39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407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419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НР-всего, в том числе: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НС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Препод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 СПО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УВП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27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280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286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288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АУП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260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267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269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267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Прочий персонал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itchFamily="34" charset="0"/>
                        </a:rPr>
                        <a:t>181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177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90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Все категории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1249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1254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1253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1245</a:t>
                      </a:r>
                    </a:p>
                  </a:txBody>
                  <a:tcPr marL="45720" marR="4572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3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51650" y="948751"/>
            <a:ext cx="11627584" cy="5134943"/>
            <a:chOff x="245671" y="1297093"/>
            <a:chExt cx="12662096" cy="5591802"/>
          </a:xfrm>
        </p:grpSpPr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94195027-182C-7F4C-927B-B61723396BF5}"/>
                </a:ext>
              </a:extLst>
            </p:cNvPr>
            <p:cNvSpPr/>
            <p:nvPr/>
          </p:nvSpPr>
          <p:spPr>
            <a:xfrm>
              <a:off x="245671" y="1817640"/>
              <a:ext cx="3960000" cy="797456"/>
            </a:xfrm>
            <a:prstGeom prst="roundRect">
              <a:avLst/>
            </a:prstGeom>
            <a:solidFill>
              <a:srgbClr val="0C54A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Дефицит помещений для досуга обучающихся во время перерывов между занятиями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C00FA5C-2BFC-B243-9C01-00D872E436E2}"/>
                </a:ext>
              </a:extLst>
            </p:cNvPr>
            <p:cNvSpPr/>
            <p:nvPr/>
          </p:nvSpPr>
          <p:spPr>
            <a:xfrm>
              <a:off x="1667898" y="1309054"/>
              <a:ext cx="1080889" cy="368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Вызовы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78276A60-C3B6-4344-A45F-2DA51AD96363}"/>
                </a:ext>
              </a:extLst>
            </p:cNvPr>
            <p:cNvSpPr/>
            <p:nvPr/>
          </p:nvSpPr>
          <p:spPr>
            <a:xfrm>
              <a:off x="260330" y="2755692"/>
              <a:ext cx="3960000" cy="817716"/>
            </a:xfrm>
            <a:prstGeom prst="roundRect">
              <a:avLst/>
            </a:prstGeom>
            <a:solidFill>
              <a:srgbClr val="0C54A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Дефицит мест в общежитиях</a:t>
              </a:r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DFBF5FED-F5EE-9345-ADC7-0EC402DD5BC5}"/>
                </a:ext>
              </a:extLst>
            </p:cNvPr>
            <p:cNvSpPr/>
            <p:nvPr/>
          </p:nvSpPr>
          <p:spPr>
            <a:xfrm>
              <a:off x="245671" y="4767159"/>
              <a:ext cx="3960000" cy="943097"/>
            </a:xfrm>
            <a:prstGeom prst="roundRect">
              <a:avLst/>
            </a:prstGeom>
            <a:solidFill>
              <a:srgbClr val="0C54A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Отсутствие сбора и обработки информации со всех корпусов в режиме реального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времени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19C793B6-D18A-2C42-A4E7-7AC999455236}"/>
                </a:ext>
              </a:extLst>
            </p:cNvPr>
            <p:cNvSpPr/>
            <p:nvPr/>
          </p:nvSpPr>
          <p:spPr>
            <a:xfrm>
              <a:off x="260330" y="3712662"/>
              <a:ext cx="3960000" cy="915243"/>
            </a:xfrm>
            <a:prstGeom prst="roundRect">
              <a:avLst/>
            </a:prstGeom>
            <a:solidFill>
              <a:srgbClr val="0C54A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Частичное приспособление зданий для лиц </a:t>
              </a:r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ограниченными возможностями</a:t>
              </a:r>
            </a:p>
          </p:txBody>
        </p:sp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6CA2FAFD-3D91-A74F-92AF-906C67F8D36E}"/>
                </a:ext>
              </a:extLst>
            </p:cNvPr>
            <p:cNvSpPr/>
            <p:nvPr/>
          </p:nvSpPr>
          <p:spPr>
            <a:xfrm>
              <a:off x="260330" y="5849510"/>
              <a:ext cx="3960000" cy="1034077"/>
            </a:xfrm>
            <a:prstGeom prst="roundRect">
              <a:avLst/>
            </a:prstGeom>
            <a:solidFill>
              <a:srgbClr val="0C54A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Отсутствие благоустроенных площадей для практического применения знаний в области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беспилотных летательных систем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2572907-4E73-E84C-95F0-80BA7D6968ED}"/>
                </a:ext>
              </a:extLst>
            </p:cNvPr>
            <p:cNvSpPr/>
            <p:nvPr/>
          </p:nvSpPr>
          <p:spPr>
            <a:xfrm>
              <a:off x="6353785" y="1319128"/>
              <a:ext cx="1641235" cy="368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Мероприятия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5C2E92E4-BD8A-1D4C-B14C-6CBEDE20FCAD}"/>
                </a:ext>
              </a:extLst>
            </p:cNvPr>
            <p:cNvSpPr/>
            <p:nvPr/>
          </p:nvSpPr>
          <p:spPr>
            <a:xfrm>
              <a:off x="9427063" y="1832198"/>
              <a:ext cx="3480704" cy="852743"/>
            </a:xfrm>
            <a:prstGeom prst="roundRect">
              <a:avLst/>
            </a:prstGeom>
            <a:noFill/>
            <a:ln cmpd="sng">
              <a:gradFill>
                <a:gsLst>
                  <a:gs pos="0">
                    <a:srgbClr val="0C54A0"/>
                  </a:gs>
                  <a:gs pos="74000">
                    <a:srgbClr val="573D89"/>
                  </a:gs>
                  <a:gs pos="100000">
                    <a:srgbClr val="E3327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r>
                <a:rPr lang="ru-RU" sz="1200" dirty="0" smtClean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Увеличение 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до 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80%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обучающихся ГУАП к </a:t>
              </a:r>
              <a:r>
                <a:rPr lang="ru-RU" sz="1200" dirty="0" smtClean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читальным залам библиотек </a:t>
              </a:r>
              <a:endParaRPr lang="ru-RU" sz="12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EA43B4F1-CA24-A14A-8A38-7688D5160AD5}"/>
                </a:ext>
              </a:extLst>
            </p:cNvPr>
            <p:cNvSpPr/>
            <p:nvPr/>
          </p:nvSpPr>
          <p:spPr>
            <a:xfrm>
              <a:off x="9427063" y="2769316"/>
              <a:ext cx="3480704" cy="834375"/>
            </a:xfrm>
            <a:prstGeom prst="roundRect">
              <a:avLst/>
            </a:prstGeom>
            <a:noFill/>
            <a:ln cmpd="sng">
              <a:gradFill>
                <a:gsLst>
                  <a:gs pos="0">
                    <a:srgbClr val="0C54A0"/>
                  </a:gs>
                  <a:gs pos="74000">
                    <a:srgbClr val="573D89"/>
                  </a:gs>
                  <a:gs pos="100000">
                    <a:srgbClr val="E3327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r>
                <a:rPr lang="ru-RU" sz="1200" dirty="0" smtClean="0">
                  <a:solidFill>
                    <a:srgbClr val="E3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100% </a:t>
              </a:r>
              <a:r>
                <a:rPr lang="ru-RU" sz="1200" dirty="0" smtClean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контроль в корпусах ГУАП для немедленного реагирования </a:t>
              </a:r>
            </a:p>
            <a:p>
              <a:pPr lvl="0" algn="ctr" fontAlgn="base"/>
              <a:r>
                <a:rPr lang="ru-RU" sz="1200" dirty="0" smtClean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случаях ЧС</a:t>
              </a:r>
              <a:endParaRPr lang="ru-RU" sz="12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6D0C9E9C-733E-6B41-8EF5-7A3D078C51EA}"/>
                </a:ext>
              </a:extLst>
            </p:cNvPr>
            <p:cNvSpPr/>
            <p:nvPr/>
          </p:nvSpPr>
          <p:spPr>
            <a:xfrm>
              <a:off x="9427063" y="3712662"/>
              <a:ext cx="3480704" cy="619973"/>
            </a:xfrm>
            <a:prstGeom prst="roundRect">
              <a:avLst/>
            </a:prstGeom>
            <a:noFill/>
            <a:ln cmpd="sng">
              <a:gradFill>
                <a:gsLst>
                  <a:gs pos="0">
                    <a:srgbClr val="0C54A0"/>
                  </a:gs>
                  <a:gs pos="74000">
                    <a:srgbClr val="573D89"/>
                  </a:gs>
                  <a:gs pos="100000">
                    <a:srgbClr val="E3327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Снижение потребления энергоресурсов на 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3% 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ежегодно</a:t>
              </a:r>
            </a:p>
          </p:txBody>
        </p:sp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9C540402-4E5A-084A-953B-08E082AFCB8F}"/>
                </a:ext>
              </a:extLst>
            </p:cNvPr>
            <p:cNvSpPr/>
            <p:nvPr/>
          </p:nvSpPr>
          <p:spPr>
            <a:xfrm>
              <a:off x="9427063" y="4425181"/>
              <a:ext cx="3480704" cy="683957"/>
            </a:xfrm>
            <a:prstGeom prst="roundRect">
              <a:avLst/>
            </a:prstGeom>
            <a:noFill/>
            <a:ln cmpd="sng">
              <a:gradFill>
                <a:gsLst>
                  <a:gs pos="0">
                    <a:srgbClr val="0C54A0"/>
                  </a:gs>
                  <a:gs pos="74000">
                    <a:srgbClr val="573D89"/>
                  </a:gs>
                  <a:gs pos="100000">
                    <a:srgbClr val="E3327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Доступ </a:t>
              </a:r>
              <a:r>
                <a:rPr lang="ru-RU" sz="1200" dirty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100% 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зданий для лиц </a:t>
              </a:r>
              <a:endParaRPr lang="ru-RU" sz="1200" dirty="0" smtClean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 fontAlgn="base"/>
              <a:r>
                <a:rPr lang="ru-RU" sz="1200" dirty="0" smtClean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 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ограниченными </a:t>
              </a:r>
              <a:r>
                <a:rPr lang="ru-RU" sz="1200" dirty="0" smtClean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возможностями</a:t>
              </a:r>
              <a:endParaRPr lang="ru-RU" sz="1200" dirty="0">
                <a:solidFill>
                  <a:srgbClr val="E3327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8" name="Google Shape;344;p29">
              <a:extLst>
                <a:ext uri="{FF2B5EF4-FFF2-40B4-BE49-F238E27FC236}">
                  <a16:creationId xmlns:a16="http://schemas.microsoft.com/office/drawing/2014/main" id="{6D36C2B7-2C97-C846-9C97-C3ED983C95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6971" y="2294979"/>
              <a:ext cx="293367" cy="403334"/>
            </a:xfrm>
            <a:prstGeom prst="straightConnector1">
              <a:avLst/>
            </a:prstGeom>
            <a:noFill/>
            <a:ln w="19050" cap="flat" cmpd="sng">
              <a:noFill/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9" name="Google Shape;344;p29">
              <a:extLst>
                <a:ext uri="{FF2B5EF4-FFF2-40B4-BE49-F238E27FC236}">
                  <a16:creationId xmlns:a16="http://schemas.microsoft.com/office/drawing/2014/main" id="{1383373B-70EB-844D-B10D-7F14D9E3A0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7318" y="2890022"/>
              <a:ext cx="239745" cy="2014035"/>
            </a:xfrm>
            <a:prstGeom prst="straightConnector1">
              <a:avLst/>
            </a:prstGeom>
            <a:noFill/>
            <a:ln w="19050" cap="flat" cmpd="sng">
              <a:noFill/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" name="Google Shape;344;p29">
              <a:extLst>
                <a:ext uri="{FF2B5EF4-FFF2-40B4-BE49-F238E27FC236}">
                  <a16:creationId xmlns:a16="http://schemas.microsoft.com/office/drawing/2014/main" id="{51290309-2178-FF4C-A97B-F215AF5F2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72862" y="3471836"/>
              <a:ext cx="276913" cy="1439423"/>
            </a:xfrm>
            <a:prstGeom prst="straightConnector1">
              <a:avLst/>
            </a:prstGeom>
            <a:noFill/>
            <a:ln w="19050" cap="flat" cmpd="sng">
              <a:noFill/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1" name="Google Shape;344;p29">
              <a:extLst>
                <a:ext uri="{FF2B5EF4-FFF2-40B4-BE49-F238E27FC236}">
                  <a16:creationId xmlns:a16="http://schemas.microsoft.com/office/drawing/2014/main" id="{280B4068-804F-ED4A-91F8-7F84A0ADC1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73398" y="4069030"/>
              <a:ext cx="276377" cy="254210"/>
            </a:xfrm>
            <a:prstGeom prst="straightConnector1">
              <a:avLst/>
            </a:prstGeom>
            <a:noFill/>
            <a:ln w="19050" cap="flat" cmpd="sng">
              <a:noFill/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02572907-4E73-E84C-95F0-80BA7D6968ED}"/>
                </a:ext>
              </a:extLst>
            </p:cNvPr>
            <p:cNvSpPr/>
            <p:nvPr/>
          </p:nvSpPr>
          <p:spPr>
            <a:xfrm>
              <a:off x="9969811" y="1297093"/>
              <a:ext cx="2241730" cy="368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Цели и результаты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" name="Скругленный прямоугольник 22">
              <a:extLst>
                <a:ext uri="{FF2B5EF4-FFF2-40B4-BE49-F238E27FC236}">
                  <a16:creationId xmlns:a16="http://schemas.microsoft.com/office/drawing/2014/main" id="{94195027-182C-7F4C-927B-B61723396BF5}"/>
                </a:ext>
              </a:extLst>
            </p:cNvPr>
            <p:cNvSpPr/>
            <p:nvPr/>
          </p:nvSpPr>
          <p:spPr>
            <a:xfrm>
              <a:off x="5241975" y="1832198"/>
              <a:ext cx="3960000" cy="638984"/>
            </a:xfrm>
            <a:prstGeom prst="roundRect">
              <a:avLst/>
            </a:prstGeom>
            <a:solidFill>
              <a:srgbClr val="714289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Модернизация здания и благоустройство территории</a:t>
              </a:r>
            </a:p>
          </p:txBody>
        </p:sp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78276A60-C3B6-4344-A45F-2DA51AD96363}"/>
                </a:ext>
              </a:extLst>
            </p:cNvPr>
            <p:cNvSpPr/>
            <p:nvPr/>
          </p:nvSpPr>
          <p:spPr>
            <a:xfrm>
              <a:off x="5241972" y="2615096"/>
              <a:ext cx="3960000" cy="699547"/>
            </a:xfrm>
            <a:prstGeom prst="roundRect">
              <a:avLst/>
            </a:prstGeom>
            <a:solidFill>
              <a:srgbClr val="714289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Реконструкция здания под учебно-спортивный комплекс с доступом для лиц </a:t>
              </a:r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ограниченными возможностями</a:t>
              </a:r>
            </a:p>
          </p:txBody>
        </p:sp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DFBF5FED-F5EE-9345-ADC7-0EC402DD5BC5}"/>
                </a:ext>
              </a:extLst>
            </p:cNvPr>
            <p:cNvSpPr/>
            <p:nvPr/>
          </p:nvSpPr>
          <p:spPr>
            <a:xfrm>
              <a:off x="5241972" y="4851367"/>
              <a:ext cx="3960000" cy="622107"/>
            </a:xfrm>
            <a:prstGeom prst="roundRect">
              <a:avLst/>
            </a:prstGeom>
            <a:solidFill>
              <a:srgbClr val="714289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системы контроля управления доступом (СКУД) и  Единого дежурного ситуационного центра</a:t>
              </a:r>
            </a:p>
          </p:txBody>
        </p:sp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19C793B6-D18A-2C42-A4E7-7AC999455236}"/>
                </a:ext>
              </a:extLst>
            </p:cNvPr>
            <p:cNvSpPr/>
            <p:nvPr/>
          </p:nvSpPr>
          <p:spPr>
            <a:xfrm>
              <a:off x="5241972" y="3463429"/>
              <a:ext cx="3960000" cy="535438"/>
            </a:xfrm>
            <a:prstGeom prst="roundRect">
              <a:avLst/>
            </a:prstGeom>
            <a:solidFill>
              <a:srgbClr val="714289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Обновление пространства читальных залов </a:t>
              </a:r>
            </a:p>
          </p:txBody>
        </p:sp>
        <p:sp>
          <p:nvSpPr>
            <p:cNvPr id="27" name="Скругленный прямоугольник 26">
              <a:extLst>
                <a:ext uri="{FF2B5EF4-FFF2-40B4-BE49-F238E27FC236}">
                  <a16:creationId xmlns:a16="http://schemas.microsoft.com/office/drawing/2014/main" id="{6CA2FAFD-3D91-A74F-92AF-906C67F8D36E}"/>
                </a:ext>
              </a:extLst>
            </p:cNvPr>
            <p:cNvSpPr/>
            <p:nvPr/>
          </p:nvSpPr>
          <p:spPr>
            <a:xfrm>
              <a:off x="5241972" y="4147600"/>
              <a:ext cx="3960000" cy="560806"/>
            </a:xfrm>
            <a:prstGeom prst="roundRect">
              <a:avLst/>
            </a:prstGeom>
            <a:solidFill>
              <a:srgbClr val="714289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многофункционального </a:t>
              </a:r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зала-</a:t>
              </a:r>
              <a:r>
                <a:rPr lang="ru-RU" sz="1200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трансформера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Скругленный прямоугольник 27">
              <a:extLst>
                <a:ext uri="{FF2B5EF4-FFF2-40B4-BE49-F238E27FC236}">
                  <a16:creationId xmlns:a16="http://schemas.microsoft.com/office/drawing/2014/main" id="{6CA2FAFD-3D91-A74F-92AF-906C67F8D36E}"/>
                </a:ext>
              </a:extLst>
            </p:cNvPr>
            <p:cNvSpPr/>
            <p:nvPr/>
          </p:nvSpPr>
          <p:spPr>
            <a:xfrm>
              <a:off x="5241972" y="5614481"/>
              <a:ext cx="3960000" cy="560806"/>
            </a:xfrm>
            <a:prstGeom prst="roundRect">
              <a:avLst/>
            </a:prstGeom>
            <a:solidFill>
              <a:srgbClr val="714289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Реализация программы </a:t>
              </a:r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«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Доступная среда без преград»</a:t>
              </a:r>
            </a:p>
          </p:txBody>
        </p:sp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6CA2FAFD-3D91-A74F-92AF-906C67F8D36E}"/>
                </a:ext>
              </a:extLst>
            </p:cNvPr>
            <p:cNvSpPr/>
            <p:nvPr/>
          </p:nvSpPr>
          <p:spPr>
            <a:xfrm>
              <a:off x="5241972" y="6328089"/>
              <a:ext cx="3960000" cy="560806"/>
            </a:xfrm>
            <a:prstGeom prst="roundRect">
              <a:avLst/>
            </a:prstGeom>
            <a:solidFill>
              <a:srgbClr val="714289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Завершение реконструкции общежития</a:t>
              </a:r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6D0C9E9C-733E-6B41-8EF5-7A3D078C51EA}"/>
                </a:ext>
              </a:extLst>
            </p:cNvPr>
            <p:cNvSpPr/>
            <p:nvPr/>
          </p:nvSpPr>
          <p:spPr>
            <a:xfrm>
              <a:off x="9420338" y="5274911"/>
              <a:ext cx="3480704" cy="619973"/>
            </a:xfrm>
            <a:prstGeom prst="roundRect">
              <a:avLst/>
            </a:prstGeom>
            <a:noFill/>
            <a:ln cmpd="sng">
              <a:gradFill>
                <a:gsLst>
                  <a:gs pos="0">
                    <a:srgbClr val="0C54A0"/>
                  </a:gs>
                  <a:gs pos="74000">
                    <a:srgbClr val="573D89"/>
                  </a:gs>
                  <a:gs pos="100000">
                    <a:srgbClr val="E3327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Увеличение количества мест </a:t>
              </a:r>
              <a:endParaRPr lang="ru-RU" sz="1200" dirty="0" smtClean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 fontAlgn="base"/>
              <a:r>
                <a:rPr lang="ru-RU" sz="1200" dirty="0" smtClean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общежитиях на </a:t>
              </a:r>
              <a:r>
                <a:rPr lang="ru-RU" sz="1200" dirty="0" smtClean="0">
                  <a:solidFill>
                    <a:srgbClr val="E7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600</a:t>
              </a:r>
              <a:endParaRPr lang="ru-RU" sz="1200" dirty="0">
                <a:solidFill>
                  <a:srgbClr val="0C54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1" name="Скругленный прямоугольник 30">
              <a:extLst>
                <a:ext uri="{FF2B5EF4-FFF2-40B4-BE49-F238E27FC236}">
                  <a16:creationId xmlns:a16="http://schemas.microsoft.com/office/drawing/2014/main" id="{6D0C9E9C-733E-6B41-8EF5-7A3D078C51EA}"/>
                </a:ext>
              </a:extLst>
            </p:cNvPr>
            <p:cNvSpPr/>
            <p:nvPr/>
          </p:nvSpPr>
          <p:spPr>
            <a:xfrm>
              <a:off x="9420338" y="6060657"/>
              <a:ext cx="3480704" cy="822930"/>
            </a:xfrm>
            <a:prstGeom prst="roundRect">
              <a:avLst/>
            </a:prstGeom>
            <a:noFill/>
            <a:ln cmpd="sng">
              <a:gradFill>
                <a:gsLst>
                  <a:gs pos="0">
                    <a:srgbClr val="0C54A0"/>
                  </a:gs>
                  <a:gs pos="74000">
                    <a:srgbClr val="573D89"/>
                  </a:gs>
                  <a:gs pos="100000">
                    <a:srgbClr val="E33271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учебно-спортивной базы</a:t>
              </a:r>
            </a:p>
            <a:p>
              <a:pPr lvl="0" algn="ctr" fontAlgn="base"/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(среднее количество мероприятий в год – </a:t>
              </a:r>
              <a:r>
                <a:rPr lang="ru-RU" sz="1200" dirty="0">
                  <a:solidFill>
                    <a:srgbClr val="E3327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12</a:t>
              </a:r>
              <a:r>
                <a:rPr lang="ru-RU" sz="1200" dirty="0">
                  <a:solidFill>
                    <a:srgbClr val="0C54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</a:t>
              </a: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348563" y="4137142"/>
              <a:ext cx="765175" cy="3371"/>
            </a:xfrm>
            <a:prstGeom prst="line">
              <a:avLst/>
            </a:prstGeom>
            <a:ln w="127000" cap="flat">
              <a:gradFill flip="none" rotWithShape="1">
                <a:gsLst>
                  <a:gs pos="96000">
                    <a:srgbClr val="005696"/>
                  </a:gs>
                  <a:gs pos="26000">
                    <a:srgbClr val="E43170"/>
                  </a:gs>
                  <a:gs pos="63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  <a:headEnd type="none" w="med" len="med"/>
              <a:tailEnd type="stealth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18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Управление имущественным комплексом</a:t>
            </a:r>
            <a:endParaRPr lang="ru-RU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334963" y="1125537"/>
            <a:ext cx="5595935" cy="3095626"/>
            <a:chOff x="334963" y="1125537"/>
            <a:chExt cx="5595935" cy="3095626"/>
          </a:xfrm>
        </p:grpSpPr>
        <p:sp>
          <p:nvSpPr>
            <p:cNvPr id="5" name="Прямоугольник с двумя скругленными противолежащими углами 4">
              <a:extLst>
                <a:ext uri="{FF2B5EF4-FFF2-40B4-BE49-F238E27FC236}">
                  <a16:creationId xmlns:a16="http://schemas.microsoft.com/office/drawing/2014/main" id="{48C43A40-1A27-BE44-A1AE-E14DFCBC5D1E}"/>
                </a:ext>
              </a:extLst>
            </p:cNvPr>
            <p:cNvSpPr/>
            <p:nvPr/>
          </p:nvSpPr>
          <p:spPr>
            <a:xfrm>
              <a:off x="334963" y="1125537"/>
              <a:ext cx="5595935" cy="3095626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  <a:alpha val="61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8557" y="1135079"/>
              <a:ext cx="55380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Недвижимое имущество ГУАП</a:t>
              </a:r>
              <a:endParaRPr lang="ru-RU" sz="2400" b="1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2" name="Прямая со стрелкой 11"/>
            <p:cNvCxnSpPr>
              <a:cxnSpLocks/>
            </p:cNvCxnSpPr>
            <p:nvPr/>
          </p:nvCxnSpPr>
          <p:spPr>
            <a:xfrm>
              <a:off x="3238472" y="1613595"/>
              <a:ext cx="310508" cy="275484"/>
            </a:xfrm>
            <a:prstGeom prst="straightConnector1">
              <a:avLst/>
            </a:prstGeom>
            <a:ln>
              <a:solidFill>
                <a:srgbClr val="01509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457" y="1580703"/>
              <a:ext cx="1808553" cy="1446334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1888" y="1490426"/>
              <a:ext cx="2059284" cy="164684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654050" y="2802670"/>
              <a:ext cx="119081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объектов </a:t>
              </a:r>
            </a:p>
            <a:p>
              <a:r>
                <a:rPr lang="ru-RU" sz="1100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недвижимости</a:t>
              </a:r>
              <a:endParaRPr lang="ru-RU" sz="11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04938" y="3273548"/>
              <a:ext cx="13071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98695,8 м</a:t>
              </a:r>
              <a:r>
                <a:rPr lang="ru-RU" sz="1600" b="1" baseline="30000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ru-RU" sz="1600" b="1" baseline="300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65649" y="2792293"/>
              <a:ext cx="488401" cy="400110"/>
            </a:xfrm>
            <a:prstGeom prst="rect">
              <a:avLst/>
            </a:prstGeom>
            <a:solidFill>
              <a:srgbClr val="01509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13</a:t>
              </a:r>
              <a:r>
                <a:rPr lang="ru-RU" sz="2000" b="1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2000" dirty="0"/>
            </a:p>
          </p:txBody>
        </p:sp>
        <p:cxnSp>
          <p:nvCxnSpPr>
            <p:cNvPr id="13" name="Прямая со стрелкой 12"/>
            <p:cNvCxnSpPr>
              <a:cxnSpLocks/>
            </p:cNvCxnSpPr>
            <p:nvPr/>
          </p:nvCxnSpPr>
          <p:spPr>
            <a:xfrm flipH="1">
              <a:off x="2350199" y="1609081"/>
              <a:ext cx="323811" cy="266114"/>
            </a:xfrm>
            <a:prstGeom prst="straightConnector1">
              <a:avLst/>
            </a:prstGeom>
            <a:ln>
              <a:solidFill>
                <a:srgbClr val="01509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010536" y="2812805"/>
              <a:ext cx="9685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земельных</a:t>
              </a:r>
            </a:p>
            <a:p>
              <a:r>
                <a:rPr lang="ru-RU" sz="1100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участков</a:t>
              </a:r>
              <a:endParaRPr lang="ru-RU" sz="11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97843" y="3262126"/>
              <a:ext cx="11378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93473 м</a:t>
              </a:r>
              <a:r>
                <a:rPr lang="ru-RU" sz="1600" b="1" baseline="30000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ru-RU" sz="1600" b="1" baseline="300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522135" y="2792293"/>
              <a:ext cx="488401" cy="400110"/>
            </a:xfrm>
            <a:prstGeom prst="rect">
              <a:avLst/>
            </a:prstGeom>
            <a:solidFill>
              <a:srgbClr val="01509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11</a:t>
              </a:r>
              <a:r>
                <a:rPr lang="ru-RU" sz="2000" b="1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2000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77792" y="3830979"/>
            <a:ext cx="6368667" cy="2326685"/>
            <a:chOff x="5945644" y="1557338"/>
            <a:chExt cx="5187307" cy="2718572"/>
          </a:xfrm>
        </p:grpSpPr>
        <p:sp>
          <p:nvSpPr>
            <p:cNvPr id="38" name="Прямоугольник с двумя скругленными противолежащими углами 37">
              <a:extLst>
                <a:ext uri="{FF2B5EF4-FFF2-40B4-BE49-F238E27FC236}">
                  <a16:creationId xmlns:a16="http://schemas.microsoft.com/office/drawing/2014/main" id="{48C43A40-1A27-BE44-A1AE-E14DFCBC5D1E}"/>
                </a:ext>
              </a:extLst>
            </p:cNvPr>
            <p:cNvSpPr/>
            <p:nvPr/>
          </p:nvSpPr>
          <p:spPr>
            <a:xfrm>
              <a:off x="5945644" y="1557338"/>
              <a:ext cx="4600437" cy="2718572"/>
            </a:xfrm>
            <a:prstGeom prst="round2DiagRect">
              <a:avLst/>
            </a:prstGeom>
            <a:solidFill>
              <a:srgbClr val="2B375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027717" y="2603239"/>
              <a:ext cx="15840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Аренда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8221297" y="2033080"/>
              <a:ext cx="2911654" cy="1685538"/>
              <a:chOff x="8221297" y="2033080"/>
              <a:chExt cx="2911654" cy="1685538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8221297" y="2033080"/>
                <a:ext cx="29116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1 148,7 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м</a:t>
                </a:r>
                <a:r>
                  <a:rPr lang="ru-RU" sz="1600" b="1" baseline="30000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2  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(1,16%)</a:t>
                </a:r>
                <a:endParaRPr lang="ru-RU" sz="1600" b="1" baseline="300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8221297" y="2445900"/>
                <a:ext cx="20513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7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ru-RU" sz="1600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арендаторов</a:t>
                </a:r>
                <a:endParaRPr lang="ru-RU" sz="1600" baseline="300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8221297" y="2837585"/>
                <a:ext cx="20819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25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ru-RU" sz="1600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договоров</a:t>
                </a:r>
                <a:endParaRPr lang="ru-RU" sz="1600" baseline="300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8221297" y="3256953"/>
                <a:ext cx="20819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7,4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ru-RU" sz="1600" dirty="0" err="1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млн.руб</a:t>
                </a:r>
                <a:r>
                  <a:rPr lang="ru-RU" sz="1600" dirty="0" smtClean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.</a:t>
                </a:r>
                <a:endParaRPr lang="ru-RU" sz="1600" baseline="300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cxnSp>
          <p:nvCxnSpPr>
            <p:cNvPr id="48" name="Прямая со стрелкой 47"/>
            <p:cNvCxnSpPr>
              <a:cxnSpLocks/>
            </p:cNvCxnSpPr>
            <p:nvPr/>
          </p:nvCxnSpPr>
          <p:spPr>
            <a:xfrm flipV="1">
              <a:off x="7646126" y="2297765"/>
              <a:ext cx="575171" cy="26382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cxnSpLocks/>
            </p:cNvCxnSpPr>
            <p:nvPr/>
          </p:nvCxnSpPr>
          <p:spPr>
            <a:xfrm flipV="1">
              <a:off x="7646126" y="2676733"/>
              <a:ext cx="575171" cy="12642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cxnSpLocks/>
            </p:cNvCxnSpPr>
            <p:nvPr/>
          </p:nvCxnSpPr>
          <p:spPr>
            <a:xfrm>
              <a:off x="7646126" y="2980923"/>
              <a:ext cx="575171" cy="10920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>
              <a:cxnSpLocks/>
            </p:cNvCxnSpPr>
            <p:nvPr/>
          </p:nvCxnSpPr>
          <p:spPr>
            <a:xfrm>
              <a:off x="7646126" y="3189826"/>
              <a:ext cx="575171" cy="24969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4440"/>
              </p:ext>
            </p:extLst>
          </p:nvPr>
        </p:nvGraphicFramePr>
        <p:xfrm>
          <a:off x="6095999" y="1141496"/>
          <a:ext cx="5795965" cy="3133634"/>
        </p:xfrm>
        <a:graphic>
          <a:graphicData uri="http://schemas.openxmlformats.org/drawingml/2006/table">
            <a:tbl>
              <a:tblPr/>
              <a:tblGrid>
                <a:gridCol w="166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Адрес 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Мероприятие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Статус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Передовиков 13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Маршала Жукова 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Программа мероприятий 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по капитальному ремонту 2032,6 кв. м жилой площади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Утверждена Ученым советом и Советом обучающихся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Тярлево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ул. Луговая, д.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Работа по согласованию с Комиссией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Минобрнауки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 России списания объекта, с целью строительства на его месте учебно-спортивного комплекса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Получено положительное заключение комиссии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Минобрнауки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 России 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на праве оперативного управления на ликвидацию объекта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Здания ГУАП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В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Минобрнауки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 России направлено 27 пакетов документов для согласования аренды помещений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Согласовано 10 по первому этапу и 9 по второму этапу, на рассмотрении находятся 7 пакетов документов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Передовиков, д.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Комиссия МВК по утверждению перепланировки общежития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Положительное заключение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4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792162"/>
          </a:xfrm>
        </p:spPr>
        <p:txBody>
          <a:bodyPr>
            <a:normAutofit/>
          </a:bodyPr>
          <a:lstStyle/>
          <a:p>
            <a:r>
              <a:rPr lang="ru-RU" dirty="0" smtClean="0"/>
              <a:t>Освоение финансовых средств </a:t>
            </a:r>
            <a:r>
              <a:rPr lang="ru-RU" dirty="0"/>
              <a:t>Департаментом развития университетского комплекса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период с 01.09.2020 по 31.08.2021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52982"/>
              </p:ext>
            </p:extLst>
          </p:nvPr>
        </p:nvGraphicFramePr>
        <p:xfrm>
          <a:off x="334963" y="1268413"/>
          <a:ext cx="11556999" cy="4525805"/>
        </p:xfrm>
        <a:graphic>
          <a:graphicData uri="http://schemas.openxmlformats.org/drawingml/2006/table">
            <a:tbl>
              <a:tblPr/>
              <a:tblGrid>
                <a:gridCol w="2552281">
                  <a:extLst>
                    <a:ext uri="{9D8B030D-6E8A-4147-A177-3AD203B41FA5}">
                      <a16:colId xmlns:a16="http://schemas.microsoft.com/office/drawing/2014/main" val="2559569705"/>
                    </a:ext>
                  </a:extLst>
                </a:gridCol>
                <a:gridCol w="1510225">
                  <a:extLst>
                    <a:ext uri="{9D8B030D-6E8A-4147-A177-3AD203B41FA5}">
                      <a16:colId xmlns:a16="http://schemas.microsoft.com/office/drawing/2014/main" val="793328160"/>
                    </a:ext>
                  </a:extLst>
                </a:gridCol>
                <a:gridCol w="1480021">
                  <a:extLst>
                    <a:ext uri="{9D8B030D-6E8A-4147-A177-3AD203B41FA5}">
                      <a16:colId xmlns:a16="http://schemas.microsoft.com/office/drawing/2014/main" val="310767207"/>
                    </a:ext>
                  </a:extLst>
                </a:gridCol>
                <a:gridCol w="1480021">
                  <a:extLst>
                    <a:ext uri="{9D8B030D-6E8A-4147-A177-3AD203B41FA5}">
                      <a16:colId xmlns:a16="http://schemas.microsoft.com/office/drawing/2014/main" val="2815478656"/>
                    </a:ext>
                  </a:extLst>
                </a:gridCol>
                <a:gridCol w="1344100">
                  <a:extLst>
                    <a:ext uri="{9D8B030D-6E8A-4147-A177-3AD203B41FA5}">
                      <a16:colId xmlns:a16="http://schemas.microsoft.com/office/drawing/2014/main" val="2142106045"/>
                    </a:ext>
                  </a:extLst>
                </a:gridCol>
                <a:gridCol w="1525328">
                  <a:extLst>
                    <a:ext uri="{9D8B030D-6E8A-4147-A177-3AD203B41FA5}">
                      <a16:colId xmlns:a16="http://schemas.microsoft.com/office/drawing/2014/main" val="94384341"/>
                    </a:ext>
                  </a:extLst>
                </a:gridCol>
                <a:gridCol w="1665023">
                  <a:extLst>
                    <a:ext uri="{9D8B030D-6E8A-4147-A177-3AD203B41FA5}">
                      <a16:colId xmlns:a16="http://schemas.microsoft.com/office/drawing/2014/main" val="2546592332"/>
                    </a:ext>
                  </a:extLst>
                </a:gridCol>
              </a:tblGrid>
              <a:tr h="1439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Адрес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Бюджетное 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финансирование, тыс. 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Внебюджетное 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финансирование, </a:t>
                      </a:r>
                      <a:b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тыс. руб.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Всего 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/>
                      </a:r>
                      <a:b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по объектам,</a:t>
                      </a:r>
                      <a:b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тыс. руб.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04539"/>
                  </a:ext>
                </a:extLst>
              </a:tr>
              <a:tr h="322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целевое бюджетное финансирование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ремонтно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строительные работы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работы по направлению доступная среда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МЧС и антитеррор. защищенности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293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Б. Морская д. 67 лит. А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79 434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1 334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1 7860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3 928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102 557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77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Гастелло д. 15 лит. 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16 817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2 207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19 024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183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Ленсовета д. 14 лит. 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7 971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3 722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11 694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707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Московский д. 149В лит. 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7 900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1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М. Жукова д. 24 лит. 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13 256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4 505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18 673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52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Передовиков д. 13 к. 1 лит. 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29 699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1 006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30 679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96751"/>
                  </a:ext>
                </a:extLst>
              </a:tr>
              <a:tr h="404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Варшавская д. 8 лит. 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599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09897"/>
                  </a:ext>
                </a:extLst>
              </a:tr>
              <a:tr h="404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Тярлево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Луговая д. 15 лит. 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1 790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1 790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80457"/>
                  </a:ext>
                </a:extLst>
              </a:tr>
              <a:tr h="516189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42 956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110 334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1 334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22 495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15 826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192 947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673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31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/>
          <a:lstStyle/>
          <a:p>
            <a:pPr marL="265113"/>
            <a:r>
              <a:rPr lang="ru-RU" dirty="0"/>
              <a:t>Ядерные направления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1. Стратегическое позиционирование</a:t>
            </a:r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616688" y="880776"/>
            <a:ext cx="11132288" cy="5335508"/>
            <a:chOff x="0" y="1014677"/>
            <a:chExt cx="13444500" cy="6443711"/>
          </a:xfrm>
        </p:grpSpPr>
        <p:sp>
          <p:nvSpPr>
            <p:cNvPr id="65" name="Google Shape;54;p13"/>
            <p:cNvSpPr/>
            <p:nvPr/>
          </p:nvSpPr>
          <p:spPr>
            <a:xfrm>
              <a:off x="0" y="1439426"/>
              <a:ext cx="13444500" cy="3354054"/>
            </a:xfrm>
            <a:prstGeom prst="triangle">
              <a:avLst>
                <a:gd name="adj" fmla="val 50000"/>
              </a:avLst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66" name="Google Shape;55;p13"/>
            <p:cNvCxnSpPr/>
            <p:nvPr/>
          </p:nvCxnSpPr>
          <p:spPr>
            <a:xfrm>
              <a:off x="6732883" y="1439426"/>
              <a:ext cx="134029" cy="4937917"/>
            </a:xfrm>
            <a:prstGeom prst="straightConnector1">
              <a:avLst/>
            </a:prstGeom>
            <a:noFill/>
            <a:ln w="47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56;p13"/>
            <p:cNvCxnSpPr/>
            <p:nvPr/>
          </p:nvCxnSpPr>
          <p:spPr>
            <a:xfrm>
              <a:off x="6743516" y="1439426"/>
              <a:ext cx="2947531" cy="3428779"/>
            </a:xfrm>
            <a:prstGeom prst="straightConnector1">
              <a:avLst/>
            </a:prstGeom>
            <a:noFill/>
            <a:ln w="47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57;p13"/>
            <p:cNvCxnSpPr/>
            <p:nvPr/>
          </p:nvCxnSpPr>
          <p:spPr>
            <a:xfrm flipH="1">
              <a:off x="3841110" y="1439426"/>
              <a:ext cx="2859876" cy="3428779"/>
            </a:xfrm>
            <a:prstGeom prst="straightConnector1">
              <a:avLst/>
            </a:prstGeom>
            <a:noFill/>
            <a:ln w="571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58;p13"/>
            <p:cNvCxnSpPr/>
            <p:nvPr/>
          </p:nvCxnSpPr>
          <p:spPr>
            <a:xfrm flipV="1">
              <a:off x="1613647" y="4224930"/>
              <a:ext cx="10295068" cy="10238"/>
            </a:xfrm>
            <a:prstGeom prst="straightConnector1">
              <a:avLst/>
            </a:prstGeom>
            <a:noFill/>
            <a:ln w="47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0" name="Google Shape;59;p13"/>
            <p:cNvSpPr txBox="1"/>
            <p:nvPr/>
          </p:nvSpPr>
          <p:spPr>
            <a:xfrm>
              <a:off x="2207190" y="4058740"/>
              <a:ext cx="1252729" cy="69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ru" sz="32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onsolas"/>
                </a:rPr>
                <a:t>1</a:t>
              </a:r>
              <a:endParaRPr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onsolas"/>
              </a:endParaRPr>
            </a:p>
          </p:txBody>
        </p:sp>
        <p:sp>
          <p:nvSpPr>
            <p:cNvPr id="71" name="Google Shape;60;p13"/>
            <p:cNvSpPr txBox="1"/>
            <p:nvPr/>
          </p:nvSpPr>
          <p:spPr>
            <a:xfrm>
              <a:off x="5160768" y="4071751"/>
              <a:ext cx="1252729" cy="642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2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onsolas"/>
                </a:rPr>
                <a:t>2</a:t>
              </a:r>
              <a:endParaRPr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onsolas"/>
              </a:endParaRPr>
            </a:p>
          </p:txBody>
        </p:sp>
        <p:sp>
          <p:nvSpPr>
            <p:cNvPr id="72" name="Google Shape;61;p13"/>
            <p:cNvSpPr txBox="1"/>
            <p:nvPr/>
          </p:nvSpPr>
          <p:spPr>
            <a:xfrm>
              <a:off x="7166159" y="4066654"/>
              <a:ext cx="1252729" cy="697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buFont typeface="Arial"/>
                <a:buNone/>
              </a:pPr>
              <a:r>
                <a:rPr lang="ru" sz="32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onsolas"/>
                </a:rPr>
                <a:t>3</a:t>
              </a:r>
              <a:endParaRPr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onsolas"/>
              </a:endParaRPr>
            </a:p>
          </p:txBody>
        </p:sp>
        <p:sp>
          <p:nvSpPr>
            <p:cNvPr id="73" name="Google Shape;62;p13"/>
            <p:cNvSpPr txBox="1"/>
            <p:nvPr/>
          </p:nvSpPr>
          <p:spPr>
            <a:xfrm>
              <a:off x="10144462" y="4077287"/>
              <a:ext cx="1252729" cy="69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ru" sz="32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onsolas"/>
                </a:rPr>
                <a:t>4</a:t>
              </a:r>
              <a:endParaRPr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onsolas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605458" y="4907156"/>
              <a:ext cx="10791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Аэрокосмос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638458" y="5010256"/>
              <a:ext cx="1795176" cy="334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Приборостроение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7877091" y="4856705"/>
              <a:ext cx="983180" cy="334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ИТ и ИИ 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0220231" y="4868205"/>
              <a:ext cx="19255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Глобальные проблемы </a:t>
              </a:r>
            </a:p>
            <a:p>
              <a:pPr algn="ctr"/>
              <a:r>
                <a:rPr lang="ru-RU" sz="1200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современности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164564" y="1014677"/>
              <a:ext cx="7115371" cy="446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Ведущий </a:t>
              </a:r>
              <a:r>
                <a:rPr lang="ru-RU" b="1" dirty="0" smtClean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исследовательский инженерный </a:t>
              </a:r>
              <a:r>
                <a:rPr lang="ru-RU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вуз</a:t>
              </a:r>
              <a:endPara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467834" y="6510014"/>
              <a:ext cx="2562158" cy="936233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033CC"/>
                  </a:gs>
                  <a:gs pos="100000">
                    <a:srgbClr val="FF00FF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02768" y="6615250"/>
              <a:ext cx="25272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Интеллектуальные электронные приборы и системы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717358" y="6714488"/>
              <a:ext cx="29579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Технологии связи </a:t>
              </a:r>
            </a:p>
            <a:p>
              <a:pPr lvl="0" algn="ctr"/>
              <a:r>
                <a:rPr lang="ru-RU" sz="1200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 передачи данных</a:t>
              </a:r>
            </a:p>
          </p:txBody>
        </p:sp>
        <p:sp>
          <p:nvSpPr>
            <p:cNvPr id="82" name="Овал 81"/>
            <p:cNvSpPr/>
            <p:nvPr/>
          </p:nvSpPr>
          <p:spPr>
            <a:xfrm>
              <a:off x="6776514" y="6502924"/>
              <a:ext cx="3104707" cy="936233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033CC"/>
                  </a:gs>
                  <a:gs pos="100000">
                    <a:srgbClr val="FF00FF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811449" y="6608160"/>
              <a:ext cx="30697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Цифровые платформы </a:t>
              </a:r>
            </a:p>
            <a:p>
              <a:pPr lvl="0" algn="ctr"/>
              <a:r>
                <a:rPr lang="ru-RU" sz="1200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 технологии искусственного интеллекта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10428703" y="6622865"/>
              <a:ext cx="242631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>
                  <a:solidFill>
                    <a:srgbClr val="02509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Глобальные мировые вызовы</a:t>
              </a:r>
            </a:p>
          </p:txBody>
        </p:sp>
        <p:sp>
          <p:nvSpPr>
            <p:cNvPr id="85" name="Овал 84"/>
            <p:cNvSpPr/>
            <p:nvPr/>
          </p:nvSpPr>
          <p:spPr>
            <a:xfrm>
              <a:off x="3875537" y="6522155"/>
              <a:ext cx="2562158" cy="936233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033CC"/>
                  </a:gs>
                  <a:gs pos="100000">
                    <a:srgbClr val="FF00FF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10292858" y="6437091"/>
              <a:ext cx="2562158" cy="936233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033CC"/>
                  </a:gs>
                  <a:gs pos="100000">
                    <a:srgbClr val="FF00FF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87" name="Прямая соединительная линия 86"/>
            <p:cNvCxnSpPr>
              <a:endCxn id="74" idx="1"/>
            </p:cNvCxnSpPr>
            <p:nvPr/>
          </p:nvCxnSpPr>
          <p:spPr>
            <a:xfrm flipV="1">
              <a:off x="413402" y="5045655"/>
              <a:ext cx="1192056" cy="1713938"/>
            </a:xfrm>
            <a:prstGeom prst="line">
              <a:avLst/>
            </a:prstGeom>
            <a:ln w="34925">
              <a:gradFill>
                <a:gsLst>
                  <a:gs pos="33000">
                    <a:srgbClr val="FF00FF"/>
                  </a:gs>
                  <a:gs pos="78000">
                    <a:srgbClr val="0070C0"/>
                  </a:gs>
                </a:gsLst>
                <a:lin ang="5400000" scaled="1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>
              <a:stCxn id="79" idx="6"/>
              <a:endCxn id="75" idx="1"/>
            </p:cNvCxnSpPr>
            <p:nvPr/>
          </p:nvCxnSpPr>
          <p:spPr>
            <a:xfrm flipV="1">
              <a:off x="3029992" y="5177523"/>
              <a:ext cx="1608466" cy="1800607"/>
            </a:xfrm>
            <a:prstGeom prst="line">
              <a:avLst/>
            </a:prstGeom>
            <a:ln w="34925">
              <a:gradFill>
                <a:gsLst>
                  <a:gs pos="33000">
                    <a:srgbClr val="FF00FF"/>
                  </a:gs>
                  <a:gs pos="78000">
                    <a:srgbClr val="0070C0"/>
                  </a:gs>
                </a:gsLst>
                <a:lin ang="5400000" scaled="1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stCxn id="85" idx="1"/>
              <a:endCxn id="74" idx="3"/>
            </p:cNvCxnSpPr>
            <p:nvPr/>
          </p:nvCxnSpPr>
          <p:spPr>
            <a:xfrm flipH="1" flipV="1">
              <a:off x="2684600" y="5045655"/>
              <a:ext cx="1566156" cy="1613608"/>
            </a:xfrm>
            <a:prstGeom prst="line">
              <a:avLst/>
            </a:prstGeom>
            <a:ln w="34925">
              <a:gradFill>
                <a:gsLst>
                  <a:gs pos="33000">
                    <a:srgbClr val="FF00FF"/>
                  </a:gs>
                  <a:gs pos="78000">
                    <a:srgbClr val="0070C0"/>
                  </a:gs>
                </a:gsLst>
                <a:lin ang="5400000" scaled="1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stCxn id="85" idx="7"/>
              <a:endCxn id="76" idx="1"/>
            </p:cNvCxnSpPr>
            <p:nvPr/>
          </p:nvCxnSpPr>
          <p:spPr>
            <a:xfrm flipV="1">
              <a:off x="6062476" y="5023972"/>
              <a:ext cx="1814615" cy="1635291"/>
            </a:xfrm>
            <a:prstGeom prst="line">
              <a:avLst/>
            </a:prstGeom>
            <a:ln w="34925">
              <a:gradFill>
                <a:gsLst>
                  <a:gs pos="33000">
                    <a:srgbClr val="FF00FF"/>
                  </a:gs>
                  <a:gs pos="78000">
                    <a:srgbClr val="0070C0"/>
                  </a:gs>
                </a:gsLst>
                <a:lin ang="5400000" scaled="1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>
              <a:endCxn id="75" idx="3"/>
            </p:cNvCxnSpPr>
            <p:nvPr/>
          </p:nvCxnSpPr>
          <p:spPr>
            <a:xfrm flipH="1" flipV="1">
              <a:off x="6433634" y="5177523"/>
              <a:ext cx="1177327" cy="1550231"/>
            </a:xfrm>
            <a:prstGeom prst="line">
              <a:avLst/>
            </a:prstGeom>
            <a:ln w="34925">
              <a:gradFill>
                <a:gsLst>
                  <a:gs pos="33000">
                    <a:srgbClr val="FF00FF"/>
                  </a:gs>
                  <a:gs pos="78000">
                    <a:srgbClr val="0070C0"/>
                  </a:gs>
                </a:gsLst>
                <a:lin ang="5400000" scaled="1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>
              <a:endCxn id="76" idx="3"/>
            </p:cNvCxnSpPr>
            <p:nvPr/>
          </p:nvCxnSpPr>
          <p:spPr>
            <a:xfrm flipH="1" flipV="1">
              <a:off x="8860271" y="5023972"/>
              <a:ext cx="767196" cy="1685173"/>
            </a:xfrm>
            <a:prstGeom prst="line">
              <a:avLst/>
            </a:prstGeom>
            <a:ln w="34925">
              <a:gradFill>
                <a:gsLst>
                  <a:gs pos="33000">
                    <a:srgbClr val="FF00FF"/>
                  </a:gs>
                  <a:gs pos="78000">
                    <a:srgbClr val="0070C0"/>
                  </a:gs>
                </a:gsLst>
                <a:lin ang="5400000" scaled="1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>
              <a:stCxn id="86" idx="0"/>
            </p:cNvCxnSpPr>
            <p:nvPr/>
          </p:nvCxnSpPr>
          <p:spPr>
            <a:xfrm flipH="1" flipV="1">
              <a:off x="11295529" y="5503037"/>
              <a:ext cx="278408" cy="934054"/>
            </a:xfrm>
            <a:prstGeom prst="line">
              <a:avLst/>
            </a:prstGeom>
            <a:ln w="34925">
              <a:gradFill>
                <a:gsLst>
                  <a:gs pos="33000">
                    <a:srgbClr val="FF00FF"/>
                  </a:gs>
                  <a:gs pos="78000">
                    <a:srgbClr val="0070C0"/>
                  </a:gs>
                </a:gsLst>
                <a:lin ang="5400000" scaled="1"/>
              </a:gra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>
              <a:stCxn id="86" idx="1"/>
              <a:endCxn id="76" idx="2"/>
            </p:cNvCxnSpPr>
            <p:nvPr/>
          </p:nvCxnSpPr>
          <p:spPr>
            <a:xfrm flipH="1" flipV="1">
              <a:off x="8368682" y="5191238"/>
              <a:ext cx="2299396" cy="1382962"/>
            </a:xfrm>
            <a:prstGeom prst="line">
              <a:avLst/>
            </a:prstGeom>
            <a:ln w="22225">
              <a:gradFill>
                <a:gsLst>
                  <a:gs pos="33000">
                    <a:srgbClr val="FF00FF"/>
                  </a:gs>
                  <a:gs pos="78000">
                    <a:srgbClr val="0070C0"/>
                  </a:gs>
                </a:gsLst>
                <a:lin ang="5400000" scaled="1"/>
              </a:gradFill>
              <a:prstDash val="dashDot"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>
              <a:stCxn id="86" idx="1"/>
              <a:endCxn id="75" idx="2"/>
            </p:cNvCxnSpPr>
            <p:nvPr/>
          </p:nvCxnSpPr>
          <p:spPr>
            <a:xfrm flipH="1" flipV="1">
              <a:off x="5536046" y="5344789"/>
              <a:ext cx="5132031" cy="1229411"/>
            </a:xfrm>
            <a:prstGeom prst="line">
              <a:avLst/>
            </a:prstGeom>
            <a:ln w="22225">
              <a:gradFill>
                <a:gsLst>
                  <a:gs pos="33000">
                    <a:srgbClr val="FF00FF"/>
                  </a:gs>
                  <a:gs pos="78000">
                    <a:srgbClr val="0070C0"/>
                  </a:gs>
                </a:gsLst>
                <a:lin ang="5400000" scaled="1"/>
              </a:gradFill>
              <a:prstDash val="dashDot"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>
              <a:stCxn id="86" idx="1"/>
              <a:endCxn id="74" idx="2"/>
            </p:cNvCxnSpPr>
            <p:nvPr/>
          </p:nvCxnSpPr>
          <p:spPr>
            <a:xfrm flipH="1" flipV="1">
              <a:off x="2145029" y="5184155"/>
              <a:ext cx="8523048" cy="1390045"/>
            </a:xfrm>
            <a:prstGeom prst="line">
              <a:avLst/>
            </a:prstGeom>
            <a:ln w="22225">
              <a:gradFill>
                <a:gsLst>
                  <a:gs pos="33000">
                    <a:srgbClr val="FF00FF"/>
                  </a:gs>
                  <a:gs pos="78000">
                    <a:srgbClr val="0070C0"/>
                  </a:gs>
                </a:gsLst>
                <a:lin ang="5400000" scaled="1"/>
              </a:gradFill>
              <a:prstDash val="dashDot"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8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</a:t>
            </a:r>
            <a:r>
              <a:rPr lang="ru-RU" dirty="0" smtClean="0"/>
              <a:t>Большая Морская 67. 11 кафедра до ремонта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57338"/>
            <a:ext cx="5795963" cy="4079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02" y="1530659"/>
            <a:ext cx="5426403" cy="40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</a:t>
            </a:r>
            <a:r>
              <a:rPr lang="ru-RU" dirty="0" smtClean="0"/>
              <a:t>Большая Морская 67. 11 кафедра после ремонта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119" y="1125538"/>
            <a:ext cx="7187761" cy="53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</a:t>
            </a:r>
            <a:r>
              <a:rPr lang="ru-RU" dirty="0" smtClean="0"/>
              <a:t>Большая Морская 67. </a:t>
            </a:r>
            <a:r>
              <a:rPr lang="ru-RU" dirty="0" err="1" smtClean="0"/>
              <a:t>Сан.узел</a:t>
            </a:r>
            <a:r>
              <a:rPr lang="ru-RU" dirty="0" smtClean="0"/>
              <a:t>. </a:t>
            </a:r>
            <a:r>
              <a:rPr lang="ru-RU" dirty="0"/>
              <a:t>Доступная среда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668" y="1129926"/>
            <a:ext cx="7672295" cy="5178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1129926"/>
            <a:ext cx="2915013" cy="517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</a:t>
            </a:r>
            <a:r>
              <a:rPr lang="ru-RU" dirty="0" smtClean="0"/>
              <a:t>Большая Морская 67. Студия видеозаписи до ремонта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1125538"/>
            <a:ext cx="7674493" cy="5173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459" y="1125538"/>
            <a:ext cx="2913216" cy="517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4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</a:t>
            </a:r>
            <a:r>
              <a:rPr lang="ru-RU" dirty="0" smtClean="0"/>
              <a:t>Большая Морская 67. Студия видеозаписи после ремонта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958" y="1125538"/>
            <a:ext cx="7673060" cy="51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</a:t>
            </a:r>
            <a:r>
              <a:rPr lang="ru-RU" dirty="0" smtClean="0"/>
              <a:t>Большая Морская 67. Студия видеозаписи после ремонта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602" y="1125538"/>
            <a:ext cx="7678796" cy="518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</a:t>
            </a:r>
            <a:r>
              <a:rPr lang="ru-RU" dirty="0" smtClean="0"/>
              <a:t>Большая Морская 67. Студия видеозаписи после ремонта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602" y="1125538"/>
            <a:ext cx="7678796" cy="518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</a:t>
            </a:r>
            <a:r>
              <a:rPr lang="ru-RU" dirty="0" smtClean="0"/>
              <a:t>Большая Морская 67. Центр </a:t>
            </a:r>
            <a:r>
              <a:rPr lang="ru-RU" dirty="0"/>
              <a:t>обработки данных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164" y="1125538"/>
            <a:ext cx="7998647" cy="53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Выборочный </a:t>
            </a:r>
            <a:r>
              <a:rPr lang="ru-RU" dirty="0" err="1" smtClean="0"/>
              <a:t>кап.ремонт</a:t>
            </a:r>
            <a:r>
              <a:rPr lang="ru-RU" dirty="0" smtClean="0"/>
              <a:t> М. Жукова 24.  До ремонта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1125537"/>
            <a:ext cx="5581650" cy="4242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125537"/>
            <a:ext cx="5642395" cy="424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Выборочный </a:t>
            </a:r>
            <a:r>
              <a:rPr lang="ru-RU" dirty="0" err="1"/>
              <a:t>кап.рем</a:t>
            </a:r>
            <a:r>
              <a:rPr lang="ru-RU" dirty="0"/>
              <a:t>. </a:t>
            </a:r>
            <a:r>
              <a:rPr lang="ru-RU" dirty="0" smtClean="0"/>
              <a:t>М. Жукова 24.  До ремонта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256" y="1125538"/>
            <a:ext cx="7014464" cy="53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/>
          <a:lstStyle/>
          <a:p>
            <a:pPr marL="265113"/>
            <a:r>
              <a:rPr lang="ru-RU" dirty="0"/>
              <a:t>Модель управления ядерными направлениями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1. Стратегическое позиционирование</a:t>
            </a:r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319003" y="1399585"/>
            <a:ext cx="11480970" cy="4505600"/>
            <a:chOff x="97886" y="1991485"/>
            <a:chExt cx="13140877" cy="5157015"/>
          </a:xfrm>
        </p:grpSpPr>
        <p:sp>
          <p:nvSpPr>
            <p:cNvPr id="38" name="Google Shape;333;p29"/>
            <p:cNvSpPr/>
            <p:nvPr/>
          </p:nvSpPr>
          <p:spPr>
            <a:xfrm>
              <a:off x="267914" y="3143385"/>
              <a:ext cx="1775689" cy="658193"/>
            </a:xfrm>
            <a:prstGeom prst="ellipse">
              <a:avLst/>
            </a:prstGeom>
            <a:solidFill>
              <a:srgbClr val="CFE2F3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34;p29"/>
            <p:cNvSpPr txBox="1"/>
            <p:nvPr/>
          </p:nvSpPr>
          <p:spPr>
            <a:xfrm>
              <a:off x="264623" y="3213090"/>
              <a:ext cx="1705200" cy="430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Организационная 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структура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0" name="Google Shape;335;p29"/>
            <p:cNvSpPr/>
            <p:nvPr/>
          </p:nvSpPr>
          <p:spPr>
            <a:xfrm>
              <a:off x="2739588" y="3153995"/>
              <a:ext cx="1751999" cy="627900"/>
            </a:xfrm>
            <a:prstGeom prst="ellipse">
              <a:avLst/>
            </a:prstGeom>
            <a:solidFill>
              <a:srgbClr val="CFE2F3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36;p29"/>
            <p:cNvSpPr txBox="1"/>
            <p:nvPr/>
          </p:nvSpPr>
          <p:spPr>
            <a:xfrm>
              <a:off x="2832567" y="3214283"/>
              <a:ext cx="1618201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Международные отношения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2" name="Google Shape;337;p29"/>
            <p:cNvSpPr/>
            <p:nvPr/>
          </p:nvSpPr>
          <p:spPr>
            <a:xfrm>
              <a:off x="1620945" y="5112800"/>
              <a:ext cx="2517401" cy="1677600"/>
            </a:xfrm>
            <a:prstGeom prst="ellipse">
              <a:avLst/>
            </a:prstGeom>
            <a:solidFill>
              <a:srgbClr val="CFE2F3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38;p29"/>
            <p:cNvSpPr/>
            <p:nvPr/>
          </p:nvSpPr>
          <p:spPr>
            <a:xfrm>
              <a:off x="97886" y="4787900"/>
              <a:ext cx="1390500" cy="1348200"/>
            </a:xfrm>
            <a:prstGeom prst="ellipse">
              <a:avLst/>
            </a:prstGeom>
            <a:solidFill>
              <a:srgbClr val="CFE2F3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39;p29"/>
            <p:cNvSpPr txBox="1"/>
            <p:nvPr/>
          </p:nvSpPr>
          <p:spPr>
            <a:xfrm>
              <a:off x="270248" y="4926410"/>
              <a:ext cx="1368152" cy="769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Кадры: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ППС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Научные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    группы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5" name="Google Shape;340;p29"/>
            <p:cNvSpPr txBox="1"/>
            <p:nvPr/>
          </p:nvSpPr>
          <p:spPr>
            <a:xfrm>
              <a:off x="1893117" y="5354755"/>
              <a:ext cx="2025380" cy="93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Маркетинг: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Реклама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Рейтинги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Бренд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Коммерциализация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6" name="Google Shape;341;p29"/>
            <p:cNvSpPr/>
            <p:nvPr/>
          </p:nvSpPr>
          <p:spPr>
            <a:xfrm>
              <a:off x="3638660" y="4002420"/>
              <a:ext cx="1390500" cy="1348200"/>
            </a:xfrm>
            <a:prstGeom prst="ellipse">
              <a:avLst/>
            </a:prstGeom>
            <a:solidFill>
              <a:srgbClr val="CFE2F3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42;p29"/>
            <p:cNvSpPr txBox="1"/>
            <p:nvPr/>
          </p:nvSpPr>
          <p:spPr>
            <a:xfrm>
              <a:off x="3867166" y="4102149"/>
              <a:ext cx="1368152" cy="93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Ресурсы: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Финансы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Кадры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Кампус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ИТ</a:t>
              </a:r>
              <a:endParaRPr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48" name="Google Shape;343;p29"/>
            <p:cNvCxnSpPr/>
            <p:nvPr/>
          </p:nvCxnSpPr>
          <p:spPr>
            <a:xfrm flipV="1">
              <a:off x="2840924" y="3743542"/>
              <a:ext cx="277798" cy="407354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9" name="Google Shape;344;p29"/>
            <p:cNvCxnSpPr/>
            <p:nvPr/>
          </p:nvCxnSpPr>
          <p:spPr>
            <a:xfrm>
              <a:off x="3300336" y="4513606"/>
              <a:ext cx="359784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0" name="Google Shape;345;p29"/>
            <p:cNvCxnSpPr>
              <a:endCxn id="42" idx="0"/>
            </p:cNvCxnSpPr>
            <p:nvPr/>
          </p:nvCxnSpPr>
          <p:spPr>
            <a:xfrm>
              <a:off x="2349194" y="4630104"/>
              <a:ext cx="530452" cy="482696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1" name="Google Shape;346;p29"/>
            <p:cNvCxnSpPr/>
            <p:nvPr/>
          </p:nvCxnSpPr>
          <p:spPr>
            <a:xfrm flipH="1">
              <a:off x="1400003" y="4701344"/>
              <a:ext cx="745475" cy="339525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2" name="Google Shape;347;p29"/>
            <p:cNvCxnSpPr>
              <a:cxnSpLocks/>
              <a:endCxn id="38" idx="5"/>
            </p:cNvCxnSpPr>
            <p:nvPr/>
          </p:nvCxnSpPr>
          <p:spPr>
            <a:xfrm flipH="1" flipV="1">
              <a:off x="1783559" y="3705188"/>
              <a:ext cx="272270" cy="348032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3" name="Google Shape;348;p29"/>
            <p:cNvSpPr/>
            <p:nvPr/>
          </p:nvSpPr>
          <p:spPr>
            <a:xfrm>
              <a:off x="1400003" y="2004026"/>
              <a:ext cx="2319008" cy="43079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rgbClr val="02509C"/>
                  </a:solidFill>
                  <a:latin typeface="Calibri"/>
                  <a:ea typeface="Calibri"/>
                  <a:cs typeface="Calibri"/>
                  <a:sym typeface="Calibri"/>
                </a:rPr>
                <a:t>Система </a:t>
              </a:r>
              <a:r>
                <a:rPr lang="ru-RU" sz="1600" b="1" dirty="0" smtClean="0">
                  <a:solidFill>
                    <a:srgbClr val="02509C"/>
                  </a:solidFill>
                  <a:latin typeface="Calibri"/>
                  <a:ea typeface="Calibri"/>
                  <a:cs typeface="Calibri"/>
                  <a:sym typeface="Calibri"/>
                </a:rPr>
                <a:t>управления</a:t>
              </a:r>
              <a:endParaRPr sz="1600" b="1" dirty="0">
                <a:solidFill>
                  <a:srgbClr val="02509C"/>
                </a:solidFill>
              </a:endParaRPr>
            </a:p>
          </p:txBody>
        </p:sp>
        <p:sp>
          <p:nvSpPr>
            <p:cNvPr id="54" name="Google Shape;349;p29"/>
            <p:cNvSpPr/>
            <p:nvPr/>
          </p:nvSpPr>
          <p:spPr>
            <a:xfrm>
              <a:off x="5574267" y="1991485"/>
              <a:ext cx="3358865" cy="43079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02509C"/>
                  </a:solidFill>
                  <a:latin typeface="Calibri"/>
                  <a:ea typeface="Calibri"/>
                  <a:cs typeface="Calibri"/>
                  <a:sym typeface="Calibri"/>
                </a:rPr>
                <a:t>Направления деятельности</a:t>
              </a:r>
              <a:endParaRPr sz="1600" b="1" dirty="0">
                <a:solidFill>
                  <a:srgbClr val="02509C"/>
                </a:solidFill>
              </a:endParaRPr>
            </a:p>
          </p:txBody>
        </p:sp>
        <p:sp>
          <p:nvSpPr>
            <p:cNvPr id="55" name="Google Shape;350;p29"/>
            <p:cNvSpPr/>
            <p:nvPr/>
          </p:nvSpPr>
          <p:spPr>
            <a:xfrm>
              <a:off x="9858037" y="1991485"/>
              <a:ext cx="2676961" cy="43079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rgbClr val="02509C"/>
                  </a:solidFill>
                  <a:latin typeface="Calibri"/>
                  <a:ea typeface="Calibri"/>
                  <a:cs typeface="Calibri"/>
                  <a:sym typeface="Calibri"/>
                </a:rPr>
                <a:t>Целеполагание вуза</a:t>
              </a:r>
              <a:endParaRPr sz="1600" b="1" dirty="0">
                <a:solidFill>
                  <a:srgbClr val="02509C"/>
                </a:solidFill>
              </a:endParaRPr>
            </a:p>
          </p:txBody>
        </p:sp>
        <p:sp>
          <p:nvSpPr>
            <p:cNvPr id="56" name="Google Shape;351;p29"/>
            <p:cNvSpPr/>
            <p:nvPr/>
          </p:nvSpPr>
          <p:spPr>
            <a:xfrm>
              <a:off x="6144080" y="2763095"/>
              <a:ext cx="2394004" cy="627772"/>
            </a:xfrm>
            <a:prstGeom prst="roundRect">
              <a:avLst>
                <a:gd name="adj" fmla="val 16667"/>
              </a:avLst>
            </a:prstGeom>
            <a:solidFill>
              <a:srgbClr val="C4E9FF"/>
            </a:solidFill>
            <a:ln w="12700" cap="flat" cmpd="sng">
              <a:solidFill>
                <a:srgbClr val="0059A9"/>
              </a:solidFill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200" b="1" dirty="0">
                  <a:solidFill>
                    <a:srgbClr val="02509C"/>
                  </a:solidFill>
                  <a:latin typeface="Calibri"/>
                  <a:ea typeface="Calibri"/>
                  <a:cs typeface="Calibri"/>
                  <a:sym typeface="Calibri"/>
                </a:rPr>
                <a:t>Образовательная</a:t>
              </a:r>
              <a:endParaRPr sz="1200" b="1" dirty="0">
                <a:solidFill>
                  <a:srgbClr val="02509C"/>
                </a:solidFill>
              </a:endParaRPr>
            </a:p>
          </p:txBody>
        </p:sp>
        <p:sp>
          <p:nvSpPr>
            <p:cNvPr id="57" name="Google Shape;352;p29"/>
            <p:cNvSpPr/>
            <p:nvPr/>
          </p:nvSpPr>
          <p:spPr>
            <a:xfrm>
              <a:off x="6144080" y="3538677"/>
              <a:ext cx="2394004" cy="627772"/>
            </a:xfrm>
            <a:prstGeom prst="roundRect">
              <a:avLst>
                <a:gd name="adj" fmla="val 16667"/>
              </a:avLst>
            </a:prstGeom>
            <a:solidFill>
              <a:srgbClr val="C4E9FF"/>
            </a:solidFill>
            <a:ln w="12700" cap="flat" cmpd="sng">
              <a:solidFill>
                <a:srgbClr val="0059A9"/>
              </a:solidFill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200" b="1" dirty="0">
                  <a:solidFill>
                    <a:srgbClr val="02509C"/>
                  </a:solidFill>
                  <a:latin typeface="Calibri"/>
                  <a:ea typeface="Calibri"/>
                  <a:cs typeface="Calibri"/>
                  <a:sym typeface="Calibri"/>
                </a:rPr>
                <a:t>Научно-исследовательская</a:t>
              </a:r>
              <a:endParaRPr sz="1200" b="1" dirty="0">
                <a:solidFill>
                  <a:srgbClr val="02509C"/>
                </a:solidFill>
              </a:endParaRPr>
            </a:p>
          </p:txBody>
        </p:sp>
        <p:sp>
          <p:nvSpPr>
            <p:cNvPr id="58" name="Google Shape;353;p29"/>
            <p:cNvSpPr/>
            <p:nvPr/>
          </p:nvSpPr>
          <p:spPr>
            <a:xfrm>
              <a:off x="6144080" y="4314259"/>
              <a:ext cx="2394004" cy="627772"/>
            </a:xfrm>
            <a:prstGeom prst="roundRect">
              <a:avLst>
                <a:gd name="adj" fmla="val 16667"/>
              </a:avLst>
            </a:prstGeom>
            <a:solidFill>
              <a:srgbClr val="C4E9FF"/>
            </a:solidFill>
            <a:ln w="12700" cap="flat" cmpd="sng">
              <a:solidFill>
                <a:srgbClr val="0059A9"/>
              </a:solidFill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200" b="1" dirty="0">
                  <a:solidFill>
                    <a:srgbClr val="02509C"/>
                  </a:solidFill>
                  <a:latin typeface="Calibri"/>
                  <a:ea typeface="Calibri"/>
                  <a:cs typeface="Calibri"/>
                  <a:sym typeface="Calibri"/>
                </a:rPr>
                <a:t>Воспитательная</a:t>
              </a:r>
              <a:endParaRPr sz="1200" b="1" dirty="0">
                <a:solidFill>
                  <a:srgbClr val="02509C"/>
                </a:solidFill>
              </a:endParaRPr>
            </a:p>
          </p:txBody>
        </p:sp>
        <p:cxnSp>
          <p:nvCxnSpPr>
            <p:cNvPr id="59" name="Google Shape;354;p29"/>
            <p:cNvCxnSpPr/>
            <p:nvPr/>
          </p:nvCxnSpPr>
          <p:spPr>
            <a:xfrm>
              <a:off x="5109970" y="2494979"/>
              <a:ext cx="0" cy="4295462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0" name="Google Shape;358;p29"/>
            <p:cNvSpPr/>
            <p:nvPr/>
          </p:nvSpPr>
          <p:spPr>
            <a:xfrm>
              <a:off x="9186069" y="2470463"/>
              <a:ext cx="304799" cy="421926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64;p29"/>
            <p:cNvSpPr/>
            <p:nvPr/>
          </p:nvSpPr>
          <p:spPr>
            <a:xfrm>
              <a:off x="1638400" y="4046050"/>
              <a:ext cx="1811375" cy="769501"/>
            </a:xfrm>
            <a:prstGeom prst="rect">
              <a:avLst/>
            </a:prstGeom>
            <a:solidFill>
              <a:srgbClr val="CB1357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Ядерные направления</a:t>
              </a:r>
              <a:endParaRPr sz="1200" dirty="0">
                <a:solidFill>
                  <a:srgbClr val="FFFFFF"/>
                </a:solidFill>
              </a:endParaRPr>
            </a:p>
          </p:txBody>
        </p:sp>
        <p:sp>
          <p:nvSpPr>
            <p:cNvPr id="62" name="Google Shape;269;p27">
              <a:extLst>
                <a:ext uri="{FF2B5EF4-FFF2-40B4-BE49-F238E27FC236}">
                  <a16:creationId xmlns:a16="http://schemas.microsoft.com/office/drawing/2014/main" id="{FC9CABFF-AEDB-0B40-B0A0-50063D5BB5AD}"/>
                </a:ext>
              </a:extLst>
            </p:cNvPr>
            <p:cNvSpPr/>
            <p:nvPr/>
          </p:nvSpPr>
          <p:spPr>
            <a:xfrm>
              <a:off x="11406582" y="3267512"/>
              <a:ext cx="1801383" cy="603494"/>
            </a:xfrm>
            <a:prstGeom prst="ellipse">
              <a:avLst/>
            </a:prstGeom>
            <a:solidFill>
              <a:srgbClr val="0059A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11" tIns="91411" rIns="91411" bIns="91411" anchor="ctr" anchorCtr="0">
              <a:noAutofit/>
            </a:bodyPr>
            <a:lstStyle/>
            <a:p>
              <a:pPr algn="ctr"/>
              <a:r>
                <a:rPr lang="ru-RU" sz="1200" b="1" i="1" dirty="0">
                  <a:solidFill>
                    <a:srgbClr val="FFFFFF"/>
                  </a:solidFill>
                </a:rPr>
                <a:t>Отрасли</a:t>
              </a:r>
              <a:endParaRPr sz="12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63" name="Google Shape;278;p27">
              <a:extLst>
                <a:ext uri="{FF2B5EF4-FFF2-40B4-BE49-F238E27FC236}">
                  <a16:creationId xmlns:a16="http://schemas.microsoft.com/office/drawing/2014/main" id="{94B42C52-7C11-124B-A7F9-F5467589C271}"/>
                </a:ext>
              </a:extLst>
            </p:cNvPr>
            <p:cNvSpPr/>
            <p:nvPr/>
          </p:nvSpPr>
          <p:spPr>
            <a:xfrm>
              <a:off x="9490868" y="5599839"/>
              <a:ext cx="2699601" cy="773626"/>
            </a:xfrm>
            <a:prstGeom prst="ellipse">
              <a:avLst/>
            </a:prstGeom>
            <a:solidFill>
              <a:srgbClr val="0059A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11" tIns="91411" rIns="91411" bIns="91411" anchor="ctr" anchorCtr="0">
              <a:noAutofit/>
            </a:bodyPr>
            <a:lstStyle/>
            <a:p>
              <a:pPr algn="ctr"/>
              <a:r>
                <a:rPr lang="ru-RU" sz="1200" b="1" i="1" dirty="0">
                  <a:solidFill>
                    <a:srgbClr val="FFFFFF"/>
                  </a:solidFill>
                </a:rPr>
                <a:t>Международные коллаборации</a:t>
              </a:r>
              <a:endParaRPr sz="12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97" name="Google Shape;287;p27">
              <a:extLst>
                <a:ext uri="{FF2B5EF4-FFF2-40B4-BE49-F238E27FC236}">
                  <a16:creationId xmlns:a16="http://schemas.microsoft.com/office/drawing/2014/main" id="{98584761-4E84-4443-9F2F-7B675957443C}"/>
                </a:ext>
              </a:extLst>
            </p:cNvPr>
            <p:cNvSpPr/>
            <p:nvPr/>
          </p:nvSpPr>
          <p:spPr>
            <a:xfrm>
              <a:off x="9575772" y="3907913"/>
              <a:ext cx="2004301" cy="644155"/>
            </a:xfrm>
            <a:prstGeom prst="ellipse">
              <a:avLst/>
            </a:prstGeom>
            <a:solidFill>
              <a:srgbClr val="0059A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11" tIns="91411" rIns="91411" bIns="91411" anchor="ctr" anchorCtr="0">
              <a:noAutofit/>
            </a:bodyPr>
            <a:lstStyle/>
            <a:p>
              <a:pPr algn="ctr"/>
              <a:r>
                <a:rPr lang="ru-RU" sz="1200" b="1" i="1" dirty="0">
                  <a:solidFill>
                    <a:srgbClr val="FFFFFF"/>
                  </a:solidFill>
                </a:rPr>
                <a:t>Вузы</a:t>
              </a:r>
              <a:endParaRPr sz="12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98" name="Google Shape;290;p27">
              <a:extLst>
                <a:ext uri="{FF2B5EF4-FFF2-40B4-BE49-F238E27FC236}">
                  <a16:creationId xmlns:a16="http://schemas.microsoft.com/office/drawing/2014/main" id="{D1B25CF8-F903-CE41-9A0B-D1A24933684D}"/>
                </a:ext>
              </a:extLst>
            </p:cNvPr>
            <p:cNvSpPr/>
            <p:nvPr/>
          </p:nvSpPr>
          <p:spPr>
            <a:xfrm>
              <a:off x="10601800" y="4716234"/>
              <a:ext cx="2636963" cy="702848"/>
            </a:xfrm>
            <a:prstGeom prst="ellipse">
              <a:avLst/>
            </a:prstGeom>
            <a:solidFill>
              <a:srgbClr val="0059A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11" tIns="91411" rIns="91411" bIns="91411" anchor="ctr" anchorCtr="0">
              <a:noAutofit/>
            </a:bodyPr>
            <a:lstStyle/>
            <a:p>
              <a:pPr algn="ctr"/>
              <a:r>
                <a:rPr lang="ru-RU" sz="1200" b="1" i="1" dirty="0">
                  <a:solidFill>
                    <a:srgbClr val="FFFFFF"/>
                  </a:solidFill>
                </a:rPr>
                <a:t>Министерства</a:t>
              </a:r>
              <a:endParaRPr sz="12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99" name="Google Shape;296;p27">
              <a:extLst>
                <a:ext uri="{FF2B5EF4-FFF2-40B4-BE49-F238E27FC236}">
                  <a16:creationId xmlns:a16="http://schemas.microsoft.com/office/drawing/2014/main" id="{2F1FB5B3-146A-914D-A8BE-290B45E12BA8}"/>
                </a:ext>
              </a:extLst>
            </p:cNvPr>
            <p:cNvSpPr/>
            <p:nvPr/>
          </p:nvSpPr>
          <p:spPr>
            <a:xfrm>
              <a:off x="9604781" y="2746661"/>
              <a:ext cx="1801383" cy="609599"/>
            </a:xfrm>
            <a:prstGeom prst="ellipse">
              <a:avLst/>
            </a:prstGeom>
            <a:solidFill>
              <a:srgbClr val="0059A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11" tIns="91411" rIns="91411" bIns="91411" anchor="ctr" anchorCtr="0">
              <a:noAutofit/>
            </a:bodyPr>
            <a:lstStyle/>
            <a:p>
              <a:pPr algn="ctr"/>
              <a:r>
                <a:rPr lang="ru-RU" sz="1200" b="1" i="1" dirty="0">
                  <a:solidFill>
                    <a:srgbClr val="FFFFFF"/>
                  </a:solidFill>
                </a:rPr>
                <a:t>Регионы</a:t>
              </a:r>
              <a:endParaRPr sz="12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100" name="Google Shape;269;p27">
              <a:extLst>
                <a:ext uri="{FF2B5EF4-FFF2-40B4-BE49-F238E27FC236}">
                  <a16:creationId xmlns:a16="http://schemas.microsoft.com/office/drawing/2014/main" id="{B8D7267F-A839-DB44-AAC6-061D94A0852F}"/>
                </a:ext>
              </a:extLst>
            </p:cNvPr>
            <p:cNvSpPr/>
            <p:nvPr/>
          </p:nvSpPr>
          <p:spPr>
            <a:xfrm>
              <a:off x="10933821" y="6554222"/>
              <a:ext cx="2275072" cy="594278"/>
            </a:xfrm>
            <a:prstGeom prst="ellipse">
              <a:avLst/>
            </a:prstGeom>
            <a:solidFill>
              <a:srgbClr val="0059A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11" tIns="91411" rIns="91411" bIns="91411" anchor="ctr" anchorCtr="0">
              <a:noAutofit/>
            </a:bodyPr>
            <a:lstStyle/>
            <a:p>
              <a:pPr algn="ctr"/>
              <a:r>
                <a:rPr lang="ru-RU" sz="1200" b="1" i="1" dirty="0">
                  <a:solidFill>
                    <a:srgbClr val="FFFFFF"/>
                  </a:solidFill>
                </a:rPr>
                <a:t>Консорциумы</a:t>
              </a:r>
              <a:endParaRPr sz="12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101" name="Google Shape;353;p29">
              <a:extLst>
                <a:ext uri="{FF2B5EF4-FFF2-40B4-BE49-F238E27FC236}">
                  <a16:creationId xmlns:a16="http://schemas.microsoft.com/office/drawing/2014/main" id="{9A87CCAA-6D4B-D74D-B85D-FE06B6FBC9A6}"/>
                </a:ext>
              </a:extLst>
            </p:cNvPr>
            <p:cNvSpPr/>
            <p:nvPr/>
          </p:nvSpPr>
          <p:spPr>
            <a:xfrm>
              <a:off x="6144080" y="5061307"/>
              <a:ext cx="2394004" cy="627772"/>
            </a:xfrm>
            <a:prstGeom prst="roundRect">
              <a:avLst>
                <a:gd name="adj" fmla="val 16667"/>
              </a:avLst>
            </a:prstGeom>
            <a:solidFill>
              <a:srgbClr val="C4E9FF"/>
            </a:solidFill>
            <a:ln w="12700" cap="flat" cmpd="sng">
              <a:solidFill>
                <a:srgbClr val="0059A9"/>
              </a:solidFill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200" b="1" dirty="0">
                  <a:solidFill>
                    <a:srgbClr val="02509C"/>
                  </a:solidFill>
                  <a:latin typeface="Calibri"/>
                  <a:cs typeface="Calibri"/>
                  <a:sym typeface="Calibri"/>
                </a:rPr>
                <a:t>Инновационная</a:t>
              </a:r>
              <a:endParaRPr sz="1200" b="1" dirty="0">
                <a:solidFill>
                  <a:srgbClr val="02509C"/>
                </a:solidFill>
              </a:endParaRPr>
            </a:p>
          </p:txBody>
        </p:sp>
        <p:sp>
          <p:nvSpPr>
            <p:cNvPr id="102" name="Google Shape;353;p29">
              <a:extLst>
                <a:ext uri="{FF2B5EF4-FFF2-40B4-BE49-F238E27FC236}">
                  <a16:creationId xmlns:a16="http://schemas.microsoft.com/office/drawing/2014/main" id="{DE1B9C77-72F0-0241-A29D-06DE55E85E79}"/>
                </a:ext>
              </a:extLst>
            </p:cNvPr>
            <p:cNvSpPr/>
            <p:nvPr/>
          </p:nvSpPr>
          <p:spPr>
            <a:xfrm>
              <a:off x="6160373" y="5824115"/>
              <a:ext cx="2394004" cy="627772"/>
            </a:xfrm>
            <a:prstGeom prst="roundRect">
              <a:avLst>
                <a:gd name="adj" fmla="val 16667"/>
              </a:avLst>
            </a:prstGeom>
            <a:solidFill>
              <a:srgbClr val="C4E9FF"/>
            </a:solidFill>
            <a:ln w="12700" cap="flat" cmpd="sng">
              <a:solidFill>
                <a:srgbClr val="0059A9"/>
              </a:solidFill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200" b="1" dirty="0">
                  <a:solidFill>
                    <a:srgbClr val="02509C"/>
                  </a:solidFill>
                  <a:latin typeface="Calibri"/>
                  <a:cs typeface="Calibri"/>
                  <a:sym typeface="Calibri"/>
                </a:rPr>
                <a:t>Технологическое предпринимательство</a:t>
              </a:r>
              <a:endParaRPr sz="1200" b="1" dirty="0">
                <a:solidFill>
                  <a:srgbClr val="02509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Выборочный </a:t>
            </a:r>
            <a:r>
              <a:rPr lang="ru-RU" dirty="0" err="1"/>
              <a:t>кап.рем</a:t>
            </a:r>
            <a:r>
              <a:rPr lang="ru-RU" dirty="0"/>
              <a:t>. </a:t>
            </a:r>
            <a:r>
              <a:rPr lang="ru-RU" dirty="0" smtClean="0"/>
              <a:t>М. Жукова 24.  После ремонта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1125537"/>
            <a:ext cx="6892102" cy="5169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1125538"/>
            <a:ext cx="3856038" cy="51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Выборочный </a:t>
            </a:r>
            <a:r>
              <a:rPr lang="ru-RU" dirty="0" err="1"/>
              <a:t>кап.рем</a:t>
            </a:r>
            <a:r>
              <a:rPr lang="ru-RU" dirty="0"/>
              <a:t>. </a:t>
            </a:r>
            <a:r>
              <a:rPr lang="ru-RU" dirty="0" smtClean="0"/>
              <a:t>М. Жукова 24.  После ремонта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045" y="1125537"/>
            <a:ext cx="6910918" cy="5183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35" y="1125537"/>
            <a:ext cx="3887390" cy="518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Выборочный </a:t>
            </a:r>
            <a:r>
              <a:rPr lang="ru-RU" dirty="0" err="1"/>
              <a:t>кап.рем</a:t>
            </a:r>
            <a:r>
              <a:rPr lang="ru-RU" dirty="0"/>
              <a:t>. </a:t>
            </a:r>
            <a:r>
              <a:rPr lang="ru-RU" dirty="0" smtClean="0"/>
              <a:t>Передовиков 14.  До ремонта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136" y="1125538"/>
            <a:ext cx="3441823" cy="5183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556" y="1125538"/>
            <a:ext cx="3113553" cy="518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Выборочный </a:t>
            </a:r>
            <a:r>
              <a:rPr lang="ru-RU" dirty="0" err="1"/>
              <a:t>кап.рем</a:t>
            </a:r>
            <a:r>
              <a:rPr lang="ru-RU" dirty="0"/>
              <a:t>. </a:t>
            </a:r>
            <a:r>
              <a:rPr lang="ru-RU" dirty="0" smtClean="0"/>
              <a:t>Передовиков 14.  До ремонта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1125538"/>
            <a:ext cx="11557000" cy="52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Кампусная</a:t>
            </a:r>
            <a:r>
              <a:rPr lang="ru-RU" dirty="0" smtClean="0"/>
              <a:t> политика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66724"/>
          </a:xfrm>
        </p:spPr>
        <p:txBody>
          <a:bodyPr>
            <a:normAutofit/>
          </a:bodyPr>
          <a:lstStyle/>
          <a:p>
            <a:r>
              <a:rPr lang="ru-RU" dirty="0"/>
              <a:t>Фотоотчет. Выборочный </a:t>
            </a:r>
            <a:r>
              <a:rPr lang="ru-RU" dirty="0" err="1"/>
              <a:t>кап.рем</a:t>
            </a:r>
            <a:r>
              <a:rPr lang="ru-RU" dirty="0"/>
              <a:t>. </a:t>
            </a:r>
            <a:r>
              <a:rPr lang="ru-RU" dirty="0" smtClean="0"/>
              <a:t>Передовиков 14.  После ремонта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547" y="1125538"/>
            <a:ext cx="3887391" cy="5183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379" y="1122612"/>
            <a:ext cx="3889584" cy="5186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1122612"/>
            <a:ext cx="3889584" cy="5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7577"/>
            <a:ext cx="12192000" cy="9518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11. </a:t>
            </a:r>
            <a:r>
              <a:rPr lang="ru-RU" dirty="0">
                <a:effectLst/>
              </a:rPr>
              <a:t>Основные цели и задачи на 2021-2022 учебный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963" y="497577"/>
            <a:ext cx="11557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5A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Реализация программы развития «Приоритет ГУАП 2030»: утверждение проекта программы, исполнение политик, реализация стратегических проектов, формирование ядерных направлений, формирование консорциумов, трансформация базовых процессов вуза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Международная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аккредитация 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Лицензирование новых образовательных программ СПО для филиала ГУАП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Модернизация учебных программ, создание новых привлекательных образовательных курсов для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бакалавриата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специалитета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магистратуры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в учебные планы образовательных программ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бакалавриата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специалитета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магистратуры дисциплин, связанных с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цифровизацией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искусственным интеллектом, дисциплин, направленных на развитие у студентов навыков предпринимательской деятельности, а также дисциплин, связанных с процессами воспитания личности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Утверждение плана мероприятий по формированию нравственной национально-патриотической личности обучающегося 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педагогической нагрузки с помощью применения баз открытых данных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Вступление в Международную ассоциацию обучающих фабрик и Международную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астронавтическую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ассоциацию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Подписание Соглашения о программе двух дипломов с IPSA, Франция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вдвое количества иностранных студентов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Разработка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образоватеьных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программ не менее 10% на иностранном языке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дистанционных образовательных технологий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Разработка онлайн курсов каждым сотрудником НПР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обучающихся по договорам о целевом обучении в приведенном контингенте обучающихся по УГСН до 10%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11. </a:t>
            </a:r>
            <a:r>
              <a:rPr lang="ru-RU" dirty="0">
                <a:effectLst/>
              </a:rPr>
              <a:t>Основные цели и задачи на 2021-2022 учебный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963" y="563678"/>
            <a:ext cx="115570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количества абитуриентов с 100 баллами ЕГЭ и победителей олимпиад до 150 человек в общем объеме программ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бакалавриата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Привлечение талантливой молодежи, увеличение доли обучающихся в НИОКР и социально-ориентированных проектах в рамках мероприятий программы «Молодой ученый»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центров трансфера технологий, поддержки проектов, развития предпринимательских компетенций, продолжение работы по созданию инжинирингового центра ГУАП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эффективности деятельности МИП ГУАП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увеличению объема хоздоговорного финансирования и формированию системы индустриального партнерства (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Ростех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Роскосмос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Минпромторг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ОПК)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критериев в мониторинге деятельности диссертационных советов ГУАП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Продолжение работы по созданию новых диссертационных советов, развитию аспирантуры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совместных проектов с кластерами СПб и секторами НТИ, заключение соглашений с бизнес-инкубаторами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уровня коммерциализации интеллектуальной собственности ГУАП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ГУАП как федеральной инновационной площадки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сессий стратегического планирования, научных сессий,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форсайтов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портала научной и инновационной деятельности и системы управления НИОКР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сотрудничества в научной и инновационной деятельности с промышленными предприятиями и научными учреждениями города, с зарубежными центрами образования и науки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Активная подача качественных заявок на конкурсы </a:t>
            </a:r>
          </a:p>
        </p:txBody>
      </p:sp>
    </p:spTree>
    <p:extLst>
      <p:ext uri="{BB962C8B-B14F-4D97-AF65-F5344CB8AC3E}">
        <p14:creationId xmlns:p14="http://schemas.microsoft.com/office/powerpoint/2010/main" val="34457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11. </a:t>
            </a:r>
            <a:r>
              <a:rPr lang="ru-RU" dirty="0">
                <a:effectLst/>
              </a:rPr>
              <a:t>Основные цели и задачи на 2021-2022 учебный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963" y="566330"/>
            <a:ext cx="11557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качества научно-технической продукции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университета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Реализация мер по внедрению результатов НИОКР в реальный сектор экономики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Увеличить долю сотрудников в составе НПР в возрасте до 39 лет до 40%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Регулярное повышение квалификации НПР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Привлечение в число НПР ГУАП иностранных работников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НПР, владеющим иностранным языком, до 50%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Реализация программы наставничества НПР с целью корректной смены поколений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современной ИТ-среды внутри кампуса и в виртуальном пространстве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Провести мероприятия по снижению потребления энергоресурсов на 3% к 2022 году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Обеспечить доступ 100% кампуса университета для лиц с ограниченными возможностями здоровья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Активизировать работу читальных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залов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увеличения количества мест в общежитиях ГУАП продолжить работу по реализации проекта «Общежитие Гастелло, 16»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Реконструкция главной лестницы в здании кампуса по адресу ул. Гастелло, 15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Продолжить работу по оформлению перепланировок зданий общежитий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ГУАП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Увеличить объем доходов за счет реализации программ ДПО, сокращения неэффективных видов деятельности, продажи лицензий, привлечения инновационных проектов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Продолжить работу по обеспечению соотношения фонда оплаты труда по окладной части и по стимулирующим доплатам на уровне 70:30</a:t>
            </a:r>
          </a:p>
          <a:p>
            <a:pPr>
              <a:spcAft>
                <a:spcPts val="600"/>
              </a:spcAft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11. </a:t>
            </a:r>
            <a:r>
              <a:rPr lang="ru-RU" dirty="0">
                <a:effectLst/>
              </a:rPr>
              <a:t>Основные цели и задачи на 2021-2022 учебный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963" y="585711"/>
            <a:ext cx="11557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Обеспечить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соблюдение стратегических показателей деятельности вуза на основе удержания доли фонда отплаты труда в структуре расходов на уровне не более 70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Обеспечить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цифровизацию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инфраструктуры путем приобретения и обновления серверного, коммутационного, мультимедийного и иного оборудования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Создать цифровые двойники всех процессов, а также обеспечить процесс сбора данных цифрового следа и интеграцию с внешними системами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Обеспечить переход вуза к управлению, основанному на использовании системы каталогов открытых данных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Создавать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клиенториентированную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среду для получения услуг в цифровом виде</a:t>
            </a:r>
          </a:p>
          <a:p>
            <a:pPr>
              <a:spcAft>
                <a:spcPts val="600"/>
              </a:spcAft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6"/>
            <a:ext cx="12191999" cy="431800"/>
          </a:xfrm>
        </p:spPr>
        <p:txBody>
          <a:bodyPr/>
          <a:lstStyle/>
          <a:p>
            <a:pPr marL="265113"/>
            <a:r>
              <a:rPr lang="ru-RU" dirty="0"/>
              <a:t>Трансформация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61950" algn="l"/>
            <a:r>
              <a:rPr lang="ru-RU" dirty="0" smtClean="0"/>
              <a:t>1. Стратегическое позиционирование</a:t>
            </a:r>
            <a:endParaRPr lang="ru-RU" dirty="0"/>
          </a:p>
        </p:txBody>
      </p:sp>
      <p:sp>
        <p:nvSpPr>
          <p:cNvPr id="64" name="Google Shape;263;p27"/>
          <p:cNvSpPr/>
          <p:nvPr/>
        </p:nvSpPr>
        <p:spPr>
          <a:xfrm>
            <a:off x="1634284" y="1066179"/>
            <a:ext cx="9096938" cy="2342513"/>
          </a:xfrm>
          <a:prstGeom prst="triangle">
            <a:avLst>
              <a:gd name="adj" fmla="val 4980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64;p27"/>
          <p:cNvSpPr/>
          <p:nvPr/>
        </p:nvSpPr>
        <p:spPr>
          <a:xfrm>
            <a:off x="5597189" y="2895314"/>
            <a:ext cx="1127837" cy="501261"/>
          </a:xfrm>
          <a:prstGeom prst="rect">
            <a:avLst/>
          </a:prstGeom>
          <a:solidFill>
            <a:srgbClr val="0059A9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ГУАП</a:t>
            </a: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66" name="Google Shape;265;p27"/>
          <p:cNvSpPr/>
          <p:nvPr/>
        </p:nvSpPr>
        <p:spPr>
          <a:xfrm>
            <a:off x="797199" y="4506801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Индустрия 4.0</a:t>
            </a:r>
            <a:endParaRPr sz="800" dirty="0"/>
          </a:p>
        </p:txBody>
      </p:sp>
      <p:sp>
        <p:nvSpPr>
          <p:cNvPr id="67" name="Google Shape;266;p27"/>
          <p:cNvSpPr/>
          <p:nvPr/>
        </p:nvSpPr>
        <p:spPr>
          <a:xfrm>
            <a:off x="797199" y="4809072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Транспорт </a:t>
            </a:r>
          </a:p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и мобильность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267;p27"/>
          <p:cNvSpPr/>
          <p:nvPr/>
        </p:nvSpPr>
        <p:spPr>
          <a:xfrm>
            <a:off x="797199" y="5108579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Энергетика</a:t>
            </a:r>
            <a:endParaRPr sz="800" dirty="0"/>
          </a:p>
        </p:txBody>
      </p:sp>
      <p:cxnSp>
        <p:nvCxnSpPr>
          <p:cNvPr id="69" name="Google Shape;268;p27"/>
          <p:cNvCxnSpPr>
            <a:stCxn id="116" idx="0"/>
            <a:endCxn id="65" idx="2"/>
          </p:cNvCxnSpPr>
          <p:nvPr/>
        </p:nvCxnSpPr>
        <p:spPr>
          <a:xfrm flipV="1">
            <a:off x="1325596" y="3396575"/>
            <a:ext cx="4835511" cy="213844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0" name="Google Shape;271;p27"/>
          <p:cNvSpPr/>
          <p:nvPr/>
        </p:nvSpPr>
        <p:spPr>
          <a:xfrm>
            <a:off x="3231715" y="4330362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>
                <a:latin typeface="Calibri"/>
                <a:ea typeface="Calibri"/>
                <a:cs typeface="Calibri"/>
                <a:sym typeface="Calibri"/>
              </a:rPr>
              <a:t>ARTEMIS</a:t>
            </a:r>
            <a:endParaRPr sz="800"/>
          </a:p>
        </p:txBody>
      </p:sp>
      <p:sp>
        <p:nvSpPr>
          <p:cNvPr id="71" name="Google Shape;272;p27"/>
          <p:cNvSpPr/>
          <p:nvPr/>
        </p:nvSpPr>
        <p:spPr>
          <a:xfrm>
            <a:off x="3231715" y="4643684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>
                <a:latin typeface="Calibri"/>
                <a:ea typeface="Calibri"/>
                <a:cs typeface="Calibri"/>
                <a:sym typeface="Calibri"/>
              </a:rPr>
              <a:t>WorldSkills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273;p27"/>
          <p:cNvSpPr/>
          <p:nvPr/>
        </p:nvSpPr>
        <p:spPr>
          <a:xfrm>
            <a:off x="3231715" y="5695201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>
                <a:latin typeface="Calibri"/>
                <a:ea typeface="Calibri"/>
                <a:cs typeface="Calibri"/>
                <a:sym typeface="Calibri"/>
              </a:rPr>
              <a:t>IEEE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274;p27"/>
          <p:cNvSpPr txBox="1"/>
          <p:nvPr/>
        </p:nvSpPr>
        <p:spPr>
          <a:xfrm>
            <a:off x="3607703" y="4823593"/>
            <a:ext cx="261145" cy="32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r>
              <a:rPr lang="ru-RU" sz="800">
                <a:solidFill>
                  <a:srgbClr val="0059A9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800">
              <a:solidFill>
                <a:srgbClr val="0059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275;p27"/>
          <p:cNvSpPr/>
          <p:nvPr/>
        </p:nvSpPr>
        <p:spPr>
          <a:xfrm>
            <a:off x="3231715" y="5995323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PEGASUS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276;p27"/>
          <p:cNvSpPr/>
          <p:nvPr/>
        </p:nvSpPr>
        <p:spPr>
          <a:xfrm>
            <a:off x="3231715" y="5389137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en" sz="800" dirty="0">
                <a:latin typeface="Calibri"/>
                <a:ea typeface="Calibri"/>
                <a:cs typeface="Calibri"/>
                <a:sym typeface="Calibri"/>
              </a:rPr>
              <a:t>ITU 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" name="Google Shape;277;p27"/>
          <p:cNvCxnSpPr>
            <a:stCxn id="117" idx="0"/>
            <a:endCxn id="65" idx="2"/>
          </p:cNvCxnSpPr>
          <p:nvPr/>
        </p:nvCxnSpPr>
        <p:spPr>
          <a:xfrm flipV="1">
            <a:off x="3817887" y="3396575"/>
            <a:ext cx="2343221" cy="166301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7" name="Google Shape;280;p27"/>
          <p:cNvSpPr/>
          <p:nvPr/>
        </p:nvSpPr>
        <p:spPr>
          <a:xfrm>
            <a:off x="5521072" y="4341173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>
                <a:latin typeface="Calibri"/>
                <a:ea typeface="Calibri"/>
                <a:cs typeface="Calibri"/>
                <a:sym typeface="Calibri"/>
              </a:rPr>
              <a:t>Сколтех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81;p27"/>
          <p:cNvSpPr/>
          <p:nvPr/>
        </p:nvSpPr>
        <p:spPr>
          <a:xfrm>
            <a:off x="5521072" y="5343807"/>
            <a:ext cx="1002633" cy="6723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Зарубежные </a:t>
            </a:r>
            <a:r>
              <a:rPr lang="ru-RU" sz="800" dirty="0" smtClean="0">
                <a:latin typeface="Calibri"/>
                <a:ea typeface="Calibri"/>
                <a:cs typeface="Calibri"/>
                <a:sym typeface="Calibri"/>
              </a:rPr>
              <a:t>вузы, </a:t>
            </a:r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участники международных </a:t>
            </a:r>
            <a:r>
              <a:rPr lang="ru-RU" sz="800" dirty="0" err="1">
                <a:latin typeface="Calibri"/>
                <a:ea typeface="Calibri"/>
                <a:cs typeface="Calibri"/>
                <a:sym typeface="Calibri"/>
              </a:rPr>
              <a:t>коллабораций</a:t>
            </a:r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dirty="0"/>
          </a:p>
        </p:txBody>
      </p:sp>
      <p:sp>
        <p:nvSpPr>
          <p:cNvPr id="79" name="Google Shape;282;p27"/>
          <p:cNvSpPr txBox="1"/>
          <p:nvPr/>
        </p:nvSpPr>
        <p:spPr>
          <a:xfrm>
            <a:off x="5897061" y="5085061"/>
            <a:ext cx="261145" cy="32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r>
              <a:rPr lang="ru-RU" sz="800">
                <a:solidFill>
                  <a:srgbClr val="0059A9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800">
              <a:solidFill>
                <a:srgbClr val="0059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283;p27"/>
          <p:cNvSpPr/>
          <p:nvPr/>
        </p:nvSpPr>
        <p:spPr>
          <a:xfrm>
            <a:off x="5521072" y="4654495"/>
            <a:ext cx="1002633" cy="4955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>
                <a:latin typeface="Calibri"/>
                <a:ea typeface="Calibri"/>
                <a:cs typeface="Calibri"/>
                <a:sym typeface="Calibri"/>
              </a:rPr>
              <a:t>Имеющиеся зарубежные партнерские вузы</a:t>
            </a:r>
            <a:endParaRPr sz="800"/>
          </a:p>
        </p:txBody>
      </p:sp>
      <p:cxnSp>
        <p:nvCxnSpPr>
          <p:cNvPr id="81" name="Google Shape;284;p27"/>
          <p:cNvCxnSpPr>
            <a:cxnSpLocks/>
            <a:stCxn id="78" idx="1"/>
          </p:cNvCxnSpPr>
          <p:nvPr/>
        </p:nvCxnSpPr>
        <p:spPr>
          <a:xfrm flipH="1" flipV="1">
            <a:off x="4423199" y="5679608"/>
            <a:ext cx="1097873" cy="399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2" name="Google Shape;286;p27"/>
          <p:cNvCxnSpPr>
            <a:cxnSpLocks/>
            <a:stCxn id="118" idx="0"/>
            <a:endCxn id="65" idx="2"/>
          </p:cNvCxnSpPr>
          <p:nvPr/>
        </p:nvCxnSpPr>
        <p:spPr>
          <a:xfrm flipV="1">
            <a:off x="6012298" y="3396575"/>
            <a:ext cx="148809" cy="192141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3" name="Google Shape;288;p27"/>
          <p:cNvSpPr/>
          <p:nvPr/>
        </p:nvSpPr>
        <p:spPr>
          <a:xfrm>
            <a:off x="8975535" y="4333065"/>
            <a:ext cx="1002522" cy="2506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Минобрнауки</a:t>
            </a:r>
            <a:endParaRPr sz="800" dirty="0"/>
          </a:p>
        </p:txBody>
      </p:sp>
      <p:cxnSp>
        <p:nvCxnSpPr>
          <p:cNvPr id="84" name="Google Shape;289;p27"/>
          <p:cNvCxnSpPr>
            <a:stCxn id="119" idx="0"/>
            <a:endCxn id="65" idx="2"/>
          </p:cNvCxnSpPr>
          <p:nvPr/>
        </p:nvCxnSpPr>
        <p:spPr>
          <a:xfrm flipH="1" flipV="1">
            <a:off x="6161107" y="3396575"/>
            <a:ext cx="3359548" cy="159548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5" name="Google Shape;291;p27"/>
          <p:cNvSpPr/>
          <p:nvPr/>
        </p:nvSpPr>
        <p:spPr>
          <a:xfrm>
            <a:off x="10780201" y="4365879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Санкт-Петербург</a:t>
            </a:r>
            <a:endParaRPr sz="800" dirty="0"/>
          </a:p>
        </p:txBody>
      </p:sp>
      <p:sp>
        <p:nvSpPr>
          <p:cNvPr id="86" name="Google Shape;292;p27"/>
          <p:cNvSpPr/>
          <p:nvPr/>
        </p:nvSpPr>
        <p:spPr>
          <a:xfrm>
            <a:off x="10780201" y="4804531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Сахалинская область</a:t>
            </a:r>
            <a:endParaRPr sz="800" dirty="0">
              <a:latin typeface="Calibri"/>
              <a:ea typeface="Calibri"/>
              <a:cs typeface="Calibri"/>
            </a:endParaRPr>
          </a:p>
        </p:txBody>
      </p:sp>
      <p:sp>
        <p:nvSpPr>
          <p:cNvPr id="87" name="Google Shape;293;p27"/>
          <p:cNvSpPr txBox="1"/>
          <p:nvPr/>
        </p:nvSpPr>
        <p:spPr>
          <a:xfrm>
            <a:off x="11159837" y="4545787"/>
            <a:ext cx="261073" cy="32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r>
              <a:rPr lang="ru-RU" sz="800">
                <a:solidFill>
                  <a:srgbClr val="0059A9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800">
              <a:solidFill>
                <a:srgbClr val="0059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294;p27"/>
          <p:cNvSpPr/>
          <p:nvPr/>
        </p:nvSpPr>
        <p:spPr>
          <a:xfrm>
            <a:off x="10780201" y="5389137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Другие регионы РФ</a:t>
            </a:r>
            <a:endParaRPr sz="800" dirty="0"/>
          </a:p>
        </p:txBody>
      </p:sp>
      <p:cxnSp>
        <p:nvCxnSpPr>
          <p:cNvPr id="89" name="Google Shape;295;p27"/>
          <p:cNvCxnSpPr>
            <a:stCxn id="120" idx="0"/>
            <a:endCxn id="65" idx="2"/>
          </p:cNvCxnSpPr>
          <p:nvPr/>
        </p:nvCxnSpPr>
        <p:spPr>
          <a:xfrm flipH="1" flipV="1">
            <a:off x="6161107" y="3396575"/>
            <a:ext cx="5092253" cy="137082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0" name="Google Shape;298;p27"/>
          <p:cNvSpPr/>
          <p:nvPr/>
        </p:nvSpPr>
        <p:spPr>
          <a:xfrm>
            <a:off x="8975535" y="4771716"/>
            <a:ext cx="1002522" cy="2506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>
                <a:latin typeface="Calibri"/>
                <a:ea typeface="Calibri"/>
                <a:cs typeface="Calibri"/>
                <a:sym typeface="Calibri"/>
              </a:rPr>
              <a:t>Минкомсвязи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299;p27"/>
          <p:cNvSpPr/>
          <p:nvPr/>
        </p:nvSpPr>
        <p:spPr>
          <a:xfrm>
            <a:off x="8975535" y="5085041"/>
            <a:ext cx="1002522" cy="2506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Минпромторг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300;p27"/>
          <p:cNvSpPr txBox="1"/>
          <p:nvPr/>
        </p:nvSpPr>
        <p:spPr>
          <a:xfrm>
            <a:off x="9351523" y="4512971"/>
            <a:ext cx="261073" cy="32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r>
              <a:rPr lang="ru-RU" sz="800">
                <a:solidFill>
                  <a:srgbClr val="0059A9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800">
              <a:solidFill>
                <a:srgbClr val="0059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302;p27"/>
          <p:cNvSpPr/>
          <p:nvPr/>
        </p:nvSpPr>
        <p:spPr>
          <a:xfrm>
            <a:off x="981674" y="1938788"/>
            <a:ext cx="2504609" cy="675658"/>
          </a:xfrm>
          <a:prstGeom prst="rect">
            <a:avLst/>
          </a:prstGeom>
          <a:solidFill>
            <a:srgbClr val="CB1357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1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Аэрокосмос</a:t>
            </a: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94" name="Google Shape;303;p27"/>
          <p:cNvSpPr/>
          <p:nvPr/>
        </p:nvSpPr>
        <p:spPr>
          <a:xfrm>
            <a:off x="3614129" y="1938788"/>
            <a:ext cx="2494139" cy="675658"/>
          </a:xfrm>
          <a:prstGeom prst="rect">
            <a:avLst/>
          </a:prstGeom>
          <a:solidFill>
            <a:srgbClr val="CB1357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Приборостроение</a:t>
            </a: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304;p27"/>
          <p:cNvSpPr/>
          <p:nvPr/>
        </p:nvSpPr>
        <p:spPr>
          <a:xfrm>
            <a:off x="6180556" y="1938788"/>
            <a:ext cx="2494141" cy="675658"/>
          </a:xfrm>
          <a:prstGeom prst="rect">
            <a:avLst/>
          </a:prstGeom>
          <a:solidFill>
            <a:srgbClr val="CB1357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ИТ и ИИ</a:t>
            </a: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305;p27"/>
          <p:cNvSpPr/>
          <p:nvPr/>
        </p:nvSpPr>
        <p:spPr>
          <a:xfrm>
            <a:off x="8774995" y="1938788"/>
            <a:ext cx="2504609" cy="675658"/>
          </a:xfrm>
          <a:prstGeom prst="rect">
            <a:avLst/>
          </a:prstGeom>
          <a:solidFill>
            <a:srgbClr val="CB1357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Глобальные проблемы современности</a:t>
            </a: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306;p27"/>
          <p:cNvCxnSpPr>
            <a:stCxn id="93" idx="2"/>
            <a:endCxn id="65" idx="0"/>
          </p:cNvCxnSpPr>
          <p:nvPr/>
        </p:nvCxnSpPr>
        <p:spPr>
          <a:xfrm>
            <a:off x="2233978" y="2614445"/>
            <a:ext cx="3927129" cy="280869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104" name="Google Shape;307;p27"/>
          <p:cNvCxnSpPr>
            <a:stCxn id="94" idx="2"/>
            <a:endCxn id="65" idx="0"/>
          </p:cNvCxnSpPr>
          <p:nvPr/>
        </p:nvCxnSpPr>
        <p:spPr>
          <a:xfrm>
            <a:off x="4861199" y="2614445"/>
            <a:ext cx="1299908" cy="280869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105" name="Google Shape;308;p27"/>
          <p:cNvCxnSpPr>
            <a:stCxn id="95" idx="2"/>
            <a:endCxn id="65" idx="0"/>
          </p:cNvCxnSpPr>
          <p:nvPr/>
        </p:nvCxnSpPr>
        <p:spPr>
          <a:xfrm flipH="1">
            <a:off x="6161107" y="2614445"/>
            <a:ext cx="1266519" cy="280869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06" name="Google Shape;310;p27"/>
          <p:cNvSpPr txBox="1"/>
          <p:nvPr/>
        </p:nvSpPr>
        <p:spPr>
          <a:xfrm flipH="1">
            <a:off x="3653995" y="1409249"/>
            <a:ext cx="804727" cy="56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algn="ctr"/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РАН</a:t>
            </a:r>
            <a:endParaRPr sz="1400" dirty="0"/>
          </a:p>
        </p:txBody>
      </p:sp>
      <p:sp>
        <p:nvSpPr>
          <p:cNvPr id="107" name="Google Shape;311;p27"/>
          <p:cNvSpPr txBox="1"/>
          <p:nvPr/>
        </p:nvSpPr>
        <p:spPr>
          <a:xfrm>
            <a:off x="5097024" y="1401350"/>
            <a:ext cx="820292" cy="56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r>
              <a:rPr lang="ru-RU" sz="1400">
                <a:latin typeface="Calibri"/>
                <a:ea typeface="Calibri"/>
                <a:cs typeface="Calibri"/>
                <a:sym typeface="Calibri"/>
              </a:rPr>
              <a:t>НОЦ</a:t>
            </a:r>
            <a:endParaRPr sz="1400"/>
          </a:p>
        </p:txBody>
      </p:sp>
      <p:sp>
        <p:nvSpPr>
          <p:cNvPr id="108" name="Google Shape;312;p27"/>
          <p:cNvSpPr txBox="1"/>
          <p:nvPr/>
        </p:nvSpPr>
        <p:spPr>
          <a:xfrm>
            <a:off x="7615720" y="1390960"/>
            <a:ext cx="1252102" cy="49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algn="ctr"/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Рынки</a:t>
            </a:r>
            <a:endParaRPr sz="1400" dirty="0"/>
          </a:p>
        </p:txBody>
      </p:sp>
      <p:sp>
        <p:nvSpPr>
          <p:cNvPr id="109" name="Google Shape;313;p27"/>
          <p:cNvSpPr txBox="1"/>
          <p:nvPr/>
        </p:nvSpPr>
        <p:spPr>
          <a:xfrm>
            <a:off x="6067794" y="1429125"/>
            <a:ext cx="1328603" cy="49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algn="ctr"/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НИИ</a:t>
            </a:r>
            <a:endParaRPr sz="1400" dirty="0"/>
          </a:p>
        </p:txBody>
      </p:sp>
      <p:cxnSp>
        <p:nvCxnSpPr>
          <p:cNvPr id="110" name="Google Shape;314;p27"/>
          <p:cNvCxnSpPr/>
          <p:nvPr/>
        </p:nvCxnSpPr>
        <p:spPr>
          <a:xfrm>
            <a:off x="3276091" y="1724649"/>
            <a:ext cx="5730560" cy="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" name="Google Shape;315;p27"/>
          <p:cNvCxnSpPr/>
          <p:nvPr/>
        </p:nvCxnSpPr>
        <p:spPr>
          <a:xfrm>
            <a:off x="4014771" y="1750139"/>
            <a:ext cx="0" cy="107039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2" name="Google Shape;316;p27"/>
          <p:cNvCxnSpPr/>
          <p:nvPr/>
        </p:nvCxnSpPr>
        <p:spPr>
          <a:xfrm>
            <a:off x="5464476" y="1750139"/>
            <a:ext cx="0" cy="107039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" name="Google Shape;317;p27"/>
          <p:cNvCxnSpPr/>
          <p:nvPr/>
        </p:nvCxnSpPr>
        <p:spPr>
          <a:xfrm>
            <a:off x="6739332" y="1750139"/>
            <a:ext cx="0" cy="107039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4" name="Google Shape;318;p27"/>
          <p:cNvCxnSpPr/>
          <p:nvPr/>
        </p:nvCxnSpPr>
        <p:spPr>
          <a:xfrm>
            <a:off x="8255563" y="1750139"/>
            <a:ext cx="0" cy="107039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5" name="Google Shape;319;p27"/>
          <p:cNvSpPr/>
          <p:nvPr/>
        </p:nvSpPr>
        <p:spPr>
          <a:xfrm>
            <a:off x="4677019" y="796322"/>
            <a:ext cx="2893215" cy="543275"/>
          </a:xfrm>
          <a:prstGeom prst="rect">
            <a:avLst/>
          </a:prstGeom>
          <a:solidFill>
            <a:srgbClr val="CB1358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Цель:</a:t>
            </a:r>
            <a:endParaRPr sz="1400" dirty="0">
              <a:solidFill>
                <a:srgbClr val="FFFFFF"/>
              </a:solidFill>
            </a:endParaRPr>
          </a:p>
          <a:p>
            <a:pPr algn="ctr"/>
            <a:r>
              <a:rPr lang="ru-RU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Ведущий инженерный вуз</a:t>
            </a:r>
            <a:endParaRPr lang="en-US" sz="1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269;p27"/>
          <p:cNvSpPr/>
          <p:nvPr/>
        </p:nvSpPr>
        <p:spPr>
          <a:xfrm>
            <a:off x="436019" y="3610419"/>
            <a:ext cx="1779153" cy="517167"/>
          </a:xfrm>
          <a:prstGeom prst="ellipse">
            <a:avLst/>
          </a:prstGeom>
          <a:solidFill>
            <a:srgbClr val="0059A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ctr"/>
            <a:r>
              <a:rPr lang="ru-RU" sz="1000" b="1" i="1" dirty="0">
                <a:solidFill>
                  <a:srgbClr val="FFFFFF"/>
                </a:solidFill>
              </a:rPr>
              <a:t>Отрасли</a:t>
            </a:r>
            <a:endParaRPr sz="1000" b="1" i="1" dirty="0">
              <a:solidFill>
                <a:srgbClr val="FFFFFF"/>
              </a:solidFill>
            </a:endParaRPr>
          </a:p>
        </p:txBody>
      </p:sp>
      <p:sp>
        <p:nvSpPr>
          <p:cNvPr id="117" name="Google Shape;278;p27"/>
          <p:cNvSpPr/>
          <p:nvPr/>
        </p:nvSpPr>
        <p:spPr>
          <a:xfrm>
            <a:off x="2643230" y="3562876"/>
            <a:ext cx="2349313" cy="673244"/>
          </a:xfrm>
          <a:prstGeom prst="ellipse">
            <a:avLst/>
          </a:prstGeom>
          <a:solidFill>
            <a:srgbClr val="0059A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ctr"/>
            <a:r>
              <a:rPr lang="ru-RU" sz="1000" b="1" i="1" dirty="0">
                <a:solidFill>
                  <a:srgbClr val="FFFFFF"/>
                </a:solidFill>
              </a:rPr>
              <a:t>Международные коллаборации</a:t>
            </a:r>
            <a:endParaRPr sz="1000" b="1" i="1" dirty="0">
              <a:solidFill>
                <a:srgbClr val="FFFFFF"/>
              </a:solidFill>
            </a:endParaRPr>
          </a:p>
        </p:txBody>
      </p:sp>
      <p:sp>
        <p:nvSpPr>
          <p:cNvPr id="118" name="Google Shape;287;p27"/>
          <p:cNvSpPr/>
          <p:nvPr/>
        </p:nvSpPr>
        <p:spPr>
          <a:xfrm>
            <a:off x="5432112" y="3588716"/>
            <a:ext cx="1160372" cy="560572"/>
          </a:xfrm>
          <a:prstGeom prst="ellipse">
            <a:avLst/>
          </a:prstGeom>
          <a:solidFill>
            <a:srgbClr val="0059A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ctr"/>
            <a:r>
              <a:rPr lang="ru-RU" sz="1000" b="1" i="1" dirty="0">
                <a:solidFill>
                  <a:srgbClr val="FFFFFF"/>
                </a:solidFill>
              </a:rPr>
              <a:t>Вузы</a:t>
            </a:r>
            <a:endParaRPr sz="1000" b="1" i="1" dirty="0">
              <a:solidFill>
                <a:srgbClr val="FFFFFF"/>
              </a:solidFill>
            </a:endParaRPr>
          </a:p>
        </p:txBody>
      </p:sp>
      <p:sp>
        <p:nvSpPr>
          <p:cNvPr id="119" name="Google Shape;290;p27"/>
          <p:cNvSpPr/>
          <p:nvPr/>
        </p:nvSpPr>
        <p:spPr>
          <a:xfrm>
            <a:off x="8523631" y="3556123"/>
            <a:ext cx="1994048" cy="611650"/>
          </a:xfrm>
          <a:prstGeom prst="ellipse">
            <a:avLst/>
          </a:prstGeom>
          <a:solidFill>
            <a:srgbClr val="0059A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ctr"/>
            <a:r>
              <a:rPr lang="ru-RU" sz="1000" b="1" i="1" dirty="0">
                <a:solidFill>
                  <a:srgbClr val="FFFFFF"/>
                </a:solidFill>
              </a:rPr>
              <a:t>Министерства</a:t>
            </a:r>
            <a:endParaRPr sz="1000" b="1" i="1" dirty="0">
              <a:solidFill>
                <a:srgbClr val="FFFFFF"/>
              </a:solidFill>
            </a:endParaRPr>
          </a:p>
        </p:txBody>
      </p:sp>
      <p:sp>
        <p:nvSpPr>
          <p:cNvPr id="120" name="Google Shape;296;p27"/>
          <p:cNvSpPr/>
          <p:nvPr/>
        </p:nvSpPr>
        <p:spPr>
          <a:xfrm>
            <a:off x="10555725" y="3533657"/>
            <a:ext cx="1395270" cy="596801"/>
          </a:xfrm>
          <a:prstGeom prst="ellipse">
            <a:avLst/>
          </a:prstGeom>
          <a:solidFill>
            <a:srgbClr val="0059A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ctr"/>
            <a:r>
              <a:rPr lang="ru-RU" sz="1000" b="1" i="1" dirty="0">
                <a:solidFill>
                  <a:srgbClr val="FFFFFF"/>
                </a:solidFill>
              </a:rPr>
              <a:t>Регионы</a:t>
            </a:r>
            <a:endParaRPr sz="1000" b="1" i="1" dirty="0">
              <a:solidFill>
                <a:srgbClr val="FFFFFF"/>
              </a:solidFill>
            </a:endParaRPr>
          </a:p>
        </p:txBody>
      </p:sp>
      <p:sp>
        <p:nvSpPr>
          <p:cNvPr id="121" name="Google Shape;267;p27">
            <a:extLst>
              <a:ext uri="{FF2B5EF4-FFF2-40B4-BE49-F238E27FC236}">
                <a16:creationId xmlns:a16="http://schemas.microsoft.com/office/drawing/2014/main" id="{81485965-2BFA-AA4A-9088-4CC5D0AA2AB3}"/>
              </a:ext>
            </a:extLst>
          </p:cNvPr>
          <p:cNvSpPr/>
          <p:nvPr/>
        </p:nvSpPr>
        <p:spPr>
          <a:xfrm>
            <a:off x="797199" y="5408611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Техносферная безопасность</a:t>
            </a:r>
            <a:endParaRPr sz="800" dirty="0"/>
          </a:p>
        </p:txBody>
      </p:sp>
      <p:sp>
        <p:nvSpPr>
          <p:cNvPr id="122" name="Google Shape;274;p27">
            <a:extLst>
              <a:ext uri="{FF2B5EF4-FFF2-40B4-BE49-F238E27FC236}">
                <a16:creationId xmlns:a16="http://schemas.microsoft.com/office/drawing/2014/main" id="{D9E2F36B-8A6E-D44B-98E8-B3083D523F81}"/>
              </a:ext>
            </a:extLst>
          </p:cNvPr>
          <p:cNvSpPr txBox="1"/>
          <p:nvPr/>
        </p:nvSpPr>
        <p:spPr>
          <a:xfrm>
            <a:off x="1113354" y="5584464"/>
            <a:ext cx="362931" cy="32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algn="ctr"/>
            <a:r>
              <a:rPr lang="ru-RU" sz="800" dirty="0">
                <a:solidFill>
                  <a:srgbClr val="0059A9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800" dirty="0">
              <a:solidFill>
                <a:srgbClr val="0059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Закрывающая фигурная скобка 14">
            <a:extLst>
              <a:ext uri="{FF2B5EF4-FFF2-40B4-BE49-F238E27FC236}">
                <a16:creationId xmlns:a16="http://schemas.microsoft.com/office/drawing/2014/main" id="{0557EBCC-ACBB-EA4D-A71A-D1179D863C0A}"/>
              </a:ext>
            </a:extLst>
          </p:cNvPr>
          <p:cNvSpPr/>
          <p:nvPr/>
        </p:nvSpPr>
        <p:spPr>
          <a:xfrm>
            <a:off x="4322543" y="5121840"/>
            <a:ext cx="169767" cy="1145021"/>
          </a:xfrm>
          <a:prstGeom prst="righ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ru-RU" sz="800"/>
          </a:p>
        </p:txBody>
      </p:sp>
      <p:sp>
        <p:nvSpPr>
          <p:cNvPr id="124" name="Google Shape;276;p27">
            <a:extLst>
              <a:ext uri="{FF2B5EF4-FFF2-40B4-BE49-F238E27FC236}">
                <a16:creationId xmlns:a16="http://schemas.microsoft.com/office/drawing/2014/main" id="{A1A1028E-67AE-3445-8D22-3A7D9AE9E409}"/>
              </a:ext>
            </a:extLst>
          </p:cNvPr>
          <p:cNvSpPr/>
          <p:nvPr/>
        </p:nvSpPr>
        <p:spPr>
          <a:xfrm>
            <a:off x="3242266" y="5080775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IALF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309;p27"/>
          <p:cNvCxnSpPr>
            <a:stCxn id="96" idx="2"/>
            <a:endCxn id="65" idx="0"/>
          </p:cNvCxnSpPr>
          <p:nvPr/>
        </p:nvCxnSpPr>
        <p:spPr>
          <a:xfrm flipH="1">
            <a:off x="6161107" y="2614445"/>
            <a:ext cx="3866191" cy="280869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26" name="Google Shape;292;p27"/>
          <p:cNvSpPr/>
          <p:nvPr/>
        </p:nvSpPr>
        <p:spPr>
          <a:xfrm>
            <a:off x="10780201" y="5096409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Вологодская область</a:t>
            </a:r>
            <a:endParaRPr sz="800" dirty="0">
              <a:latin typeface="Calibri"/>
              <a:ea typeface="Calibri"/>
              <a:cs typeface="Calibri"/>
            </a:endParaRPr>
          </a:p>
        </p:txBody>
      </p:sp>
      <p:sp>
        <p:nvSpPr>
          <p:cNvPr id="127" name="Google Shape;274;p27">
            <a:extLst>
              <a:ext uri="{FF2B5EF4-FFF2-40B4-BE49-F238E27FC236}">
                <a16:creationId xmlns:a16="http://schemas.microsoft.com/office/drawing/2014/main" id="{D9E2F36B-8A6E-D44B-98E8-B3083D523F81}"/>
              </a:ext>
            </a:extLst>
          </p:cNvPr>
          <p:cNvSpPr txBox="1"/>
          <p:nvPr/>
        </p:nvSpPr>
        <p:spPr>
          <a:xfrm>
            <a:off x="1113354" y="5648046"/>
            <a:ext cx="362931" cy="32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algn="ctr"/>
            <a:r>
              <a:rPr lang="ru-RU" sz="800" dirty="0">
                <a:solidFill>
                  <a:srgbClr val="0059A9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800" dirty="0">
              <a:solidFill>
                <a:srgbClr val="0059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267;p27">
            <a:extLst>
              <a:ext uri="{FF2B5EF4-FFF2-40B4-BE49-F238E27FC236}">
                <a16:creationId xmlns:a16="http://schemas.microsoft.com/office/drawing/2014/main" id="{81485965-2BFA-AA4A-9088-4CC5D0AA2AB3}"/>
              </a:ext>
            </a:extLst>
          </p:cNvPr>
          <p:cNvSpPr/>
          <p:nvPr/>
        </p:nvSpPr>
        <p:spPr>
          <a:xfrm>
            <a:off x="933909" y="5936686"/>
            <a:ext cx="714190" cy="15895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cs typeface="Calibri"/>
                <a:sym typeface="Calibri"/>
              </a:rPr>
              <a:t>Роскосмос</a:t>
            </a:r>
            <a:endParaRPr sz="800" dirty="0"/>
          </a:p>
        </p:txBody>
      </p:sp>
      <p:sp>
        <p:nvSpPr>
          <p:cNvPr id="129" name="Google Shape;267;p27">
            <a:extLst>
              <a:ext uri="{FF2B5EF4-FFF2-40B4-BE49-F238E27FC236}">
                <a16:creationId xmlns:a16="http://schemas.microsoft.com/office/drawing/2014/main" id="{81485965-2BFA-AA4A-9088-4CC5D0AA2AB3}"/>
              </a:ext>
            </a:extLst>
          </p:cNvPr>
          <p:cNvSpPr/>
          <p:nvPr/>
        </p:nvSpPr>
        <p:spPr>
          <a:xfrm>
            <a:off x="937724" y="6141532"/>
            <a:ext cx="714190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cs typeface="Calibri"/>
                <a:sym typeface="Calibri"/>
              </a:rPr>
              <a:t>Росатом</a:t>
            </a:r>
            <a:endParaRPr sz="800" dirty="0"/>
          </a:p>
        </p:txBody>
      </p:sp>
      <p:sp>
        <p:nvSpPr>
          <p:cNvPr id="130" name="Google Shape;267;p27">
            <a:extLst>
              <a:ext uri="{FF2B5EF4-FFF2-40B4-BE49-F238E27FC236}">
                <a16:creationId xmlns:a16="http://schemas.microsoft.com/office/drawing/2014/main" id="{81485965-2BFA-AA4A-9088-4CC5D0AA2AB3}"/>
              </a:ext>
            </a:extLst>
          </p:cNvPr>
          <p:cNvSpPr/>
          <p:nvPr/>
        </p:nvSpPr>
        <p:spPr>
          <a:xfrm>
            <a:off x="334963" y="6141532"/>
            <a:ext cx="550374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cs typeface="Calibri"/>
                <a:sym typeface="Calibri"/>
              </a:rPr>
              <a:t>Роснано</a:t>
            </a:r>
            <a:endParaRPr sz="800" dirty="0"/>
          </a:p>
        </p:txBody>
      </p:sp>
      <p:sp>
        <p:nvSpPr>
          <p:cNvPr id="131" name="Закрывающая фигурная скобка 14">
            <a:extLst>
              <a:ext uri="{FF2B5EF4-FFF2-40B4-BE49-F238E27FC236}">
                <a16:creationId xmlns:a16="http://schemas.microsoft.com/office/drawing/2014/main" id="{0557EBCC-ACBB-EA4D-A71A-D1179D863C0A}"/>
              </a:ext>
            </a:extLst>
          </p:cNvPr>
          <p:cNvSpPr/>
          <p:nvPr/>
        </p:nvSpPr>
        <p:spPr>
          <a:xfrm rot="5400000">
            <a:off x="1220488" y="5337917"/>
            <a:ext cx="110726" cy="1078149"/>
          </a:xfrm>
          <a:prstGeom prst="rightBrace">
            <a:avLst>
              <a:gd name="adj1" fmla="val 8333"/>
              <a:gd name="adj2" fmla="val 49199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ru-RU" sz="800"/>
          </a:p>
        </p:txBody>
      </p:sp>
      <p:sp>
        <p:nvSpPr>
          <p:cNvPr id="132" name="Google Shape;265;p27"/>
          <p:cNvSpPr/>
          <p:nvPr/>
        </p:nvSpPr>
        <p:spPr>
          <a:xfrm>
            <a:off x="797199" y="4205082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Освоение земли и космоса</a:t>
            </a:r>
            <a:endParaRPr sz="800" dirty="0"/>
          </a:p>
        </p:txBody>
      </p:sp>
      <p:sp>
        <p:nvSpPr>
          <p:cNvPr id="133" name="Google Shape;274;p27">
            <a:extLst>
              <a:ext uri="{FF2B5EF4-FFF2-40B4-BE49-F238E27FC236}">
                <a16:creationId xmlns:a16="http://schemas.microsoft.com/office/drawing/2014/main" id="{D9E2F36B-8A6E-D44B-98E8-B3083D523F81}"/>
              </a:ext>
            </a:extLst>
          </p:cNvPr>
          <p:cNvSpPr txBox="1"/>
          <p:nvPr/>
        </p:nvSpPr>
        <p:spPr>
          <a:xfrm>
            <a:off x="2145025" y="6262201"/>
            <a:ext cx="362931" cy="32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algn="ctr"/>
            <a:r>
              <a:rPr lang="ru-RU" sz="800" dirty="0">
                <a:solidFill>
                  <a:srgbClr val="0059A9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800" dirty="0">
              <a:solidFill>
                <a:srgbClr val="0059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267;p27">
            <a:extLst>
              <a:ext uri="{FF2B5EF4-FFF2-40B4-BE49-F238E27FC236}">
                <a16:creationId xmlns:a16="http://schemas.microsoft.com/office/drawing/2014/main" id="{81485965-2BFA-AA4A-9088-4CC5D0AA2AB3}"/>
              </a:ext>
            </a:extLst>
          </p:cNvPr>
          <p:cNvSpPr/>
          <p:nvPr/>
        </p:nvSpPr>
        <p:spPr>
          <a:xfrm>
            <a:off x="1704301" y="6141532"/>
            <a:ext cx="510871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cs typeface="Calibri"/>
                <a:sym typeface="Calibri"/>
              </a:rPr>
              <a:t>ОСК</a:t>
            </a:r>
            <a:endParaRPr sz="800" dirty="0"/>
          </a:p>
        </p:txBody>
      </p:sp>
      <p:sp>
        <p:nvSpPr>
          <p:cNvPr id="135" name="Google Shape;296;p27"/>
          <p:cNvSpPr/>
          <p:nvPr/>
        </p:nvSpPr>
        <p:spPr>
          <a:xfrm>
            <a:off x="6648004" y="3562615"/>
            <a:ext cx="1810012" cy="596801"/>
          </a:xfrm>
          <a:prstGeom prst="ellipse">
            <a:avLst/>
          </a:prstGeom>
          <a:solidFill>
            <a:srgbClr val="0059A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ctr"/>
            <a:r>
              <a:rPr lang="ru-RU" sz="1000" b="1" i="1" dirty="0">
                <a:solidFill>
                  <a:srgbClr val="FFFFFF"/>
                </a:solidFill>
              </a:rPr>
              <a:t>Консорциумы</a:t>
            </a:r>
            <a:endParaRPr sz="1000" b="1" i="1" dirty="0">
              <a:solidFill>
                <a:srgbClr val="FFFFFF"/>
              </a:solidFill>
            </a:endParaRPr>
          </a:p>
        </p:txBody>
      </p:sp>
      <p:sp>
        <p:nvSpPr>
          <p:cNvPr id="136" name="Google Shape;299;p27"/>
          <p:cNvSpPr/>
          <p:nvPr/>
        </p:nvSpPr>
        <p:spPr>
          <a:xfrm>
            <a:off x="8975535" y="5428978"/>
            <a:ext cx="1002522" cy="2506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Минцифры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265;p27"/>
          <p:cNvSpPr/>
          <p:nvPr/>
        </p:nvSpPr>
        <p:spPr>
          <a:xfrm>
            <a:off x="7117656" y="4631051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Инженерная школа 2.0</a:t>
            </a:r>
            <a:endParaRPr sz="800" dirty="0"/>
          </a:p>
        </p:txBody>
      </p:sp>
      <p:sp>
        <p:nvSpPr>
          <p:cNvPr id="138" name="Google Shape;266;p27"/>
          <p:cNvSpPr/>
          <p:nvPr/>
        </p:nvSpPr>
        <p:spPr>
          <a:xfrm>
            <a:off x="7117656" y="4933322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Университет 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Future Skills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267;p27"/>
          <p:cNvSpPr/>
          <p:nvPr/>
        </p:nvSpPr>
        <p:spPr>
          <a:xfrm>
            <a:off x="7117656" y="5232829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 dirty="0">
                <a:latin typeface="Calibri"/>
                <a:ea typeface="Calibri"/>
                <a:cs typeface="Calibri"/>
                <a:sym typeface="Calibri"/>
              </a:rPr>
              <a:t>Цифровой университет</a:t>
            </a:r>
            <a:endParaRPr sz="800" dirty="0"/>
          </a:p>
        </p:txBody>
      </p:sp>
      <p:sp>
        <p:nvSpPr>
          <p:cNvPr id="140" name="Google Shape;267;p27">
            <a:extLst>
              <a:ext uri="{FF2B5EF4-FFF2-40B4-BE49-F238E27FC236}">
                <a16:creationId xmlns:a16="http://schemas.microsoft.com/office/drawing/2014/main" id="{81485965-2BFA-AA4A-9088-4CC5D0AA2AB3}"/>
              </a:ext>
            </a:extLst>
          </p:cNvPr>
          <p:cNvSpPr/>
          <p:nvPr/>
        </p:nvSpPr>
        <p:spPr>
          <a:xfrm>
            <a:off x="7117656" y="5532861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GoUP</a:t>
            </a:r>
            <a:endParaRPr sz="800" dirty="0"/>
          </a:p>
        </p:txBody>
      </p:sp>
      <p:sp>
        <p:nvSpPr>
          <p:cNvPr id="141" name="Google Shape;265;p27"/>
          <p:cNvSpPr/>
          <p:nvPr/>
        </p:nvSpPr>
        <p:spPr>
          <a:xfrm>
            <a:off x="7117656" y="4329332"/>
            <a:ext cx="1002633" cy="2506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Aerospace R&amp;D Centre</a:t>
            </a:r>
            <a:endParaRPr sz="800" dirty="0"/>
          </a:p>
        </p:txBody>
      </p:sp>
      <p:cxnSp>
        <p:nvCxnSpPr>
          <p:cNvPr id="142" name="Google Shape;295;p27"/>
          <p:cNvCxnSpPr>
            <a:stCxn id="135" idx="0"/>
            <a:endCxn id="65" idx="2"/>
          </p:cNvCxnSpPr>
          <p:nvPr/>
        </p:nvCxnSpPr>
        <p:spPr>
          <a:xfrm flipH="1" flipV="1">
            <a:off x="6161107" y="3396575"/>
            <a:ext cx="1391903" cy="16604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3" name="Google Shape;299;p27"/>
          <p:cNvSpPr/>
          <p:nvPr/>
        </p:nvSpPr>
        <p:spPr>
          <a:xfrm>
            <a:off x="8975535" y="5718825"/>
            <a:ext cx="1002522" cy="2506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/>
            <a:r>
              <a:rPr lang="ru-RU" sz="800">
                <a:latin typeface="Calibri"/>
                <a:ea typeface="Calibri"/>
                <a:cs typeface="Calibri"/>
                <a:sym typeface="Calibri"/>
              </a:rPr>
              <a:t>Минобороны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5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УАП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UAP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sz="1400"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6058</TotalTime>
  <Words>11203</Words>
  <Application>Microsoft Office PowerPoint</Application>
  <PresentationFormat>Широкоэкранный</PresentationFormat>
  <Paragraphs>3182</Paragraphs>
  <Slides>88</Slides>
  <Notes>88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99" baseType="lpstr">
      <vt:lpstr>Arial</vt:lpstr>
      <vt:lpstr>Calibri</vt:lpstr>
      <vt:lpstr>Calibri Light</vt:lpstr>
      <vt:lpstr>Consolas</vt:lpstr>
      <vt:lpstr>Helvetica Neue Medium</vt:lpstr>
      <vt:lpstr>Roboto</vt:lpstr>
      <vt:lpstr>Roboto Light</vt:lpstr>
      <vt:lpstr>Roboto Medium</vt:lpstr>
      <vt:lpstr>Times New Roman</vt:lpstr>
      <vt:lpstr>Wingdings</vt:lpstr>
      <vt:lpstr>ГУАП</vt:lpstr>
      <vt:lpstr>Доклад ректора Антохиной Ю. А. на заседании ученого совета ГУАП</vt:lpstr>
      <vt:lpstr>ГУАП вчера и сегодня</vt:lpstr>
      <vt:lpstr>Внешние и внутренние вызовы</vt:lpstr>
      <vt:lpstr>ГУАП на карте Санкт-Петербурга</vt:lpstr>
      <vt:lpstr>Программа развития «Проектный офис»</vt:lpstr>
      <vt:lpstr>Компетенции ГУАП</vt:lpstr>
      <vt:lpstr>Ядерные направления</vt:lpstr>
      <vt:lpstr>Модель управления ядерными направлениями</vt:lpstr>
      <vt:lpstr>Трансформация</vt:lpstr>
      <vt:lpstr>Ассоциации, кластеры и консорциумы</vt:lpstr>
      <vt:lpstr>Основные итоги 2020-2021 уч.года</vt:lpstr>
      <vt:lpstr>Основные итоги 2020-2021 уч.года</vt:lpstr>
      <vt:lpstr>Основные итоги 2020-2021 уч.года</vt:lpstr>
      <vt:lpstr>О плановой документарной проверке ГУАП Федеральной  службой по надзору в сфере образования и науки в апреле-мае 2021 г.</vt:lpstr>
      <vt:lpstr>О плановой документарной проверке ГУАП Федеральной  службой по надзору в сфере образования и науки в апреле-мае 2021 г.</vt:lpstr>
      <vt:lpstr>Лицензирование и аккредитация</vt:lpstr>
      <vt:lpstr>Лицензирование и аккредитация</vt:lpstr>
      <vt:lpstr>Обновление содержания основных образовательных программ ГУАП и ИФ ГУАП в 2020/2021 уч. г.</vt:lpstr>
      <vt:lpstr>Выпуск специалистов в ГУАП (граждан РФ) в 2020/2021 уч. году</vt:lpstr>
      <vt:lpstr>Прием в ГУАП в 2018–2021 годах (бюджет КЦП)</vt:lpstr>
      <vt:lpstr>Результаты приемной кампании. ФСПО</vt:lpstr>
      <vt:lpstr>Результаты приемной кампании. Институт аэрокосмических приборов и систем</vt:lpstr>
      <vt:lpstr>Результаты приемной кампании. Институт радиотехники, электроники и связи</vt:lpstr>
      <vt:lpstr>Результаты приемной кампании. Институт инновационных технологий  в электромеханике и робототехнике</vt:lpstr>
      <vt:lpstr>Результаты приемной кампании</vt:lpstr>
      <vt:lpstr>Результаты приемной кампании</vt:lpstr>
      <vt:lpstr>Результаты приемной кампании. Институт технологий предпринимательства</vt:lpstr>
      <vt:lpstr>Результаты приемной кампании. Юридический факультет</vt:lpstr>
      <vt:lpstr>Результаты приемной кампании. ИФ ГУАП</vt:lpstr>
      <vt:lpstr>Результаты приемной кампании. Магистратура</vt:lpstr>
      <vt:lpstr>Целевой приём 2021</vt:lpstr>
      <vt:lpstr>Программы дополнительного профессионального образования ГУАП в 2020/2021 учебном году</vt:lpstr>
      <vt:lpstr>Программы дополнительного профессионального образования ГУАП в 2020/2021 учебном году</vt:lpstr>
      <vt:lpstr>Активности ФДПО</vt:lpstr>
      <vt:lpstr>Инженерная школа ГУАП. Структура: лаборатории и отделы</vt:lpstr>
      <vt:lpstr>Компетенции WorldSkills и FutureSkills в ГУАП 2021</vt:lpstr>
      <vt:lpstr>Национальные Победы ГУАП в 2020-2021</vt:lpstr>
      <vt:lpstr>Вклад ГУАП в национальные достижения</vt:lpstr>
      <vt:lpstr>Привлечение финансирования</vt:lpstr>
      <vt:lpstr>Федеральный проект Университет FutureSkills 2021-2023 г.г.</vt:lpstr>
      <vt:lpstr>Научно-исследовательские направления ГУАП</vt:lpstr>
      <vt:lpstr>Научно-исследовательские направления ГУАП</vt:lpstr>
      <vt:lpstr>Финансирование научной деятельности в 2016-2021 годах, млн. руб.</vt:lpstr>
      <vt:lpstr>Государственное задание, постановление Правительства РФ №218</vt:lpstr>
      <vt:lpstr>Публикационная активность. РИНЦ, Scopus и Web of Science</vt:lpstr>
      <vt:lpstr>Регистрация объектов интеллектуальной собственности в 2016-2021 годах</vt:lpstr>
      <vt:lpstr>Публичная конкурсная активность в 2020/2021 учебном году </vt:lpstr>
      <vt:lpstr>Учебно-научно-исследовательская деятельность студентов ГУАП в 2016-2020 гг.</vt:lpstr>
      <vt:lpstr>Учебно-научно-исследовательская деятельность студентов ГУАП в 2020/2021 учебном году</vt:lpstr>
      <vt:lpstr>Аспирантура и диссертационные советы</vt:lpstr>
      <vt:lpstr>Информация по защитам кандидатских и докторских диссертаций </vt:lpstr>
      <vt:lpstr>Управление человеческим капиталом</vt:lpstr>
      <vt:lpstr>Выбор иностранными студентами типов образовательных программ</vt:lpstr>
      <vt:lpstr>Выпуск студентов-иностранцев в ГУАП в 2021 году</vt:lpstr>
      <vt:lpstr>Прием иностранных граждан в 2021/22 уч. году (на 24.08.2021)</vt:lpstr>
      <vt:lpstr>Прием иностранных граждан в 2021/22 уч. году (на 24.08.2021) ГУАП + ИФ ГУАП</vt:lpstr>
      <vt:lpstr>Международные соглашения и контракты </vt:lpstr>
      <vt:lpstr>Международные мероприятия</vt:lpstr>
      <vt:lpstr>Членство и участие ГУАП в деятельности международных ассоциаций</vt:lpstr>
      <vt:lpstr>К 2030 г. ГУАП – полностью цифровой университет</vt:lpstr>
      <vt:lpstr>Создание системы обращения с открытыми данными</vt:lpstr>
      <vt:lpstr>Вовлечение студентов ГУАП во внеучебную деятельность</vt:lpstr>
      <vt:lpstr>Мероприятия, социальная, воспитательная и культурно-массовая работа </vt:lpstr>
      <vt:lpstr>Консолидированный бюджет ГУАП за 2020 год, млн. руб.</vt:lpstr>
      <vt:lpstr>Средняя зарплата в ГУАП по категориям работников в 2020 году и 1 полугодии 2021 года, руб.</vt:lpstr>
      <vt:lpstr>Динамика средней численности работников ГУАП (по категориям) в 2018–2021 годах, чел.</vt:lpstr>
      <vt:lpstr>Презентация PowerPoint</vt:lpstr>
      <vt:lpstr>Управление имущественным комплексом</vt:lpstr>
      <vt:lpstr>Освоение финансовых средств Департаментом развития университетского комплекса  за период с 01.09.2020 по 31.08.2021</vt:lpstr>
      <vt:lpstr>Фотоотчет. Большая Морская 67. 11 кафедра до ремонта</vt:lpstr>
      <vt:lpstr>Фотоотчет. Большая Морская 67. 11 кафедра после ремонта</vt:lpstr>
      <vt:lpstr>Фотоотчет. Большая Морская 67. Сан.узел. Доступная среда</vt:lpstr>
      <vt:lpstr>Фотоотчет. Большая Морская 67. Студия видеозаписи до ремонта</vt:lpstr>
      <vt:lpstr>Фотоотчет. Большая Морская 67. Студия видеозаписи после ремонта</vt:lpstr>
      <vt:lpstr>Фотоотчет. Большая Морская 67. Студия видеозаписи после ремонта</vt:lpstr>
      <vt:lpstr>Фотоотчет. Большая Морская 67. Студия видеозаписи после ремонта</vt:lpstr>
      <vt:lpstr>Фотоотчет. Большая Морская 67. Центр обработки данных</vt:lpstr>
      <vt:lpstr>Фотоотчет. Выборочный кап.ремонт М. Жукова 24.  До ремонта</vt:lpstr>
      <vt:lpstr>Фотоотчет. Выборочный кап.рем. М. Жукова 24.  До ремонта</vt:lpstr>
      <vt:lpstr>Фотоотчет. Выборочный кап.рем. М. Жукова 24.  После ремонта</vt:lpstr>
      <vt:lpstr>Фотоотчет. Выборочный кап.рем. М. Жукова 24.  После ремонта</vt:lpstr>
      <vt:lpstr>Фотоотчет. Выборочный кап.рем. Передовиков 14.  До ремонта</vt:lpstr>
      <vt:lpstr>Фотоотчет. Выборочный кап.рем. Передовиков 14.  До ремонта</vt:lpstr>
      <vt:lpstr>Фотоотчет. Выборочный кап.рем. Передовиков 14.  После ремонта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dyj</dc:title>
  <dc:creator>Пользователь Windows</dc:creator>
  <cp:lastModifiedBy>CIT01</cp:lastModifiedBy>
  <cp:revision>1315</cp:revision>
  <cp:lastPrinted>2021-08-27T11:37:53Z</cp:lastPrinted>
  <dcterms:created xsi:type="dcterms:W3CDTF">2017-08-29T13:34:55Z</dcterms:created>
  <dcterms:modified xsi:type="dcterms:W3CDTF">2021-08-31T07:32:31Z</dcterms:modified>
</cp:coreProperties>
</file>