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1"/>
  </p:notesMasterIdLst>
  <p:sldIdLst>
    <p:sldId id="261" r:id="rId2"/>
    <p:sldId id="307" r:id="rId3"/>
    <p:sldId id="316" r:id="rId4"/>
    <p:sldId id="320" r:id="rId5"/>
    <p:sldId id="318" r:id="rId6"/>
    <p:sldId id="308" r:id="rId7"/>
    <p:sldId id="695" r:id="rId8"/>
    <p:sldId id="305" r:id="rId9"/>
    <p:sldId id="701" r:id="rId10"/>
    <p:sldId id="702" r:id="rId11"/>
    <p:sldId id="703" r:id="rId12"/>
    <p:sldId id="288" r:id="rId13"/>
    <p:sldId id="762" r:id="rId14"/>
    <p:sldId id="705" r:id="rId15"/>
    <p:sldId id="706" r:id="rId16"/>
    <p:sldId id="707" r:id="rId17"/>
    <p:sldId id="708" r:id="rId18"/>
    <p:sldId id="709" r:id="rId19"/>
    <p:sldId id="710" r:id="rId20"/>
    <p:sldId id="711" r:id="rId21"/>
    <p:sldId id="290" r:id="rId22"/>
    <p:sldId id="309" r:id="rId23"/>
    <p:sldId id="310" r:id="rId24"/>
    <p:sldId id="311" r:id="rId25"/>
    <p:sldId id="283" r:id="rId26"/>
    <p:sldId id="312" r:id="rId27"/>
    <p:sldId id="286" r:id="rId28"/>
    <p:sldId id="313" r:id="rId29"/>
    <p:sldId id="760" r:id="rId30"/>
  </p:sldIdLst>
  <p:sldSz cx="12192000" cy="6858000"/>
  <p:notesSz cx="6858000" cy="9947275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Roboto Medium" panose="02000000000000000000" pitchFamily="2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 Light" panose="02000000000000000000" pitchFamily="2" charset="0"/>
      <p:regular r:id="rId42"/>
      <p:italic r:id="rId43"/>
    </p:embeddedFont>
    <p:embeddedFont>
      <p:font typeface="Tahoma" panose="020B0604030504040204" pitchFamily="34" charset="0"/>
      <p:regular r:id="rId44"/>
      <p:bold r:id="rId45"/>
    </p:embeddedFon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Trebuchet MS" panose="020B0603020202020204" pitchFamily="34" charset="0"/>
      <p:regular r:id="rId56"/>
      <p:bold r:id="rId57"/>
      <p:italic r:id="rId58"/>
      <p:boldItalic r:id="rId5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61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022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097"/>
    <a:srgbClr val="2567B5"/>
    <a:srgbClr val="1D4999"/>
    <a:srgbClr val="3888D0"/>
    <a:srgbClr val="6699FF"/>
    <a:srgbClr val="55BFF4"/>
    <a:srgbClr val="0070C0"/>
    <a:srgbClr val="182F5B"/>
    <a:srgbClr val="DBF1FD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3979" autoAdjust="0"/>
  </p:normalViewPr>
  <p:slideViewPr>
    <p:cSldViewPr snapToGrid="0" showGuides="1">
      <p:cViewPr varScale="1">
        <p:scale>
          <a:sx n="68" d="100"/>
          <a:sy n="68" d="100"/>
        </p:scale>
        <p:origin x="84" y="192"/>
      </p:cViewPr>
      <p:guideLst>
        <p:guide pos="461"/>
        <p:guide orient="horz" pos="346"/>
        <p:guide orient="horz" pos="3022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y%20Rabin\Desktop\&#1062;&#1057;&#1056;\&#1055;&#1088;&#1086;&#1077;&#1082;&#1090;&#1085;&#1099;&#1081;%20&#1086;&#1092;&#1080;&#1089;\&#1044;&#1086;&#1093;&#1086;&#1076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y%20Rabin\Desktop\&#1044;&#1080;&#1072;&#1075;&#1088;%20&#1082;%20&#1091;&#1095;&#1077;&#1085;&#1086;&#1084;&#1091;%20&#1089;&#1086;&#1074;&#1077;&#1090;&#1091;%20&#1054;&#1073;&#1083;%20&#1079;&#1085;&#1072;&#1085;&#1080;&#1081;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ey%20Rabin\Desktop\&#1059;&#1057;\&#1044;&#1080;&#1072;&#1075;&#1088;%20&#1082;%20&#1091;&#1095;&#1077;&#1085;&#1086;&#1084;&#1091;%20&#1089;&#1086;&#1074;&#1077;&#1090;&#1091;%20&#1054;&#1073;&#1083;%20&#1079;&#1085;&#1072;&#1085;&#1080;&#1081;%202020%2029.07.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35672383270902"/>
          <c:y val="0.28588008916237828"/>
          <c:w val="0.87164314219077133"/>
          <c:h val="0.70101116077110792"/>
        </c:manualLayout>
      </c:layout>
      <c:pie3DChart>
        <c:varyColors val="1"/>
        <c:ser>
          <c:idx val="0"/>
          <c:order val="0"/>
          <c:tx>
            <c:strRef>
              <c:f>Лист1!$C$12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382-7C4E-B9EF-742FB690BFAA}"/>
              </c:ext>
            </c:extLst>
          </c:dPt>
          <c:dPt>
            <c:idx val="1"/>
            <c:bubble3D val="0"/>
            <c:spPr>
              <a:solidFill>
                <a:srgbClr val="1D499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382-7C4E-B9EF-742FB690BFA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382-7C4E-B9EF-742FB690BFAA}"/>
              </c:ext>
            </c:extLst>
          </c:dPt>
          <c:dLbls>
            <c:dLbl>
              <c:idx val="0"/>
              <c:layout>
                <c:manualLayout>
                  <c:x val="-8.1876861156797251E-2"/>
                  <c:y val="-6.750039391436282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ГОС 33%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82-7C4E-B9EF-742FB690BFAA}"/>
                </c:ext>
              </c:extLst>
            </c:dLbl>
            <c:dLbl>
              <c:idx val="1"/>
              <c:layout>
                <c:manualLayout>
                  <c:x val="3.932802473199095E-2"/>
                  <c:y val="-0.1232098055145062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ОПК 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и 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корпорации
59%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5705682102874197"/>
                      <c:h val="0.38481735782932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382-7C4E-B9EF-742FB690BFAA}"/>
                </c:ext>
              </c:extLst>
            </c:dLbl>
            <c:dLbl>
              <c:idx val="2"/>
              <c:layout>
                <c:manualLayout>
                  <c:x val="-2.7741617502337456E-2"/>
                  <c:y val="9.1081031438893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B609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1B6097"/>
                        </a:solidFill>
                      </a:rPr>
                      <a:t>Частные </a:t>
                    </a:r>
                    <a:r>
                      <a:rPr lang="ru-RU" dirty="0" smtClean="0">
                        <a:solidFill>
                          <a:srgbClr val="1B6097"/>
                        </a:solidFill>
                      </a:rPr>
                      <a:t>и </a:t>
                    </a:r>
                    <a:r>
                      <a:rPr lang="ru-RU" dirty="0">
                        <a:solidFill>
                          <a:srgbClr val="1B6097"/>
                        </a:solidFill>
                      </a:rPr>
                      <a:t>зарубежные</a:t>
                    </a:r>
                  </a:p>
                  <a:p>
                    <a:pPr>
                      <a:defRPr>
                        <a:solidFill>
                          <a:srgbClr val="1B6097"/>
                        </a:solidFill>
                      </a:defRPr>
                    </a:pPr>
                    <a:r>
                      <a:rPr lang="ru-RU" dirty="0">
                        <a:solidFill>
                          <a:srgbClr val="1B6097"/>
                        </a:solidFill>
                      </a:rPr>
                      <a:t>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B609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8272199270681357"/>
                      <c:h val="0.33224336245987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382-7C4E-B9EF-742FB690B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Лист1!$B$20:$B$22</c:f>
              <c:strCache>
                <c:ptCount val="3"/>
                <c:pt idx="0">
                  <c:v>ГОС</c:v>
                </c:pt>
                <c:pt idx="1">
                  <c:v>ОПК и корпорации</c:v>
                </c:pt>
                <c:pt idx="2">
                  <c:v>Частные и зарубежные</c:v>
                </c:pt>
              </c:strCache>
            </c:strRef>
          </c:cat>
          <c:val>
            <c:numRef>
              <c:f>Лист1!$C$20:$C$22</c:f>
              <c:numCache>
                <c:formatCode>0%</c:formatCode>
                <c:ptCount val="3"/>
                <c:pt idx="0">
                  <c:v>0.33</c:v>
                </c:pt>
                <c:pt idx="1">
                  <c:v>0.59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82-7C4E-B9EF-742FB690BFA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451713276457911E-2"/>
          <c:y val="0.3398576205371589"/>
          <c:w val="0.84135894178919335"/>
          <c:h val="0.57286280101778375"/>
        </c:manualLayout>
      </c:layout>
      <c:pie3DChart>
        <c:varyColors val="1"/>
        <c:ser>
          <c:idx val="0"/>
          <c:order val="0"/>
          <c:tx>
            <c:strRef>
              <c:f>'2019 По областям в долях'!$A$3</c:f>
              <c:strCache>
                <c:ptCount val="1"/>
                <c:pt idx="0">
                  <c:v>Область знания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A4B-C644-A2F1-08A9EBDB33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A4B-C644-A2F1-08A9EBDB33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A4B-C644-A2F1-08A9EBDB33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A4B-C644-A2F1-08A9EBDB3300}"/>
              </c:ext>
            </c:extLst>
          </c:dPt>
          <c:dLbls>
            <c:dLbl>
              <c:idx val="0"/>
              <c:layout>
                <c:manualLayout>
                  <c:x val="-0.21806350988649847"/>
                  <c:y val="3.3522917313204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B609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1B6097"/>
                        </a:solidFill>
                      </a:rPr>
                      <a:t>Общественные науки </a:t>
                    </a:r>
                    <a:br>
                      <a:rPr lang="ru-RU" dirty="0">
                        <a:solidFill>
                          <a:srgbClr val="1B6097"/>
                        </a:solidFill>
                      </a:rPr>
                    </a:br>
                    <a:r>
                      <a:rPr lang="ru-RU" dirty="0">
                        <a:solidFill>
                          <a:srgbClr val="1B6097"/>
                        </a:solidFill>
                      </a:rPr>
                      <a:t>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B609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889949032018799"/>
                      <c:h val="0.29423212454849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4B-C644-A2F1-08A9EBDB3300}"/>
                </c:ext>
              </c:extLst>
            </c:dLbl>
            <c:dLbl>
              <c:idx val="1"/>
              <c:layout>
                <c:manualLayout>
                  <c:x val="-4.1455423904965448E-2"/>
                  <c:y val="-7.8237800378363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B609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1B6097"/>
                        </a:solidFill>
                      </a:rPr>
                      <a:t>Естественные </a:t>
                    </a:r>
                    <a:br>
                      <a:rPr lang="ru-RU" dirty="0">
                        <a:solidFill>
                          <a:srgbClr val="1B6097"/>
                        </a:solidFill>
                      </a:rPr>
                    </a:br>
                    <a:r>
                      <a:rPr lang="ru-RU" dirty="0">
                        <a:solidFill>
                          <a:srgbClr val="1B6097"/>
                        </a:solidFill>
                      </a:rPr>
                      <a:t>и точные науки </a:t>
                    </a:r>
                  </a:p>
                  <a:p>
                    <a:pPr>
                      <a:defRPr>
                        <a:solidFill>
                          <a:srgbClr val="1B6097"/>
                        </a:solidFill>
                      </a:defRPr>
                    </a:pPr>
                    <a:r>
                      <a:rPr lang="ru-RU" dirty="0">
                        <a:solidFill>
                          <a:srgbClr val="1B6097"/>
                        </a:solidFill>
                      </a:rPr>
                      <a:t>14%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B609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397449108976494"/>
                      <c:h val="0.36419845494649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4B-C644-A2F1-08A9EBDB3300}"/>
                </c:ext>
              </c:extLst>
            </c:dLbl>
            <c:dLbl>
              <c:idx val="2"/>
              <c:layout>
                <c:manualLayout>
                  <c:x val="5.7128554529290061E-2"/>
                  <c:y val="-0.130916643507581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</a:rPr>
                      <a:t>Технические и прикладные науки
55%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375250112504807"/>
                      <c:h val="0.434164785344503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A4B-C644-A2F1-08A9EBDB3300}"/>
                </c:ext>
              </c:extLst>
            </c:dLbl>
            <c:dLbl>
              <c:idx val="3"/>
              <c:layout>
                <c:manualLayout>
                  <c:x val="3.0239829491067776E-2"/>
                  <c:y val="4.744419854544604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1B609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rgbClr val="1B6097"/>
                        </a:solidFill>
                      </a:rPr>
                      <a:t>Межотраслевые</a:t>
                    </a:r>
                    <a:br>
                      <a:rPr lang="ru-RU" dirty="0">
                        <a:solidFill>
                          <a:srgbClr val="1B6097"/>
                        </a:solidFill>
                      </a:rPr>
                    </a:br>
                    <a:r>
                      <a:rPr lang="ru-RU" dirty="0">
                        <a:solidFill>
                          <a:srgbClr val="1B6097"/>
                        </a:solidFill>
                      </a:rPr>
                      <a:t>проблемы</a:t>
                    </a:r>
                  </a:p>
                  <a:p>
                    <a:pPr>
                      <a:defRPr>
                        <a:solidFill>
                          <a:srgbClr val="1B6097"/>
                        </a:solidFill>
                      </a:defRPr>
                    </a:pPr>
                    <a:r>
                      <a:rPr lang="ru-RU" dirty="0">
                        <a:solidFill>
                          <a:srgbClr val="1B6097"/>
                        </a:solidFill>
                      </a:rPr>
                      <a:t>25%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B609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405014416741303"/>
                      <c:h val="0.36419845494649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A4B-C644-A2F1-08A9EBDB3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'2019 По областям в долях'!$L$40:$L$43</c:f>
              <c:strCache>
                <c:ptCount val="4"/>
                <c:pt idx="0">
                  <c:v>Общественные науки</c:v>
                </c:pt>
                <c:pt idx="1">
                  <c:v>Естественные и точные науки</c:v>
                </c:pt>
                <c:pt idx="2">
                  <c:v>Технические и прикладные науки. Отрасли экономики</c:v>
                </c:pt>
                <c:pt idx="3">
                  <c:v>Общеотраслевые и комплексные проблемы (межотраслевые проблемы)</c:v>
                </c:pt>
              </c:strCache>
            </c:strRef>
          </c:cat>
          <c:val>
            <c:numRef>
              <c:f>'2019 По областям в долях'!$M$40:$M$43</c:f>
              <c:numCache>
                <c:formatCode>General</c:formatCode>
                <c:ptCount val="4"/>
                <c:pt idx="0">
                  <c:v>23450</c:v>
                </c:pt>
                <c:pt idx="1">
                  <c:v>30022.7</c:v>
                </c:pt>
                <c:pt idx="2">
                  <c:v>161223.4</c:v>
                </c:pt>
                <c:pt idx="3">
                  <c:v>51664.2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4B-C644-A2F1-08A9EBDB330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816933693184326"/>
          <c:y val="0.1922926670775412"/>
          <c:w val="0.73604926401615867"/>
          <c:h val="0.69031755610976597"/>
        </c:manualLayout>
      </c:layout>
      <c:pie3DChart>
        <c:varyColors val="1"/>
        <c:ser>
          <c:idx val="0"/>
          <c:order val="0"/>
          <c:tx>
            <c:strRef>
              <c:f>'1 (2018-2019)'!$V$4</c:f>
              <c:strCache>
                <c:ptCount val="1"/>
                <c:pt idx="0">
                  <c:v>Обучающиеся</c:v>
                </c:pt>
              </c:strCache>
            </c:strRef>
          </c:tx>
          <c:spPr>
            <a:solidFill>
              <a:srgbClr val="1C3F91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B8EE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A3-A54B-8EB0-C7650272A69E}"/>
              </c:ext>
            </c:extLst>
          </c:dPt>
          <c:dPt>
            <c:idx val="1"/>
            <c:bubble3D val="0"/>
            <c:spPr>
              <a:solidFill>
                <a:srgbClr val="0A549F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AA3-A54B-8EB0-C7650272A69E}"/>
              </c:ext>
            </c:extLst>
          </c:dPt>
          <c:dPt>
            <c:idx val="2"/>
            <c:bubble3D val="0"/>
            <c:spPr>
              <a:solidFill>
                <a:srgbClr val="2B375C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AA3-A54B-8EB0-C7650272A69E}"/>
              </c:ext>
            </c:extLst>
          </c:dPt>
          <c:dPt>
            <c:idx val="3"/>
            <c:bubble3D val="0"/>
            <c:spPr>
              <a:solidFill>
                <a:srgbClr val="E41C4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AA3-A54B-8EB0-C7650272A69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AA3-A54B-8EB0-C7650272A69E}"/>
              </c:ext>
            </c:extLst>
          </c:dPt>
          <c:dLbls>
            <c:dLbl>
              <c:idx val="0"/>
              <c:layout>
                <c:manualLayout>
                  <c:x val="-0.18076896385439273"/>
                  <c:y val="-0.363283843993574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Бакалавры 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0142168430039"/>
                      <c:h val="0.18824223247888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A3-A54B-8EB0-C7650272A69E}"/>
                </c:ext>
              </c:extLst>
            </c:dLbl>
            <c:dLbl>
              <c:idx val="1"/>
              <c:layout>
                <c:manualLayout>
                  <c:x val="5.5885060882261618E-2"/>
                  <c:y val="-1.11961144482193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Специалисты</a:t>
                    </a:r>
                  </a:p>
                  <a:p>
                    <a:pPr>
                      <a:defRPr sz="105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11%</a:t>
                    </a:r>
                    <a:endParaRPr lang="ru-RU" sz="1050" dirty="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3512108187499"/>
                      <c:h val="0.205981470565336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A3-A54B-8EB0-C7650272A69E}"/>
                </c:ext>
              </c:extLst>
            </c:dLbl>
            <c:dLbl>
              <c:idx val="2"/>
              <c:layout>
                <c:manualLayout>
                  <c:x val="-7.7483136433516925E-2"/>
                  <c:y val="2.187120083706707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Магистранты</a:t>
                    </a:r>
                  </a:p>
                  <a:p>
                    <a:pPr>
                      <a:defRPr sz="105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23%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A549F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890593641478466"/>
                      <c:h val="0.223649430724198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A3-A54B-8EB0-C7650272A69E}"/>
                </c:ext>
              </c:extLst>
            </c:dLbl>
            <c:dLbl>
              <c:idx val="3"/>
              <c:layout>
                <c:manualLayout>
                  <c:x val="-6.1325511737106903E-2"/>
                  <c:y val="-4.5942868289411295E-4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Аспиранты 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6891963369197"/>
                      <c:h val="0.188242232478885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AA3-A54B-8EB0-C7650272A69E}"/>
                </c:ext>
              </c:extLst>
            </c:dLbl>
            <c:dLbl>
              <c:idx val="4"/>
              <c:layout>
                <c:manualLayout>
                  <c:x val="2.3101860548944565E-2"/>
                  <c:y val="1.9061186482806733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СПО</a:t>
                    </a:r>
                    <a:b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</a:br>
                    <a:r>
                      <a:rPr lang="ru-RU" sz="1050" dirty="0">
                        <a:solidFill>
                          <a:srgbClr val="0A54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8%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AA3-A54B-8EB0-C7650272A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A549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 (2018-2019)'!$U$5:$U$9</c:f>
              <c:strCache>
                <c:ptCount val="5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Магистранты</c:v>
                </c:pt>
                <c:pt idx="3">
                  <c:v>Аспиранты</c:v>
                </c:pt>
                <c:pt idx="4">
                  <c:v>СПО</c:v>
                </c:pt>
              </c:strCache>
            </c:strRef>
          </c:cat>
          <c:val>
            <c:numRef>
              <c:f>'1 (2018-2019)'!$V$5:$V$9</c:f>
              <c:numCache>
                <c:formatCode>General</c:formatCode>
                <c:ptCount val="5"/>
                <c:pt idx="0">
                  <c:v>9580</c:v>
                </c:pt>
                <c:pt idx="1">
                  <c:v>1953</c:v>
                </c:pt>
                <c:pt idx="2">
                  <c:v>1900</c:v>
                </c:pt>
                <c:pt idx="3">
                  <c:v>115</c:v>
                </c:pt>
                <c:pt idx="4">
                  <c:v>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A3-A54B-8EB0-C7650272A69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14358275306109"/>
          <c:y val="2.6315784020765846E-2"/>
          <c:w val="0.70882713668570962"/>
          <c:h val="0.79412271153694336"/>
        </c:manualLayout>
      </c:layout>
      <c:bubbleChart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Фарма 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6.8726224105461406E-2"/>
                  <c:y val="-0.1131578712892931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Лист1!$B$2</c:f>
              <c:numCache>
                <c:formatCode>General</c:formatCode>
                <c:ptCount val="1"/>
                <c:pt idx="0">
                  <c:v>1200</c:v>
                </c:pt>
              </c:numCache>
            </c:numRef>
          </c:xVal>
          <c:yVal>
            <c:numRef>
              <c:f>Лист1!$C$2</c:f>
              <c:numCache>
                <c:formatCode>0.00%</c:formatCode>
                <c:ptCount val="1"/>
                <c:pt idx="0">
                  <c:v>6.4000000000000001E-2</c:v>
                </c:pt>
              </c:numCache>
            </c:numRef>
          </c:yVal>
          <c:bubbleSize>
            <c:numRef>
              <c:f>Лист1!$D$2</c:f>
              <c:numCache>
                <c:formatCode>General</c:formatCode>
                <c:ptCount val="1"/>
                <c:pt idx="0">
                  <c:v>1200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77A2-394E-B099-5A70F56A067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Медтех 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2.6889015061024344E-2"/>
                  <c:y val="0.14999996891836545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Лист1!$B$3</c:f>
              <c:numCache>
                <c:formatCode>General</c:formatCode>
                <c:ptCount val="1"/>
                <c:pt idx="0">
                  <c:v>595</c:v>
                </c:pt>
              </c:numCache>
            </c:numRef>
          </c:xVal>
          <c:yVal>
            <c:numRef>
              <c:f>Лист1!$C$3</c:f>
              <c:numCache>
                <c:formatCode>0.00%</c:formatCode>
                <c:ptCount val="1"/>
                <c:pt idx="0">
                  <c:v>5.6000000000000001E-2</c:v>
                </c:pt>
              </c:numCache>
            </c:numRef>
          </c:yVal>
          <c:bubbleSize>
            <c:numRef>
              <c:f>Лист1!$D$3</c:f>
              <c:numCache>
                <c:formatCode>General</c:formatCode>
                <c:ptCount val="1"/>
                <c:pt idx="0">
                  <c:v>595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77A2-394E-B099-5A70F56A067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Технологии ВИЭ 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0.1030873352165725"/>
                  <c:y val="-0.1078947144851399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Лист1!$B$4</c:f>
              <c:numCache>
                <c:formatCode>General</c:formatCode>
                <c:ptCount val="1"/>
                <c:pt idx="0">
                  <c:v>1512</c:v>
                </c:pt>
              </c:numCache>
            </c:numRef>
          </c:xVal>
          <c:yVal>
            <c:numRef>
              <c:f>Лист1!$C$4</c:f>
              <c:numCache>
                <c:formatCode>0.00%</c:formatCode>
                <c:ptCount val="1"/>
                <c:pt idx="0">
                  <c:v>6.0999999999999999E-2</c:v>
                </c:pt>
              </c:numCache>
            </c:numRef>
          </c:yVal>
          <c:bubbleSize>
            <c:numRef>
              <c:f>Лист1!$D$4</c:f>
              <c:numCache>
                <c:formatCode>General</c:formatCode>
                <c:ptCount val="1"/>
                <c:pt idx="0">
                  <c:v>1512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5-77A2-394E-B099-5A70F56A067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Игровое обучение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0.1630484934086629"/>
                  <c:y val="-7.8947352062297537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Лист1!$B$5</c:f>
              <c:numCache>
                <c:formatCode>General</c:formatCode>
                <c:ptCount val="1"/>
                <c:pt idx="0">
                  <c:v>11.35</c:v>
                </c:pt>
              </c:numCache>
            </c:numRef>
          </c:xVal>
          <c:yVal>
            <c:numRef>
              <c:f>Лист1!$C$5</c:f>
              <c:numCache>
                <c:formatCode>0.00%</c:formatCode>
                <c:ptCount val="1"/>
                <c:pt idx="0">
                  <c:v>0.161</c:v>
                </c:pt>
              </c:numCache>
            </c:numRef>
          </c:yVal>
          <c:bubbleSize>
            <c:numRef>
              <c:f>Лист1!$D$5</c:f>
              <c:numCache>
                <c:formatCode>General</c:formatCode>
                <c:ptCount val="1"/>
                <c:pt idx="0">
                  <c:v>11.35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7-77A2-394E-B099-5A70F56A067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Кибербезопасность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2.8385828625235403E-2"/>
                  <c:y val="1.31578920103829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Лист1!$B$6</c:f>
              <c:numCache>
                <c:formatCode>General</c:formatCode>
                <c:ptCount val="1"/>
                <c:pt idx="0">
                  <c:v>241.1</c:v>
                </c:pt>
              </c:numCache>
            </c:numRef>
          </c:xVal>
          <c:yVal>
            <c:numRef>
              <c:f>Лист1!$C$6</c:f>
              <c:numCache>
                <c:formatCode>0.00%</c:formatCode>
                <c:ptCount val="1"/>
                <c:pt idx="0">
                  <c:v>0.11</c:v>
                </c:pt>
              </c:numCache>
            </c:numRef>
          </c:yVal>
          <c:bubbleSize>
            <c:numRef>
              <c:f>Лист1!$D$6</c:f>
              <c:numCache>
                <c:formatCode>General</c:formatCode>
                <c:ptCount val="1"/>
                <c:pt idx="0">
                  <c:v>241.1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9-77A2-394E-B099-5A70F56A067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Чистые технологии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-1.4948210922786098E-3"/>
                  <c:y val="1.3157892010382923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67C4"/>
                        </a:solidFill>
                      </a:rPr>
                      <a:t>Чистые технологии**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Лист1!$B$7</c:f>
              <c:numCache>
                <c:formatCode>General</c:formatCode>
                <c:ptCount val="1"/>
                <c:pt idx="0">
                  <c:v>2007.8</c:v>
                </c:pt>
              </c:numCache>
            </c:numRef>
          </c:xVal>
          <c:yVal>
            <c:numRef>
              <c:f>Лист1!$C$7</c:f>
              <c:numCache>
                <c:formatCode>0.00%</c:formatCode>
                <c:ptCount val="1"/>
                <c:pt idx="0">
                  <c:v>0.13</c:v>
                </c:pt>
              </c:numCache>
            </c:numRef>
          </c:yVal>
          <c:bubbleSize>
            <c:numRef>
              <c:f>Лист1!$D$7</c:f>
              <c:numCache>
                <c:formatCode>General</c:formatCode>
                <c:ptCount val="1"/>
                <c:pt idx="0">
                  <c:v>2007.8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B-77A2-394E-B099-5A70F56A0679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Микромобильность 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0.16274176082862521"/>
                  <c:y val="-3.157914803581681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Лист1!$B$8</c:f>
              <c:numCache>
                <c:formatCode>General</c:formatCode>
                <c:ptCount val="1"/>
                <c:pt idx="0">
                  <c:v>3.1</c:v>
                </c:pt>
              </c:numCache>
            </c:numRef>
          </c:xVal>
          <c:yVal>
            <c:numRef>
              <c:f>Лист1!$C$8</c:f>
              <c:numCache>
                <c:formatCode>0.00%</c:formatCode>
                <c:ptCount val="1"/>
                <c:pt idx="0">
                  <c:v>0.17</c:v>
                </c:pt>
              </c:numCache>
            </c:numRef>
          </c:yVal>
          <c:bubbleSize>
            <c:numRef>
              <c:f>Лист1!$D$8</c:f>
              <c:numCache>
                <c:formatCode>General</c:formatCode>
                <c:ptCount val="1"/>
                <c:pt idx="0">
                  <c:v>3.1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D-77A2-394E-B099-5A70F56A0679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Электромобили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2.9896421845574386E-3"/>
                  <c:y val="7.894735206229752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Лист1!$B$9</c:f>
              <c:numCache>
                <c:formatCode>General</c:formatCode>
                <c:ptCount val="1"/>
                <c:pt idx="0">
                  <c:v>567.29999999999995</c:v>
                </c:pt>
              </c:numCache>
            </c:numRef>
          </c:xVal>
          <c:yVal>
            <c:numRef>
              <c:f>Лист1!$C$9</c:f>
              <c:numCache>
                <c:formatCode>0.00%</c:formatCode>
                <c:ptCount val="1"/>
                <c:pt idx="0">
                  <c:v>0.223</c:v>
                </c:pt>
              </c:numCache>
            </c:numRef>
          </c:yVal>
          <c:bubbleSize>
            <c:numRef>
              <c:f>Лист1!$D$9</c:f>
              <c:numCache>
                <c:formatCode>General</c:formatCode>
                <c:ptCount val="1"/>
                <c:pt idx="0">
                  <c:v>567.29999999999995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F-77A2-394E-B099-5A70F56A0679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Платформы промышенного IoT (IIoT)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-0.24417879001883239"/>
                  <c:y val="-6.052630324776144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Лист1!$B$10</c:f>
              <c:numCache>
                <c:formatCode>General</c:formatCode>
                <c:ptCount val="1"/>
                <c:pt idx="0">
                  <c:v>13.8</c:v>
                </c:pt>
              </c:numCache>
            </c:numRef>
          </c:xVal>
          <c:yVal>
            <c:numRef>
              <c:f>Лист1!$C$10</c:f>
              <c:numCache>
                <c:formatCode>0.00%</c:formatCode>
                <c:ptCount val="1"/>
                <c:pt idx="0">
                  <c:v>0.33400000000000002</c:v>
                </c:pt>
              </c:numCache>
            </c:numRef>
          </c:yVal>
          <c:bubbleSize>
            <c:numRef>
              <c:f>Лист1!$D$10</c:f>
              <c:numCache>
                <c:formatCode>General</c:formatCode>
                <c:ptCount val="1"/>
                <c:pt idx="0">
                  <c:v>13.8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1-77A2-394E-B099-5A70F56A0679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Промышенный IoT (IIoT)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-4.4844632768361583E-3"/>
                  <c:y val="-1.052631360830633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Лист1!$B$11</c:f>
              <c:numCache>
                <c:formatCode>General</c:formatCode>
                <c:ptCount val="1"/>
                <c:pt idx="0">
                  <c:v>263</c:v>
                </c:pt>
              </c:numCache>
            </c:numRef>
          </c:xVal>
          <c:yVal>
            <c:numRef>
              <c:f>Лист1!$C$11</c:f>
              <c:numCache>
                <c:formatCode>0.00%</c:formatCode>
                <c:ptCount val="1"/>
                <c:pt idx="0">
                  <c:v>0.16700000000000001</c:v>
                </c:pt>
              </c:numCache>
            </c:numRef>
          </c:yVal>
          <c:bubbleSize>
            <c:numRef>
              <c:f>Лист1!$D$11</c:f>
              <c:numCache>
                <c:formatCode>General</c:formatCode>
                <c:ptCount val="1"/>
                <c:pt idx="0">
                  <c:v>263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3-77A2-394E-B099-5A70F56A0679}"/>
            </c:ext>
          </c:extLst>
        </c:ser>
        <c:ser>
          <c:idx val="10"/>
          <c:order val="10"/>
          <c:tx>
            <c:strRef>
              <c:f>Лист1!$A$13</c:f>
              <c:strCache>
                <c:ptCount val="1"/>
                <c:pt idx="0">
                  <c:v>Робототехника 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-2.6902777777777779E-2"/>
                  <c:y val="-6.052630324776144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Лист1!$B$13</c:f>
              <c:numCache>
                <c:formatCode>General</c:formatCode>
                <c:ptCount val="1"/>
                <c:pt idx="0">
                  <c:v>66.900000000000006</c:v>
                </c:pt>
              </c:numCache>
            </c:numRef>
          </c:xVal>
          <c:yVal>
            <c:numRef>
              <c:f>Лист1!$C$13</c:f>
              <c:numCache>
                <c:formatCode>0.00%</c:formatCode>
                <c:ptCount val="1"/>
                <c:pt idx="0">
                  <c:v>0.17</c:v>
                </c:pt>
              </c:numCache>
            </c:numRef>
          </c:yVal>
          <c:bubbleSize>
            <c:numRef>
              <c:f>Лист1!$D$13</c:f>
              <c:numCache>
                <c:formatCode>General</c:formatCode>
                <c:ptCount val="1"/>
                <c:pt idx="0">
                  <c:v>66.900000000000006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5-77A2-394E-B099-5A70F56A0679}"/>
            </c:ext>
          </c:extLst>
        </c:ser>
        <c:ser>
          <c:idx val="11"/>
          <c:order val="11"/>
          <c:tx>
            <c:strRef>
              <c:f>Лист1!$A$12</c:f>
              <c:strCache>
                <c:ptCount val="1"/>
                <c:pt idx="0">
                  <c:v>Цифровое здравоохранение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-5.9792843691148789E-3"/>
                  <c:y val="-2.631578402076584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Лист1!$B$12</c:f>
              <c:numCache>
                <c:formatCode>General</c:formatCode>
                <c:ptCount val="1"/>
                <c:pt idx="0">
                  <c:v>509.2</c:v>
                </c:pt>
              </c:numCache>
            </c:numRef>
          </c:xVal>
          <c:yVal>
            <c:numRef>
              <c:f>Лист1!$C$12</c:f>
              <c:numCache>
                <c:formatCode>0.00%</c:formatCode>
                <c:ptCount val="1"/>
                <c:pt idx="0">
                  <c:v>0.27700000000000002</c:v>
                </c:pt>
              </c:numCache>
            </c:numRef>
          </c:yVal>
          <c:bubbleSize>
            <c:numRef>
              <c:f>Лист1!$D$12</c:f>
              <c:numCache>
                <c:formatCode>General</c:formatCode>
                <c:ptCount val="1"/>
                <c:pt idx="0">
                  <c:v>509.2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7-77A2-394E-B099-5A70F56A0679}"/>
            </c:ext>
          </c:extLst>
        </c:ser>
        <c:ser>
          <c:idx val="12"/>
          <c:order val="12"/>
          <c:tx>
            <c:strRef>
              <c:f>Лист1!$A$14</c:f>
              <c:strCache>
                <c:ptCount val="1"/>
                <c:pt idx="0">
                  <c:v>Искусственный интеллект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-7.4741054613935978E-3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Лист1!$B$14</c:f>
              <c:numCache>
                <c:formatCode>General</c:formatCode>
                <c:ptCount val="1"/>
                <c:pt idx="0">
                  <c:v>190.6</c:v>
                </c:pt>
              </c:numCache>
            </c:numRef>
          </c:xVal>
          <c:yVal>
            <c:numRef>
              <c:f>Лист1!$C$14</c:f>
              <c:numCache>
                <c:formatCode>0.00%</c:formatCode>
                <c:ptCount val="1"/>
                <c:pt idx="0">
                  <c:v>0.36599999999999999</c:v>
                </c:pt>
              </c:numCache>
            </c:numRef>
          </c:yVal>
          <c:bubbleSize>
            <c:numRef>
              <c:f>Лист1!$D$14</c:f>
              <c:numCache>
                <c:formatCode>General</c:formatCode>
                <c:ptCount val="1"/>
                <c:pt idx="0">
                  <c:v>190.6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9-77A2-394E-B099-5A70F56A0679}"/>
            </c:ext>
          </c:extLst>
        </c:ser>
        <c:ser>
          <c:idx val="13"/>
          <c:order val="13"/>
          <c:tx>
            <c:strRef>
              <c:f>Лист1!$A$15</c:f>
              <c:strCache>
                <c:ptCount val="1"/>
                <c:pt idx="0">
                  <c:v>Квантовые технологии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xVal>
            <c:numRef>
              <c:f>Лист1!$B$15</c:f>
              <c:numCache>
                <c:formatCode>General</c:formatCode>
                <c:ptCount val="1"/>
                <c:pt idx="0">
                  <c:v>0.28299999999999997</c:v>
                </c:pt>
              </c:numCache>
            </c:numRef>
          </c:xVal>
          <c:yVal>
            <c:numRef>
              <c:f>Лист1!$C$15</c:f>
              <c:numCache>
                <c:formatCode>0.00%</c:formatCode>
                <c:ptCount val="1"/>
                <c:pt idx="0">
                  <c:v>0.25</c:v>
                </c:pt>
              </c:numCache>
            </c:numRef>
          </c:yVal>
          <c:bubbleSize>
            <c:numRef>
              <c:f>Лист1!$D$15</c:f>
              <c:numCache>
                <c:formatCode>General</c:formatCode>
                <c:ptCount val="1"/>
                <c:pt idx="0">
                  <c:v>0.28299999999999997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A-77A2-394E-B099-5A70F56A0679}"/>
            </c:ext>
          </c:extLst>
        </c:ser>
        <c:ser>
          <c:idx val="14"/>
          <c:order val="14"/>
          <c:tx>
            <c:strRef>
              <c:f>Лист1!$A$16</c:f>
              <c:strCache>
                <c:ptCount val="1"/>
                <c:pt idx="0">
                  <c:v>Городские технологии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Lbl>
              <c:idx val="0"/>
              <c:layout>
                <c:manualLayout>
                  <c:x val="-1.1958568738229645E-2"/>
                  <c:y val="-0.11578944969136971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Лист1!$B$16</c:f>
              <c:numCache>
                <c:formatCode>General</c:formatCode>
                <c:ptCount val="1"/>
                <c:pt idx="0">
                  <c:v>2401</c:v>
                </c:pt>
              </c:numCache>
            </c:numRef>
          </c:xVal>
          <c:yVal>
            <c:numRef>
              <c:f>Лист1!$C$16</c:f>
              <c:numCache>
                <c:formatCode>0.00%</c:formatCode>
                <c:ptCount val="1"/>
                <c:pt idx="0">
                  <c:v>0.21</c:v>
                </c:pt>
              </c:numCache>
            </c:numRef>
          </c:yVal>
          <c:bubbleSize>
            <c:numRef>
              <c:f>Лист1!$D$16</c:f>
              <c:numCache>
                <c:formatCode>General</c:formatCode>
                <c:ptCount val="1"/>
                <c:pt idx="0">
                  <c:v>2401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C-77A2-394E-B099-5A70F56A0679}"/>
            </c:ext>
          </c:extLst>
        </c:ser>
        <c:ser>
          <c:idx val="15"/>
          <c:order val="15"/>
          <c:tx>
            <c:strRef>
              <c:f>Лист1!$A$17</c:f>
              <c:strCache>
                <c:ptCount val="1"/>
                <c:pt idx="0">
                  <c:v>Гейминг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4.5160075329566864E-3"/>
                  <c:y val="-5.2631568041531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Лист1!$B$17</c:f>
              <c:numCache>
                <c:formatCode>General</c:formatCode>
                <c:ptCount val="1"/>
                <c:pt idx="0">
                  <c:v>305</c:v>
                </c:pt>
              </c:numCache>
            </c:numRef>
          </c:xVal>
          <c:yVal>
            <c:numRef>
              <c:f>Лист1!$C$17</c:f>
              <c:numCache>
                <c:formatCode>0.00%</c:formatCode>
                <c:ptCount val="1"/>
                <c:pt idx="0">
                  <c:v>0.13</c:v>
                </c:pt>
              </c:numCache>
            </c:numRef>
          </c:yVal>
          <c:bubbleSize>
            <c:numRef>
              <c:f>Лист1!$D$17</c:f>
              <c:numCache>
                <c:formatCode>General</c:formatCode>
                <c:ptCount val="1"/>
                <c:pt idx="0">
                  <c:v>305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77A2-394E-B099-5A70F56A0679}"/>
            </c:ext>
          </c:extLst>
        </c:ser>
        <c:ser>
          <c:idx val="17"/>
          <c:order val="16"/>
          <c:tx>
            <c:strRef>
              <c:f>Лист1!$A$19</c:f>
              <c:strCache>
                <c:ptCount val="1"/>
                <c:pt idx="0">
                  <c:v>Передовые материалы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1.4948210922786098E-3"/>
                  <c:y val="5.26315680415317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Лист1!$B$19</c:f>
              <c:numCache>
                <c:formatCode>General</c:formatCode>
                <c:ptCount val="1"/>
                <c:pt idx="0">
                  <c:v>1978</c:v>
                </c:pt>
              </c:numCache>
            </c:numRef>
          </c:xVal>
          <c:yVal>
            <c:numRef>
              <c:f>Лист1!$C$19</c:f>
              <c:numCache>
                <c:formatCode>0.00%</c:formatCode>
                <c:ptCount val="1"/>
                <c:pt idx="0">
                  <c:v>5.0999999999999997E-2</c:v>
                </c:pt>
              </c:numCache>
            </c:numRef>
          </c:yVal>
          <c:bubbleSize>
            <c:numRef>
              <c:f>Лист1!$D$19</c:f>
              <c:numCache>
                <c:formatCode>General</c:formatCode>
                <c:ptCount val="1"/>
                <c:pt idx="0">
                  <c:v>1978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77A2-394E-B099-5A70F56A0679}"/>
            </c:ext>
          </c:extLst>
        </c:ser>
        <c:ser>
          <c:idx val="18"/>
          <c:order val="17"/>
          <c:tx>
            <c:strRef>
              <c:f>Лист1!$A$20</c:f>
              <c:strCache>
                <c:ptCount val="1"/>
                <c:pt idx="0">
                  <c:v>Агробиотехнологии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2.3917137476459537E-2"/>
                  <c:y val="8.421050886645070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Лист1!$B$20</c:f>
              <c:numCache>
                <c:formatCode>General</c:formatCode>
                <c:ptCount val="1"/>
                <c:pt idx="0">
                  <c:v>72.2</c:v>
                </c:pt>
              </c:numCache>
            </c:numRef>
          </c:xVal>
          <c:yVal>
            <c:numRef>
              <c:f>Лист1!$C$20</c:f>
              <c:numCache>
                <c:formatCode>0.00%</c:formatCode>
                <c:ptCount val="1"/>
                <c:pt idx="0">
                  <c:v>7.3999999999999996E-2</c:v>
                </c:pt>
              </c:numCache>
            </c:numRef>
          </c:yVal>
          <c:bubbleSize>
            <c:numRef>
              <c:f>Лист1!$D$20</c:f>
              <c:numCache>
                <c:formatCode>General</c:formatCode>
                <c:ptCount val="1"/>
                <c:pt idx="0">
                  <c:v>72.2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2-77A2-394E-B099-5A70F56A0679}"/>
            </c:ext>
          </c:extLst>
        </c:ser>
        <c:ser>
          <c:idx val="19"/>
          <c:order val="18"/>
          <c:tx>
            <c:strRef>
              <c:f>Лист1!$A$21</c:f>
              <c:strCache>
                <c:ptCount val="1"/>
                <c:pt idx="0">
                  <c:v>Специальная химия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3.2864351741251935E-2"/>
                  <c:y val="0.16052628252667167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67C4"/>
                        </a:solidFill>
                      </a:rPr>
                      <a:t>Специальная химия*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Лист1!$B$21</c:f>
              <c:numCache>
                <c:formatCode>General</c:formatCode>
                <c:ptCount val="1"/>
                <c:pt idx="0">
                  <c:v>953.9</c:v>
                </c:pt>
              </c:numCache>
            </c:numRef>
          </c:xVal>
          <c:yVal>
            <c:numRef>
              <c:f>Лист1!$C$21</c:f>
              <c:numCache>
                <c:formatCode>0.00%</c:formatCode>
                <c:ptCount val="1"/>
                <c:pt idx="0">
                  <c:v>0.05</c:v>
                </c:pt>
              </c:numCache>
            </c:numRef>
          </c:yVal>
          <c:bubbleSize>
            <c:numRef>
              <c:f>Лист1!$D$21</c:f>
              <c:numCache>
                <c:formatCode>General</c:formatCode>
                <c:ptCount val="1"/>
                <c:pt idx="0">
                  <c:v>953.9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4-77A2-394E-B099-5A70F56A0679}"/>
            </c:ext>
          </c:extLst>
        </c:ser>
        <c:ser>
          <c:idx val="20"/>
          <c:order val="19"/>
          <c:tx>
            <c:strRef>
              <c:f>Лист1!$A$22</c:f>
              <c:strCache>
                <c:ptCount val="1"/>
                <c:pt idx="0">
                  <c:v>Цифровое образование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2.3917137476459537E-2"/>
                  <c:y val="-1.315789201038292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Лист1!$B$22</c:f>
              <c:numCache>
                <c:formatCode>General</c:formatCode>
                <c:ptCount val="1"/>
                <c:pt idx="0">
                  <c:v>33.200000000000003</c:v>
                </c:pt>
              </c:numCache>
            </c:numRef>
          </c:xVal>
          <c:yVal>
            <c:numRef>
              <c:f>Лист1!$C$22</c:f>
              <c:numCache>
                <c:formatCode>0.00%</c:formatCode>
                <c:ptCount val="1"/>
                <c:pt idx="0">
                  <c:v>0.314</c:v>
                </c:pt>
              </c:numCache>
            </c:numRef>
          </c:yVal>
          <c:bubbleSize>
            <c:numRef>
              <c:f>Лист1!$D$22</c:f>
              <c:numCache>
                <c:formatCode>General</c:formatCode>
                <c:ptCount val="1"/>
                <c:pt idx="0">
                  <c:v>33.200000000000003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6-77A2-394E-B099-5A70F56A0679}"/>
            </c:ext>
          </c:extLst>
        </c:ser>
        <c:ser>
          <c:idx val="21"/>
          <c:order val="20"/>
          <c:tx>
            <c:strRef>
              <c:f>Лист1!$A$23</c:f>
              <c:strCache>
                <c:ptCount val="1"/>
                <c:pt idx="0">
                  <c:v>Литий-ионные аккумуляторы</c:v>
                </c:pt>
              </c:strCache>
            </c:strRef>
          </c:tx>
          <c:spPr>
            <a:solidFill>
              <a:srgbClr val="55BFF4"/>
            </a:solidFill>
          </c:spPr>
          <c:invertIfNegative val="0"/>
          <c:dLbls>
            <c:delete val="1"/>
          </c:dLbls>
          <c:xVal>
            <c:numRef>
              <c:f>Лист1!$B$23</c:f>
              <c:numCache>
                <c:formatCode>General</c:formatCode>
                <c:ptCount val="1"/>
                <c:pt idx="0">
                  <c:v>87.5</c:v>
                </c:pt>
              </c:numCache>
            </c:numRef>
          </c:xVal>
          <c:yVal>
            <c:numRef>
              <c:f>Лист1!$C$23</c:f>
              <c:numCache>
                <c:formatCode>0.00%</c:formatCode>
                <c:ptCount val="1"/>
                <c:pt idx="0">
                  <c:v>0.13</c:v>
                </c:pt>
              </c:numCache>
            </c:numRef>
          </c:yVal>
          <c:bubbleSize>
            <c:numRef>
              <c:f>Лист1!$D$23</c:f>
              <c:numCache>
                <c:formatCode>General</c:formatCode>
                <c:ptCount val="1"/>
                <c:pt idx="0">
                  <c:v>87.5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7-77A2-394E-B099-5A70F56A0679}"/>
            </c:ext>
          </c:extLst>
        </c:ser>
        <c:ser>
          <c:idx val="22"/>
          <c:order val="21"/>
          <c:tx>
            <c:strRef>
              <c:f>Лист1!$A$24</c:f>
              <c:strCache>
                <c:ptCount val="1"/>
                <c:pt idx="0">
                  <c:v>Цифровая нефегазодобыча</c:v>
                </c:pt>
              </c:strCache>
            </c:strRef>
          </c:tx>
          <c:spPr>
            <a:solidFill>
              <a:srgbClr val="2567B5"/>
            </a:solidFill>
          </c:spPr>
          <c:invertIfNegative val="0"/>
          <c:dLbls>
            <c:dLbl>
              <c:idx val="0"/>
              <c:layout>
                <c:manualLayout>
                  <c:x val="-0.21986958568738244"/>
                  <c:y val="-1.05263136083063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77A2-394E-B099-5A70F56A0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Лист1!$B$24</c:f>
              <c:numCache>
                <c:formatCode>General</c:formatCode>
                <c:ptCount val="1"/>
                <c:pt idx="0">
                  <c:v>28.5</c:v>
                </c:pt>
              </c:numCache>
            </c:numRef>
          </c:xVal>
          <c:yVal>
            <c:numRef>
              <c:f>Лист1!$C$24</c:f>
              <c:numCache>
                <c:formatCode>0.00%</c:formatCode>
                <c:ptCount val="1"/>
                <c:pt idx="0">
                  <c:v>7.0999999999999994E-2</c:v>
                </c:pt>
              </c:numCache>
            </c:numRef>
          </c:yVal>
          <c:bubbleSize>
            <c:numRef>
              <c:f>Лист1!$D$24</c:f>
              <c:numCache>
                <c:formatCode>General</c:formatCode>
                <c:ptCount val="1"/>
                <c:pt idx="0">
                  <c:v>28.5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9-77A2-394E-B099-5A70F56A06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49592704"/>
        <c:axId val="149607168"/>
      </c:bubbleChart>
      <c:valAx>
        <c:axId val="14959270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r>
                  <a:rPr lang="ru-RU">
                    <a:solidFill>
                      <a:srgbClr val="0067C4"/>
                    </a:solidFill>
                  </a:rPr>
                  <a:t>Прогноз объема рынка, млрд. долл.</a:t>
                </a:r>
              </a:p>
            </c:rich>
          </c:tx>
          <c:layout>
            <c:manualLayout>
              <c:xMode val="edge"/>
              <c:yMode val="edge"/>
              <c:x val="0.55226165533340155"/>
              <c:y val="0.842569460732603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7C4"/>
                </a:solidFill>
              </a:defRPr>
            </a:pPr>
            <a:endParaRPr lang="ru-RU"/>
          </a:p>
        </c:txPr>
        <c:crossAx val="149607168"/>
        <c:crosses val="autoZero"/>
        <c:crossBetween val="midCat"/>
      </c:valAx>
      <c:valAx>
        <c:axId val="149607168"/>
        <c:scaling>
          <c:orientation val="minMax"/>
          <c:max val="0.4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0067C4"/>
                    </a:solidFill>
                  </a:defRPr>
                </a:pPr>
                <a:r>
                  <a:rPr lang="ru-RU">
                    <a:solidFill>
                      <a:srgbClr val="0067C4"/>
                    </a:solidFill>
                  </a:rPr>
                  <a:t>Прогноз </a:t>
                </a:r>
                <a:r>
                  <a:rPr lang="en-US">
                    <a:solidFill>
                      <a:srgbClr val="0067C4"/>
                    </a:solidFill>
                  </a:rPr>
                  <a:t>CAGR </a:t>
                </a:r>
                <a:r>
                  <a:rPr lang="ru-RU">
                    <a:solidFill>
                      <a:srgbClr val="0067C4"/>
                    </a:solidFill>
                  </a:rPr>
                  <a:t>рынка , %</a:t>
                </a:r>
              </a:p>
            </c:rich>
          </c:tx>
          <c:layout>
            <c:manualLayout>
              <c:xMode val="edge"/>
              <c:yMode val="edge"/>
              <c:x val="2.2307061024772611E-2"/>
              <c:y val="0.24945601959054725"/>
            </c:manualLayout>
          </c:layout>
          <c:overlay val="0"/>
        </c:title>
        <c:numFmt formatCode="0%" sourceLinked="0"/>
        <c:majorTickMark val="out"/>
        <c:minorTickMark val="in"/>
        <c:tickLblPos val="nextTo"/>
        <c:txPr>
          <a:bodyPr/>
          <a:lstStyle/>
          <a:p>
            <a:pPr>
              <a:defRPr>
                <a:solidFill>
                  <a:srgbClr val="0067C4"/>
                </a:solidFill>
              </a:defRPr>
            </a:pPr>
            <a:endParaRPr lang="ru-RU"/>
          </a:p>
        </c:txPr>
        <c:crossAx val="14959270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35203-9760-464C-8883-73C946914C3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C7D89C1-514B-4172-8119-12D70165E6E4}">
      <dgm:prSet phldrT="[Текст]" custT="1"/>
      <dgm:spPr/>
      <dgm:t>
        <a:bodyPr/>
        <a:lstStyle/>
        <a:p>
          <a:pPr>
            <a:buNone/>
          </a:pPr>
          <a:r>
            <a:rPr lang="ru-RU" sz="1000" dirty="0"/>
            <a:t>                                                                                                                          </a:t>
          </a:r>
        </a:p>
      </dgm:t>
    </dgm:pt>
    <dgm:pt modelId="{B23E9A86-75F0-4B61-AEAD-4FDBB4705B26}" type="parTrans" cxnId="{9B886794-9932-449E-99A4-CB1DEFC8DB04}">
      <dgm:prSet/>
      <dgm:spPr/>
      <dgm:t>
        <a:bodyPr/>
        <a:lstStyle/>
        <a:p>
          <a:endParaRPr lang="ru-RU" sz="1000"/>
        </a:p>
      </dgm:t>
    </dgm:pt>
    <dgm:pt modelId="{CB2D31AD-7BE5-4AE2-BE49-BEEA78015FB2}" type="sibTrans" cxnId="{9B886794-9932-449E-99A4-CB1DEFC8DB04}">
      <dgm:prSet/>
      <dgm:spPr/>
      <dgm:t>
        <a:bodyPr/>
        <a:lstStyle/>
        <a:p>
          <a:endParaRPr lang="ru-RU" sz="1000"/>
        </a:p>
      </dgm:t>
    </dgm:pt>
    <dgm:pt modelId="{C9A7DC85-D496-4030-A3E3-CAC3D7A91FC5}">
      <dgm:prSet phldrT="[Текст]" custT="1"/>
      <dgm:spPr/>
      <dgm:t>
        <a:bodyPr/>
        <a:lstStyle/>
        <a:p>
          <a:pPr>
            <a:buNone/>
          </a:pPr>
          <a:endParaRPr lang="ru-RU" sz="1000" dirty="0"/>
        </a:p>
      </dgm:t>
    </dgm:pt>
    <dgm:pt modelId="{CADBF77E-70BC-41F2-88EF-E57D2567AFE7}" type="parTrans" cxnId="{394F5A67-8FD4-4117-B074-6E0A45F2C80A}">
      <dgm:prSet/>
      <dgm:spPr/>
      <dgm:t>
        <a:bodyPr/>
        <a:lstStyle/>
        <a:p>
          <a:endParaRPr lang="ru-RU" sz="1000"/>
        </a:p>
      </dgm:t>
    </dgm:pt>
    <dgm:pt modelId="{C972135C-4D42-44B8-B7F9-E7A855F015EA}" type="sibTrans" cxnId="{394F5A67-8FD4-4117-B074-6E0A45F2C80A}">
      <dgm:prSet/>
      <dgm:spPr>
        <a:solidFill>
          <a:srgbClr val="041A72"/>
        </a:solidFill>
      </dgm:spPr>
      <dgm:t>
        <a:bodyPr/>
        <a:lstStyle/>
        <a:p>
          <a:endParaRPr lang="ru-RU" sz="1000"/>
        </a:p>
      </dgm:t>
    </dgm:pt>
    <dgm:pt modelId="{1C7300A1-9377-4DC8-98E0-BD456674CFEA}">
      <dgm:prSet phldrT="[Текст]" custT="1"/>
      <dgm:spPr/>
      <dgm:t>
        <a:bodyPr/>
        <a:lstStyle/>
        <a:p>
          <a:pPr>
            <a:buNone/>
          </a:pPr>
          <a:r>
            <a:rPr lang="ru-RU" sz="1000" dirty="0"/>
            <a:t> </a:t>
          </a:r>
        </a:p>
      </dgm:t>
    </dgm:pt>
    <dgm:pt modelId="{5C613C3D-23E6-49D4-A0D8-A9917D2FEC25}" type="parTrans" cxnId="{BD7A16F7-3874-49CA-B133-048DB4ECFB4D}">
      <dgm:prSet/>
      <dgm:spPr/>
      <dgm:t>
        <a:bodyPr/>
        <a:lstStyle/>
        <a:p>
          <a:endParaRPr lang="ru-RU" sz="1000"/>
        </a:p>
      </dgm:t>
    </dgm:pt>
    <dgm:pt modelId="{CED65C0C-2256-4D6F-B3F6-FEA49D6359A2}" type="sibTrans" cxnId="{BD7A16F7-3874-49CA-B133-048DB4ECFB4D}">
      <dgm:prSet/>
      <dgm:spPr>
        <a:solidFill>
          <a:srgbClr val="041A72"/>
        </a:solidFill>
      </dgm:spPr>
      <dgm:t>
        <a:bodyPr/>
        <a:lstStyle/>
        <a:p>
          <a:endParaRPr lang="ru-RU" sz="1000"/>
        </a:p>
      </dgm:t>
    </dgm:pt>
    <dgm:pt modelId="{FF00C5BE-F287-4C67-B11A-1A07F122DE74}">
      <dgm:prSet phldrT="[Текст]" custT="1"/>
      <dgm:spPr/>
      <dgm:t>
        <a:bodyPr/>
        <a:lstStyle/>
        <a:p>
          <a:pPr>
            <a:buNone/>
          </a:pPr>
          <a:r>
            <a:rPr lang="ru-RU" sz="1000" dirty="0"/>
            <a:t> </a:t>
          </a:r>
        </a:p>
      </dgm:t>
    </dgm:pt>
    <dgm:pt modelId="{916B288C-35B2-4405-A3A6-E9B71C235ACB}" type="parTrans" cxnId="{99A8153E-8C3A-444A-BDFE-CB786374A7D1}">
      <dgm:prSet/>
      <dgm:spPr/>
      <dgm:t>
        <a:bodyPr/>
        <a:lstStyle/>
        <a:p>
          <a:endParaRPr lang="ru-RU" sz="1000"/>
        </a:p>
      </dgm:t>
    </dgm:pt>
    <dgm:pt modelId="{20D45876-499F-46CA-879F-18BE88C45960}" type="sibTrans" cxnId="{99A8153E-8C3A-444A-BDFE-CB786374A7D1}">
      <dgm:prSet/>
      <dgm:spPr>
        <a:solidFill>
          <a:srgbClr val="041A72"/>
        </a:solidFill>
      </dgm:spPr>
      <dgm:t>
        <a:bodyPr/>
        <a:lstStyle/>
        <a:p>
          <a:endParaRPr lang="ru-RU" sz="1000"/>
        </a:p>
      </dgm:t>
    </dgm:pt>
    <dgm:pt modelId="{98FE96CB-943E-422F-A21E-E082F920F6C9}">
      <dgm:prSet phldrT="[Текст]" custT="1"/>
      <dgm:spPr/>
      <dgm:t>
        <a:bodyPr/>
        <a:lstStyle/>
        <a:p>
          <a:pPr>
            <a:buNone/>
          </a:pPr>
          <a:r>
            <a:rPr lang="ru-RU" sz="1000" dirty="0"/>
            <a:t> </a:t>
          </a:r>
        </a:p>
      </dgm:t>
    </dgm:pt>
    <dgm:pt modelId="{B24D2E52-0599-4CF3-B115-2BBA43D49F9D}" type="sibTrans" cxnId="{E68E43D4-40CD-4A19-A33C-5015C8FCC6C5}">
      <dgm:prSet/>
      <dgm:spPr>
        <a:solidFill>
          <a:srgbClr val="041A72"/>
        </a:solidFill>
      </dgm:spPr>
      <dgm:t>
        <a:bodyPr/>
        <a:lstStyle/>
        <a:p>
          <a:endParaRPr lang="ru-RU" sz="1000"/>
        </a:p>
      </dgm:t>
    </dgm:pt>
    <dgm:pt modelId="{0FAF0721-743B-44BD-B483-72EF9515E7FB}" type="parTrans" cxnId="{E68E43D4-40CD-4A19-A33C-5015C8FCC6C5}">
      <dgm:prSet/>
      <dgm:spPr/>
      <dgm:t>
        <a:bodyPr/>
        <a:lstStyle/>
        <a:p>
          <a:endParaRPr lang="ru-RU" sz="1000"/>
        </a:p>
      </dgm:t>
    </dgm:pt>
    <dgm:pt modelId="{64911693-8825-42BA-9C06-2FB42FEECFFF}">
      <dgm:prSet phldrT="[Текст]" custT="1"/>
      <dgm:spPr/>
      <dgm:t>
        <a:bodyPr/>
        <a:lstStyle/>
        <a:p>
          <a:pPr>
            <a:buNone/>
          </a:pPr>
          <a:endParaRPr lang="ru-RU" sz="1000" dirty="0"/>
        </a:p>
      </dgm:t>
    </dgm:pt>
    <dgm:pt modelId="{AEB588A6-CE9B-4EDE-900F-FB57B476B005}" type="parTrans" cxnId="{BB7674E0-7039-459E-A13B-0B5A7936E053}">
      <dgm:prSet/>
      <dgm:spPr/>
      <dgm:t>
        <a:bodyPr/>
        <a:lstStyle/>
        <a:p>
          <a:endParaRPr lang="ru-RU"/>
        </a:p>
      </dgm:t>
    </dgm:pt>
    <dgm:pt modelId="{FBAF325C-40C9-430D-98E0-0A4613AE4F4B}" type="sibTrans" cxnId="{BB7674E0-7039-459E-A13B-0B5A7936E053}">
      <dgm:prSet/>
      <dgm:spPr>
        <a:solidFill>
          <a:srgbClr val="041A72"/>
        </a:solidFill>
      </dgm:spPr>
      <dgm:t>
        <a:bodyPr/>
        <a:lstStyle/>
        <a:p>
          <a:endParaRPr lang="ru-RU"/>
        </a:p>
      </dgm:t>
    </dgm:pt>
    <dgm:pt modelId="{0C4FE836-C1E8-47C6-8DDE-F7924998BFC7}" type="pres">
      <dgm:prSet presAssocID="{D9435203-9760-464C-8883-73C946914C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40BEB-429A-4510-9EC5-12D046A523A0}" type="pres">
      <dgm:prSet presAssocID="{2C7D89C1-514B-4172-8119-12D70165E6E4}" presName="centerShape" presStyleLbl="node0" presStyleIdx="0" presStyleCnt="1"/>
      <dgm:spPr/>
      <dgm:t>
        <a:bodyPr/>
        <a:lstStyle/>
        <a:p>
          <a:endParaRPr lang="ru-RU"/>
        </a:p>
      </dgm:t>
    </dgm:pt>
    <dgm:pt modelId="{16B751B2-5583-4ED2-925E-8E64B5F5673D}" type="pres">
      <dgm:prSet presAssocID="{C9A7DC85-D496-4030-A3E3-CAC3D7A91FC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F4074-F8BF-4D7C-8239-3CDC6DDECD74}" type="pres">
      <dgm:prSet presAssocID="{C9A7DC85-D496-4030-A3E3-CAC3D7A91FC5}" presName="dummy" presStyleCnt="0"/>
      <dgm:spPr/>
    </dgm:pt>
    <dgm:pt modelId="{DC180B8F-11AB-4292-BD5F-F2D81CED566A}" type="pres">
      <dgm:prSet presAssocID="{C972135C-4D42-44B8-B7F9-E7A855F015E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83142C1-A2EC-4618-B381-7D04F56F841D}" type="pres">
      <dgm:prSet presAssocID="{1C7300A1-9377-4DC8-98E0-BD456674CF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E05FD-B122-4BE9-A8EF-A0B5874DDC53}" type="pres">
      <dgm:prSet presAssocID="{1C7300A1-9377-4DC8-98E0-BD456674CFEA}" presName="dummy" presStyleCnt="0"/>
      <dgm:spPr/>
    </dgm:pt>
    <dgm:pt modelId="{52D3BB8A-FCD9-4AF2-B070-0DE3C4150356}" type="pres">
      <dgm:prSet presAssocID="{CED65C0C-2256-4D6F-B3F6-FEA49D6359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2F6D9B8-A887-46B7-BA0D-1571DE192FFD}" type="pres">
      <dgm:prSet presAssocID="{98FE96CB-943E-422F-A21E-E082F920F6C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D2F0F-4D8C-4B87-AE9A-403C04C32279}" type="pres">
      <dgm:prSet presAssocID="{98FE96CB-943E-422F-A21E-E082F920F6C9}" presName="dummy" presStyleCnt="0"/>
      <dgm:spPr/>
    </dgm:pt>
    <dgm:pt modelId="{D0C75292-1F07-48B8-A3FC-67C9DBE35A06}" type="pres">
      <dgm:prSet presAssocID="{B24D2E52-0599-4CF3-B115-2BBA43D49F9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ABC180C-6C5E-43D4-AD67-7E728B1A36E1}" type="pres">
      <dgm:prSet presAssocID="{FF00C5BE-F287-4C67-B11A-1A07F122DE7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1DB3F-2B00-41DF-8FA1-A493B6E365B5}" type="pres">
      <dgm:prSet presAssocID="{FF00C5BE-F287-4C67-B11A-1A07F122DE74}" presName="dummy" presStyleCnt="0"/>
      <dgm:spPr/>
    </dgm:pt>
    <dgm:pt modelId="{59901190-B1BB-44B0-AA86-6AFD97EB4796}" type="pres">
      <dgm:prSet presAssocID="{20D45876-499F-46CA-879F-18BE88C4596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04EE642-FE86-4EC0-B533-7B0906EF5F4B}" type="pres">
      <dgm:prSet presAssocID="{64911693-8825-42BA-9C06-2FB42FEECF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36034-D5B8-4CA3-811D-66B78AD9A0AB}" type="pres">
      <dgm:prSet presAssocID="{64911693-8825-42BA-9C06-2FB42FEECFFF}" presName="dummy" presStyleCnt="0"/>
      <dgm:spPr/>
    </dgm:pt>
    <dgm:pt modelId="{2E2B1140-3F12-4B79-BE79-5F3918B55688}" type="pres">
      <dgm:prSet presAssocID="{FBAF325C-40C9-430D-98E0-0A4613AE4F4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E68E43D4-40CD-4A19-A33C-5015C8FCC6C5}" srcId="{2C7D89C1-514B-4172-8119-12D70165E6E4}" destId="{98FE96CB-943E-422F-A21E-E082F920F6C9}" srcOrd="2" destOrd="0" parTransId="{0FAF0721-743B-44BD-B483-72EF9515E7FB}" sibTransId="{B24D2E52-0599-4CF3-B115-2BBA43D49F9D}"/>
    <dgm:cxn modelId="{A4E35651-A84A-47DC-BA7E-3BF00CC1F06F}" type="presOf" srcId="{64911693-8825-42BA-9C06-2FB42FEECFFF}" destId="{504EE642-FE86-4EC0-B533-7B0906EF5F4B}" srcOrd="0" destOrd="0" presId="urn:microsoft.com/office/officeart/2005/8/layout/radial6"/>
    <dgm:cxn modelId="{00FC2579-202C-477E-9404-767A4FBD14D2}" type="presOf" srcId="{D9435203-9760-464C-8883-73C946914C31}" destId="{0C4FE836-C1E8-47C6-8DDE-F7924998BFC7}" srcOrd="0" destOrd="0" presId="urn:microsoft.com/office/officeart/2005/8/layout/radial6"/>
    <dgm:cxn modelId="{62925052-4E26-4766-B5B7-27A94C27A49A}" type="presOf" srcId="{C9A7DC85-D496-4030-A3E3-CAC3D7A91FC5}" destId="{16B751B2-5583-4ED2-925E-8E64B5F5673D}" srcOrd="0" destOrd="0" presId="urn:microsoft.com/office/officeart/2005/8/layout/radial6"/>
    <dgm:cxn modelId="{9B886794-9932-449E-99A4-CB1DEFC8DB04}" srcId="{D9435203-9760-464C-8883-73C946914C31}" destId="{2C7D89C1-514B-4172-8119-12D70165E6E4}" srcOrd="0" destOrd="0" parTransId="{B23E9A86-75F0-4B61-AEAD-4FDBB4705B26}" sibTransId="{CB2D31AD-7BE5-4AE2-BE49-BEEA78015FB2}"/>
    <dgm:cxn modelId="{3478BA8B-558B-4E8C-BFD7-EAEEB9553820}" type="presOf" srcId="{CED65C0C-2256-4D6F-B3F6-FEA49D6359A2}" destId="{52D3BB8A-FCD9-4AF2-B070-0DE3C4150356}" srcOrd="0" destOrd="0" presId="urn:microsoft.com/office/officeart/2005/8/layout/radial6"/>
    <dgm:cxn modelId="{394F5A67-8FD4-4117-B074-6E0A45F2C80A}" srcId="{2C7D89C1-514B-4172-8119-12D70165E6E4}" destId="{C9A7DC85-D496-4030-A3E3-CAC3D7A91FC5}" srcOrd="0" destOrd="0" parTransId="{CADBF77E-70BC-41F2-88EF-E57D2567AFE7}" sibTransId="{C972135C-4D42-44B8-B7F9-E7A855F015EA}"/>
    <dgm:cxn modelId="{210E5900-1C4D-4F31-B6F3-E7257B0AC931}" type="presOf" srcId="{2C7D89C1-514B-4172-8119-12D70165E6E4}" destId="{E1140BEB-429A-4510-9EC5-12D046A523A0}" srcOrd="0" destOrd="0" presId="urn:microsoft.com/office/officeart/2005/8/layout/radial6"/>
    <dgm:cxn modelId="{D777F93E-FC04-4464-9C4B-955DCDBAA305}" type="presOf" srcId="{FBAF325C-40C9-430D-98E0-0A4613AE4F4B}" destId="{2E2B1140-3F12-4B79-BE79-5F3918B55688}" srcOrd="0" destOrd="0" presId="urn:microsoft.com/office/officeart/2005/8/layout/radial6"/>
    <dgm:cxn modelId="{C537A04D-7B6C-4080-9AAF-BE6B20B38732}" type="presOf" srcId="{FF00C5BE-F287-4C67-B11A-1A07F122DE74}" destId="{6ABC180C-6C5E-43D4-AD67-7E728B1A36E1}" srcOrd="0" destOrd="0" presId="urn:microsoft.com/office/officeart/2005/8/layout/radial6"/>
    <dgm:cxn modelId="{80D791E6-ACE2-440A-99DF-7822471B1CC0}" type="presOf" srcId="{98FE96CB-943E-422F-A21E-E082F920F6C9}" destId="{E2F6D9B8-A887-46B7-BA0D-1571DE192FFD}" srcOrd="0" destOrd="0" presId="urn:microsoft.com/office/officeart/2005/8/layout/radial6"/>
    <dgm:cxn modelId="{BD7A16F7-3874-49CA-B133-048DB4ECFB4D}" srcId="{2C7D89C1-514B-4172-8119-12D70165E6E4}" destId="{1C7300A1-9377-4DC8-98E0-BD456674CFEA}" srcOrd="1" destOrd="0" parTransId="{5C613C3D-23E6-49D4-A0D8-A9917D2FEC25}" sibTransId="{CED65C0C-2256-4D6F-B3F6-FEA49D6359A2}"/>
    <dgm:cxn modelId="{FADAA967-CD97-4BB7-BDDF-4AAD3E3ADE30}" type="presOf" srcId="{1C7300A1-9377-4DC8-98E0-BD456674CFEA}" destId="{C83142C1-A2EC-4618-B381-7D04F56F841D}" srcOrd="0" destOrd="0" presId="urn:microsoft.com/office/officeart/2005/8/layout/radial6"/>
    <dgm:cxn modelId="{BB7674E0-7039-459E-A13B-0B5A7936E053}" srcId="{2C7D89C1-514B-4172-8119-12D70165E6E4}" destId="{64911693-8825-42BA-9C06-2FB42FEECFFF}" srcOrd="4" destOrd="0" parTransId="{AEB588A6-CE9B-4EDE-900F-FB57B476B005}" sibTransId="{FBAF325C-40C9-430D-98E0-0A4613AE4F4B}"/>
    <dgm:cxn modelId="{C0BF907B-6D16-4B1C-98E2-AF8B7871541C}" type="presOf" srcId="{C972135C-4D42-44B8-B7F9-E7A855F015EA}" destId="{DC180B8F-11AB-4292-BD5F-F2D81CED566A}" srcOrd="0" destOrd="0" presId="urn:microsoft.com/office/officeart/2005/8/layout/radial6"/>
    <dgm:cxn modelId="{C8797A21-CE57-4808-A408-28C987946704}" type="presOf" srcId="{B24D2E52-0599-4CF3-B115-2BBA43D49F9D}" destId="{D0C75292-1F07-48B8-A3FC-67C9DBE35A06}" srcOrd="0" destOrd="0" presId="urn:microsoft.com/office/officeart/2005/8/layout/radial6"/>
    <dgm:cxn modelId="{99A8153E-8C3A-444A-BDFE-CB786374A7D1}" srcId="{2C7D89C1-514B-4172-8119-12D70165E6E4}" destId="{FF00C5BE-F287-4C67-B11A-1A07F122DE74}" srcOrd="3" destOrd="0" parTransId="{916B288C-35B2-4405-A3A6-E9B71C235ACB}" sibTransId="{20D45876-499F-46CA-879F-18BE88C45960}"/>
    <dgm:cxn modelId="{35001798-9745-4A61-9745-1D678A809B01}" type="presOf" srcId="{20D45876-499F-46CA-879F-18BE88C45960}" destId="{59901190-B1BB-44B0-AA86-6AFD97EB4796}" srcOrd="0" destOrd="0" presId="urn:microsoft.com/office/officeart/2005/8/layout/radial6"/>
    <dgm:cxn modelId="{24E49A01-1065-4D6D-936D-544C7DBF1DEF}" type="presParOf" srcId="{0C4FE836-C1E8-47C6-8DDE-F7924998BFC7}" destId="{E1140BEB-429A-4510-9EC5-12D046A523A0}" srcOrd="0" destOrd="0" presId="urn:microsoft.com/office/officeart/2005/8/layout/radial6"/>
    <dgm:cxn modelId="{9C310455-A92B-4362-B741-AA579A618707}" type="presParOf" srcId="{0C4FE836-C1E8-47C6-8DDE-F7924998BFC7}" destId="{16B751B2-5583-4ED2-925E-8E64B5F5673D}" srcOrd="1" destOrd="0" presId="urn:microsoft.com/office/officeart/2005/8/layout/radial6"/>
    <dgm:cxn modelId="{0417DF65-35A5-45C8-BCD7-C11E1EB2408E}" type="presParOf" srcId="{0C4FE836-C1E8-47C6-8DDE-F7924998BFC7}" destId="{F68F4074-F8BF-4D7C-8239-3CDC6DDECD74}" srcOrd="2" destOrd="0" presId="urn:microsoft.com/office/officeart/2005/8/layout/radial6"/>
    <dgm:cxn modelId="{71AB017D-D553-4679-B35A-B97F4BDBF21F}" type="presParOf" srcId="{0C4FE836-C1E8-47C6-8DDE-F7924998BFC7}" destId="{DC180B8F-11AB-4292-BD5F-F2D81CED566A}" srcOrd="3" destOrd="0" presId="urn:microsoft.com/office/officeart/2005/8/layout/radial6"/>
    <dgm:cxn modelId="{CD3A8914-D4B3-40A3-999A-D0D8ADE716F8}" type="presParOf" srcId="{0C4FE836-C1E8-47C6-8DDE-F7924998BFC7}" destId="{C83142C1-A2EC-4618-B381-7D04F56F841D}" srcOrd="4" destOrd="0" presId="urn:microsoft.com/office/officeart/2005/8/layout/radial6"/>
    <dgm:cxn modelId="{5242AB9E-53EF-423C-AD92-B51443994CDC}" type="presParOf" srcId="{0C4FE836-C1E8-47C6-8DDE-F7924998BFC7}" destId="{90FE05FD-B122-4BE9-A8EF-A0B5874DDC53}" srcOrd="5" destOrd="0" presId="urn:microsoft.com/office/officeart/2005/8/layout/radial6"/>
    <dgm:cxn modelId="{3BF972A8-A168-46F0-BE85-4C7F8322706D}" type="presParOf" srcId="{0C4FE836-C1E8-47C6-8DDE-F7924998BFC7}" destId="{52D3BB8A-FCD9-4AF2-B070-0DE3C4150356}" srcOrd="6" destOrd="0" presId="urn:microsoft.com/office/officeart/2005/8/layout/radial6"/>
    <dgm:cxn modelId="{50C4B919-EE2D-4A7A-8B74-1EFC99D5512D}" type="presParOf" srcId="{0C4FE836-C1E8-47C6-8DDE-F7924998BFC7}" destId="{E2F6D9B8-A887-46B7-BA0D-1571DE192FFD}" srcOrd="7" destOrd="0" presId="urn:microsoft.com/office/officeart/2005/8/layout/radial6"/>
    <dgm:cxn modelId="{FCD67BEF-6A2E-4428-989A-368E65A0732A}" type="presParOf" srcId="{0C4FE836-C1E8-47C6-8DDE-F7924998BFC7}" destId="{75BD2F0F-4D8C-4B87-AE9A-403C04C32279}" srcOrd="8" destOrd="0" presId="urn:microsoft.com/office/officeart/2005/8/layout/radial6"/>
    <dgm:cxn modelId="{7739ED1E-BE9D-4951-AFE3-FFDC024C6A9A}" type="presParOf" srcId="{0C4FE836-C1E8-47C6-8DDE-F7924998BFC7}" destId="{D0C75292-1F07-48B8-A3FC-67C9DBE35A06}" srcOrd="9" destOrd="0" presId="urn:microsoft.com/office/officeart/2005/8/layout/radial6"/>
    <dgm:cxn modelId="{DDB3AD6A-DFCF-40DF-86CA-695DECB88D01}" type="presParOf" srcId="{0C4FE836-C1E8-47C6-8DDE-F7924998BFC7}" destId="{6ABC180C-6C5E-43D4-AD67-7E728B1A36E1}" srcOrd="10" destOrd="0" presId="urn:microsoft.com/office/officeart/2005/8/layout/radial6"/>
    <dgm:cxn modelId="{ABBDA01C-7F70-4563-A847-1C0840B957EE}" type="presParOf" srcId="{0C4FE836-C1E8-47C6-8DDE-F7924998BFC7}" destId="{48D1DB3F-2B00-41DF-8FA1-A493B6E365B5}" srcOrd="11" destOrd="0" presId="urn:microsoft.com/office/officeart/2005/8/layout/radial6"/>
    <dgm:cxn modelId="{FAA5D32A-5D93-4BCB-B66A-62296FD94E17}" type="presParOf" srcId="{0C4FE836-C1E8-47C6-8DDE-F7924998BFC7}" destId="{59901190-B1BB-44B0-AA86-6AFD97EB4796}" srcOrd="12" destOrd="0" presId="urn:microsoft.com/office/officeart/2005/8/layout/radial6"/>
    <dgm:cxn modelId="{6EE4C228-01AF-4246-BFCF-EA06F408A918}" type="presParOf" srcId="{0C4FE836-C1E8-47C6-8DDE-F7924998BFC7}" destId="{504EE642-FE86-4EC0-B533-7B0906EF5F4B}" srcOrd="13" destOrd="0" presId="urn:microsoft.com/office/officeart/2005/8/layout/radial6"/>
    <dgm:cxn modelId="{A8007E19-EA14-4D37-BD3E-E3FF783E1465}" type="presParOf" srcId="{0C4FE836-C1E8-47C6-8DDE-F7924998BFC7}" destId="{D8836034-D5B8-4CA3-811D-66B78AD9A0AB}" srcOrd="14" destOrd="0" presId="urn:microsoft.com/office/officeart/2005/8/layout/radial6"/>
    <dgm:cxn modelId="{5E942101-30C9-47F5-9CF7-8D0D8D3E8BD5}" type="presParOf" srcId="{0C4FE836-C1E8-47C6-8DDE-F7924998BFC7}" destId="{2E2B1140-3F12-4B79-BE79-5F3918B5568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B1140-3F12-4B79-BE79-5F3918B55688}">
      <dsp:nvSpPr>
        <dsp:cNvPr id="0" name=""/>
        <dsp:cNvSpPr/>
      </dsp:nvSpPr>
      <dsp:spPr>
        <a:xfrm>
          <a:off x="573652" y="247643"/>
          <a:ext cx="1653059" cy="165305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rgbClr val="041A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01190-B1BB-44B0-AA86-6AFD97EB4796}">
      <dsp:nvSpPr>
        <dsp:cNvPr id="0" name=""/>
        <dsp:cNvSpPr/>
      </dsp:nvSpPr>
      <dsp:spPr>
        <a:xfrm>
          <a:off x="573652" y="247643"/>
          <a:ext cx="1653059" cy="165305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rgbClr val="041A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75292-1F07-48B8-A3FC-67C9DBE35A06}">
      <dsp:nvSpPr>
        <dsp:cNvPr id="0" name=""/>
        <dsp:cNvSpPr/>
      </dsp:nvSpPr>
      <dsp:spPr>
        <a:xfrm>
          <a:off x="573652" y="247643"/>
          <a:ext cx="1653059" cy="165305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rgbClr val="041A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3BB8A-FCD9-4AF2-B070-0DE3C4150356}">
      <dsp:nvSpPr>
        <dsp:cNvPr id="0" name=""/>
        <dsp:cNvSpPr/>
      </dsp:nvSpPr>
      <dsp:spPr>
        <a:xfrm>
          <a:off x="573652" y="247643"/>
          <a:ext cx="1653059" cy="165305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rgbClr val="041A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80B8F-11AB-4292-BD5F-F2D81CED566A}">
      <dsp:nvSpPr>
        <dsp:cNvPr id="0" name=""/>
        <dsp:cNvSpPr/>
      </dsp:nvSpPr>
      <dsp:spPr>
        <a:xfrm>
          <a:off x="573652" y="247643"/>
          <a:ext cx="1653059" cy="165305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rgbClr val="041A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40BEB-429A-4510-9EC5-12D046A523A0}">
      <dsp:nvSpPr>
        <dsp:cNvPr id="0" name=""/>
        <dsp:cNvSpPr/>
      </dsp:nvSpPr>
      <dsp:spPr>
        <a:xfrm>
          <a:off x="1020054" y="694045"/>
          <a:ext cx="760255" cy="760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                                                                                                                         </a:t>
          </a:r>
        </a:p>
      </dsp:txBody>
      <dsp:txXfrm>
        <a:off x="1131391" y="805382"/>
        <a:ext cx="537581" cy="537581"/>
      </dsp:txXfrm>
    </dsp:sp>
    <dsp:sp modelId="{16B751B2-5583-4ED2-925E-8E64B5F5673D}">
      <dsp:nvSpPr>
        <dsp:cNvPr id="0" name=""/>
        <dsp:cNvSpPr/>
      </dsp:nvSpPr>
      <dsp:spPr>
        <a:xfrm>
          <a:off x="1134093" y="712"/>
          <a:ext cx="532178" cy="53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1212029" y="78648"/>
        <a:ext cx="376306" cy="376306"/>
      </dsp:txXfrm>
    </dsp:sp>
    <dsp:sp modelId="{C83142C1-A2EC-4618-B381-7D04F56F841D}">
      <dsp:nvSpPr>
        <dsp:cNvPr id="0" name=""/>
        <dsp:cNvSpPr/>
      </dsp:nvSpPr>
      <dsp:spPr>
        <a:xfrm>
          <a:off x="1901948" y="558592"/>
          <a:ext cx="532178" cy="53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>
        <a:off x="1979884" y="636528"/>
        <a:ext cx="376306" cy="376306"/>
      </dsp:txXfrm>
    </dsp:sp>
    <dsp:sp modelId="{E2F6D9B8-A887-46B7-BA0D-1571DE192FFD}">
      <dsp:nvSpPr>
        <dsp:cNvPr id="0" name=""/>
        <dsp:cNvSpPr/>
      </dsp:nvSpPr>
      <dsp:spPr>
        <a:xfrm>
          <a:off x="1608654" y="1461261"/>
          <a:ext cx="532178" cy="53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>
        <a:off x="1686590" y="1539197"/>
        <a:ext cx="376306" cy="376306"/>
      </dsp:txXfrm>
    </dsp:sp>
    <dsp:sp modelId="{6ABC180C-6C5E-43D4-AD67-7E728B1A36E1}">
      <dsp:nvSpPr>
        <dsp:cNvPr id="0" name=""/>
        <dsp:cNvSpPr/>
      </dsp:nvSpPr>
      <dsp:spPr>
        <a:xfrm>
          <a:off x="659532" y="1461261"/>
          <a:ext cx="532178" cy="53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>
        <a:off x="737468" y="1539197"/>
        <a:ext cx="376306" cy="376306"/>
      </dsp:txXfrm>
    </dsp:sp>
    <dsp:sp modelId="{504EE642-FE86-4EC0-B533-7B0906EF5F4B}">
      <dsp:nvSpPr>
        <dsp:cNvPr id="0" name=""/>
        <dsp:cNvSpPr/>
      </dsp:nvSpPr>
      <dsp:spPr>
        <a:xfrm>
          <a:off x="366237" y="558592"/>
          <a:ext cx="532178" cy="5321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444173" y="636528"/>
        <a:ext cx="376306" cy="37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0.48161</cdr:x>
      <cdr:y>0.66756</cdr:y>
    </cdr:from>
    <cdr:to>
      <cdr:x>0.54691</cdr:x>
      <cdr:y>0.79722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 flipH="1" flipV="1">
          <a:off x="4094429" y="3221637"/>
          <a:ext cx="555210" cy="62574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0.39573</cdr:x>
      <cdr:y>0.65422</cdr:y>
    </cdr:from>
    <cdr:to>
      <cdr:x>0.43493</cdr:x>
      <cdr:y>0.77123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 flipH="1" flipV="1">
          <a:off x="3364301" y="3157266"/>
          <a:ext cx="333311" cy="56470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0.31151</cdr:x>
      <cdr:y>0.56581</cdr:y>
    </cdr:from>
    <cdr:to>
      <cdr:x>0.3639</cdr:x>
      <cdr:y>0.57997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flipH="1" flipV="1">
          <a:off x="2646589" y="2730600"/>
          <a:ext cx="445105" cy="6833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0.27802</cdr:x>
      <cdr:y>0.53185</cdr:y>
    </cdr:from>
    <cdr:to>
      <cdr:x>0.29849</cdr:x>
      <cdr:y>0.61596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H="1" flipV="1">
          <a:off x="2362057" y="2566708"/>
          <a:ext cx="173907" cy="40590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0.27193</cdr:x>
      <cdr:y>0.4237</cdr:y>
    </cdr:from>
    <cdr:to>
      <cdr:x>0.2795</cdr:x>
      <cdr:y>0.46846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flipH="1">
          <a:off x="2310316" y="2044767"/>
          <a:ext cx="64283" cy="21602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0.21169</cdr:x>
      <cdr:y>0.15657</cdr:y>
    </cdr:from>
    <cdr:to>
      <cdr:x>0.25213</cdr:x>
      <cdr:y>0.20648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 flipV="1">
          <a:off x="1798516" y="755629"/>
          <a:ext cx="343578" cy="24086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0.26399</cdr:x>
      <cdr:y>0.23499</cdr:y>
    </cdr:from>
    <cdr:to>
      <cdr:x>0.30018</cdr:x>
      <cdr:y>0.24048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flipH="1">
          <a:off x="2242867" y="1134045"/>
          <a:ext cx="307431" cy="2653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0.21856</cdr:x>
      <cdr:y>0.47803</cdr:y>
    </cdr:from>
    <cdr:to>
      <cdr:x>0.25651</cdr:x>
      <cdr:y>0.48441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flipH="1" flipV="1">
          <a:off x="1856887" y="2306985"/>
          <a:ext cx="322421" cy="307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3E5057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0.22301</cdr:x>
      <cdr:y>0.62466</cdr:y>
    </cdr:from>
    <cdr:to>
      <cdr:x>0.25789</cdr:x>
      <cdr:y>0.62837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 flipH="1" flipV="1">
          <a:off x="1894692" y="3014603"/>
          <a:ext cx="296356" cy="1790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0.27211</cdr:x>
      <cdr:y>0.62205</cdr:y>
    </cdr:from>
    <cdr:to>
      <cdr:x>0.31642</cdr:x>
      <cdr:y>0.68901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flipH="1" flipV="1">
          <a:off x="2311878" y="3001991"/>
          <a:ext cx="376443" cy="32316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0.21842</cdr:x>
      <cdr:y>0.44338</cdr:y>
    </cdr:from>
    <cdr:to>
      <cdr:x>0.25417</cdr:x>
      <cdr:y>0.46967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H="1" flipV="1">
          <a:off x="1855693" y="2139747"/>
          <a:ext cx="303753" cy="1268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bg1">
              <a:lumMod val="5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3E5057"/>
              </a:solidFill>
              <a:latin typeface="Tahoma"/>
            </a:defRPr>
          </a:lvl1pPr>
          <a:lvl2pPr marL="457200" indent="0">
            <a:defRPr sz="1100">
              <a:solidFill>
                <a:srgbClr val="3E5057"/>
              </a:solidFill>
              <a:latin typeface="Tahoma"/>
            </a:defRPr>
          </a:lvl2pPr>
          <a:lvl3pPr marL="914400" indent="0">
            <a:defRPr sz="1100">
              <a:solidFill>
                <a:srgbClr val="3E5057"/>
              </a:solidFill>
              <a:latin typeface="Tahoma"/>
            </a:defRPr>
          </a:lvl3pPr>
          <a:lvl4pPr marL="1371600" indent="0">
            <a:defRPr sz="1100">
              <a:solidFill>
                <a:srgbClr val="3E5057"/>
              </a:solidFill>
              <a:latin typeface="Tahoma"/>
            </a:defRPr>
          </a:lvl4pPr>
          <a:lvl5pPr marL="1828800" indent="0">
            <a:defRPr sz="1100">
              <a:solidFill>
                <a:srgbClr val="3E5057"/>
              </a:solidFill>
              <a:latin typeface="Tahoma"/>
            </a:defRPr>
          </a:lvl5pPr>
          <a:lvl6pPr marL="2286000" indent="0">
            <a:defRPr sz="1100">
              <a:solidFill>
                <a:srgbClr val="3E5057"/>
              </a:solidFill>
              <a:latin typeface="Tahoma"/>
            </a:defRPr>
          </a:lvl6pPr>
          <a:lvl7pPr marL="2743200" indent="0">
            <a:defRPr sz="1100">
              <a:solidFill>
                <a:srgbClr val="3E5057"/>
              </a:solidFill>
              <a:latin typeface="Tahoma"/>
            </a:defRPr>
          </a:lvl7pPr>
          <a:lvl8pPr marL="3200400" indent="0">
            <a:defRPr sz="1100">
              <a:solidFill>
                <a:srgbClr val="3E5057"/>
              </a:solidFill>
              <a:latin typeface="Tahoma"/>
            </a:defRPr>
          </a:lvl8pPr>
          <a:lvl9pPr marL="3657600" indent="0">
            <a:defRPr sz="1100">
              <a:solidFill>
                <a:srgbClr val="3E5057"/>
              </a:solidFill>
              <a:latin typeface="Tahoma"/>
            </a:defRPr>
          </a:lvl9pPr>
        </a:lstStyle>
        <a:p xmlns:a="http://schemas.openxmlformats.org/drawingml/2006/main">
          <a:pPr marL="0" indent="0"/>
          <a:endParaRPr lang="ru-RU" sz="1100">
            <a:solidFill>
              <a:srgbClr val="3E5057"/>
            </a:solidFill>
            <a:latin typeface="Tahoma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0.0935</cdr:x>
      <cdr:y>0.82448</cdr:y>
    </cdr:from>
    <cdr:to>
      <cdr:x>0.46174</cdr:x>
      <cdr:y>0.96033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683495" y="3567877"/>
          <a:ext cx="2691851" cy="5878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5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marL="171450" indent="-171450">
            <a:buFontTx/>
            <a:buChar char="-"/>
          </a:pPr>
          <a:r>
            <a:rPr lang="ru-RU" sz="800" dirty="0">
              <a:solidFill>
                <a:schemeClr val="accent1"/>
              </a:solidFill>
            </a:rPr>
            <a:t>Рынки, являющиеся приоритетными для реализации научно-исследовательской повестки вуза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800" dirty="0">
              <a:solidFill>
                <a:schemeClr val="accent1"/>
              </a:solidFill>
            </a:rPr>
            <a:t>Рынки, по которым вуз планирует накапливать объем производимого знания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6BFFB-0348-4FE4-B0B5-B3D271CCB05A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57015-144D-47CA-A0E9-05E72DFA0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0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31E8-3BF8-4E22-B038-7EF39461E708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1728-B26D-462F-8E6A-D81D7C4F576C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3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F4A7-20BE-4519-85E6-7C5B871DE1F8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3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88F60-0484-4F3E-ABB4-44D178965C5C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B06C-50BA-4FF2-9535-B930012CB139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444D-2B62-4C51-94CF-A58CEF04C20F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8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187CB-A39A-4CE6-8B34-AA8118ECACD5}" type="datetime1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7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27911-14F5-4B4C-BB35-3806B3D636B7}" type="datetime1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D7A7-7D30-4CCE-97D2-DE0F9998F72B}" type="datetime1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8587-63D2-467D-9E13-6FB09D39868D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5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531B-E5DB-4FA2-BD25-068E4B674C56}" type="datetime1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AA43-3FF0-44B8-86D9-39B611FAFC14}" type="datetime1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uwolnijnauke.pl/szkolimy-przyszlych-szkoleniowcow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6.png"/><Relationship Id="rId2" Type="http://schemas.openxmlformats.org/officeDocument/2006/relationships/image" Target="../media/image39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58.png"/><Relationship Id="rId2" Type="http://schemas.openxmlformats.org/officeDocument/2006/relationships/image" Target="../media/image53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png"/><Relationship Id="rId10" Type="http://schemas.openxmlformats.org/officeDocument/2006/relationships/image" Target="../media/image56.png"/><Relationship Id="rId4" Type="http://schemas.openxmlformats.org/officeDocument/2006/relationships/diagramData" Target="../diagrams/data1.xml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" y="0"/>
            <a:ext cx="1217984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" y="597246"/>
            <a:ext cx="4501905" cy="886970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617813" y="2223494"/>
            <a:ext cx="5472111" cy="15548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</a:t>
            </a:r>
          </a:p>
          <a:p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развития ГУАП</a:t>
            </a:r>
          </a:p>
          <a:p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2021-2030</a:t>
            </a:r>
          </a:p>
        </p:txBody>
      </p:sp>
      <p:sp>
        <p:nvSpPr>
          <p:cNvPr id="10" name="Заголовок 6"/>
          <p:cNvSpPr txBox="1">
            <a:spLocks/>
          </p:cNvSpPr>
          <p:nvPr/>
        </p:nvSpPr>
        <p:spPr>
          <a:xfrm>
            <a:off x="617812" y="4027340"/>
            <a:ext cx="5472111" cy="6719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Антохина Юлия Анатольевна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Ректор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17811" y="5084940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Конференция трудового коллектива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11.10.2021</a:t>
            </a:r>
          </a:p>
        </p:txBody>
      </p:sp>
      <p:pic>
        <p:nvPicPr>
          <p:cNvPr id="1026" name="Picture 2" descr="https://src.guap.ru/files/logos/full/gu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569" y="464695"/>
            <a:ext cx="1886027" cy="65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: Rounded Corners 21">
            <a:extLst>
              <a:ext uri="{FF2B5EF4-FFF2-40B4-BE49-F238E27FC236}">
                <a16:creationId xmlns:a16="http://schemas.microsoft.com/office/drawing/2014/main" id="{F187A238-F765-E646-91DC-5177B69EE24C}"/>
              </a:ext>
            </a:extLst>
          </p:cNvPr>
          <p:cNvSpPr/>
          <p:nvPr/>
        </p:nvSpPr>
        <p:spPr>
          <a:xfrm>
            <a:off x="10259466" y="4095222"/>
            <a:ext cx="1692000" cy="211617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Сахалинская область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Вологодская область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Другие регионы РФ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Rectangle: Rounded Corners 21">
            <a:extLst>
              <a:ext uri="{FF2B5EF4-FFF2-40B4-BE49-F238E27FC236}">
                <a16:creationId xmlns:a16="http://schemas.microsoft.com/office/drawing/2014/main" id="{F187A238-F765-E646-91DC-5177B69EE24C}"/>
              </a:ext>
            </a:extLst>
          </p:cNvPr>
          <p:cNvSpPr/>
          <p:nvPr/>
        </p:nvSpPr>
        <p:spPr>
          <a:xfrm>
            <a:off x="274349" y="4094485"/>
            <a:ext cx="1980000" cy="2580635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Освоение земли и космоса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Индустрия 4.0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 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мобильность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Энергетика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Техносферная безопасность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6" name="Rectangle: Rounded Corners 21">
            <a:extLst>
              <a:ext uri="{FF2B5EF4-FFF2-40B4-BE49-F238E27FC236}">
                <a16:creationId xmlns:a16="http://schemas.microsoft.com/office/drawing/2014/main" id="{F187A238-F765-E646-91DC-5177B69EE24C}"/>
              </a:ext>
            </a:extLst>
          </p:cNvPr>
          <p:cNvSpPr/>
          <p:nvPr/>
        </p:nvSpPr>
        <p:spPr>
          <a:xfrm>
            <a:off x="2419278" y="4102642"/>
            <a:ext cx="1880133" cy="211617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ARTEMIS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WorldSkills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IALF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IEEE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PEGASUS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2" y="343202"/>
            <a:ext cx="426487" cy="478408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Трансформация. Взаимодействие с партнерами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B63684E-8C34-2E46-80FB-B24B8F347EBA}"/>
              </a:ext>
            </a:extLst>
          </p:cNvPr>
          <p:cNvGrpSpPr/>
          <p:nvPr/>
        </p:nvGrpSpPr>
        <p:grpSpPr>
          <a:xfrm>
            <a:off x="329834" y="1251829"/>
            <a:ext cx="10940839" cy="5208192"/>
            <a:chOff x="338765" y="1066179"/>
            <a:chExt cx="10940839" cy="5208192"/>
          </a:xfrm>
        </p:grpSpPr>
        <p:sp>
          <p:nvSpPr>
            <p:cNvPr id="11" name="Google Shape;263;p27">
              <a:extLst>
                <a:ext uri="{FF2B5EF4-FFF2-40B4-BE49-F238E27FC236}">
                  <a16:creationId xmlns:a16="http://schemas.microsoft.com/office/drawing/2014/main" id="{4766D706-21EF-DB4B-B492-269C85D14C4A}"/>
                </a:ext>
              </a:extLst>
            </p:cNvPr>
            <p:cNvSpPr/>
            <p:nvPr/>
          </p:nvSpPr>
          <p:spPr>
            <a:xfrm>
              <a:off x="1634284" y="1066179"/>
              <a:ext cx="9096938" cy="2342513"/>
            </a:xfrm>
            <a:prstGeom prst="triangle">
              <a:avLst>
                <a:gd name="adj" fmla="val 49808"/>
              </a:avLst>
            </a:prstGeom>
            <a:solidFill>
              <a:srgbClr val="F6F6F6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" name="Google Shape;284;p27">
              <a:extLst>
                <a:ext uri="{FF2B5EF4-FFF2-40B4-BE49-F238E27FC236}">
                  <a16:creationId xmlns:a16="http://schemas.microsoft.com/office/drawing/2014/main" id="{5AED32EF-C9E9-1E4E-8A01-5C6D438A8175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 flipH="1">
              <a:off x="3704632" y="5470627"/>
              <a:ext cx="833437" cy="1"/>
            </a:xfrm>
            <a:prstGeom prst="straightConnector1">
              <a:avLst/>
            </a:prstGeom>
            <a:ln>
              <a:solidFill>
                <a:srgbClr val="3B3838"/>
              </a:solidFill>
              <a:headEnd type="none" w="sm" len="sm"/>
              <a:tailEnd type="stealth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Google Shape;302;p27">
              <a:extLst>
                <a:ext uri="{FF2B5EF4-FFF2-40B4-BE49-F238E27FC236}">
                  <a16:creationId xmlns:a16="http://schemas.microsoft.com/office/drawing/2014/main" id="{B8448499-0686-984E-8B75-948C527DE274}"/>
                </a:ext>
              </a:extLst>
            </p:cNvPr>
            <p:cNvSpPr/>
            <p:nvPr/>
          </p:nvSpPr>
          <p:spPr>
            <a:xfrm>
              <a:off x="981674" y="1910213"/>
              <a:ext cx="2504609" cy="504000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Аэрокосмос</a:t>
              </a:r>
              <a:endParaRPr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Google Shape;303;p27">
              <a:extLst>
                <a:ext uri="{FF2B5EF4-FFF2-40B4-BE49-F238E27FC236}">
                  <a16:creationId xmlns:a16="http://schemas.microsoft.com/office/drawing/2014/main" id="{9CF6E90F-8A53-1040-A763-3BEF4770BF49}"/>
                </a:ext>
              </a:extLst>
            </p:cNvPr>
            <p:cNvSpPr/>
            <p:nvPr/>
          </p:nvSpPr>
          <p:spPr>
            <a:xfrm>
              <a:off x="3614129" y="1910213"/>
              <a:ext cx="2494139" cy="504000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Приборостроение</a:t>
              </a:r>
              <a:endParaRPr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43" name="Google Shape;304;p27">
              <a:extLst>
                <a:ext uri="{FF2B5EF4-FFF2-40B4-BE49-F238E27FC236}">
                  <a16:creationId xmlns:a16="http://schemas.microsoft.com/office/drawing/2014/main" id="{9F2415F2-4EE0-5940-89D1-34FC0E9B5D31}"/>
                </a:ext>
              </a:extLst>
            </p:cNvPr>
            <p:cNvSpPr/>
            <p:nvPr/>
          </p:nvSpPr>
          <p:spPr>
            <a:xfrm>
              <a:off x="6180556" y="1910213"/>
              <a:ext cx="2494141" cy="504000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ИТ и ИИ</a:t>
              </a:r>
              <a:endParaRPr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44" name="Google Shape;305;p27">
              <a:extLst>
                <a:ext uri="{FF2B5EF4-FFF2-40B4-BE49-F238E27FC236}">
                  <a16:creationId xmlns:a16="http://schemas.microsoft.com/office/drawing/2014/main" id="{E2D7DC50-F65F-0F4B-816D-F55FC25F309A}"/>
                </a:ext>
              </a:extLst>
            </p:cNvPr>
            <p:cNvSpPr/>
            <p:nvPr/>
          </p:nvSpPr>
          <p:spPr>
            <a:xfrm>
              <a:off x="8774995" y="1910213"/>
              <a:ext cx="2504609" cy="504000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Глобальные проблемы современности</a:t>
              </a:r>
              <a:endParaRPr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48" name="Google Shape;310;p27">
              <a:extLst>
                <a:ext uri="{FF2B5EF4-FFF2-40B4-BE49-F238E27FC236}">
                  <a16:creationId xmlns:a16="http://schemas.microsoft.com/office/drawing/2014/main" id="{54B0B767-8248-944E-BE59-6B0F65B1A43F}"/>
                </a:ext>
              </a:extLst>
            </p:cNvPr>
            <p:cNvSpPr txBox="1"/>
            <p:nvPr/>
          </p:nvSpPr>
          <p:spPr>
            <a:xfrm flipH="1">
              <a:off x="3631263" y="1448168"/>
              <a:ext cx="804727" cy="563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1400" dirty="0">
                  <a:latin typeface="Calibri"/>
                  <a:ea typeface="Calibri"/>
                  <a:cs typeface="Calibri"/>
                  <a:sym typeface="Calibri"/>
                </a:rPr>
                <a:t>РАН</a:t>
              </a:r>
              <a:endParaRPr sz="1400" dirty="0"/>
            </a:p>
          </p:txBody>
        </p:sp>
        <p:sp>
          <p:nvSpPr>
            <p:cNvPr id="49" name="Google Shape;311;p27">
              <a:extLst>
                <a:ext uri="{FF2B5EF4-FFF2-40B4-BE49-F238E27FC236}">
                  <a16:creationId xmlns:a16="http://schemas.microsoft.com/office/drawing/2014/main" id="{AF452B7D-EF1C-6348-BB54-B5176D910AE6}"/>
                </a:ext>
              </a:extLst>
            </p:cNvPr>
            <p:cNvSpPr txBox="1"/>
            <p:nvPr/>
          </p:nvSpPr>
          <p:spPr>
            <a:xfrm>
              <a:off x="5206823" y="1450912"/>
              <a:ext cx="820292" cy="563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r>
                <a:rPr lang="ru-RU" sz="1400" dirty="0">
                  <a:latin typeface="Calibri"/>
                  <a:ea typeface="Calibri"/>
                  <a:cs typeface="Calibri"/>
                  <a:sym typeface="Calibri"/>
                </a:rPr>
                <a:t>НОЦ</a:t>
              </a:r>
              <a:endParaRPr sz="1400" dirty="0"/>
            </a:p>
          </p:txBody>
        </p:sp>
        <p:sp>
          <p:nvSpPr>
            <p:cNvPr id="50" name="Google Shape;312;p27">
              <a:extLst>
                <a:ext uri="{FF2B5EF4-FFF2-40B4-BE49-F238E27FC236}">
                  <a16:creationId xmlns:a16="http://schemas.microsoft.com/office/drawing/2014/main" id="{F9CEEBAF-3587-6C4D-AEFA-CA908FCFFFF2}"/>
                </a:ext>
              </a:extLst>
            </p:cNvPr>
            <p:cNvSpPr txBox="1"/>
            <p:nvPr/>
          </p:nvSpPr>
          <p:spPr>
            <a:xfrm>
              <a:off x="7629512" y="1447705"/>
              <a:ext cx="1252102" cy="495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1400" dirty="0">
                  <a:latin typeface="Calibri"/>
                  <a:ea typeface="Calibri"/>
                  <a:cs typeface="Calibri"/>
                  <a:sym typeface="Calibri"/>
                </a:rPr>
                <a:t>Рынки</a:t>
              </a:r>
              <a:endParaRPr sz="1400" dirty="0"/>
            </a:p>
          </p:txBody>
        </p:sp>
        <p:sp>
          <p:nvSpPr>
            <p:cNvPr id="51" name="Google Shape;313;p27">
              <a:extLst>
                <a:ext uri="{FF2B5EF4-FFF2-40B4-BE49-F238E27FC236}">
                  <a16:creationId xmlns:a16="http://schemas.microsoft.com/office/drawing/2014/main" id="{82BC3A1B-CFA0-9F4C-A6A2-B8773A566A3C}"/>
                </a:ext>
              </a:extLst>
            </p:cNvPr>
            <p:cNvSpPr txBox="1"/>
            <p:nvPr/>
          </p:nvSpPr>
          <p:spPr>
            <a:xfrm>
              <a:off x="6073499" y="1455449"/>
              <a:ext cx="1328603" cy="495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1400" dirty="0">
                  <a:latin typeface="Calibri"/>
                  <a:ea typeface="Calibri"/>
                  <a:cs typeface="Calibri"/>
                  <a:sym typeface="Calibri"/>
                </a:rPr>
                <a:t>НИИ</a:t>
              </a:r>
              <a:endParaRPr sz="1400" dirty="0"/>
            </a:p>
          </p:txBody>
        </p:sp>
        <p:cxnSp>
          <p:nvCxnSpPr>
            <p:cNvPr id="52" name="Google Shape;314;p27">
              <a:extLst>
                <a:ext uri="{FF2B5EF4-FFF2-40B4-BE49-F238E27FC236}">
                  <a16:creationId xmlns:a16="http://schemas.microsoft.com/office/drawing/2014/main" id="{213D358C-55C5-2942-AEA7-4E90C83D1B57}"/>
                </a:ext>
              </a:extLst>
            </p:cNvPr>
            <p:cNvCxnSpPr/>
            <p:nvPr/>
          </p:nvCxnSpPr>
          <p:spPr>
            <a:xfrm>
              <a:off x="3276091" y="1724649"/>
              <a:ext cx="573056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315;p27">
              <a:extLst>
                <a:ext uri="{FF2B5EF4-FFF2-40B4-BE49-F238E27FC236}">
                  <a16:creationId xmlns:a16="http://schemas.microsoft.com/office/drawing/2014/main" id="{6B884BC1-A441-2A49-B942-6F91588C4943}"/>
                </a:ext>
              </a:extLst>
            </p:cNvPr>
            <p:cNvCxnSpPr/>
            <p:nvPr/>
          </p:nvCxnSpPr>
          <p:spPr>
            <a:xfrm>
              <a:off x="4014771" y="1750139"/>
              <a:ext cx="0" cy="107039"/>
            </a:xfrm>
            <a:prstGeom prst="straightConnector1">
              <a:avLst/>
            </a:prstGeom>
            <a:noFill/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4" name="Google Shape;316;p27">
              <a:extLst>
                <a:ext uri="{FF2B5EF4-FFF2-40B4-BE49-F238E27FC236}">
                  <a16:creationId xmlns:a16="http://schemas.microsoft.com/office/drawing/2014/main" id="{94622BC5-E439-AA47-9FC1-2F970BCBAE63}"/>
                </a:ext>
              </a:extLst>
            </p:cNvPr>
            <p:cNvCxnSpPr/>
            <p:nvPr/>
          </p:nvCxnSpPr>
          <p:spPr>
            <a:xfrm>
              <a:off x="5464476" y="1750139"/>
              <a:ext cx="0" cy="107039"/>
            </a:xfrm>
            <a:prstGeom prst="straightConnector1">
              <a:avLst/>
            </a:prstGeom>
            <a:noFill/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5" name="Google Shape;317;p27">
              <a:extLst>
                <a:ext uri="{FF2B5EF4-FFF2-40B4-BE49-F238E27FC236}">
                  <a16:creationId xmlns:a16="http://schemas.microsoft.com/office/drawing/2014/main" id="{007802F0-7DAA-BD43-95FC-A1DF321288CE}"/>
                </a:ext>
              </a:extLst>
            </p:cNvPr>
            <p:cNvCxnSpPr/>
            <p:nvPr/>
          </p:nvCxnSpPr>
          <p:spPr>
            <a:xfrm>
              <a:off x="6739332" y="1750139"/>
              <a:ext cx="0" cy="107039"/>
            </a:xfrm>
            <a:prstGeom prst="straightConnector1">
              <a:avLst/>
            </a:prstGeom>
            <a:noFill/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61" name="Google Shape;318;p27">
              <a:extLst>
                <a:ext uri="{FF2B5EF4-FFF2-40B4-BE49-F238E27FC236}">
                  <a16:creationId xmlns:a16="http://schemas.microsoft.com/office/drawing/2014/main" id="{FDBF05CF-46C4-8947-A2CE-6943B715FF11}"/>
                </a:ext>
              </a:extLst>
            </p:cNvPr>
            <p:cNvCxnSpPr/>
            <p:nvPr/>
          </p:nvCxnSpPr>
          <p:spPr>
            <a:xfrm>
              <a:off x="8255563" y="1750139"/>
              <a:ext cx="0" cy="107039"/>
            </a:xfrm>
            <a:prstGeom prst="straightConnector1">
              <a:avLst/>
            </a:prstGeom>
            <a:noFill/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9" name="Google Shape;274;p27">
              <a:extLst>
                <a:ext uri="{FF2B5EF4-FFF2-40B4-BE49-F238E27FC236}">
                  <a16:creationId xmlns:a16="http://schemas.microsoft.com/office/drawing/2014/main" id="{61734C23-1513-C544-BDEE-2C2A0281E132}"/>
                </a:ext>
              </a:extLst>
            </p:cNvPr>
            <p:cNvSpPr txBox="1"/>
            <p:nvPr/>
          </p:nvSpPr>
          <p:spPr>
            <a:xfrm>
              <a:off x="1055773" y="5422943"/>
              <a:ext cx="362931" cy="321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800" dirty="0">
                  <a:solidFill>
                    <a:srgbClr val="3B3838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800" dirty="0">
                <a:solidFill>
                  <a:srgbClr val="3B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Закрывающая фигурная скобка 14">
              <a:extLst>
                <a:ext uri="{FF2B5EF4-FFF2-40B4-BE49-F238E27FC236}">
                  <a16:creationId xmlns:a16="http://schemas.microsoft.com/office/drawing/2014/main" id="{78BA200A-D8D8-8048-9B3F-0917A90470CA}"/>
                </a:ext>
              </a:extLst>
            </p:cNvPr>
            <p:cNvSpPr/>
            <p:nvPr/>
          </p:nvSpPr>
          <p:spPr>
            <a:xfrm>
              <a:off x="3621056" y="5132395"/>
              <a:ext cx="83576" cy="676465"/>
            </a:xfrm>
            <a:prstGeom prst="rightBrace">
              <a:avLst/>
            </a:prstGeom>
            <a:ln>
              <a:solidFill>
                <a:srgbClr val="3B38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ru-RU" sz="800">
                <a:solidFill>
                  <a:srgbClr val="3B3838"/>
                </a:solidFill>
              </a:endParaRPr>
            </a:p>
          </p:txBody>
        </p:sp>
        <p:sp>
          <p:nvSpPr>
            <p:cNvPr id="74" name="Google Shape;274;p27">
              <a:extLst>
                <a:ext uri="{FF2B5EF4-FFF2-40B4-BE49-F238E27FC236}">
                  <a16:creationId xmlns:a16="http://schemas.microsoft.com/office/drawing/2014/main" id="{0348E8F6-9893-3B49-BDCA-22D3076B3BC9}"/>
                </a:ext>
              </a:extLst>
            </p:cNvPr>
            <p:cNvSpPr txBox="1"/>
            <p:nvPr/>
          </p:nvSpPr>
          <p:spPr>
            <a:xfrm>
              <a:off x="1055773" y="5507045"/>
              <a:ext cx="362931" cy="321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800" dirty="0">
                  <a:solidFill>
                    <a:srgbClr val="3B3838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800" dirty="0">
                <a:solidFill>
                  <a:srgbClr val="3B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67;p27">
              <a:extLst>
                <a:ext uri="{FF2B5EF4-FFF2-40B4-BE49-F238E27FC236}">
                  <a16:creationId xmlns:a16="http://schemas.microsoft.com/office/drawing/2014/main" id="{3C8E726E-9095-F946-97FA-33736E744A24}"/>
                </a:ext>
              </a:extLst>
            </p:cNvPr>
            <p:cNvSpPr/>
            <p:nvPr/>
          </p:nvSpPr>
          <p:spPr>
            <a:xfrm>
              <a:off x="865137" y="5820920"/>
              <a:ext cx="714190" cy="158953"/>
            </a:xfrm>
            <a:prstGeom prst="rect">
              <a:avLst/>
            </a:prstGeom>
            <a:solidFill>
              <a:srgbClr val="DEEBF7"/>
            </a:solidFill>
            <a:ln w="12700" cap="flat" cmpd="sng">
              <a:solidFill>
                <a:srgbClr val="DEEB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7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Роскосмос</a:t>
              </a:r>
              <a:endParaRPr sz="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6" name="Google Shape;267;p27">
              <a:extLst>
                <a:ext uri="{FF2B5EF4-FFF2-40B4-BE49-F238E27FC236}">
                  <a16:creationId xmlns:a16="http://schemas.microsoft.com/office/drawing/2014/main" id="{969382C9-FD41-4942-B9B5-D978DAE2052F}"/>
                </a:ext>
              </a:extLst>
            </p:cNvPr>
            <p:cNvSpPr/>
            <p:nvPr/>
          </p:nvSpPr>
          <p:spPr>
            <a:xfrm>
              <a:off x="977334" y="6023713"/>
              <a:ext cx="678382" cy="250658"/>
            </a:xfrm>
            <a:prstGeom prst="rect">
              <a:avLst/>
            </a:prstGeom>
            <a:solidFill>
              <a:srgbClr val="DEEBF7"/>
            </a:solidFill>
            <a:ln w="12700" cap="flat" cmpd="sng">
              <a:solidFill>
                <a:srgbClr val="DEEB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7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Росатом</a:t>
              </a:r>
              <a:endParaRPr sz="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7" name="Google Shape;267;p27">
              <a:extLst>
                <a:ext uri="{FF2B5EF4-FFF2-40B4-BE49-F238E27FC236}">
                  <a16:creationId xmlns:a16="http://schemas.microsoft.com/office/drawing/2014/main" id="{9387035B-8B6B-CF4A-A34C-1E804D4518AC}"/>
                </a:ext>
              </a:extLst>
            </p:cNvPr>
            <p:cNvSpPr/>
            <p:nvPr/>
          </p:nvSpPr>
          <p:spPr>
            <a:xfrm>
              <a:off x="338765" y="6023713"/>
              <a:ext cx="586182" cy="250658"/>
            </a:xfrm>
            <a:prstGeom prst="rect">
              <a:avLst/>
            </a:prstGeom>
            <a:solidFill>
              <a:srgbClr val="DEEBF7"/>
            </a:solidFill>
            <a:ln w="12700" cap="flat" cmpd="sng">
              <a:solidFill>
                <a:srgbClr val="DEEB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7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Роснано</a:t>
              </a:r>
              <a:endParaRPr sz="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8" name="Закрывающая фигурная скобка 14">
              <a:extLst>
                <a:ext uri="{FF2B5EF4-FFF2-40B4-BE49-F238E27FC236}">
                  <a16:creationId xmlns:a16="http://schemas.microsoft.com/office/drawing/2014/main" id="{97677E78-1269-3943-9CE3-738997A97DAD}"/>
                </a:ext>
              </a:extLst>
            </p:cNvPr>
            <p:cNvSpPr/>
            <p:nvPr/>
          </p:nvSpPr>
          <p:spPr>
            <a:xfrm rot="5400000">
              <a:off x="1196541" y="4960575"/>
              <a:ext cx="51383" cy="1537855"/>
            </a:xfrm>
            <a:prstGeom prst="rightBrace">
              <a:avLst>
                <a:gd name="adj1" fmla="val 8333"/>
                <a:gd name="adj2" fmla="val 49199"/>
              </a:avLst>
            </a:prstGeom>
            <a:ln>
              <a:solidFill>
                <a:srgbClr val="3B3838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ru-RU" sz="800"/>
            </a:p>
          </p:txBody>
        </p:sp>
        <p:sp>
          <p:nvSpPr>
            <p:cNvPr id="80" name="Google Shape;267;p27">
              <a:extLst>
                <a:ext uri="{FF2B5EF4-FFF2-40B4-BE49-F238E27FC236}">
                  <a16:creationId xmlns:a16="http://schemas.microsoft.com/office/drawing/2014/main" id="{A38C45B9-0A97-AA4A-AE2C-29383D48BE74}"/>
                </a:ext>
              </a:extLst>
            </p:cNvPr>
            <p:cNvSpPr/>
            <p:nvPr/>
          </p:nvSpPr>
          <p:spPr>
            <a:xfrm>
              <a:off x="1708103" y="6023713"/>
              <a:ext cx="510871" cy="250658"/>
            </a:xfrm>
            <a:prstGeom prst="rect">
              <a:avLst/>
            </a:prstGeom>
            <a:solidFill>
              <a:srgbClr val="DEEBF7"/>
            </a:solidFill>
            <a:ln w="12700" cap="flat" cmpd="sng">
              <a:solidFill>
                <a:srgbClr val="DEEBF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7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ОСК</a:t>
              </a:r>
              <a:endParaRPr sz="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Google Shape;264;p27">
              <a:extLst>
                <a:ext uri="{FF2B5EF4-FFF2-40B4-BE49-F238E27FC236}">
                  <a16:creationId xmlns:a16="http://schemas.microsoft.com/office/drawing/2014/main" id="{8ADD400D-EA8F-0F4F-AD1C-863D40AEEEA2}"/>
                </a:ext>
              </a:extLst>
            </p:cNvPr>
            <p:cNvSpPr/>
            <p:nvPr/>
          </p:nvSpPr>
          <p:spPr>
            <a:xfrm>
              <a:off x="4267319" y="2773893"/>
              <a:ext cx="3600949" cy="436310"/>
            </a:xfrm>
            <a:prstGeom prst="rect">
              <a:avLst/>
            </a:prstGeom>
            <a:solidFill>
              <a:srgbClr val="2567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ГУАП</a:t>
              </a:r>
              <a:endParaRPr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4374" y="1103675"/>
            <a:ext cx="6096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ведущий инженерный вуз</a:t>
            </a:r>
            <a:endParaRPr lang="ru-RU" sz="1600" dirty="0"/>
          </a:p>
        </p:txBody>
      </p:sp>
      <p:sp>
        <p:nvSpPr>
          <p:cNvPr id="92" name="Rectangle: Rounded Corners 21">
            <a:extLst>
              <a:ext uri="{FF2B5EF4-FFF2-40B4-BE49-F238E27FC236}">
                <a16:creationId xmlns:a16="http://schemas.microsoft.com/office/drawing/2014/main" id="{9B9C4547-BDE1-094C-A218-967E10C9BC59}"/>
              </a:ext>
            </a:extLst>
          </p:cNvPr>
          <p:cNvSpPr/>
          <p:nvPr/>
        </p:nvSpPr>
        <p:spPr>
          <a:xfrm>
            <a:off x="280779" y="3805510"/>
            <a:ext cx="1980000" cy="463372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Отрасли</a:t>
            </a:r>
          </a:p>
        </p:txBody>
      </p:sp>
      <p:sp>
        <p:nvSpPr>
          <p:cNvPr id="117" name="Rectangle: Rounded Corners 21">
            <a:extLst>
              <a:ext uri="{FF2B5EF4-FFF2-40B4-BE49-F238E27FC236}">
                <a16:creationId xmlns:a16="http://schemas.microsoft.com/office/drawing/2014/main" id="{9B9C4547-BDE1-094C-A218-967E10C9BC59}"/>
              </a:ext>
            </a:extLst>
          </p:cNvPr>
          <p:cNvSpPr/>
          <p:nvPr/>
        </p:nvSpPr>
        <p:spPr>
          <a:xfrm>
            <a:off x="2425708" y="3813667"/>
            <a:ext cx="1880133" cy="575212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Международные </a:t>
            </a:r>
            <a:r>
              <a:rPr lang="ru-RU" sz="11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коллаборации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8" name="Google Shape;274;p27">
            <a:extLst>
              <a:ext uri="{FF2B5EF4-FFF2-40B4-BE49-F238E27FC236}">
                <a16:creationId xmlns:a16="http://schemas.microsoft.com/office/drawing/2014/main" id="{61734C23-1513-C544-BDEE-2C2A0281E132}"/>
              </a:ext>
            </a:extLst>
          </p:cNvPr>
          <p:cNvSpPr txBox="1"/>
          <p:nvPr/>
        </p:nvSpPr>
        <p:spPr>
          <a:xfrm>
            <a:off x="2798704" y="4991833"/>
            <a:ext cx="362931" cy="3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800" dirty="0">
                <a:solidFill>
                  <a:srgbClr val="3B3838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 dirty="0">
              <a:solidFill>
                <a:srgbClr val="3B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Rectangle: Rounded Corners 21">
            <a:extLst>
              <a:ext uri="{FF2B5EF4-FFF2-40B4-BE49-F238E27FC236}">
                <a16:creationId xmlns:a16="http://schemas.microsoft.com/office/drawing/2014/main" id="{F187A238-F765-E646-91DC-5177B69EE24C}"/>
              </a:ext>
            </a:extLst>
          </p:cNvPr>
          <p:cNvSpPr/>
          <p:nvPr/>
        </p:nvSpPr>
        <p:spPr>
          <a:xfrm>
            <a:off x="4477746" y="4096591"/>
            <a:ext cx="1764000" cy="211617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Сколтех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Имеющиеся зарубежные партнерские вузы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Зарубежные вузы, участники международных </a:t>
            </a:r>
            <a:r>
              <a:rPr lang="ru-RU" sz="105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коллабораций</a:t>
            </a: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Rectangle: Rounded Corners 21">
            <a:extLst>
              <a:ext uri="{FF2B5EF4-FFF2-40B4-BE49-F238E27FC236}">
                <a16:creationId xmlns:a16="http://schemas.microsoft.com/office/drawing/2014/main" id="{9B9C4547-BDE1-094C-A218-967E10C9BC59}"/>
              </a:ext>
            </a:extLst>
          </p:cNvPr>
          <p:cNvSpPr/>
          <p:nvPr/>
        </p:nvSpPr>
        <p:spPr>
          <a:xfrm>
            <a:off x="4484176" y="3807616"/>
            <a:ext cx="1764000" cy="575212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Вузы</a:t>
            </a:r>
          </a:p>
        </p:txBody>
      </p:sp>
      <p:sp>
        <p:nvSpPr>
          <p:cNvPr id="121" name="Google Shape;274;p27">
            <a:extLst>
              <a:ext uri="{FF2B5EF4-FFF2-40B4-BE49-F238E27FC236}">
                <a16:creationId xmlns:a16="http://schemas.microsoft.com/office/drawing/2014/main" id="{61734C23-1513-C544-BDEE-2C2A0281E132}"/>
              </a:ext>
            </a:extLst>
          </p:cNvPr>
          <p:cNvSpPr txBox="1"/>
          <p:nvPr/>
        </p:nvSpPr>
        <p:spPr>
          <a:xfrm>
            <a:off x="5248611" y="5141891"/>
            <a:ext cx="362931" cy="3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800" dirty="0">
                <a:solidFill>
                  <a:srgbClr val="3B3838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 dirty="0">
              <a:solidFill>
                <a:srgbClr val="3B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Rectangle: Rounded Corners 21">
            <a:extLst>
              <a:ext uri="{FF2B5EF4-FFF2-40B4-BE49-F238E27FC236}">
                <a16:creationId xmlns:a16="http://schemas.microsoft.com/office/drawing/2014/main" id="{F187A238-F765-E646-91DC-5177B69EE24C}"/>
              </a:ext>
            </a:extLst>
          </p:cNvPr>
          <p:cNvSpPr/>
          <p:nvPr/>
        </p:nvSpPr>
        <p:spPr>
          <a:xfrm>
            <a:off x="6414119" y="4095222"/>
            <a:ext cx="1800000" cy="211617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Aerospace R&amp;D Centre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Инженерная школа 2.0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 </a:t>
            </a: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Skills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Цифровой университет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GoUP</a:t>
            </a: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6" name="Rectangle: Rounded Corners 21">
            <a:extLst>
              <a:ext uri="{FF2B5EF4-FFF2-40B4-BE49-F238E27FC236}">
                <a16:creationId xmlns:a16="http://schemas.microsoft.com/office/drawing/2014/main" id="{9B9C4547-BDE1-094C-A218-967E10C9BC59}"/>
              </a:ext>
            </a:extLst>
          </p:cNvPr>
          <p:cNvSpPr/>
          <p:nvPr/>
        </p:nvSpPr>
        <p:spPr>
          <a:xfrm>
            <a:off x="6420549" y="3806247"/>
            <a:ext cx="1800000" cy="575212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Консорциумы</a:t>
            </a:r>
          </a:p>
        </p:txBody>
      </p:sp>
      <p:sp>
        <p:nvSpPr>
          <p:cNvPr id="152" name="Rectangle: Rounded Corners 21">
            <a:extLst>
              <a:ext uri="{FF2B5EF4-FFF2-40B4-BE49-F238E27FC236}">
                <a16:creationId xmlns:a16="http://schemas.microsoft.com/office/drawing/2014/main" id="{F187A238-F765-E646-91DC-5177B69EE24C}"/>
              </a:ext>
            </a:extLst>
          </p:cNvPr>
          <p:cNvSpPr/>
          <p:nvPr/>
        </p:nvSpPr>
        <p:spPr>
          <a:xfrm>
            <a:off x="8402798" y="4104011"/>
            <a:ext cx="1692000" cy="211617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Минобрнауки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Минкомсвязи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Минпромторг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Минцифры</a:t>
            </a: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Минобороны</a:t>
            </a:r>
            <a:endParaRPr lang="en-US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endParaRPr lang="ru-RU" sz="105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Rectangle: Rounded Corners 21">
            <a:extLst>
              <a:ext uri="{FF2B5EF4-FFF2-40B4-BE49-F238E27FC236}">
                <a16:creationId xmlns:a16="http://schemas.microsoft.com/office/drawing/2014/main" id="{9B9C4547-BDE1-094C-A218-967E10C9BC59}"/>
              </a:ext>
            </a:extLst>
          </p:cNvPr>
          <p:cNvSpPr/>
          <p:nvPr/>
        </p:nvSpPr>
        <p:spPr>
          <a:xfrm>
            <a:off x="8409228" y="3815036"/>
            <a:ext cx="1692000" cy="575212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Министерства</a:t>
            </a:r>
          </a:p>
        </p:txBody>
      </p:sp>
      <p:sp>
        <p:nvSpPr>
          <p:cNvPr id="154" name="Google Shape;274;p27">
            <a:extLst>
              <a:ext uri="{FF2B5EF4-FFF2-40B4-BE49-F238E27FC236}">
                <a16:creationId xmlns:a16="http://schemas.microsoft.com/office/drawing/2014/main" id="{61734C23-1513-C544-BDEE-2C2A0281E132}"/>
              </a:ext>
            </a:extLst>
          </p:cNvPr>
          <p:cNvSpPr txBox="1"/>
          <p:nvPr/>
        </p:nvSpPr>
        <p:spPr>
          <a:xfrm>
            <a:off x="8962451" y="4765431"/>
            <a:ext cx="362931" cy="3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800" dirty="0">
                <a:solidFill>
                  <a:srgbClr val="3B3838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 dirty="0">
              <a:solidFill>
                <a:srgbClr val="3B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Rectangle: Rounded Corners 21">
            <a:extLst>
              <a:ext uri="{FF2B5EF4-FFF2-40B4-BE49-F238E27FC236}">
                <a16:creationId xmlns:a16="http://schemas.microsoft.com/office/drawing/2014/main" id="{9B9C4547-BDE1-094C-A218-967E10C9BC59}"/>
              </a:ext>
            </a:extLst>
          </p:cNvPr>
          <p:cNvSpPr/>
          <p:nvPr/>
        </p:nvSpPr>
        <p:spPr>
          <a:xfrm>
            <a:off x="10265896" y="3806247"/>
            <a:ext cx="1692000" cy="575212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Регионы</a:t>
            </a:r>
          </a:p>
        </p:txBody>
      </p:sp>
      <p:sp>
        <p:nvSpPr>
          <p:cNvPr id="157" name="Google Shape;274;p27">
            <a:extLst>
              <a:ext uri="{FF2B5EF4-FFF2-40B4-BE49-F238E27FC236}">
                <a16:creationId xmlns:a16="http://schemas.microsoft.com/office/drawing/2014/main" id="{61734C23-1513-C544-BDEE-2C2A0281E132}"/>
              </a:ext>
            </a:extLst>
          </p:cNvPr>
          <p:cNvSpPr txBox="1"/>
          <p:nvPr/>
        </p:nvSpPr>
        <p:spPr>
          <a:xfrm>
            <a:off x="10819119" y="4756642"/>
            <a:ext cx="362931" cy="3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 algn="ctr"/>
            <a:r>
              <a:rPr lang="ru-RU" sz="800" dirty="0">
                <a:solidFill>
                  <a:srgbClr val="3B3838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800" dirty="0">
              <a:solidFill>
                <a:srgbClr val="3B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 flipH="1" flipV="1">
            <a:off x="6130852" y="2640376"/>
            <a:ext cx="3178" cy="319168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 flipH="1" flipV="1">
            <a:off x="6130852" y="3399439"/>
            <a:ext cx="1588" cy="326586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2">
            <a:extLst>
              <a:ext uri="{FF2B5EF4-FFF2-40B4-BE49-F238E27FC236}">
                <a16:creationId xmlns:a16="http://schemas.microsoft.com/office/drawing/2014/main" id="{E413CC5D-4C55-E74A-85F5-C4C0E5058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10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5697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Трансформация. Организационная структура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A2917C5F-9498-5C42-A5B2-E817233700DE}"/>
              </a:ext>
            </a:extLst>
          </p:cNvPr>
          <p:cNvSpPr txBox="1"/>
          <p:nvPr/>
        </p:nvSpPr>
        <p:spPr>
          <a:xfrm>
            <a:off x="7384336" y="6446701"/>
            <a:ext cx="453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Руководитель ядерного направления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-29795" y="756139"/>
            <a:ext cx="12471177" cy="6069276"/>
            <a:chOff x="-29795" y="756139"/>
            <a:chExt cx="12471177" cy="6069276"/>
          </a:xfrm>
        </p:grpSpPr>
        <p:sp>
          <p:nvSpPr>
            <p:cNvPr id="219" name="Google Shape;422;p41">
              <a:extLst>
                <a:ext uri="{FF2B5EF4-FFF2-40B4-BE49-F238E27FC236}">
                  <a16:creationId xmlns:a16="http://schemas.microsoft.com/office/drawing/2014/main" id="{A8558862-7853-304B-B4C2-70BC7122A66A}"/>
                </a:ext>
              </a:extLst>
            </p:cNvPr>
            <p:cNvSpPr/>
            <p:nvPr/>
          </p:nvSpPr>
          <p:spPr>
            <a:xfrm>
              <a:off x="105106" y="2375050"/>
              <a:ext cx="1684152" cy="2171487"/>
            </a:xfrm>
            <a:prstGeom prst="roundRect">
              <a:avLst>
                <a:gd name="adj" fmla="val 0"/>
              </a:avLst>
            </a:prstGeom>
            <a:solidFill>
              <a:srgbClr val="66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200" b="0" i="0" u="none" strike="noStrike" cap="none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Аэрокосмос</a:t>
              </a:r>
              <a:endParaRPr sz="10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cxnSp>
          <p:nvCxnSpPr>
            <p:cNvPr id="220" name="Прямая со стрелкой 219">
              <a:extLst>
                <a:ext uri="{FF2B5EF4-FFF2-40B4-BE49-F238E27FC236}">
                  <a16:creationId xmlns:a16="http://schemas.microsoft.com/office/drawing/2014/main" id="{1F275730-6277-DB4E-9AEC-01F8FC7B0061}"/>
                </a:ext>
              </a:extLst>
            </p:cNvPr>
            <p:cNvCxnSpPr>
              <a:cxnSpLocks/>
              <a:stCxn id="265" idx="0"/>
              <a:endCxn id="219" idx="2"/>
            </p:cNvCxnSpPr>
            <p:nvPr/>
          </p:nvCxnSpPr>
          <p:spPr>
            <a:xfrm flipH="1" flipV="1">
              <a:off x="947182" y="4546537"/>
              <a:ext cx="1359811" cy="586654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Google Shape;422;p41">
              <a:extLst>
                <a:ext uri="{FF2B5EF4-FFF2-40B4-BE49-F238E27FC236}">
                  <a16:creationId xmlns:a16="http://schemas.microsoft.com/office/drawing/2014/main" id="{7FD8FB37-7E57-AE40-8A44-8A2EF53B2EC6}"/>
                </a:ext>
              </a:extLst>
            </p:cNvPr>
            <p:cNvSpPr/>
            <p:nvPr/>
          </p:nvSpPr>
          <p:spPr>
            <a:xfrm>
              <a:off x="1979115" y="2388823"/>
              <a:ext cx="1783471" cy="2171487"/>
            </a:xfrm>
            <a:prstGeom prst="roundRect">
              <a:avLst>
                <a:gd name="adj" fmla="val 0"/>
              </a:avLst>
            </a:prstGeom>
            <a:solidFill>
              <a:srgbClr val="66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200" b="0" i="0" u="none" strike="noStrike" cap="none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Приборостроение</a:t>
              </a:r>
              <a:endParaRPr sz="10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22" name="Google Shape;422;p41">
              <a:extLst>
                <a:ext uri="{FF2B5EF4-FFF2-40B4-BE49-F238E27FC236}">
                  <a16:creationId xmlns:a16="http://schemas.microsoft.com/office/drawing/2014/main" id="{3C89F05E-B3EB-CE40-9C9B-9B38B070B39F}"/>
                </a:ext>
              </a:extLst>
            </p:cNvPr>
            <p:cNvSpPr/>
            <p:nvPr/>
          </p:nvSpPr>
          <p:spPr>
            <a:xfrm>
              <a:off x="3901215" y="2374080"/>
              <a:ext cx="1684152" cy="2171487"/>
            </a:xfrm>
            <a:prstGeom prst="roundRect">
              <a:avLst>
                <a:gd name="adj" fmla="val 0"/>
              </a:avLst>
            </a:prstGeom>
            <a:solidFill>
              <a:srgbClr val="66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200" b="0" i="0" u="none" strike="noStrike" cap="none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ИТ и ИИ</a:t>
              </a:r>
              <a:endParaRPr sz="10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23" name="Google Shape;422;p41">
              <a:extLst>
                <a:ext uri="{FF2B5EF4-FFF2-40B4-BE49-F238E27FC236}">
                  <a16:creationId xmlns:a16="http://schemas.microsoft.com/office/drawing/2014/main" id="{11C9D1EB-363F-F548-B9C9-457D3ECEA9B1}"/>
                </a:ext>
              </a:extLst>
            </p:cNvPr>
            <p:cNvSpPr/>
            <p:nvPr/>
          </p:nvSpPr>
          <p:spPr>
            <a:xfrm>
              <a:off x="5776220" y="2375050"/>
              <a:ext cx="1684152" cy="2171487"/>
            </a:xfrm>
            <a:prstGeom prst="roundRect">
              <a:avLst>
                <a:gd name="adj" fmla="val 0"/>
              </a:avLst>
            </a:prstGeom>
            <a:solidFill>
              <a:srgbClr val="66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200" b="0" i="0" u="none" strike="noStrike" cap="none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Глобальные проблемы современности</a:t>
              </a:r>
              <a:endParaRPr sz="10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24" name="Google Shape;422;p41">
              <a:extLst>
                <a:ext uri="{FF2B5EF4-FFF2-40B4-BE49-F238E27FC236}">
                  <a16:creationId xmlns:a16="http://schemas.microsoft.com/office/drawing/2014/main" id="{AE5202E9-3341-CC4F-B16A-4BE2C1F1EB39}"/>
                </a:ext>
              </a:extLst>
            </p:cNvPr>
            <p:cNvSpPr/>
            <p:nvPr/>
          </p:nvSpPr>
          <p:spPr>
            <a:xfrm>
              <a:off x="3106202" y="970078"/>
              <a:ext cx="1684152" cy="451122"/>
            </a:xfrm>
            <a:prstGeom prst="roundRect">
              <a:avLst>
                <a:gd name="adj" fmla="val 0"/>
              </a:avLst>
            </a:prstGeom>
            <a:solidFill>
              <a:srgbClr val="55BF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600" b="0" i="0" u="none" strike="noStrike" cap="none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Ректорат</a:t>
              </a:r>
              <a:endParaRPr sz="12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25" name="Google Shape;422;p41">
              <a:extLst>
                <a:ext uri="{FF2B5EF4-FFF2-40B4-BE49-F238E27FC236}">
                  <a16:creationId xmlns:a16="http://schemas.microsoft.com/office/drawing/2014/main" id="{40B50324-0EA4-6549-8E14-5336EC288A16}"/>
                </a:ext>
              </a:extLst>
            </p:cNvPr>
            <p:cNvSpPr/>
            <p:nvPr/>
          </p:nvSpPr>
          <p:spPr>
            <a:xfrm>
              <a:off x="112821" y="1649786"/>
              <a:ext cx="2018892" cy="451122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Центр координации научных исследований</a:t>
              </a:r>
              <a:endParaRPr sz="11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26" name="Google Shape;422;p41">
              <a:extLst>
                <a:ext uri="{FF2B5EF4-FFF2-40B4-BE49-F238E27FC236}">
                  <a16:creationId xmlns:a16="http://schemas.microsoft.com/office/drawing/2014/main" id="{A8C0C7A1-0C90-0449-9143-D6CB91B4EDCB}"/>
                </a:ext>
              </a:extLst>
            </p:cNvPr>
            <p:cNvSpPr/>
            <p:nvPr/>
          </p:nvSpPr>
          <p:spPr>
            <a:xfrm>
              <a:off x="2203153" y="1649786"/>
              <a:ext cx="1684152" cy="451122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Учебное управление</a:t>
              </a:r>
              <a:endParaRPr sz="11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27" name="Google Shape;422;p41">
              <a:extLst>
                <a:ext uri="{FF2B5EF4-FFF2-40B4-BE49-F238E27FC236}">
                  <a16:creationId xmlns:a16="http://schemas.microsoft.com/office/drawing/2014/main" id="{3DDE3C33-EF34-5040-8686-2E712E0096F8}"/>
                </a:ext>
              </a:extLst>
            </p:cNvPr>
            <p:cNvSpPr/>
            <p:nvPr/>
          </p:nvSpPr>
          <p:spPr>
            <a:xfrm>
              <a:off x="3950120" y="1649786"/>
              <a:ext cx="1684152" cy="451122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Управление персонала</a:t>
              </a:r>
              <a:endParaRPr sz="11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2B81C23-C5B4-3745-89EB-04BA65860362}"/>
                </a:ext>
              </a:extLst>
            </p:cNvPr>
            <p:cNvSpPr txBox="1"/>
            <p:nvPr/>
          </p:nvSpPr>
          <p:spPr>
            <a:xfrm>
              <a:off x="5921429" y="1649786"/>
              <a:ext cx="91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accent1">
                      <a:lumMod val="50000"/>
                    </a:schemeClr>
                  </a:solidFill>
                </a:rPr>
                <a:t>…</a:t>
              </a:r>
            </a:p>
          </p:txBody>
        </p:sp>
        <p:pic>
          <p:nvPicPr>
            <p:cNvPr id="229" name="Рисунок 228">
              <a:extLst>
                <a:ext uri="{FF2B5EF4-FFF2-40B4-BE49-F238E27FC236}">
                  <a16:creationId xmlns:a16="http://schemas.microsoft.com/office/drawing/2014/main" id="{71BC0DC7-73D5-3D47-A57E-1B366272E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7651140" y="2653015"/>
              <a:ext cx="4172400" cy="4172400"/>
            </a:xfrm>
            <a:prstGeom prst="rect">
              <a:avLst/>
            </a:prstGeom>
          </p:spPr>
        </p:pic>
        <p:cxnSp>
          <p:nvCxnSpPr>
            <p:cNvPr id="230" name="Прямая со стрелкой 229">
              <a:extLst>
                <a:ext uri="{FF2B5EF4-FFF2-40B4-BE49-F238E27FC236}">
                  <a16:creationId xmlns:a16="http://schemas.microsoft.com/office/drawing/2014/main" id="{90871FEF-4F45-4443-96DD-48B2AE4083C0}"/>
                </a:ext>
              </a:extLst>
            </p:cNvPr>
            <p:cNvCxnSpPr>
              <a:cxnSpLocks/>
              <a:stCxn id="265" idx="0"/>
              <a:endCxn id="221" idx="2"/>
            </p:cNvCxnSpPr>
            <p:nvPr/>
          </p:nvCxnSpPr>
          <p:spPr>
            <a:xfrm flipV="1">
              <a:off x="2306993" y="4560310"/>
              <a:ext cx="563858" cy="572881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Прямая со стрелкой 230">
              <a:extLst>
                <a:ext uri="{FF2B5EF4-FFF2-40B4-BE49-F238E27FC236}">
                  <a16:creationId xmlns:a16="http://schemas.microsoft.com/office/drawing/2014/main" id="{273D6E68-32F6-2D4F-9EE9-30E8061DADAA}"/>
                </a:ext>
              </a:extLst>
            </p:cNvPr>
            <p:cNvCxnSpPr>
              <a:cxnSpLocks/>
              <a:stCxn id="265" idx="0"/>
              <a:endCxn id="222" idx="2"/>
            </p:cNvCxnSpPr>
            <p:nvPr/>
          </p:nvCxnSpPr>
          <p:spPr>
            <a:xfrm flipV="1">
              <a:off x="2306993" y="4545567"/>
              <a:ext cx="2436298" cy="587624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Прямая со стрелкой 231">
              <a:extLst>
                <a:ext uri="{FF2B5EF4-FFF2-40B4-BE49-F238E27FC236}">
                  <a16:creationId xmlns:a16="http://schemas.microsoft.com/office/drawing/2014/main" id="{9F093C7F-7C6D-D147-A698-92246ADE35C7}"/>
                </a:ext>
              </a:extLst>
            </p:cNvPr>
            <p:cNvCxnSpPr>
              <a:cxnSpLocks/>
              <a:stCxn id="265" idx="0"/>
              <a:endCxn id="223" idx="2"/>
            </p:cNvCxnSpPr>
            <p:nvPr/>
          </p:nvCxnSpPr>
          <p:spPr>
            <a:xfrm flipV="1">
              <a:off x="2306993" y="4546537"/>
              <a:ext cx="4311303" cy="586654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1014E014-14D5-A344-B286-5BDACDBB69D5}"/>
                </a:ext>
              </a:extLst>
            </p:cNvPr>
            <p:cNvSpPr txBox="1"/>
            <p:nvPr/>
          </p:nvSpPr>
          <p:spPr>
            <a:xfrm>
              <a:off x="7052566" y="5182196"/>
              <a:ext cx="2019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Зам. </a:t>
              </a:r>
              <a:r>
                <a:rPr lang="ru-RU" sz="1200" dirty="0" err="1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ук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ЯН</a:t>
              </a:r>
            </a:p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научной деятельности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B678E1C-45AC-F348-9A00-7E33CC03B2E1}"/>
                </a:ext>
              </a:extLst>
            </p:cNvPr>
            <p:cNvSpPr txBox="1"/>
            <p:nvPr/>
          </p:nvSpPr>
          <p:spPr>
            <a:xfrm>
              <a:off x="10281405" y="5218856"/>
              <a:ext cx="2159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Зам.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рук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ЯН</a:t>
              </a:r>
            </a:p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образовательной деятельности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68E0C640-5F24-6C4B-B4EF-165E737F36D3}"/>
                </a:ext>
              </a:extLst>
            </p:cNvPr>
            <p:cNvSpPr txBox="1"/>
            <p:nvPr/>
          </p:nvSpPr>
          <p:spPr>
            <a:xfrm>
              <a:off x="8850139" y="2643876"/>
              <a:ext cx="1654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Зав.</a:t>
              </a:r>
              <a:r>
                <a:rPr lang="en-US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 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каф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E18EFF03-CD38-B444-8892-FA01333D2DEE}"/>
                </a:ext>
              </a:extLst>
            </p:cNvPr>
            <p:cNvSpPr txBox="1"/>
            <p:nvPr/>
          </p:nvSpPr>
          <p:spPr>
            <a:xfrm>
              <a:off x="7287682" y="901332"/>
              <a:ext cx="1654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Зам.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зав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каф 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научной деятельности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BE023159-D331-C647-B87A-D85D123ECF04}"/>
                </a:ext>
              </a:extLst>
            </p:cNvPr>
            <p:cNvSpPr txBox="1"/>
            <p:nvPr/>
          </p:nvSpPr>
          <p:spPr>
            <a:xfrm>
              <a:off x="7359787" y="2811151"/>
              <a:ext cx="1654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Зам.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рук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ЯН</a:t>
              </a:r>
            </a:p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кадрам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CB3E5B2-FFD4-ED47-A74D-965F983D0D65}"/>
                </a:ext>
              </a:extLst>
            </p:cNvPr>
            <p:cNvSpPr txBox="1"/>
            <p:nvPr/>
          </p:nvSpPr>
          <p:spPr>
            <a:xfrm>
              <a:off x="10139264" y="2634643"/>
              <a:ext cx="2071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Зам.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рук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ЯН</a:t>
              </a:r>
            </a:p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инновационной деятельности</a:t>
              </a:r>
            </a:p>
          </p:txBody>
        </p:sp>
        <p:pic>
          <p:nvPicPr>
            <p:cNvPr id="239" name="Рисунок 238">
              <a:extLst>
                <a:ext uri="{FF2B5EF4-FFF2-40B4-BE49-F238E27FC236}">
                  <a16:creationId xmlns:a16="http://schemas.microsoft.com/office/drawing/2014/main" id="{EA7CDE1B-D463-CA40-A72F-A5A81E0B2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8374153" y="774511"/>
              <a:ext cx="1313754" cy="1223259"/>
            </a:xfrm>
            <a:prstGeom prst="rect">
              <a:avLst/>
            </a:prstGeom>
          </p:spPr>
        </p:pic>
        <p:pic>
          <p:nvPicPr>
            <p:cNvPr id="240" name="Рисунок 239">
              <a:extLst>
                <a:ext uri="{FF2B5EF4-FFF2-40B4-BE49-F238E27FC236}">
                  <a16:creationId xmlns:a16="http://schemas.microsoft.com/office/drawing/2014/main" id="{1244A5FA-518F-4547-A74A-2556661F6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9783338" y="756139"/>
              <a:ext cx="1313754" cy="1223259"/>
            </a:xfrm>
            <a:prstGeom prst="rect">
              <a:avLst/>
            </a:prstGeom>
          </p:spPr>
        </p:pic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4FD3863E-77FB-2D4D-AEC3-85CF77431A62}"/>
                </a:ext>
              </a:extLst>
            </p:cNvPr>
            <p:cNvSpPr txBox="1"/>
            <p:nvPr/>
          </p:nvSpPr>
          <p:spPr>
            <a:xfrm>
              <a:off x="10706391" y="959002"/>
              <a:ext cx="1568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Зам.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зав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 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аф </a:t>
              </a: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 образовательной деятельности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B225D589-BF19-8E41-8AC2-48AB2FD4293C}"/>
                </a:ext>
              </a:extLst>
            </p:cNvPr>
            <p:cNvSpPr txBox="1"/>
            <p:nvPr/>
          </p:nvSpPr>
          <p:spPr>
            <a:xfrm rot="3213697">
              <a:off x="9033721" y="2018795"/>
              <a:ext cx="973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BA093EB-14F4-C941-8DC8-8DA081BB2A3E}"/>
                </a:ext>
              </a:extLst>
            </p:cNvPr>
            <p:cNvSpPr txBox="1"/>
            <p:nvPr/>
          </p:nvSpPr>
          <p:spPr>
            <a:xfrm rot="18154515">
              <a:off x="9705331" y="1774733"/>
              <a:ext cx="973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</a:p>
          </p:txBody>
        </p:sp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id="{AFFCD473-4A1E-6648-8C89-4476B5C51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6131665" y="4490078"/>
              <a:ext cx="922506" cy="858961"/>
            </a:xfrm>
            <a:prstGeom prst="rect">
              <a:avLst/>
            </a:prstGeom>
          </p:spPr>
        </p:pic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3D8FC046-5EB8-D148-B532-0BAB54A4B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5394823" y="4991172"/>
              <a:ext cx="922506" cy="858961"/>
            </a:xfrm>
            <a:prstGeom prst="rect">
              <a:avLst/>
            </a:prstGeom>
          </p:spPr>
        </p:pic>
        <p:pic>
          <p:nvPicPr>
            <p:cNvPr id="246" name="Рисунок 245">
              <a:extLst>
                <a:ext uri="{FF2B5EF4-FFF2-40B4-BE49-F238E27FC236}">
                  <a16:creationId xmlns:a16="http://schemas.microsoft.com/office/drawing/2014/main" id="{695A46C2-2DCE-6B4F-B9E9-D2DAD08FE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4462628" y="5659079"/>
              <a:ext cx="922506" cy="858961"/>
            </a:xfrm>
            <a:prstGeom prst="rect">
              <a:avLst/>
            </a:prstGeom>
          </p:spPr>
        </p:pic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5EB293EF-D25F-3F4E-A6B5-FA9C57F044AD}"/>
                </a:ext>
              </a:extLst>
            </p:cNvPr>
            <p:cNvSpPr txBox="1"/>
            <p:nvPr/>
          </p:nvSpPr>
          <p:spPr>
            <a:xfrm>
              <a:off x="6342777" y="5307314"/>
              <a:ext cx="463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ИТ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3A0E9F1-F918-D54A-9ECD-62985C54CD6B}"/>
                </a:ext>
              </a:extLst>
            </p:cNvPr>
            <p:cNvSpPr txBox="1"/>
            <p:nvPr/>
          </p:nvSpPr>
          <p:spPr>
            <a:xfrm>
              <a:off x="5092000" y="5818658"/>
              <a:ext cx="16543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Международные отношения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9E48DC54-A42C-A148-A444-39B681911746}"/>
                </a:ext>
              </a:extLst>
            </p:cNvPr>
            <p:cNvSpPr txBox="1"/>
            <p:nvPr/>
          </p:nvSpPr>
          <p:spPr>
            <a:xfrm rot="1127997">
              <a:off x="6852667" y="5317569"/>
              <a:ext cx="973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D200DCE2-DA46-AC48-A621-351CE03F0924}"/>
                </a:ext>
              </a:extLst>
            </p:cNvPr>
            <p:cNvSpPr txBox="1"/>
            <p:nvPr/>
          </p:nvSpPr>
          <p:spPr>
            <a:xfrm rot="564298">
              <a:off x="6690516" y="5780796"/>
              <a:ext cx="973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</a:p>
          </p:txBody>
        </p:sp>
        <p:sp>
          <p:nvSpPr>
            <p:cNvPr id="251" name="Google Shape;422;p41">
              <a:extLst>
                <a:ext uri="{FF2B5EF4-FFF2-40B4-BE49-F238E27FC236}">
                  <a16:creationId xmlns:a16="http://schemas.microsoft.com/office/drawing/2014/main" id="{BE3A4D47-BA25-8B48-B088-E97457CF454E}"/>
                </a:ext>
              </a:extLst>
            </p:cNvPr>
            <p:cNvSpPr/>
            <p:nvPr/>
          </p:nvSpPr>
          <p:spPr>
            <a:xfrm>
              <a:off x="6654883" y="1653502"/>
              <a:ext cx="1684152" cy="451122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1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Международные отношения</a:t>
              </a:r>
              <a:endParaRPr sz="110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pic>
          <p:nvPicPr>
            <p:cNvPr id="252" name="Рисунок 251">
              <a:extLst>
                <a:ext uri="{FF2B5EF4-FFF2-40B4-BE49-F238E27FC236}">
                  <a16:creationId xmlns:a16="http://schemas.microsoft.com/office/drawing/2014/main" id="{55969B1F-A842-A349-B407-B34D2FE89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89038" y="2352544"/>
              <a:ext cx="407856" cy="379762"/>
            </a:xfrm>
            <a:prstGeom prst="rect">
              <a:avLst/>
            </a:prstGeom>
          </p:spPr>
        </p:pic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A58E1F6-6C7F-074B-A49B-279B1FD97A3C}"/>
                </a:ext>
              </a:extLst>
            </p:cNvPr>
            <p:cNvSpPr txBox="1"/>
            <p:nvPr/>
          </p:nvSpPr>
          <p:spPr>
            <a:xfrm>
              <a:off x="-29795" y="2724322"/>
              <a:ext cx="67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>
                      <a:lumMod val="8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МО</a:t>
              </a:r>
            </a:p>
          </p:txBody>
        </p:sp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id="{DF5AC8A8-0289-B146-80A7-1B58A752D3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1958461" y="2354927"/>
              <a:ext cx="407856" cy="379762"/>
            </a:xfrm>
            <a:prstGeom prst="rect">
              <a:avLst/>
            </a:prstGeom>
          </p:spPr>
        </p:pic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E220AF9C-E092-D641-82F2-2A0679F0DF4E}"/>
                </a:ext>
              </a:extLst>
            </p:cNvPr>
            <p:cNvSpPr txBox="1"/>
            <p:nvPr/>
          </p:nvSpPr>
          <p:spPr>
            <a:xfrm>
              <a:off x="1839628" y="2726705"/>
              <a:ext cx="67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>
                      <a:lumMod val="8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МО</a:t>
              </a:r>
            </a:p>
          </p:txBody>
        </p:sp>
        <p:pic>
          <p:nvPicPr>
            <p:cNvPr id="256" name="Рисунок 255">
              <a:extLst>
                <a:ext uri="{FF2B5EF4-FFF2-40B4-BE49-F238E27FC236}">
                  <a16:creationId xmlns:a16="http://schemas.microsoft.com/office/drawing/2014/main" id="{82784236-A707-7C41-AD24-6F99CE8B4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3908731" y="2317426"/>
              <a:ext cx="407856" cy="379762"/>
            </a:xfrm>
            <a:prstGeom prst="rect">
              <a:avLst/>
            </a:prstGeom>
          </p:spPr>
        </p:pic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AFBA680-C536-244E-95BA-475BDEE92893}"/>
                </a:ext>
              </a:extLst>
            </p:cNvPr>
            <p:cNvSpPr txBox="1"/>
            <p:nvPr/>
          </p:nvSpPr>
          <p:spPr>
            <a:xfrm>
              <a:off x="3789898" y="2689204"/>
              <a:ext cx="67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>
                      <a:lumMod val="8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МО</a:t>
              </a:r>
            </a:p>
          </p:txBody>
        </p:sp>
        <p:pic>
          <p:nvPicPr>
            <p:cNvPr id="258" name="Рисунок 257">
              <a:extLst>
                <a:ext uri="{FF2B5EF4-FFF2-40B4-BE49-F238E27FC236}">
                  <a16:creationId xmlns:a16="http://schemas.microsoft.com/office/drawing/2014/main" id="{5F4C1C5B-FD7C-0F4C-94CA-0E4BD98191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34113" r="34387" b="70669"/>
            <a:stretch/>
          </p:blipFill>
          <p:spPr>
            <a:xfrm>
              <a:off x="5843393" y="2371887"/>
              <a:ext cx="407856" cy="379762"/>
            </a:xfrm>
            <a:prstGeom prst="rect">
              <a:avLst/>
            </a:prstGeom>
          </p:spPr>
        </p:pic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2277F2E3-946C-4049-8F57-187A5B73DF0D}"/>
                </a:ext>
              </a:extLst>
            </p:cNvPr>
            <p:cNvSpPr txBox="1"/>
            <p:nvPr/>
          </p:nvSpPr>
          <p:spPr>
            <a:xfrm>
              <a:off x="5724560" y="2743665"/>
              <a:ext cx="6702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>
                      <a:lumMod val="85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 Light" panose="02000000000000000000" pitchFamily="2" charset="0"/>
                </a:rPr>
                <a:t>МО</a:t>
              </a:r>
            </a:p>
          </p:txBody>
        </p:sp>
        <p:cxnSp>
          <p:nvCxnSpPr>
            <p:cNvPr id="260" name="Прямая со стрелкой 259">
              <a:extLst>
                <a:ext uri="{FF2B5EF4-FFF2-40B4-BE49-F238E27FC236}">
                  <a16:creationId xmlns:a16="http://schemas.microsoft.com/office/drawing/2014/main" id="{90177267-A322-3846-A4C5-B8224645D231}"/>
                </a:ext>
              </a:extLst>
            </p:cNvPr>
            <p:cNvCxnSpPr>
              <a:cxnSpLocks/>
              <a:stCxn id="251" idx="2"/>
              <a:endCxn id="223" idx="0"/>
            </p:cNvCxnSpPr>
            <p:nvPr/>
          </p:nvCxnSpPr>
          <p:spPr>
            <a:xfrm flipH="1">
              <a:off x="6618296" y="2104624"/>
              <a:ext cx="878663" cy="270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Прямая со стрелкой 260">
              <a:extLst>
                <a:ext uri="{FF2B5EF4-FFF2-40B4-BE49-F238E27FC236}">
                  <a16:creationId xmlns:a16="http://schemas.microsoft.com/office/drawing/2014/main" id="{D39CAE77-A5BE-3148-B362-D7DB985AFD23}"/>
                </a:ext>
              </a:extLst>
            </p:cNvPr>
            <p:cNvCxnSpPr>
              <a:cxnSpLocks/>
              <a:stCxn id="251" idx="2"/>
              <a:endCxn id="222" idx="0"/>
            </p:cNvCxnSpPr>
            <p:nvPr/>
          </p:nvCxnSpPr>
          <p:spPr>
            <a:xfrm flipH="1">
              <a:off x="4743291" y="2104624"/>
              <a:ext cx="2753668" cy="2694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 стрелкой 261">
              <a:extLst>
                <a:ext uri="{FF2B5EF4-FFF2-40B4-BE49-F238E27FC236}">
                  <a16:creationId xmlns:a16="http://schemas.microsoft.com/office/drawing/2014/main" id="{3E2FEE29-BC22-E649-BBB4-C5FF3B850A5A}"/>
                </a:ext>
              </a:extLst>
            </p:cNvPr>
            <p:cNvCxnSpPr>
              <a:cxnSpLocks/>
              <a:stCxn id="251" idx="2"/>
              <a:endCxn id="221" idx="0"/>
            </p:cNvCxnSpPr>
            <p:nvPr/>
          </p:nvCxnSpPr>
          <p:spPr>
            <a:xfrm flipH="1">
              <a:off x="2870851" y="2104624"/>
              <a:ext cx="4626108" cy="2841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Прямая со стрелкой 262">
              <a:extLst>
                <a:ext uri="{FF2B5EF4-FFF2-40B4-BE49-F238E27FC236}">
                  <a16:creationId xmlns:a16="http://schemas.microsoft.com/office/drawing/2014/main" id="{E66CAF62-2224-8849-9CFD-AADD12593592}"/>
                </a:ext>
              </a:extLst>
            </p:cNvPr>
            <p:cNvCxnSpPr>
              <a:cxnSpLocks/>
              <a:stCxn id="251" idx="2"/>
              <a:endCxn id="219" idx="0"/>
            </p:cNvCxnSpPr>
            <p:nvPr/>
          </p:nvCxnSpPr>
          <p:spPr>
            <a:xfrm flipH="1">
              <a:off x="947182" y="2104624"/>
              <a:ext cx="6549777" cy="2704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Google Shape;422;p41">
              <a:extLst>
                <a:ext uri="{FF2B5EF4-FFF2-40B4-BE49-F238E27FC236}">
                  <a16:creationId xmlns:a16="http://schemas.microsoft.com/office/drawing/2014/main" id="{3C3B4003-4459-A24D-BD31-40C1C4C34A0A}"/>
                </a:ext>
              </a:extLst>
            </p:cNvPr>
            <p:cNvSpPr/>
            <p:nvPr/>
          </p:nvSpPr>
          <p:spPr>
            <a:xfrm>
              <a:off x="282925" y="5123478"/>
              <a:ext cx="1192178" cy="451122"/>
            </a:xfrm>
            <a:prstGeom prst="roundRect">
              <a:avLst>
                <a:gd name="adj" fmla="val 0"/>
              </a:avLst>
            </a:prstGeom>
            <a:solidFill>
              <a:srgbClr val="3888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Юристы</a:t>
              </a:r>
              <a:endParaRPr sz="105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65" name="Google Shape;422;p41">
              <a:extLst>
                <a:ext uri="{FF2B5EF4-FFF2-40B4-BE49-F238E27FC236}">
                  <a16:creationId xmlns:a16="http://schemas.microsoft.com/office/drawing/2014/main" id="{F5BBEE22-9692-3241-A440-B233C6BC8DDB}"/>
                </a:ext>
              </a:extLst>
            </p:cNvPr>
            <p:cNvSpPr/>
            <p:nvPr/>
          </p:nvSpPr>
          <p:spPr>
            <a:xfrm>
              <a:off x="1640179" y="5133191"/>
              <a:ext cx="1333628" cy="451122"/>
            </a:xfrm>
            <a:prstGeom prst="roundRect">
              <a:avLst>
                <a:gd name="adj" fmla="val 0"/>
              </a:avLst>
            </a:prstGeom>
            <a:solidFill>
              <a:srgbClr val="3888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Маркетинг</a:t>
              </a:r>
              <a:endParaRPr sz="105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66" name="Google Shape;422;p41">
              <a:extLst>
                <a:ext uri="{FF2B5EF4-FFF2-40B4-BE49-F238E27FC236}">
                  <a16:creationId xmlns:a16="http://schemas.microsoft.com/office/drawing/2014/main" id="{4B4B14EA-F6F5-484B-8199-F234A26D1DBE}"/>
                </a:ext>
              </a:extLst>
            </p:cNvPr>
            <p:cNvSpPr/>
            <p:nvPr/>
          </p:nvSpPr>
          <p:spPr>
            <a:xfrm>
              <a:off x="3666843" y="5123478"/>
              <a:ext cx="1346635" cy="451122"/>
            </a:xfrm>
            <a:prstGeom prst="roundRect">
              <a:avLst>
                <a:gd name="adj" fmla="val 0"/>
              </a:avLst>
            </a:prstGeom>
            <a:solidFill>
              <a:srgbClr val="3888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r>
                <a:rPr lang="ru-RU" sz="14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Trebuchet MS"/>
                </a:rPr>
                <a:t>Бухгалтерия</a:t>
              </a:r>
              <a:endParaRPr sz="1050" b="0" i="0" u="none" strike="noStrike" cap="none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Trebuchet M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4CFD9C3A-5ADB-B04A-97B2-214E5370B306}"/>
                </a:ext>
              </a:extLst>
            </p:cNvPr>
            <p:cNvSpPr txBox="1"/>
            <p:nvPr/>
          </p:nvSpPr>
          <p:spPr>
            <a:xfrm>
              <a:off x="3138883" y="5061551"/>
              <a:ext cx="912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268" name="TextBox 267">
            <a:extLst>
              <a:ext uri="{FF2B5EF4-FFF2-40B4-BE49-F238E27FC236}">
                <a16:creationId xmlns:a16="http://schemas.microsoft.com/office/drawing/2014/main" id="{0BF2FD8F-144D-9A44-9DF2-211ADA6B15A7}"/>
              </a:ext>
            </a:extLst>
          </p:cNvPr>
          <p:cNvSpPr txBox="1"/>
          <p:nvPr/>
        </p:nvSpPr>
        <p:spPr>
          <a:xfrm>
            <a:off x="4197354" y="6494182"/>
            <a:ext cx="1654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Реклама</a:t>
            </a:r>
          </a:p>
        </p:txBody>
      </p:sp>
      <p:sp>
        <p:nvSpPr>
          <p:cNvPr id="62" name="Номер слайда 2">
            <a:extLst>
              <a:ext uri="{FF2B5EF4-FFF2-40B4-BE49-F238E27FC236}">
                <a16:creationId xmlns:a16="http://schemas.microsoft.com/office/drawing/2014/main" id="{EC35F02C-1A8B-914B-8B95-10D1508D4390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11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579087F-98E4-294B-9A11-5CC99D7542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1" y="342541"/>
            <a:ext cx="820775" cy="6131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saturation sat="2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95" y="3818032"/>
            <a:ext cx="2925715" cy="27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1393512" y="502571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Стратегические проекты и политики</a:t>
            </a:r>
          </a:p>
        </p:txBody>
      </p:sp>
      <p:pic>
        <p:nvPicPr>
          <p:cNvPr id="54" name="Объект 7" descr="Циклическая блок-схема">
            <a:extLst>
              <a:ext uri="{FF2B5EF4-FFF2-40B4-BE49-F238E27FC236}">
                <a16:creationId xmlns:a16="http://schemas.microsoft.com/office/drawing/2014/main" id="{2AC5A444-FB77-4E4C-8F0B-D4C346FD3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6469" y="242887"/>
            <a:ext cx="693807" cy="693807"/>
          </a:xfrm>
          <a:prstGeom prst="rect">
            <a:avLst/>
          </a:prstGeom>
        </p:spPr>
      </p:pic>
      <p:sp>
        <p:nvSpPr>
          <p:cNvPr id="9" name="Rectangle: Rounded Corners 28">
            <a:extLst>
              <a:ext uri="{FF2B5EF4-FFF2-40B4-BE49-F238E27FC236}">
                <a16:creationId xmlns:a16="http://schemas.microsoft.com/office/drawing/2014/main" id="{115538B8-10D4-A946-A9F9-77F56002B76F}"/>
              </a:ext>
            </a:extLst>
          </p:cNvPr>
          <p:cNvSpPr/>
          <p:nvPr/>
        </p:nvSpPr>
        <p:spPr>
          <a:xfrm>
            <a:off x="7539950" y="1219061"/>
            <a:ext cx="1963906" cy="5653396"/>
          </a:xfrm>
          <a:prstGeom prst="roundRect">
            <a:avLst>
              <a:gd name="adj" fmla="val 11188"/>
            </a:avLst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831587D3-0E72-4947-A67E-17C0F44AFD58}"/>
              </a:ext>
            </a:extLst>
          </p:cNvPr>
          <p:cNvSpPr/>
          <p:nvPr/>
        </p:nvSpPr>
        <p:spPr>
          <a:xfrm>
            <a:off x="9643497" y="1227299"/>
            <a:ext cx="2209256" cy="5646008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: Rounded Corners 28">
            <a:extLst>
              <a:ext uri="{FF2B5EF4-FFF2-40B4-BE49-F238E27FC236}">
                <a16:creationId xmlns:a16="http://schemas.microsoft.com/office/drawing/2014/main" id="{D3F5FBF0-4E8F-2D4E-BD46-C473AB9E7FA6}"/>
              </a:ext>
            </a:extLst>
          </p:cNvPr>
          <p:cNvSpPr/>
          <p:nvPr/>
        </p:nvSpPr>
        <p:spPr>
          <a:xfrm>
            <a:off x="2268734" y="1150680"/>
            <a:ext cx="2550406" cy="5707320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0BCFD99A-9AEF-9E4D-9E6A-38A4601764FB}"/>
              </a:ext>
            </a:extLst>
          </p:cNvPr>
          <p:cNvSpPr/>
          <p:nvPr/>
        </p:nvSpPr>
        <p:spPr>
          <a:xfrm>
            <a:off x="363753" y="3245057"/>
            <a:ext cx="11495427" cy="360000"/>
          </a:xfrm>
          <a:prstGeom prst="roundRect">
            <a:avLst>
              <a:gd name="adj" fmla="val 11188"/>
            </a:avLst>
          </a:prstGeom>
          <a:solidFill>
            <a:srgbClr val="DB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Aerospace R&amp;D Centre</a:t>
            </a:r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43D14A67-FCC5-4C41-AC74-F401994AFC51}"/>
              </a:ext>
            </a:extLst>
          </p:cNvPr>
          <p:cNvSpPr/>
          <p:nvPr/>
        </p:nvSpPr>
        <p:spPr>
          <a:xfrm>
            <a:off x="363752" y="3659002"/>
            <a:ext cx="11495428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Инженерная школа 2.0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0724889C-52EA-D64D-973F-BB8E8E6CCDF2}"/>
              </a:ext>
            </a:extLst>
          </p:cNvPr>
          <p:cNvSpPr/>
          <p:nvPr/>
        </p:nvSpPr>
        <p:spPr>
          <a:xfrm>
            <a:off x="358513" y="4076262"/>
            <a:ext cx="9145343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 </a:t>
            </a:r>
            <a:r>
              <a:rPr lang="en-US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Skills</a:t>
            </a:r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8919738B-A604-1A4F-8D3A-00970AECD491}"/>
              </a:ext>
            </a:extLst>
          </p:cNvPr>
          <p:cNvSpPr/>
          <p:nvPr/>
        </p:nvSpPr>
        <p:spPr>
          <a:xfrm>
            <a:off x="360072" y="4494467"/>
            <a:ext cx="11499108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Цифровой университет</a:t>
            </a:r>
          </a:p>
        </p:txBody>
      </p:sp>
      <p:sp>
        <p:nvSpPr>
          <p:cNvPr id="19" name="Rectangle: Rounded Corners 25">
            <a:extLst>
              <a:ext uri="{FF2B5EF4-FFF2-40B4-BE49-F238E27FC236}">
                <a16:creationId xmlns:a16="http://schemas.microsoft.com/office/drawing/2014/main" id="{95F195C8-8CF4-8F4B-ACFB-73ACAB1E802C}"/>
              </a:ext>
            </a:extLst>
          </p:cNvPr>
          <p:cNvSpPr/>
          <p:nvPr/>
        </p:nvSpPr>
        <p:spPr>
          <a:xfrm>
            <a:off x="358512" y="4918079"/>
            <a:ext cx="7014350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GoUP – 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твой опыт</a:t>
            </a:r>
          </a:p>
        </p:txBody>
      </p:sp>
      <p:sp>
        <p:nvSpPr>
          <p:cNvPr id="20" name="Rectangle: Rounded Corners 28">
            <a:extLst>
              <a:ext uri="{FF2B5EF4-FFF2-40B4-BE49-F238E27FC236}">
                <a16:creationId xmlns:a16="http://schemas.microsoft.com/office/drawing/2014/main" id="{1F1C4E43-C2B4-894C-8F2C-CD20DFF5F551}"/>
              </a:ext>
            </a:extLst>
          </p:cNvPr>
          <p:cNvSpPr/>
          <p:nvPr/>
        </p:nvSpPr>
        <p:spPr>
          <a:xfrm>
            <a:off x="2269318" y="1150680"/>
            <a:ext cx="2550406" cy="630449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Образовательная политика</a:t>
            </a:r>
          </a:p>
        </p:txBody>
      </p:sp>
      <p:sp>
        <p:nvSpPr>
          <p:cNvPr id="23" name="Rectangle: Rounded Corners 28">
            <a:extLst>
              <a:ext uri="{FF2B5EF4-FFF2-40B4-BE49-F238E27FC236}">
                <a16:creationId xmlns:a16="http://schemas.microsoft.com/office/drawing/2014/main" id="{1E842747-4F8C-044F-B014-4F6F14CA84D9}"/>
              </a:ext>
            </a:extLst>
          </p:cNvPr>
          <p:cNvSpPr/>
          <p:nvPr/>
        </p:nvSpPr>
        <p:spPr>
          <a:xfrm>
            <a:off x="9651774" y="1144919"/>
            <a:ext cx="2209256" cy="630449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Политика в области цифровой трансформации</a:t>
            </a:r>
          </a:p>
        </p:txBody>
      </p:sp>
      <p:sp>
        <p:nvSpPr>
          <p:cNvPr id="24" name="Rectangle: Rounded Corners 28">
            <a:extLst>
              <a:ext uri="{FF2B5EF4-FFF2-40B4-BE49-F238E27FC236}">
                <a16:creationId xmlns:a16="http://schemas.microsoft.com/office/drawing/2014/main" id="{C6B2B8F4-EE25-4949-AE45-B1C14D99A876}"/>
              </a:ext>
            </a:extLst>
          </p:cNvPr>
          <p:cNvSpPr/>
          <p:nvPr/>
        </p:nvSpPr>
        <p:spPr>
          <a:xfrm>
            <a:off x="7549578" y="1150677"/>
            <a:ext cx="1963906" cy="630449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управления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BD6EE00-3693-E344-8D57-5D20AD2815A7}"/>
              </a:ext>
            </a:extLst>
          </p:cNvPr>
          <p:cNvSpPr/>
          <p:nvPr/>
        </p:nvSpPr>
        <p:spPr>
          <a:xfrm>
            <a:off x="2264785" y="1808149"/>
            <a:ext cx="25504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От модели «4+2» -</a:t>
            </a:r>
            <a:r>
              <a: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&gt; </a:t>
            </a:r>
            <a:endParaRPr lang="ru-RU" sz="11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  <a:sym typeface="Arial"/>
            </a:endParaRPr>
          </a:p>
          <a:p>
            <a:pPr>
              <a:spcAft>
                <a:spcPts val="300"/>
              </a:spcAft>
              <a:buClr>
                <a:srgbClr val="182F5B"/>
              </a:buClr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    к модели «1,5+2,5+2»</a:t>
            </a:r>
            <a:endParaRPr lang="en-US" sz="11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  <a:sym typeface="Arial"/>
            </a:endParaRPr>
          </a:p>
          <a:p>
            <a:pPr marL="171450" indent="-171450">
              <a:spcAft>
                <a:spcPts val="300"/>
              </a:spcAft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Внедрение исследовательского, технологического, предпринимательского треков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F88B8AC-8AFD-0A4B-B249-70598C016253}"/>
              </a:ext>
            </a:extLst>
          </p:cNvPr>
          <p:cNvSpPr/>
          <p:nvPr/>
        </p:nvSpPr>
        <p:spPr>
          <a:xfrm>
            <a:off x="7549334" y="1853355"/>
            <a:ext cx="19545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Трансформация системы управления с фокусировкой на ядерные направления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6303F3B-24D7-C846-A62F-EE2E21A77F40}"/>
              </a:ext>
            </a:extLst>
          </p:cNvPr>
          <p:cNvSpPr/>
          <p:nvPr/>
        </p:nvSpPr>
        <p:spPr>
          <a:xfrm>
            <a:off x="9633869" y="1853355"/>
            <a:ext cx="220919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Создание цифровых двойников всех процессов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Формирование цифровых компетенций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602FE3E-EBB1-B145-8A99-ABBFBA2ED1EA}"/>
              </a:ext>
            </a:extLst>
          </p:cNvPr>
          <p:cNvSpPr/>
          <p:nvPr/>
        </p:nvSpPr>
        <p:spPr>
          <a:xfrm>
            <a:off x="2247850" y="5278934"/>
            <a:ext cx="25504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ОП по 105 направлениям в рамках ядерных направлений</a:t>
            </a:r>
          </a:p>
          <a:p>
            <a:pPr marL="171450" indent="-171450">
              <a:spcAft>
                <a:spcPts val="300"/>
              </a:spcAft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Средний балл ЕГЭ – 85</a:t>
            </a:r>
            <a:endParaRPr lang="en-US" sz="11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  <a:sym typeface="Arial"/>
            </a:endParaRPr>
          </a:p>
          <a:p>
            <a:pPr marL="171450" indent="-171450">
              <a:spcAft>
                <a:spcPts val="300"/>
              </a:spcAft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25% – магистранты </a:t>
            </a:r>
          </a:p>
          <a:p>
            <a:pPr>
              <a:spcAft>
                <a:spcPts val="300"/>
              </a:spcAft>
              <a:buClr>
                <a:srgbClr val="182F5B"/>
              </a:buClr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   и аспиранты</a:t>
            </a:r>
            <a:endParaRPr lang="en-US" sz="11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Roboto" panose="02000000000000000000" pitchFamily="2" charset="0"/>
              <a:sym typeface="Arial"/>
            </a:endParaRPr>
          </a:p>
          <a:p>
            <a:pPr marL="171450" indent="-171450">
              <a:spcAft>
                <a:spcPts val="300"/>
              </a:spcAft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75% ОП – МТБ индустриальных и научных партнеров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A3D9E4-9DB2-4C40-AE44-4604F9FC1597}"/>
              </a:ext>
            </a:extLst>
          </p:cNvPr>
          <p:cNvGrpSpPr/>
          <p:nvPr/>
        </p:nvGrpSpPr>
        <p:grpSpPr>
          <a:xfrm>
            <a:off x="4948743" y="1150677"/>
            <a:ext cx="2507951" cy="5711062"/>
            <a:chOff x="4382996" y="1150677"/>
            <a:chExt cx="2507951" cy="5711062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CAF48BB3-3B16-8F48-80F3-0E36D7A6860A}"/>
                </a:ext>
              </a:extLst>
            </p:cNvPr>
            <p:cNvSpPr/>
            <p:nvPr/>
          </p:nvSpPr>
          <p:spPr>
            <a:xfrm>
              <a:off x="4418877" y="1208343"/>
              <a:ext cx="2399810" cy="5653396"/>
            </a:xfrm>
            <a:prstGeom prst="roundRect">
              <a:avLst>
                <a:gd name="adj" fmla="val 11188"/>
              </a:avLst>
            </a:prstGeom>
            <a:solidFill>
              <a:schemeClr val="bg1">
                <a:lumMod val="8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Rectangle: Rounded Corners 28">
              <a:extLst>
                <a:ext uri="{FF2B5EF4-FFF2-40B4-BE49-F238E27FC236}">
                  <a16:creationId xmlns:a16="http://schemas.microsoft.com/office/drawing/2014/main" id="{05491136-470D-6445-B546-B83E6228C0AF}"/>
                </a:ext>
              </a:extLst>
            </p:cNvPr>
            <p:cNvSpPr/>
            <p:nvPr/>
          </p:nvSpPr>
          <p:spPr>
            <a:xfrm>
              <a:off x="4426052" y="1150677"/>
              <a:ext cx="2399810" cy="630449"/>
            </a:xfrm>
            <a:prstGeom prst="roundRect">
              <a:avLst>
                <a:gd name="adj" fmla="val 11188"/>
              </a:avLst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Научно-исследовательская политика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306542E-A177-E644-9933-97FC74B5E0B4}"/>
                </a:ext>
              </a:extLst>
            </p:cNvPr>
            <p:cNvSpPr/>
            <p:nvPr/>
          </p:nvSpPr>
          <p:spPr>
            <a:xfrm>
              <a:off x="4394445" y="1792190"/>
              <a:ext cx="249650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spcAft>
                  <a:spcPts val="300"/>
                </a:spcAft>
                <a:buClr>
                  <a:srgbClr val="182F5B"/>
                </a:buClr>
                <a:buFont typeface="Wingdings" pitchFamily="2" charset="2"/>
                <a:buChar char="§"/>
                <a:defRPr/>
              </a:pP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Создание центра наук будущего</a:t>
              </a:r>
              <a:endPara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Calibri"/>
              </a:endParaRPr>
            </a:p>
            <a:p>
              <a:pPr marL="171450" lvl="0" indent="-171450">
                <a:spcAft>
                  <a:spcPts val="300"/>
                </a:spcAft>
                <a:buClr>
                  <a:srgbClr val="182F5B"/>
                </a:buClr>
                <a:buFont typeface="Wingdings" pitchFamily="2" charset="2"/>
                <a:buChar char="§"/>
                <a:defRPr/>
              </a:pP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Roboto Medium"/>
                </a:rPr>
                <a:t>Создание ЦТТ и системы коммерциализации РИД</a:t>
              </a:r>
              <a:endPara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Roboto Medium"/>
              </a:endParaRPr>
            </a:p>
            <a:p>
              <a:pPr marL="171450" lvl="0" indent="-171450">
                <a:spcAft>
                  <a:spcPts val="300"/>
                </a:spcAft>
                <a:buClr>
                  <a:srgbClr val="182F5B"/>
                </a:buClr>
                <a:buFont typeface="Wingdings" pitchFamily="2" charset="2"/>
                <a:buChar char="§"/>
                <a:defRPr/>
              </a:pP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Roboto Medium"/>
                </a:rPr>
                <a:t>Модернизация инфраструктуры и системы управления исследованиями</a:t>
              </a:r>
              <a:endPara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9E3797B-13E7-BA4F-AE30-AEC3E4311C24}"/>
                </a:ext>
              </a:extLst>
            </p:cNvPr>
            <p:cNvSpPr/>
            <p:nvPr/>
          </p:nvSpPr>
          <p:spPr>
            <a:xfrm>
              <a:off x="4382996" y="5280292"/>
              <a:ext cx="2446289" cy="1523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spcAft>
                  <a:spcPts val="300"/>
                </a:spcAft>
                <a:buClr>
                  <a:srgbClr val="182F5B"/>
                </a:buClr>
                <a:buFont typeface="Wingdings" pitchFamily="2" charset="2"/>
                <a:buChar char="§"/>
              </a:pP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Топ-500 рейтинга </a:t>
              </a:r>
              <a:r>
                <a:rPr lang="en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QS, </a:t>
              </a: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топ-400 рейтинга </a:t>
              </a:r>
              <a:r>
                <a:rPr lang="en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THE, </a:t>
              </a: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топ-20 в </a:t>
              </a:r>
              <a:r>
                <a:rPr lang="en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RAEX</a:t>
              </a:r>
            </a:p>
            <a:p>
              <a:pPr marL="171450" indent="-171450">
                <a:spcAft>
                  <a:spcPts val="300"/>
                </a:spcAft>
                <a:buClr>
                  <a:srgbClr val="182F5B"/>
                </a:buClr>
                <a:buFont typeface="Wingdings" pitchFamily="2" charset="2"/>
                <a:buChar char="§"/>
              </a:pP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Увеличение количества публикаций НПР по ЯН в 3 раза</a:t>
              </a:r>
              <a:endPara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Calibri"/>
              </a:endParaRPr>
            </a:p>
            <a:p>
              <a:pPr marL="171450" indent="-171450">
                <a:spcAft>
                  <a:spcPts val="300"/>
                </a:spcAft>
                <a:buClr>
                  <a:srgbClr val="182F5B"/>
                </a:buClr>
                <a:buFont typeface="Wingdings" pitchFamily="2" charset="2"/>
                <a:buChar char="§"/>
              </a:pP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 panose="02000000000000000000" pitchFamily="2" charset="0"/>
                  <a:sym typeface="Calibri"/>
                </a:rPr>
                <a:t>Повышение индекса цитируемости в 2 раза</a:t>
              </a: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6735CBD-26BB-344F-A4D5-3B9ED6D86CD7}"/>
              </a:ext>
            </a:extLst>
          </p:cNvPr>
          <p:cNvSpPr/>
          <p:nvPr/>
        </p:nvSpPr>
        <p:spPr>
          <a:xfrm>
            <a:off x="7539921" y="5313870"/>
            <a:ext cx="1954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Система управления обеспечивает достижение стратегической цели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33721B3-F5B1-3144-8867-B8BD832F00B3}"/>
              </a:ext>
            </a:extLst>
          </p:cNvPr>
          <p:cNvSpPr/>
          <p:nvPr/>
        </p:nvSpPr>
        <p:spPr>
          <a:xfrm>
            <a:off x="9637624" y="5310786"/>
            <a:ext cx="21853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182F5B"/>
              </a:buClr>
              <a:buFont typeface="Wingdings" pitchFamily="2" charset="2"/>
              <a:buChar char="§"/>
            </a:pP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  <a:sym typeface="Arial"/>
              </a:rPr>
              <a:t>ГУАП - полностью цифровой университет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E14E64-B203-C443-8EA9-54C001954D87}"/>
              </a:ext>
            </a:extLst>
          </p:cNvPr>
          <p:cNvSpPr txBox="1"/>
          <p:nvPr/>
        </p:nvSpPr>
        <p:spPr>
          <a:xfrm>
            <a:off x="790749" y="1348000"/>
            <a:ext cx="11390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Политики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FC3D8B-B0C2-4C41-985B-005287455EB5}"/>
              </a:ext>
            </a:extLst>
          </p:cNvPr>
          <p:cNvSpPr txBox="1"/>
          <p:nvPr/>
        </p:nvSpPr>
        <p:spPr>
          <a:xfrm>
            <a:off x="578977" y="2370765"/>
            <a:ext cx="1496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DEBEA-D071-944D-933D-C8DDA543356A}"/>
              </a:ext>
            </a:extLst>
          </p:cNvPr>
          <p:cNvSpPr txBox="1"/>
          <p:nvPr/>
        </p:nvSpPr>
        <p:spPr>
          <a:xfrm>
            <a:off x="660366" y="5913596"/>
            <a:ext cx="1355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Результаты</a:t>
            </a:r>
          </a:p>
        </p:txBody>
      </p:sp>
      <p:sp>
        <p:nvSpPr>
          <p:cNvPr id="49" name="Rectangle: Rounded Corners 15">
            <a:extLst>
              <a:ext uri="{FF2B5EF4-FFF2-40B4-BE49-F238E27FC236}">
                <a16:creationId xmlns:a16="http://schemas.microsoft.com/office/drawing/2014/main" id="{F0E0B1BB-401B-F745-AEAC-DF5A6A815910}"/>
              </a:ext>
            </a:extLst>
          </p:cNvPr>
          <p:cNvSpPr/>
          <p:nvPr/>
        </p:nvSpPr>
        <p:spPr>
          <a:xfrm>
            <a:off x="7549334" y="4917855"/>
            <a:ext cx="4303448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C25A6C-E9E3-7E4B-B60D-A4A7C70CF200}"/>
              </a:ext>
            </a:extLst>
          </p:cNvPr>
          <p:cNvSpPr/>
          <p:nvPr/>
        </p:nvSpPr>
        <p:spPr>
          <a:xfrm>
            <a:off x="7547896" y="4497765"/>
            <a:ext cx="1945109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BA2A606-3F2F-F747-BF37-B117FDA722FF}"/>
              </a:ext>
            </a:extLst>
          </p:cNvPr>
          <p:cNvSpPr/>
          <p:nvPr/>
        </p:nvSpPr>
        <p:spPr>
          <a:xfrm>
            <a:off x="9645016" y="4494467"/>
            <a:ext cx="2209194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4A09550A-1087-1C4C-92EF-CC55F86E3F58}"/>
              </a:ext>
            </a:extLst>
          </p:cNvPr>
          <p:cNvSpPr/>
          <p:nvPr/>
        </p:nvSpPr>
        <p:spPr>
          <a:xfrm>
            <a:off x="2264785" y="4921666"/>
            <a:ext cx="2554355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FD62276-1374-0441-BB43-D74718647FC4}"/>
              </a:ext>
            </a:extLst>
          </p:cNvPr>
          <p:cNvSpPr/>
          <p:nvPr/>
        </p:nvSpPr>
        <p:spPr>
          <a:xfrm>
            <a:off x="4991799" y="4915705"/>
            <a:ext cx="2381064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ED0467F8-F973-0542-AB64-22AE0DE11C33}"/>
              </a:ext>
            </a:extLst>
          </p:cNvPr>
          <p:cNvSpPr/>
          <p:nvPr/>
        </p:nvSpPr>
        <p:spPr>
          <a:xfrm>
            <a:off x="2268150" y="3248369"/>
            <a:ext cx="2547042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666ED86-1379-4840-9094-B6A6DCC553E9}"/>
              </a:ext>
            </a:extLst>
          </p:cNvPr>
          <p:cNvSpPr/>
          <p:nvPr/>
        </p:nvSpPr>
        <p:spPr>
          <a:xfrm>
            <a:off x="4991798" y="3242408"/>
            <a:ext cx="2381063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25702AFA-F6E9-8447-A902-E0DD3065AD90}"/>
              </a:ext>
            </a:extLst>
          </p:cNvPr>
          <p:cNvSpPr/>
          <p:nvPr/>
        </p:nvSpPr>
        <p:spPr>
          <a:xfrm>
            <a:off x="2264785" y="3663705"/>
            <a:ext cx="2554355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1D40D20-8539-1046-97DB-666C2CAC5554}"/>
              </a:ext>
            </a:extLst>
          </p:cNvPr>
          <p:cNvSpPr/>
          <p:nvPr/>
        </p:nvSpPr>
        <p:spPr>
          <a:xfrm>
            <a:off x="4994797" y="3656414"/>
            <a:ext cx="2378063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9A384CA0-E9DF-DB49-B4A7-6261FD9460BC}"/>
              </a:ext>
            </a:extLst>
          </p:cNvPr>
          <p:cNvSpPr/>
          <p:nvPr/>
        </p:nvSpPr>
        <p:spPr>
          <a:xfrm>
            <a:off x="2258136" y="4079574"/>
            <a:ext cx="2554355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id="{1818EBA0-A3AE-F04A-94E7-7B3483B1FD21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12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4395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7BE769A-5873-DC40-8FCB-63A1873350FD}"/>
              </a:ext>
            </a:extLst>
          </p:cNvPr>
          <p:cNvSpPr/>
          <p:nvPr/>
        </p:nvSpPr>
        <p:spPr>
          <a:xfrm>
            <a:off x="-46820" y="4305102"/>
            <a:ext cx="2282269" cy="810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Внешние исследовательские коллективы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3" y="475237"/>
            <a:ext cx="426487" cy="478408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Научно-исследовательская политика.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Модернизация инфраструктуры и системы управления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13" name="Google Shape;353;p29">
            <a:extLst>
              <a:ext uri="{FF2B5EF4-FFF2-40B4-BE49-F238E27FC236}">
                <a16:creationId xmlns:a16="http://schemas.microsoft.com/office/drawing/2014/main" id="{44FECF2E-66DF-964C-981F-57A400D34349}"/>
              </a:ext>
            </a:extLst>
          </p:cNvPr>
          <p:cNvSpPr/>
          <p:nvPr/>
        </p:nvSpPr>
        <p:spPr>
          <a:xfrm>
            <a:off x="6464830" y="1808365"/>
            <a:ext cx="3204000" cy="432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Отдел продвижения проектов и коммерциализации РИД</a:t>
            </a:r>
            <a:endParaRPr sz="10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353;p29">
            <a:extLst>
              <a:ext uri="{FF2B5EF4-FFF2-40B4-BE49-F238E27FC236}">
                <a16:creationId xmlns:a16="http://schemas.microsoft.com/office/drawing/2014/main" id="{B184845E-8199-8148-81DB-8CD8042B8B5D}"/>
              </a:ext>
            </a:extLst>
          </p:cNvPr>
          <p:cNvSpPr/>
          <p:nvPr/>
        </p:nvSpPr>
        <p:spPr>
          <a:xfrm>
            <a:off x="2480563" y="4614276"/>
            <a:ext cx="3708000" cy="504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Отдел поддержки МИП</a:t>
            </a:r>
            <a:endParaRPr sz="1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Google Shape;353;p29">
            <a:extLst>
              <a:ext uri="{FF2B5EF4-FFF2-40B4-BE49-F238E27FC236}">
                <a16:creationId xmlns:a16="http://schemas.microsoft.com/office/drawing/2014/main" id="{82BE0B9E-3B53-514D-B979-0A6947AEBB09}"/>
              </a:ext>
            </a:extLst>
          </p:cNvPr>
          <p:cNvSpPr/>
          <p:nvPr/>
        </p:nvSpPr>
        <p:spPr>
          <a:xfrm>
            <a:off x="6464830" y="4686276"/>
            <a:ext cx="3204000" cy="432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Бизнес-инкубатор</a:t>
            </a:r>
            <a:endParaRPr sz="10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353;p29">
            <a:extLst>
              <a:ext uri="{FF2B5EF4-FFF2-40B4-BE49-F238E27FC236}">
                <a16:creationId xmlns:a16="http://schemas.microsoft.com/office/drawing/2014/main" id="{751EA674-8A68-B042-88EE-7CD14C9D8658}"/>
              </a:ext>
            </a:extLst>
          </p:cNvPr>
          <p:cNvSpPr/>
          <p:nvPr/>
        </p:nvSpPr>
        <p:spPr>
          <a:xfrm>
            <a:off x="6464830" y="3530930"/>
            <a:ext cx="3204000" cy="432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Технопарк</a:t>
            </a:r>
            <a:endParaRPr sz="10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Google Shape;353;p29">
            <a:extLst>
              <a:ext uri="{FF2B5EF4-FFF2-40B4-BE49-F238E27FC236}">
                <a16:creationId xmlns:a16="http://schemas.microsoft.com/office/drawing/2014/main" id="{1209DF1C-56DC-9140-A2BD-B1A33D36D8A2}"/>
              </a:ext>
            </a:extLst>
          </p:cNvPr>
          <p:cNvSpPr/>
          <p:nvPr/>
        </p:nvSpPr>
        <p:spPr>
          <a:xfrm>
            <a:off x="2476566" y="2684669"/>
            <a:ext cx="3708000" cy="504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Отдел интеллектуальной собственности</a:t>
            </a:r>
            <a:endParaRPr sz="1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Google Shape;353;p29">
            <a:extLst>
              <a:ext uri="{FF2B5EF4-FFF2-40B4-BE49-F238E27FC236}">
                <a16:creationId xmlns:a16="http://schemas.microsoft.com/office/drawing/2014/main" id="{8FE50E81-C1CE-1145-86C1-35B370241F22}"/>
              </a:ext>
            </a:extLst>
          </p:cNvPr>
          <p:cNvSpPr/>
          <p:nvPr/>
        </p:nvSpPr>
        <p:spPr>
          <a:xfrm>
            <a:off x="6464830" y="4108603"/>
            <a:ext cx="3204000" cy="432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Центр коллективного пользования</a:t>
            </a:r>
            <a:endParaRPr sz="10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Google Shape;353;p29">
            <a:extLst>
              <a:ext uri="{FF2B5EF4-FFF2-40B4-BE49-F238E27FC236}">
                <a16:creationId xmlns:a16="http://schemas.microsoft.com/office/drawing/2014/main" id="{27A35BBF-F90C-904C-980C-D1611CDEB898}"/>
              </a:ext>
            </a:extLst>
          </p:cNvPr>
          <p:cNvSpPr/>
          <p:nvPr/>
        </p:nvSpPr>
        <p:spPr>
          <a:xfrm>
            <a:off x="6464830" y="2383377"/>
            <a:ext cx="3204000" cy="432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Отдел аналитики</a:t>
            </a:r>
            <a:endParaRPr sz="10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Google Shape;353;p29">
            <a:extLst>
              <a:ext uri="{FF2B5EF4-FFF2-40B4-BE49-F238E27FC236}">
                <a16:creationId xmlns:a16="http://schemas.microsoft.com/office/drawing/2014/main" id="{34929F8C-51C6-5D40-BCEB-E85AA929543D}"/>
              </a:ext>
            </a:extLst>
          </p:cNvPr>
          <p:cNvSpPr/>
          <p:nvPr/>
        </p:nvSpPr>
        <p:spPr>
          <a:xfrm>
            <a:off x="2476566" y="2038948"/>
            <a:ext cx="3708000" cy="504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Отдел сопровождения НИОКР</a:t>
            </a:r>
            <a:endParaRPr sz="1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Google Shape;353;p29">
            <a:extLst>
              <a:ext uri="{FF2B5EF4-FFF2-40B4-BE49-F238E27FC236}">
                <a16:creationId xmlns:a16="http://schemas.microsoft.com/office/drawing/2014/main" id="{A028D0BE-B014-B846-9A44-C43C754B58CA}"/>
              </a:ext>
            </a:extLst>
          </p:cNvPr>
          <p:cNvSpPr/>
          <p:nvPr/>
        </p:nvSpPr>
        <p:spPr>
          <a:xfrm>
            <a:off x="2471076" y="3330241"/>
            <a:ext cx="3708000" cy="504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Отдел стандартизации и лицензирования</a:t>
            </a:r>
            <a:endParaRPr sz="1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Google Shape;353;p29">
            <a:extLst>
              <a:ext uri="{FF2B5EF4-FFF2-40B4-BE49-F238E27FC236}">
                <a16:creationId xmlns:a16="http://schemas.microsoft.com/office/drawing/2014/main" id="{F4E4B860-3237-D348-9AC3-3B09B951E3B1}"/>
              </a:ext>
            </a:extLst>
          </p:cNvPr>
          <p:cNvSpPr/>
          <p:nvPr/>
        </p:nvSpPr>
        <p:spPr>
          <a:xfrm>
            <a:off x="2486139" y="3971852"/>
            <a:ext cx="3708000" cy="504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Отдел конкурсной и грантовой поддержки</a:t>
            </a:r>
            <a:endParaRPr sz="1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1E4396F-0E6F-2842-9B83-F0B04DFD126C}"/>
              </a:ext>
            </a:extLst>
          </p:cNvPr>
          <p:cNvSpPr/>
          <p:nvPr/>
        </p:nvSpPr>
        <p:spPr>
          <a:xfrm>
            <a:off x="6217" y="2042544"/>
            <a:ext cx="2122033" cy="563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Институты </a:t>
            </a:r>
          </a:p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и факультеты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810DFB9-9D9F-A84E-9E63-0B9889297CC3}"/>
              </a:ext>
            </a:extLst>
          </p:cNvPr>
          <p:cNvSpPr/>
          <p:nvPr/>
        </p:nvSpPr>
        <p:spPr>
          <a:xfrm>
            <a:off x="5091" y="3090013"/>
            <a:ext cx="2122033" cy="563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Научные подразделения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2C4B5B-F439-9E43-939A-95577EC46EEA}"/>
              </a:ext>
            </a:extLst>
          </p:cNvPr>
          <p:cNvSpPr/>
          <p:nvPr/>
        </p:nvSpPr>
        <p:spPr>
          <a:xfrm>
            <a:off x="10389252" y="1799372"/>
            <a:ext cx="1686206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Предприятия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C88B866-FE79-EC4D-B635-B38D7C066021}"/>
              </a:ext>
            </a:extLst>
          </p:cNvPr>
          <p:cNvSpPr/>
          <p:nvPr/>
        </p:nvSpPr>
        <p:spPr>
          <a:xfrm>
            <a:off x="10389252" y="2471992"/>
            <a:ext cx="1784514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Министерства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264DB27-BC97-D94A-B795-607EF00A1149}"/>
              </a:ext>
            </a:extLst>
          </p:cNvPr>
          <p:cNvSpPr/>
          <p:nvPr/>
        </p:nvSpPr>
        <p:spPr>
          <a:xfrm>
            <a:off x="10389252" y="3144612"/>
            <a:ext cx="1462935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РАН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E26F57D5-3752-4F4B-9BB9-5BEC2621619A}"/>
              </a:ext>
            </a:extLst>
          </p:cNvPr>
          <p:cNvSpPr/>
          <p:nvPr/>
        </p:nvSpPr>
        <p:spPr>
          <a:xfrm>
            <a:off x="10389252" y="3817232"/>
            <a:ext cx="1462935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НИИ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6971DA6-16A4-D74D-80C3-3BC07FF4F79F}"/>
              </a:ext>
            </a:extLst>
          </p:cNvPr>
          <p:cNvSpPr/>
          <p:nvPr/>
        </p:nvSpPr>
        <p:spPr>
          <a:xfrm>
            <a:off x="10389252" y="4489853"/>
            <a:ext cx="1462935" cy="315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340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sym typeface="Roboto Medium"/>
              </a:rPr>
              <a:t>НОЦ</a:t>
            </a:r>
          </a:p>
        </p:txBody>
      </p:sp>
      <p:sp>
        <p:nvSpPr>
          <p:cNvPr id="40" name="Google Shape;353;p29">
            <a:extLst>
              <a:ext uri="{FF2B5EF4-FFF2-40B4-BE49-F238E27FC236}">
                <a16:creationId xmlns:a16="http://schemas.microsoft.com/office/drawing/2014/main" id="{CDB40EC8-6E60-7246-BADA-E8D9A34D943F}"/>
              </a:ext>
            </a:extLst>
          </p:cNvPr>
          <p:cNvSpPr/>
          <p:nvPr/>
        </p:nvSpPr>
        <p:spPr>
          <a:xfrm>
            <a:off x="6464830" y="2961095"/>
            <a:ext cx="3204000" cy="432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Центр трансфера технологий</a:t>
            </a:r>
            <a:endParaRPr sz="10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AA41431-AA9F-704F-9444-1A599BCB9345}"/>
              </a:ext>
            </a:extLst>
          </p:cNvPr>
          <p:cNvSpPr/>
          <p:nvPr/>
        </p:nvSpPr>
        <p:spPr>
          <a:xfrm>
            <a:off x="2198420" y="1569809"/>
            <a:ext cx="4195113" cy="283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40" lvl="0" algn="ctr">
              <a:lnSpc>
                <a:spcPct val="115000"/>
              </a:lnSpc>
              <a:buClr>
                <a:srgbClr val="02509C"/>
              </a:buClr>
              <a:buSzPts val="2500"/>
            </a:pP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 координации научных исследований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20A77F-B1FA-BD4E-98A0-C37A1AB0DBD1}"/>
              </a:ext>
            </a:extLst>
          </p:cNvPr>
          <p:cNvSpPr txBox="1"/>
          <p:nvPr/>
        </p:nvSpPr>
        <p:spPr>
          <a:xfrm>
            <a:off x="551502" y="5639951"/>
            <a:ext cx="103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000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388159-FBAF-7249-B5E7-FB2D4D5D1F47}"/>
              </a:ext>
            </a:extLst>
          </p:cNvPr>
          <p:cNvSpPr txBox="1"/>
          <p:nvPr/>
        </p:nvSpPr>
        <p:spPr>
          <a:xfrm>
            <a:off x="1530560" y="5687291"/>
            <a:ext cx="10648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Топ-500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вузов рейтинга </a:t>
            </a:r>
            <a:r>
              <a:rPr lang="en-US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QS,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топ-400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рейтинга </a:t>
            </a:r>
            <a:r>
              <a:rPr lang="en-US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Топ-20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рейтинге </a:t>
            </a:r>
            <a:r>
              <a:rPr lang="en-US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RAEX</a:t>
            </a:r>
            <a:endParaRPr lang="ru-RU" sz="12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и продвижение в международные реферативные базы минимум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журналов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количества публикаций НПР по ядерным направлениям в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раза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доли НИОКР, выполненных совместно с </a:t>
            </a:r>
            <a:r>
              <a:rPr lang="ru-RU" sz="1200" dirty="0" err="1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высокоцитируемыми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российскими и иностранными учеными, до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7EA2731-A202-2142-9FB2-37E86E978E5C}"/>
              </a:ext>
            </a:extLst>
          </p:cNvPr>
          <p:cNvSpPr/>
          <p:nvPr/>
        </p:nvSpPr>
        <p:spPr>
          <a:xfrm>
            <a:off x="134430" y="6412326"/>
            <a:ext cx="1812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1721190" y="2208164"/>
            <a:ext cx="571007" cy="1765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1739424" y="3242640"/>
            <a:ext cx="552754" cy="0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1739424" y="4451795"/>
            <a:ext cx="554544" cy="0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 flipV="1">
            <a:off x="9807879" y="1970241"/>
            <a:ext cx="563419" cy="1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623332" y="1127325"/>
            <a:ext cx="6841464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32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Объединенный научно-инновационный центр</a:t>
            </a:r>
            <a:endParaRPr lang="ru-RU" sz="1632" b="1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0762" y="5237503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32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Развитие</a:t>
            </a:r>
            <a:r>
              <a:rPr lang="ru-RU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</a:t>
            </a:r>
            <a:endParaRPr lang="ru-RU" b="1" dirty="0">
              <a:solidFill>
                <a:srgbClr val="02509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99766" y="5250423"/>
            <a:ext cx="1327608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Создание</a:t>
            </a:r>
            <a:endParaRPr lang="ru-RU" sz="1632" b="1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F76FDDB-8D85-1E42-95C9-FBFE146F807C}"/>
              </a:ext>
            </a:extLst>
          </p:cNvPr>
          <p:cNvSpPr/>
          <p:nvPr/>
        </p:nvSpPr>
        <p:spPr>
          <a:xfrm>
            <a:off x="2320797" y="1501559"/>
            <a:ext cx="7487082" cy="3713924"/>
          </a:xfrm>
          <a:prstGeom prst="rect">
            <a:avLst/>
          </a:prstGeom>
          <a:noFill/>
          <a:ln>
            <a:solidFill>
              <a:srgbClr val="1B60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5" name="Номер слайда 2">
            <a:extLst>
              <a:ext uri="{FF2B5EF4-FFF2-40B4-BE49-F238E27FC236}">
                <a16:creationId xmlns:a16="http://schemas.microsoft.com/office/drawing/2014/main" id="{B6FA3C44-CA6C-5849-A24B-E6705EF7C7AC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13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426F55F-8FC9-A248-A4A9-F70BD2334016}"/>
              </a:ext>
            </a:extLst>
          </p:cNvPr>
          <p:cNvCxnSpPr/>
          <p:nvPr/>
        </p:nvCxnSpPr>
        <p:spPr>
          <a:xfrm>
            <a:off x="6346047" y="1492582"/>
            <a:ext cx="0" cy="3721136"/>
          </a:xfrm>
          <a:prstGeom prst="line">
            <a:avLst/>
          </a:prstGeom>
          <a:ln>
            <a:solidFill>
              <a:srgbClr val="1B6097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01B3B42-375D-4146-9C37-87CED9F153DD}"/>
              </a:ext>
            </a:extLst>
          </p:cNvPr>
          <p:cNvCxnSpPr>
            <a:cxnSpLocks/>
          </p:cNvCxnSpPr>
          <p:nvPr/>
        </p:nvCxnSpPr>
        <p:spPr>
          <a:xfrm flipV="1">
            <a:off x="9807879" y="4680203"/>
            <a:ext cx="563419" cy="1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DED14AF-0AB6-E447-8D3A-66E674EBE61D}"/>
              </a:ext>
            </a:extLst>
          </p:cNvPr>
          <p:cNvCxnSpPr>
            <a:cxnSpLocks/>
          </p:cNvCxnSpPr>
          <p:nvPr/>
        </p:nvCxnSpPr>
        <p:spPr>
          <a:xfrm flipV="1">
            <a:off x="9807879" y="2647732"/>
            <a:ext cx="563419" cy="1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2A1EF4E-670F-1241-9824-D8D02252DD30}"/>
              </a:ext>
            </a:extLst>
          </p:cNvPr>
          <p:cNvCxnSpPr>
            <a:cxnSpLocks/>
          </p:cNvCxnSpPr>
          <p:nvPr/>
        </p:nvCxnSpPr>
        <p:spPr>
          <a:xfrm flipV="1">
            <a:off x="9807879" y="3325223"/>
            <a:ext cx="563419" cy="1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6D4B4569-322C-AD41-A184-EEDCB079C7CA}"/>
              </a:ext>
            </a:extLst>
          </p:cNvPr>
          <p:cNvCxnSpPr>
            <a:cxnSpLocks/>
          </p:cNvCxnSpPr>
          <p:nvPr/>
        </p:nvCxnSpPr>
        <p:spPr>
          <a:xfrm flipV="1">
            <a:off x="9807879" y="4002714"/>
            <a:ext cx="563419" cy="1"/>
          </a:xfrm>
          <a:prstGeom prst="line">
            <a:avLst/>
          </a:prstGeom>
          <a:ln w="34925">
            <a:solidFill>
              <a:srgbClr val="EA3E3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9C21E93B-D707-AE45-AA5C-BCC06EDC86D1}"/>
              </a:ext>
            </a:extLst>
          </p:cNvPr>
          <p:cNvSpPr txBox="1"/>
          <p:nvPr/>
        </p:nvSpPr>
        <p:spPr>
          <a:xfrm>
            <a:off x="9683714" y="4358498"/>
            <a:ext cx="225290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Предприятия-заказчики</a:t>
            </a: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3" y="507029"/>
            <a:ext cx="6239207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Научно-исследовательская политика.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Коммерциализация инноваций и результатов разработок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E1A12E-A39E-1547-8B82-DB4EB3AC0A1A}"/>
              </a:ext>
            </a:extLst>
          </p:cNvPr>
          <p:cNvSpPr/>
          <p:nvPr/>
        </p:nvSpPr>
        <p:spPr>
          <a:xfrm>
            <a:off x="2926793" y="1178815"/>
            <a:ext cx="5402837" cy="343723"/>
          </a:xfrm>
          <a:prstGeom prst="rect">
            <a:avLst/>
          </a:prstGeom>
        </p:spPr>
        <p:txBody>
          <a:bodyPr wrap="none" lIns="82905" tIns="41453" rIns="82905" bIns="41453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32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Medium"/>
              </a:rPr>
              <a:t>Поддержка и коммерциализация проектов</a:t>
            </a:r>
            <a:endParaRPr lang="ru-RU" sz="1632" b="1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Google Shape;353;p29">
            <a:extLst>
              <a:ext uri="{FF2B5EF4-FFF2-40B4-BE49-F238E27FC236}">
                <a16:creationId xmlns:a16="http://schemas.microsoft.com/office/drawing/2014/main" id="{07AE13D3-B692-0B48-AB23-3CF5DDF5E805}"/>
              </a:ext>
            </a:extLst>
          </p:cNvPr>
          <p:cNvSpPr/>
          <p:nvPr/>
        </p:nvSpPr>
        <p:spPr>
          <a:xfrm>
            <a:off x="3028336" y="3950635"/>
            <a:ext cx="6293879" cy="856328"/>
          </a:xfrm>
          <a:prstGeom prst="rect">
            <a:avLst/>
          </a:prstGeom>
          <a:solidFill>
            <a:srgbClr val="2567B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коммерческого продукта или услуги.</a:t>
            </a: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Патентование/ государственная регистрация (объекты авторского права), признание режима коммерческой тайны</a:t>
            </a:r>
            <a:endParaRPr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Google Shape;353;p29">
            <a:extLst>
              <a:ext uri="{FF2B5EF4-FFF2-40B4-BE49-F238E27FC236}">
                <a16:creationId xmlns:a16="http://schemas.microsoft.com/office/drawing/2014/main" id="{5E8B3510-7826-F64D-B140-9B10C9B96B49}"/>
              </a:ext>
            </a:extLst>
          </p:cNvPr>
          <p:cNvSpPr/>
          <p:nvPr/>
        </p:nvSpPr>
        <p:spPr>
          <a:xfrm>
            <a:off x="490497" y="5231094"/>
            <a:ext cx="1437016" cy="881003"/>
          </a:xfrm>
          <a:prstGeom prst="rect">
            <a:avLst/>
          </a:prstGeom>
          <a:solidFill>
            <a:srgbClr val="182F5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поддержки проектов</a:t>
            </a: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r"/>
            <a:endParaRPr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Google Shape;353;p29">
            <a:extLst>
              <a:ext uri="{FF2B5EF4-FFF2-40B4-BE49-F238E27FC236}">
                <a16:creationId xmlns:a16="http://schemas.microsoft.com/office/drawing/2014/main" id="{9393BFC4-8714-AC42-B570-AFD2CD3DB998}"/>
              </a:ext>
            </a:extLst>
          </p:cNvPr>
          <p:cNvSpPr/>
          <p:nvPr/>
        </p:nvSpPr>
        <p:spPr>
          <a:xfrm>
            <a:off x="3200159" y="1666357"/>
            <a:ext cx="2261943" cy="819607"/>
          </a:xfrm>
          <a:prstGeom prst="rect">
            <a:avLst/>
          </a:prstGeom>
          <a:solidFill>
            <a:srgbClr val="55BFF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400" dirty="0" err="1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Стартапы</a:t>
            </a:r>
            <a:r>
              <a:rPr lang="ru-RU" sz="1400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, малые инновационные предприятия</a:t>
            </a:r>
            <a:endParaRPr sz="14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Google Shape;353;p29">
            <a:extLst>
              <a:ext uri="{FF2B5EF4-FFF2-40B4-BE49-F238E27FC236}">
                <a16:creationId xmlns:a16="http://schemas.microsoft.com/office/drawing/2014/main" id="{33129BF9-CB6F-5F4A-BCA0-0659F57011B6}"/>
              </a:ext>
            </a:extLst>
          </p:cNvPr>
          <p:cNvSpPr/>
          <p:nvPr/>
        </p:nvSpPr>
        <p:spPr>
          <a:xfrm>
            <a:off x="89453" y="1574555"/>
            <a:ext cx="2189220" cy="2040441"/>
          </a:xfrm>
          <a:prstGeom prst="rect">
            <a:avLst/>
          </a:prstGeom>
          <a:solidFill>
            <a:srgbClr val="55BFF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200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Привлечение средств на развитие с помощью фондов, средств предприятий, частных инвесторов бизнес-ангелов и венчурных фондов</a:t>
            </a:r>
            <a:endParaRPr sz="12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Google Shape;353;p29">
            <a:extLst>
              <a:ext uri="{FF2B5EF4-FFF2-40B4-BE49-F238E27FC236}">
                <a16:creationId xmlns:a16="http://schemas.microsoft.com/office/drawing/2014/main" id="{4C60F2DF-4573-0847-ABBE-91317FF052F0}"/>
              </a:ext>
            </a:extLst>
          </p:cNvPr>
          <p:cNvSpPr/>
          <p:nvPr/>
        </p:nvSpPr>
        <p:spPr>
          <a:xfrm>
            <a:off x="7623506" y="2992379"/>
            <a:ext cx="1496513" cy="819607"/>
          </a:xfrm>
          <a:prstGeom prst="rect">
            <a:avLst/>
          </a:prstGeom>
          <a:solidFill>
            <a:srgbClr val="55BFF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200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Стимулирование спроса</a:t>
            </a:r>
            <a:endParaRPr sz="12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Google Shape;353;p29">
            <a:extLst>
              <a:ext uri="{FF2B5EF4-FFF2-40B4-BE49-F238E27FC236}">
                <a16:creationId xmlns:a16="http://schemas.microsoft.com/office/drawing/2014/main" id="{D2E5DC75-0A37-8542-85AA-275D27BEFAC1}"/>
              </a:ext>
            </a:extLst>
          </p:cNvPr>
          <p:cNvSpPr/>
          <p:nvPr/>
        </p:nvSpPr>
        <p:spPr>
          <a:xfrm>
            <a:off x="53220" y="3853832"/>
            <a:ext cx="2601174" cy="1096351"/>
          </a:xfrm>
          <a:prstGeom prst="rect">
            <a:avLst/>
          </a:prstGeom>
          <a:solidFill>
            <a:srgbClr val="182F5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центр развития предпринимательских компетенций</a:t>
            </a:r>
            <a:endParaRPr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Google Shape;353;p29">
            <a:extLst>
              <a:ext uri="{FF2B5EF4-FFF2-40B4-BE49-F238E27FC236}">
                <a16:creationId xmlns:a16="http://schemas.microsoft.com/office/drawing/2014/main" id="{46427262-3890-D34A-BF3F-04605F5643C5}"/>
              </a:ext>
            </a:extLst>
          </p:cNvPr>
          <p:cNvSpPr/>
          <p:nvPr/>
        </p:nvSpPr>
        <p:spPr>
          <a:xfrm>
            <a:off x="3190224" y="5292488"/>
            <a:ext cx="1297418" cy="779142"/>
          </a:xfrm>
          <a:prstGeom prst="rect">
            <a:avLst/>
          </a:prstGeom>
          <a:solidFill>
            <a:srgbClr val="182F5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Бизнес-инкубатор ГУАП</a:t>
            </a:r>
          </a:p>
        </p:txBody>
      </p:sp>
      <p:sp>
        <p:nvSpPr>
          <p:cNvPr id="18" name="Google Shape;353;p29">
            <a:extLst>
              <a:ext uri="{FF2B5EF4-FFF2-40B4-BE49-F238E27FC236}">
                <a16:creationId xmlns:a16="http://schemas.microsoft.com/office/drawing/2014/main" id="{FA93F575-5CB4-6542-8135-CB6C676A5C5C}"/>
              </a:ext>
            </a:extLst>
          </p:cNvPr>
          <p:cNvSpPr/>
          <p:nvPr/>
        </p:nvSpPr>
        <p:spPr>
          <a:xfrm>
            <a:off x="5858988" y="1687574"/>
            <a:ext cx="2127132" cy="77969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400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Выстраивание взаимодействия с бизнесом</a:t>
            </a:r>
          </a:p>
        </p:txBody>
      </p:sp>
      <p:sp>
        <p:nvSpPr>
          <p:cNvPr id="19" name="Google Shape;353;p29">
            <a:extLst>
              <a:ext uri="{FF2B5EF4-FFF2-40B4-BE49-F238E27FC236}">
                <a16:creationId xmlns:a16="http://schemas.microsoft.com/office/drawing/2014/main" id="{83442C7F-056C-234B-AE6D-0B9D7186C105}"/>
              </a:ext>
            </a:extLst>
          </p:cNvPr>
          <p:cNvSpPr/>
          <p:nvPr/>
        </p:nvSpPr>
        <p:spPr>
          <a:xfrm>
            <a:off x="5336553" y="5317602"/>
            <a:ext cx="1683013" cy="779142"/>
          </a:xfrm>
          <a:prstGeom prst="rect">
            <a:avLst/>
          </a:prstGeom>
          <a:solidFill>
            <a:srgbClr val="182F5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Акселератор студенческих проектов</a:t>
            </a:r>
          </a:p>
        </p:txBody>
      </p:sp>
      <p:sp>
        <p:nvSpPr>
          <p:cNvPr id="20" name="Google Shape;353;p29">
            <a:extLst>
              <a:ext uri="{FF2B5EF4-FFF2-40B4-BE49-F238E27FC236}">
                <a16:creationId xmlns:a16="http://schemas.microsoft.com/office/drawing/2014/main" id="{8CBCD684-AC86-FB46-8653-F0B60719458E}"/>
              </a:ext>
            </a:extLst>
          </p:cNvPr>
          <p:cNvSpPr/>
          <p:nvPr/>
        </p:nvSpPr>
        <p:spPr>
          <a:xfrm>
            <a:off x="7589127" y="5317601"/>
            <a:ext cx="1481006" cy="779142"/>
          </a:xfrm>
          <a:prstGeom prst="rect">
            <a:avLst/>
          </a:prstGeom>
          <a:solidFill>
            <a:srgbClr val="182F5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трансфера технологий</a:t>
            </a:r>
          </a:p>
        </p:txBody>
      </p:sp>
      <p:sp>
        <p:nvSpPr>
          <p:cNvPr id="21" name="Google Shape;353;p29">
            <a:extLst>
              <a:ext uri="{FF2B5EF4-FFF2-40B4-BE49-F238E27FC236}">
                <a16:creationId xmlns:a16="http://schemas.microsoft.com/office/drawing/2014/main" id="{5344DBDE-F8DD-1441-8D32-B4D4B2DB2FA7}"/>
              </a:ext>
            </a:extLst>
          </p:cNvPr>
          <p:cNvSpPr/>
          <p:nvPr/>
        </p:nvSpPr>
        <p:spPr>
          <a:xfrm>
            <a:off x="6000976" y="2992379"/>
            <a:ext cx="1469173" cy="819607"/>
          </a:xfrm>
          <a:prstGeom prst="rect">
            <a:avLst/>
          </a:prstGeom>
          <a:solidFill>
            <a:srgbClr val="55BFF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200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Выстраивание каналов продаж</a:t>
            </a:r>
            <a:endParaRPr sz="12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Google Shape;353;p29">
            <a:extLst>
              <a:ext uri="{FF2B5EF4-FFF2-40B4-BE49-F238E27FC236}">
                <a16:creationId xmlns:a16="http://schemas.microsoft.com/office/drawing/2014/main" id="{B0202A20-A634-2849-AF3B-F9B2378CA509}"/>
              </a:ext>
            </a:extLst>
          </p:cNvPr>
          <p:cNvSpPr/>
          <p:nvPr/>
        </p:nvSpPr>
        <p:spPr>
          <a:xfrm>
            <a:off x="4822580" y="2992379"/>
            <a:ext cx="1027530" cy="819607"/>
          </a:xfrm>
          <a:prstGeom prst="rect">
            <a:avLst/>
          </a:prstGeom>
          <a:solidFill>
            <a:srgbClr val="55BFF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200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рынком сбыта</a:t>
            </a:r>
            <a:endParaRPr sz="12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Google Shape;353;p29">
            <a:extLst>
              <a:ext uri="{FF2B5EF4-FFF2-40B4-BE49-F238E27FC236}">
                <a16:creationId xmlns:a16="http://schemas.microsoft.com/office/drawing/2014/main" id="{853C8231-857D-134F-8F04-CF74930060CC}"/>
              </a:ext>
            </a:extLst>
          </p:cNvPr>
          <p:cNvSpPr/>
          <p:nvPr/>
        </p:nvSpPr>
        <p:spPr>
          <a:xfrm>
            <a:off x="3570889" y="2990593"/>
            <a:ext cx="1097273" cy="819607"/>
          </a:xfrm>
          <a:prstGeom prst="rect">
            <a:avLst/>
          </a:prstGeom>
          <a:solidFill>
            <a:srgbClr val="55BFF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/>
        </p:spPr>
        <p:txBody>
          <a:bodyPr spcFirstLastPara="1" wrap="square" lIns="82904" tIns="41441" rIns="82904" bIns="41441" anchor="ctr" anchorCtr="0">
            <a:noAutofit/>
          </a:bodyPr>
          <a:lstStyle/>
          <a:p>
            <a:pPr lvl="0" algn="ctr"/>
            <a:r>
              <a:rPr lang="ru-RU" sz="1200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бизнес-плана</a:t>
            </a:r>
            <a:endParaRPr sz="12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6640B44-D218-6140-9C46-5AA2A256465A}"/>
              </a:ext>
            </a:extLst>
          </p:cNvPr>
          <p:cNvSpPr/>
          <p:nvPr/>
        </p:nvSpPr>
        <p:spPr>
          <a:xfrm>
            <a:off x="3691407" y="4897120"/>
            <a:ext cx="4717958" cy="315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51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необходимости привлечение помощи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7FCA4AA-F227-0347-95F9-537A2761F02E}"/>
              </a:ext>
            </a:extLst>
          </p:cNvPr>
          <p:cNvCxnSpPr>
            <a:cxnSpLocks/>
          </p:cNvCxnSpPr>
          <p:nvPr/>
        </p:nvCxnSpPr>
        <p:spPr>
          <a:xfrm>
            <a:off x="4670544" y="3400397"/>
            <a:ext cx="152036" cy="1785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F959E826-CAC0-FD49-B5BC-CBA7C4ACC824}"/>
              </a:ext>
            </a:extLst>
          </p:cNvPr>
          <p:cNvCxnSpPr>
            <a:cxnSpLocks/>
          </p:cNvCxnSpPr>
          <p:nvPr/>
        </p:nvCxnSpPr>
        <p:spPr>
          <a:xfrm>
            <a:off x="5850110" y="3402182"/>
            <a:ext cx="150866" cy="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49A4782-3528-7742-9071-806145662CC1}"/>
              </a:ext>
            </a:extLst>
          </p:cNvPr>
          <p:cNvCxnSpPr>
            <a:cxnSpLocks/>
          </p:cNvCxnSpPr>
          <p:nvPr/>
        </p:nvCxnSpPr>
        <p:spPr>
          <a:xfrm>
            <a:off x="7452872" y="3402182"/>
            <a:ext cx="181116" cy="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76DE7B7-CA94-DA49-8414-B09FE24E8219}"/>
              </a:ext>
            </a:extLst>
          </p:cNvPr>
          <p:cNvCxnSpPr>
            <a:cxnSpLocks/>
          </p:cNvCxnSpPr>
          <p:nvPr/>
        </p:nvCxnSpPr>
        <p:spPr>
          <a:xfrm>
            <a:off x="5462102" y="2076161"/>
            <a:ext cx="396886" cy="1262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61EF38C-9194-AC43-BCB1-08640EA74AAD}"/>
              </a:ext>
            </a:extLst>
          </p:cNvPr>
          <p:cNvCxnSpPr/>
          <p:nvPr/>
        </p:nvCxnSpPr>
        <p:spPr>
          <a:xfrm flipH="1" flipV="1">
            <a:off x="3409442" y="2481082"/>
            <a:ext cx="8999" cy="1474436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31F793A-5EEE-9241-AFE5-79A5DCD475C8}"/>
              </a:ext>
            </a:extLst>
          </p:cNvPr>
          <p:cNvCxnSpPr>
            <a:cxnSpLocks/>
          </p:cNvCxnSpPr>
          <p:nvPr/>
        </p:nvCxnSpPr>
        <p:spPr>
          <a:xfrm>
            <a:off x="6175275" y="4806962"/>
            <a:ext cx="2784" cy="51064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>
            <a:extLst>
              <a:ext uri="{FF2B5EF4-FFF2-40B4-BE49-F238E27FC236}">
                <a16:creationId xmlns:a16="http://schemas.microsoft.com/office/drawing/2014/main" id="{FF1C5496-D8BE-BA48-A789-61FAAC9FF779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38933" y="5169537"/>
            <a:ext cx="2303596" cy="122950"/>
          </a:xfrm>
          <a:prstGeom prst="bentConnector2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>
            <a:extLst>
              <a:ext uri="{FF2B5EF4-FFF2-40B4-BE49-F238E27FC236}">
                <a16:creationId xmlns:a16="http://schemas.microsoft.com/office/drawing/2014/main" id="{4B2A218E-28FC-2648-93FC-35237D050061}"/>
              </a:ext>
            </a:extLst>
          </p:cNvPr>
          <p:cNvCxnSpPr>
            <a:cxnSpLocks/>
          </p:cNvCxnSpPr>
          <p:nvPr/>
        </p:nvCxnSpPr>
        <p:spPr>
          <a:xfrm>
            <a:off x="6142529" y="5169537"/>
            <a:ext cx="2187101" cy="148064"/>
          </a:xfrm>
          <a:prstGeom prst="bentConnector2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>
            <a:extLst>
              <a:ext uri="{FF2B5EF4-FFF2-40B4-BE49-F238E27FC236}">
                <a16:creationId xmlns:a16="http://schemas.microsoft.com/office/drawing/2014/main" id="{6EF078C7-4C72-644F-8BC5-4D5AD31E49E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27513" y="2076160"/>
            <a:ext cx="1272646" cy="3595434"/>
          </a:xfrm>
          <a:prstGeom prst="bentConnector3">
            <a:avLst>
              <a:gd name="adj1" fmla="val 21539"/>
            </a:avLst>
          </a:prstGeom>
          <a:ln w="15875">
            <a:prstDash val="dash"/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7D05F572-3B30-4140-ABFC-40EA6EF5ECBD}"/>
              </a:ext>
            </a:extLst>
          </p:cNvPr>
          <p:cNvCxnSpPr/>
          <p:nvPr/>
        </p:nvCxnSpPr>
        <p:spPr>
          <a:xfrm flipV="1">
            <a:off x="2278673" y="1817929"/>
            <a:ext cx="921487" cy="6958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DB0AEA4-4A7A-AD46-951D-9E856316F8A8}"/>
              </a:ext>
            </a:extLst>
          </p:cNvPr>
          <p:cNvCxnSpPr/>
          <p:nvPr/>
        </p:nvCxnSpPr>
        <p:spPr>
          <a:xfrm>
            <a:off x="4116992" y="2485965"/>
            <a:ext cx="0" cy="50031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>
            <a:extLst>
              <a:ext uri="{FF2B5EF4-FFF2-40B4-BE49-F238E27FC236}">
                <a16:creationId xmlns:a16="http://schemas.microsoft.com/office/drawing/2014/main" id="{046D3FAD-A8BA-2F4A-B410-AD227B52FB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54394" y="2076161"/>
            <a:ext cx="545765" cy="2325847"/>
          </a:xfrm>
          <a:prstGeom prst="bentConnector3">
            <a:avLst>
              <a:gd name="adj1" fmla="val 70046"/>
            </a:avLst>
          </a:prstGeom>
          <a:ln w="1587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FD4A864-11C1-054F-B097-CC3E4508BCBE}"/>
              </a:ext>
            </a:extLst>
          </p:cNvPr>
          <p:cNvSpPr/>
          <p:nvPr/>
        </p:nvSpPr>
        <p:spPr>
          <a:xfrm>
            <a:off x="9476407" y="1170845"/>
            <a:ext cx="2642466" cy="343723"/>
          </a:xfrm>
          <a:prstGeom prst="rect">
            <a:avLst/>
          </a:prstGeom>
        </p:spPr>
        <p:txBody>
          <a:bodyPr wrap="none" lIns="82905" tIns="41453" rIns="82905" bIns="41453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32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 Medium"/>
              </a:rPr>
              <a:t>Ожидаемый эффект</a:t>
            </a:r>
            <a:endParaRPr lang="ru-RU" sz="1632" b="1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Google Shape;91;p14">
            <a:extLst>
              <a:ext uri="{FF2B5EF4-FFF2-40B4-BE49-F238E27FC236}">
                <a16:creationId xmlns:a16="http://schemas.microsoft.com/office/drawing/2014/main" id="{01F3576A-D67E-D943-8E59-1DBCBD869C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7663" t="7604"/>
          <a:stretch/>
        </p:blipFill>
        <p:spPr>
          <a:xfrm>
            <a:off x="11440679" y="2483259"/>
            <a:ext cx="310897" cy="361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93;p14">
            <a:extLst>
              <a:ext uri="{FF2B5EF4-FFF2-40B4-BE49-F238E27FC236}">
                <a16:creationId xmlns:a16="http://schemas.microsoft.com/office/drawing/2014/main" id="{93556061-E8E5-9743-9A38-6FD2D83AA12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2208" y="2351050"/>
            <a:ext cx="379922" cy="27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94;p14">
            <a:extLst>
              <a:ext uri="{FF2B5EF4-FFF2-40B4-BE49-F238E27FC236}">
                <a16:creationId xmlns:a16="http://schemas.microsoft.com/office/drawing/2014/main" id="{82490E82-9296-0344-81E9-94498B09134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72948" y="2522831"/>
            <a:ext cx="310897" cy="30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99;p14">
            <a:extLst>
              <a:ext uri="{FF2B5EF4-FFF2-40B4-BE49-F238E27FC236}">
                <a16:creationId xmlns:a16="http://schemas.microsoft.com/office/drawing/2014/main" id="{0B974B61-8A0B-B94B-A134-6561D9AEA34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603"/>
          <a:stretch/>
        </p:blipFill>
        <p:spPr>
          <a:xfrm>
            <a:off x="11050187" y="2132368"/>
            <a:ext cx="310899" cy="33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00;p14">
            <a:extLst>
              <a:ext uri="{FF2B5EF4-FFF2-40B4-BE49-F238E27FC236}">
                <a16:creationId xmlns:a16="http://schemas.microsoft.com/office/drawing/2014/main" id="{B021C8B5-C0D6-F747-BBA0-E8FCDF6C0E7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07614" y="2107175"/>
            <a:ext cx="310897" cy="27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83E59F82-2301-494B-8F43-758BE189DA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" r="33393" b="537"/>
          <a:stretch/>
        </p:blipFill>
        <p:spPr>
          <a:xfrm>
            <a:off x="9124024" y="2172227"/>
            <a:ext cx="1514178" cy="589477"/>
          </a:xfrm>
          <a:prstGeom prst="rect">
            <a:avLst/>
          </a:prstGeom>
        </p:spPr>
      </p:pic>
      <p:sp>
        <p:nvSpPr>
          <p:cNvPr id="83" name="Номер слайда 2">
            <a:extLst>
              <a:ext uri="{FF2B5EF4-FFF2-40B4-BE49-F238E27FC236}">
                <a16:creationId xmlns:a16="http://schemas.microsoft.com/office/drawing/2014/main" id="{6E2968A4-4615-3143-9E6C-FFE8E1F40068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14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D8ACD46-D82A-674D-B47E-CEB02AB8E761}"/>
              </a:ext>
            </a:extLst>
          </p:cNvPr>
          <p:cNvSpPr txBox="1"/>
          <p:nvPr/>
        </p:nvSpPr>
        <p:spPr>
          <a:xfrm>
            <a:off x="9693947" y="5689835"/>
            <a:ext cx="2252905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Рост объемов от лицензионных договоров (млн.)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1E11A2D-C61D-6E42-849D-08AEC442D33B}"/>
              </a:ext>
            </a:extLst>
          </p:cNvPr>
          <p:cNvSpPr/>
          <p:nvPr/>
        </p:nvSpPr>
        <p:spPr>
          <a:xfrm>
            <a:off x="11000843" y="6211045"/>
            <a:ext cx="729944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3E40DC9-D664-484D-9D64-3978216AEDBE}"/>
              </a:ext>
            </a:extLst>
          </p:cNvPr>
          <p:cNvSpPr/>
          <p:nvPr/>
        </p:nvSpPr>
        <p:spPr>
          <a:xfrm>
            <a:off x="9951760" y="6211045"/>
            <a:ext cx="709201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0,9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75411B-F3C7-9141-AD4A-260BE2C7AAE1}"/>
              </a:ext>
            </a:extLst>
          </p:cNvPr>
          <p:cNvGrpSpPr/>
          <p:nvPr/>
        </p:nvGrpSpPr>
        <p:grpSpPr>
          <a:xfrm>
            <a:off x="9663378" y="1605762"/>
            <a:ext cx="2268523" cy="433058"/>
            <a:chOff x="9686067" y="6303564"/>
            <a:chExt cx="2268523" cy="43305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522E9D3-FBF5-2749-8E0D-565E8970B3E9}"/>
                </a:ext>
              </a:extLst>
            </p:cNvPr>
            <p:cNvSpPr txBox="1"/>
            <p:nvPr/>
          </p:nvSpPr>
          <p:spPr>
            <a:xfrm>
              <a:off x="11083133" y="6303564"/>
              <a:ext cx="871457" cy="42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76" b="1" dirty="0">
                  <a:solidFill>
                    <a:srgbClr val="0059A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ru-RU" sz="2176" b="1" dirty="0">
                  <a:solidFill>
                    <a:srgbClr val="0067C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</a:t>
              </a:r>
              <a:r>
                <a:rPr lang="ru-RU" sz="2176" b="1" dirty="0">
                  <a:solidFill>
                    <a:srgbClr val="ED3B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  <a:r>
                <a:rPr lang="ru-RU" sz="2176" b="1" dirty="0">
                  <a:solidFill>
                    <a:srgbClr val="CB135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075A7DE-6067-C74A-BF26-137C83A73B02}"/>
                </a:ext>
              </a:extLst>
            </p:cNvPr>
            <p:cNvSpPr txBox="1"/>
            <p:nvPr/>
          </p:nvSpPr>
          <p:spPr>
            <a:xfrm>
              <a:off x="9686067" y="6309454"/>
              <a:ext cx="832559" cy="427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76" b="1" dirty="0">
                  <a:solidFill>
                    <a:srgbClr val="0059A9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ru-RU" sz="2176" b="1" dirty="0">
                  <a:solidFill>
                    <a:srgbClr val="0067C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</a:t>
              </a:r>
              <a:r>
                <a:rPr lang="ru-RU" sz="2176" b="1" dirty="0">
                  <a:solidFill>
                    <a:srgbClr val="ED3B7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r>
                <a:rPr lang="ru-RU" sz="2176" b="1" dirty="0">
                  <a:solidFill>
                    <a:srgbClr val="CB1358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</a:t>
              </a:r>
            </a:p>
          </p:txBody>
        </p: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931066D6-1CC5-AF41-8008-58C6DE4F8D84}"/>
                </a:ext>
              </a:extLst>
            </p:cNvPr>
            <p:cNvCxnSpPr>
              <a:cxnSpLocks/>
            </p:cNvCxnSpPr>
            <p:nvPr/>
          </p:nvCxnSpPr>
          <p:spPr>
            <a:xfrm>
              <a:off x="10651707" y="6509429"/>
              <a:ext cx="369743" cy="0"/>
            </a:xfrm>
            <a:prstGeom prst="line">
              <a:avLst/>
            </a:prstGeom>
            <a:ln w="34925">
              <a:solidFill>
                <a:srgbClr val="EA3E36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8EC3E20C-D1DE-C247-BE27-40F9A1D04456}"/>
              </a:ext>
            </a:extLst>
          </p:cNvPr>
          <p:cNvSpPr txBox="1"/>
          <p:nvPr/>
        </p:nvSpPr>
        <p:spPr>
          <a:xfrm>
            <a:off x="9693947" y="5022441"/>
            <a:ext cx="225290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Поддерживаемые патенты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1F95BC8-8D62-7B49-89FD-17F47FC57482}"/>
              </a:ext>
            </a:extLst>
          </p:cNvPr>
          <p:cNvSpPr/>
          <p:nvPr/>
        </p:nvSpPr>
        <p:spPr>
          <a:xfrm>
            <a:off x="11000843" y="5293131"/>
            <a:ext cx="729944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7F0950B7-F7D6-3449-9B19-A1DB179E4F56}"/>
              </a:ext>
            </a:extLst>
          </p:cNvPr>
          <p:cNvSpPr/>
          <p:nvPr/>
        </p:nvSpPr>
        <p:spPr>
          <a:xfrm>
            <a:off x="9951760" y="5293131"/>
            <a:ext cx="709201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F6C5B666-BA3D-B646-9278-A256C0861343}"/>
              </a:ext>
            </a:extLst>
          </p:cNvPr>
          <p:cNvSpPr/>
          <p:nvPr/>
        </p:nvSpPr>
        <p:spPr>
          <a:xfrm>
            <a:off x="10990610" y="4629188"/>
            <a:ext cx="729944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1CAF6E9D-1F9B-4347-9ED4-3021FE66EB7A}"/>
              </a:ext>
            </a:extLst>
          </p:cNvPr>
          <p:cNvSpPr/>
          <p:nvPr/>
        </p:nvSpPr>
        <p:spPr>
          <a:xfrm>
            <a:off x="9941527" y="4629188"/>
            <a:ext cx="709201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AECBC8-A8F4-EF48-BAF1-2DE4118E0251}"/>
              </a:ext>
            </a:extLst>
          </p:cNvPr>
          <p:cNvSpPr txBox="1"/>
          <p:nvPr/>
        </p:nvSpPr>
        <p:spPr>
          <a:xfrm>
            <a:off x="9671188" y="3734495"/>
            <a:ext cx="2252905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готовности к рынку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EF6A928-4208-A249-B88F-EAE58E715B60}"/>
              </a:ext>
            </a:extLst>
          </p:cNvPr>
          <p:cNvSpPr/>
          <p:nvPr/>
        </p:nvSpPr>
        <p:spPr>
          <a:xfrm>
            <a:off x="10978084" y="4005185"/>
            <a:ext cx="729944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MRL 8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4CCD21F0-1755-6A44-8A26-8D8558FB2BC4}"/>
              </a:ext>
            </a:extLst>
          </p:cNvPr>
          <p:cNvSpPr/>
          <p:nvPr/>
        </p:nvSpPr>
        <p:spPr>
          <a:xfrm>
            <a:off x="9929001" y="4005185"/>
            <a:ext cx="709201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MRL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28BDC13-160F-8E48-8846-48B4F8CBFFAA}"/>
              </a:ext>
            </a:extLst>
          </p:cNvPr>
          <p:cNvSpPr txBox="1"/>
          <p:nvPr/>
        </p:nvSpPr>
        <p:spPr>
          <a:xfrm>
            <a:off x="9683714" y="2996841"/>
            <a:ext cx="225290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 готовности технологии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C81FBA44-E131-A041-867E-9E9A691DA166}"/>
              </a:ext>
            </a:extLst>
          </p:cNvPr>
          <p:cNvSpPr/>
          <p:nvPr/>
        </p:nvSpPr>
        <p:spPr>
          <a:xfrm>
            <a:off x="10990610" y="3366983"/>
            <a:ext cx="729944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TRL 8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CBE2A44F-2D00-A64E-B95C-4B73485D06BE}"/>
              </a:ext>
            </a:extLst>
          </p:cNvPr>
          <p:cNvSpPr/>
          <p:nvPr/>
        </p:nvSpPr>
        <p:spPr>
          <a:xfrm>
            <a:off x="9941527" y="3366983"/>
            <a:ext cx="709201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TRL 3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B6A89371-75C6-F940-B57F-1C340F144D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9" y="439630"/>
            <a:ext cx="599267" cy="66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3" y="507029"/>
            <a:ext cx="7754235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политика.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реализации образовательных программ высшего образования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2D8D252-074D-144F-9A8F-E673B3ECC330}"/>
              </a:ext>
            </a:extLst>
          </p:cNvPr>
          <p:cNvGrpSpPr/>
          <p:nvPr/>
        </p:nvGrpSpPr>
        <p:grpSpPr>
          <a:xfrm>
            <a:off x="137285" y="1121225"/>
            <a:ext cx="11875210" cy="4340770"/>
            <a:chOff x="0" y="-1"/>
            <a:chExt cx="13365587" cy="4989726"/>
          </a:xfrm>
        </p:grpSpPr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EBF9F85D-9FD3-394A-B3E5-AE6093419577}"/>
                </a:ext>
              </a:extLst>
            </p:cNvPr>
            <p:cNvSpPr txBox="1"/>
            <p:nvPr/>
          </p:nvSpPr>
          <p:spPr>
            <a:xfrm>
              <a:off x="2588299" y="781049"/>
              <a:ext cx="553235" cy="369501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97">
                  <a:solidFill>
                    <a:srgbClr val="0067C4"/>
                  </a:solidFill>
                </a:rPr>
                <a:t>Набор в соответствие с КЦП, зачисление на выпускающие кафедры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CDABDA9-4870-8F4F-8637-1205179FFE0D}"/>
                </a:ext>
              </a:extLst>
            </p:cNvPr>
            <p:cNvSpPr/>
            <p:nvPr/>
          </p:nvSpPr>
          <p:spPr>
            <a:xfrm>
              <a:off x="3682185" y="627159"/>
              <a:ext cx="1305165" cy="28251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97">
                  <a:solidFill>
                    <a:srgbClr val="0067C4"/>
                  </a:solidFill>
                </a:rPr>
                <a:t>1-4 семестры</a:t>
              </a: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2916BB7A-D611-4F44-BA7E-A65F077F05D1}"/>
                </a:ext>
              </a:extLst>
            </p:cNvPr>
            <p:cNvSpPr/>
            <p:nvPr/>
          </p:nvSpPr>
          <p:spPr>
            <a:xfrm>
              <a:off x="3301306" y="1066798"/>
              <a:ext cx="2066925" cy="107632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88"/>
                <a:t>Базовая подготовка, общеобразовательные дисциплины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07BD7F1-8540-944F-8474-A4A9561FB880}"/>
                </a:ext>
              </a:extLst>
            </p:cNvPr>
            <p:cNvSpPr/>
            <p:nvPr/>
          </p:nvSpPr>
          <p:spPr>
            <a:xfrm>
              <a:off x="4168330" y="2175323"/>
              <a:ext cx="333745" cy="4270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14" b="1">
                  <a:solidFill>
                    <a:srgbClr val="0067C4"/>
                  </a:solidFill>
                </a:rPr>
                <a:t>+</a:t>
              </a:r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55FC7E39-27F2-0A4C-B03B-A56BCBF555FC}"/>
                </a:ext>
              </a:extLst>
            </p:cNvPr>
            <p:cNvSpPr/>
            <p:nvPr/>
          </p:nvSpPr>
          <p:spPr>
            <a:xfrm>
              <a:off x="3310831" y="2600323"/>
              <a:ext cx="2066925" cy="107632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88"/>
                <a:t>Введение в специальность, ориентация на выбор одного из трех треков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137AD65-FAE7-B047-83EB-7A6B58CA9D1D}"/>
                </a:ext>
              </a:extLst>
            </p:cNvPr>
            <p:cNvSpPr/>
            <p:nvPr/>
          </p:nvSpPr>
          <p:spPr>
            <a:xfrm>
              <a:off x="5996760" y="646209"/>
              <a:ext cx="1305165" cy="28251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97">
                  <a:solidFill>
                    <a:srgbClr val="0067C4"/>
                  </a:solidFill>
                </a:rPr>
                <a:t>5-8 семестры</a:t>
              </a:r>
            </a:p>
          </p:txBody>
        </p:sp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EB5D80D3-66E2-F941-8861-89AA2129B351}"/>
                </a:ext>
              </a:extLst>
            </p:cNvPr>
            <p:cNvSpPr/>
            <p:nvPr/>
          </p:nvSpPr>
          <p:spPr>
            <a:xfrm>
              <a:off x="5568256" y="1066798"/>
              <a:ext cx="2066925" cy="8191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88"/>
                <a:t>Исследовательский трек</a:t>
              </a:r>
            </a:p>
          </p:txBody>
        </p: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983B17EE-9034-3D4C-892E-4DE3F07638B8}"/>
                </a:ext>
              </a:extLst>
            </p:cNvPr>
            <p:cNvSpPr/>
            <p:nvPr/>
          </p:nvSpPr>
          <p:spPr>
            <a:xfrm>
              <a:off x="5577781" y="1971675"/>
              <a:ext cx="2066925" cy="8120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88"/>
                <a:t>Технологический трек</a:t>
              </a:r>
            </a:p>
          </p:txBody>
        </p:sp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97654343-C48D-354E-8939-2DA906922771}"/>
                </a:ext>
              </a:extLst>
            </p:cNvPr>
            <p:cNvSpPr/>
            <p:nvPr/>
          </p:nvSpPr>
          <p:spPr>
            <a:xfrm>
              <a:off x="5568255" y="2871785"/>
              <a:ext cx="2066925" cy="80486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88"/>
                <a:t>Предпринимательский трек</a:t>
              </a:r>
            </a:p>
          </p:txBody>
        </p:sp>
        <p:sp>
          <p:nvSpPr>
            <p:cNvPr id="23" name="TextBox 16">
              <a:extLst>
                <a:ext uri="{FF2B5EF4-FFF2-40B4-BE49-F238E27FC236}">
                  <a16:creationId xmlns:a16="http://schemas.microsoft.com/office/drawing/2014/main" id="{D622C34B-24FC-6045-A143-9B318DF8B7D0}"/>
                </a:ext>
              </a:extLst>
            </p:cNvPr>
            <p:cNvSpPr txBox="1"/>
            <p:nvPr/>
          </p:nvSpPr>
          <p:spPr>
            <a:xfrm>
              <a:off x="7627024" y="1066798"/>
              <a:ext cx="1244022" cy="26098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97">
                  <a:solidFill>
                    <a:srgbClr val="0067C4"/>
                  </a:solidFill>
                </a:rPr>
                <a:t>Реализуются в рамках практической подготовки, предполагают выполнение студентами соответствующего типа проектов (наставники по проектам – сотрудники партнерских компаний и организаций)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A92CD84-C70F-CE42-8D62-7A94E6D9DCE3}"/>
                </a:ext>
              </a:extLst>
            </p:cNvPr>
            <p:cNvSpPr/>
            <p:nvPr/>
          </p:nvSpPr>
          <p:spPr>
            <a:xfrm>
              <a:off x="9035235" y="646209"/>
              <a:ext cx="529311" cy="28251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97">
                  <a:solidFill>
                    <a:srgbClr val="0067C4"/>
                  </a:solidFill>
                </a:rPr>
                <a:t>ВКР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DBB6A1A-0339-8F4A-8EB7-822A0A1C0AC9}"/>
                </a:ext>
              </a:extLst>
            </p:cNvPr>
            <p:cNvSpPr/>
            <p:nvPr/>
          </p:nvSpPr>
          <p:spPr>
            <a:xfrm>
              <a:off x="5163839" y="13929"/>
              <a:ext cx="1665842" cy="3948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32" b="1">
                  <a:solidFill>
                    <a:srgbClr val="0067C4"/>
                  </a:solidFill>
                </a:rPr>
                <a:t>Бакалавриат</a:t>
              </a:r>
            </a:p>
          </p:txBody>
        </p:sp>
        <p:sp>
          <p:nvSpPr>
            <p:cNvPr id="26" name="Скругленный прямоугольник 25">
              <a:extLst>
                <a:ext uri="{FF2B5EF4-FFF2-40B4-BE49-F238E27FC236}">
                  <a16:creationId xmlns:a16="http://schemas.microsoft.com/office/drawing/2014/main" id="{3A1F12BE-1DA3-AE4F-A5D0-9E7A6D504499}"/>
                </a:ext>
              </a:extLst>
            </p:cNvPr>
            <p:cNvSpPr/>
            <p:nvPr/>
          </p:nvSpPr>
          <p:spPr>
            <a:xfrm>
              <a:off x="10521256" y="1066798"/>
              <a:ext cx="2066925" cy="81915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88"/>
                <a:t>Исследовательская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8D51E71-4A97-2C47-B4B7-5E55EFE9AD56}"/>
                </a:ext>
              </a:extLst>
            </p:cNvPr>
            <p:cNvSpPr/>
            <p:nvPr/>
          </p:nvSpPr>
          <p:spPr>
            <a:xfrm>
              <a:off x="10485349" y="13929"/>
              <a:ext cx="2121882" cy="3948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32" b="1">
                  <a:solidFill>
                    <a:srgbClr val="0067C4"/>
                  </a:solidFill>
                </a:rPr>
                <a:t>Магистратура</a:t>
              </a:r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67266929-5D67-F14E-AAC6-560881A6C042}"/>
                </a:ext>
              </a:extLst>
            </p:cNvPr>
            <p:cNvSpPr txBox="1"/>
            <p:nvPr/>
          </p:nvSpPr>
          <p:spPr>
            <a:xfrm>
              <a:off x="10521255" y="301792"/>
              <a:ext cx="2066926" cy="8116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97" dirty="0">
                  <a:solidFill>
                    <a:srgbClr val="0067C4"/>
                  </a:solidFill>
                </a:rPr>
                <a:t>В т.ч. поступление на приоритетные направления из других вузов, конкурсный отбор</a:t>
              </a:r>
            </a:p>
          </p:txBody>
        </p:sp>
        <p:sp>
          <p:nvSpPr>
            <p:cNvPr id="29" name="TextBox 32">
              <a:extLst>
                <a:ext uri="{FF2B5EF4-FFF2-40B4-BE49-F238E27FC236}">
                  <a16:creationId xmlns:a16="http://schemas.microsoft.com/office/drawing/2014/main" id="{BAB15EF3-BA42-7B4F-920C-31C8BD1506FE}"/>
                </a:ext>
              </a:extLst>
            </p:cNvPr>
            <p:cNvSpPr txBox="1"/>
            <p:nvPr/>
          </p:nvSpPr>
          <p:spPr>
            <a:xfrm>
              <a:off x="13001864" y="3434153"/>
              <a:ext cx="363723" cy="769542"/>
            </a:xfrm>
            <a:prstGeom prst="rect">
              <a:avLst/>
            </a:prstGeom>
            <a:solidFill>
              <a:srgbClr val="182F5B"/>
            </a:solidFill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ДПО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E14F1E9F-4BB8-A244-9C61-96F6A500B4A1}"/>
                </a:ext>
              </a:extLst>
            </p:cNvPr>
            <p:cNvSpPr/>
            <p:nvPr/>
          </p:nvSpPr>
          <p:spPr>
            <a:xfrm>
              <a:off x="2285999" y="-1"/>
              <a:ext cx="7696200" cy="49897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997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25FE90C6-E164-E64C-86EC-47C60A31267B}"/>
                </a:ext>
              </a:extLst>
            </p:cNvPr>
            <p:cNvSpPr/>
            <p:nvPr/>
          </p:nvSpPr>
          <p:spPr>
            <a:xfrm>
              <a:off x="0" y="1847848"/>
              <a:ext cx="2031325" cy="1219503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Работа со школьниками и родителями, ТК – СПб. ГУАП – площадка для реализации проекта «Билет в будущее»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15984F2-1604-9C44-BB1E-4EECBB56F702}"/>
                </a:ext>
              </a:extLst>
            </p:cNvPr>
            <p:cNvSpPr/>
            <p:nvPr/>
          </p:nvSpPr>
          <p:spPr>
            <a:xfrm>
              <a:off x="180855" y="1398836"/>
              <a:ext cx="1641796" cy="2653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Профориентация</a:t>
              </a:r>
            </a:p>
          </p:txBody>
        </p:sp>
        <p:sp>
          <p:nvSpPr>
            <p:cNvPr id="35" name="TextBox 41">
              <a:extLst>
                <a:ext uri="{FF2B5EF4-FFF2-40B4-BE49-F238E27FC236}">
                  <a16:creationId xmlns:a16="http://schemas.microsoft.com/office/drawing/2014/main" id="{4E2C427C-F2AD-3D4E-B72E-61669793DFC1}"/>
                </a:ext>
              </a:extLst>
            </p:cNvPr>
            <p:cNvSpPr txBox="1"/>
            <p:nvPr/>
          </p:nvSpPr>
          <p:spPr>
            <a:xfrm>
              <a:off x="2238375" y="619124"/>
              <a:ext cx="519605" cy="369501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Набор в соответствие с КЦП, зачисление на выпускающие кафедры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47D2998-3377-A04B-9F4D-C347AF734269}"/>
                </a:ext>
              </a:extLst>
            </p:cNvPr>
            <p:cNvSpPr/>
            <p:nvPr/>
          </p:nvSpPr>
          <p:spPr>
            <a:xfrm>
              <a:off x="3179859" y="627159"/>
              <a:ext cx="1305165" cy="2653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1-3 семестры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312A3C55-A054-B340-95A6-7B69FBDD4A4D}"/>
                </a:ext>
              </a:extLst>
            </p:cNvPr>
            <p:cNvSpPr/>
            <p:nvPr/>
          </p:nvSpPr>
          <p:spPr>
            <a:xfrm>
              <a:off x="2894230" y="981376"/>
              <a:ext cx="2061269" cy="1038225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Базовая подготовка, общеобразовательные дисциплины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27C4F7FA-27E9-F14A-BBCC-4FF508617C5F}"/>
                </a:ext>
              </a:extLst>
            </p:cNvPr>
            <p:cNvSpPr/>
            <p:nvPr/>
          </p:nvSpPr>
          <p:spPr>
            <a:xfrm>
              <a:off x="3608855" y="2222948"/>
              <a:ext cx="333745" cy="4270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14" b="1" dirty="0">
                  <a:solidFill>
                    <a:srgbClr val="182F5B"/>
                  </a:solidFill>
                </a:rPr>
                <a:t>+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CC687BE9-4E5B-1A48-9E3A-B610CA40DFAE}"/>
                </a:ext>
              </a:extLst>
            </p:cNvPr>
            <p:cNvSpPr/>
            <p:nvPr/>
          </p:nvSpPr>
          <p:spPr>
            <a:xfrm>
              <a:off x="2894231" y="2800348"/>
              <a:ext cx="2066925" cy="1076327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Профориентирование и мотивация через проектную деятельность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F17C574-EBB4-4C48-9B3A-FCE5A3495CB0}"/>
                </a:ext>
              </a:extLst>
            </p:cNvPr>
            <p:cNvSpPr/>
            <p:nvPr/>
          </p:nvSpPr>
          <p:spPr>
            <a:xfrm>
              <a:off x="5961159" y="484284"/>
              <a:ext cx="1305165" cy="2653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4-8 семестры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6920D225-818F-D842-8BA5-8ED0960CFC8D}"/>
                </a:ext>
              </a:extLst>
            </p:cNvPr>
            <p:cNvSpPr/>
            <p:nvPr/>
          </p:nvSpPr>
          <p:spPr>
            <a:xfrm>
              <a:off x="5727025" y="1000122"/>
              <a:ext cx="1788199" cy="686103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Исследовательский трек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9A595915-45B2-DF47-91F4-793AE12D1BE5}"/>
                </a:ext>
              </a:extLst>
            </p:cNvPr>
            <p:cNvSpPr/>
            <p:nvPr/>
          </p:nvSpPr>
          <p:spPr>
            <a:xfrm>
              <a:off x="5717500" y="1781175"/>
              <a:ext cx="1808224" cy="667051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Технологический трек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BAC3FE79-CF9E-CE47-BF29-95300A7688B9}"/>
                </a:ext>
              </a:extLst>
            </p:cNvPr>
            <p:cNvSpPr/>
            <p:nvPr/>
          </p:nvSpPr>
          <p:spPr>
            <a:xfrm>
              <a:off x="5707975" y="2600626"/>
              <a:ext cx="1812291" cy="695325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Предпринимательский трек</a:t>
              </a:r>
            </a:p>
          </p:txBody>
        </p:sp>
        <p:sp>
          <p:nvSpPr>
            <p:cNvPr id="45" name="TextBox 50">
              <a:extLst>
                <a:ext uri="{FF2B5EF4-FFF2-40B4-BE49-F238E27FC236}">
                  <a16:creationId xmlns:a16="http://schemas.microsoft.com/office/drawing/2014/main" id="{B7073A56-ECA8-D642-93A6-D9A6C2CB8A0C}"/>
                </a:ext>
              </a:extLst>
            </p:cNvPr>
            <p:cNvSpPr txBox="1"/>
            <p:nvPr/>
          </p:nvSpPr>
          <p:spPr>
            <a:xfrm>
              <a:off x="5558475" y="4246766"/>
              <a:ext cx="4350024" cy="74295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Каждая выпускающая кафедра имеет свою исследовательскую, технологическую и предпринимательскую программу, а также соответствующий пул партнеров</a:t>
              </a:r>
            </a:p>
          </p:txBody>
        </p:sp>
        <p:sp>
          <p:nvSpPr>
            <p:cNvPr id="46" name="TextBox 51">
              <a:extLst>
                <a:ext uri="{FF2B5EF4-FFF2-40B4-BE49-F238E27FC236}">
                  <a16:creationId xmlns:a16="http://schemas.microsoft.com/office/drawing/2014/main" id="{20ED56A9-001B-E84E-88CA-AFAB8263C0B2}"/>
                </a:ext>
              </a:extLst>
            </p:cNvPr>
            <p:cNvSpPr txBox="1"/>
            <p:nvPr/>
          </p:nvSpPr>
          <p:spPr>
            <a:xfrm>
              <a:off x="7410828" y="904872"/>
              <a:ext cx="1299013" cy="26098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Реализуются в рамках практической подготовки, предполагают выполнение студентами соответствующего типа проектов (наставники по проектам – сотрудники партнерских компаний и организаций)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717C7B09-C19E-9A4F-9BE7-C406FBD87162}"/>
                </a:ext>
              </a:extLst>
            </p:cNvPr>
            <p:cNvSpPr/>
            <p:nvPr/>
          </p:nvSpPr>
          <p:spPr>
            <a:xfrm>
              <a:off x="8913910" y="512859"/>
              <a:ext cx="529312" cy="2653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ВКР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0548F91E-AE01-5040-BADF-56939F5D85F3}"/>
                </a:ext>
              </a:extLst>
            </p:cNvPr>
            <p:cNvSpPr/>
            <p:nvPr/>
          </p:nvSpPr>
          <p:spPr>
            <a:xfrm>
              <a:off x="8599706" y="1009648"/>
              <a:ext cx="1201519" cy="664353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Проект научной статьи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DE45D06-243E-414C-847D-D138CE5CD1F9}"/>
                </a:ext>
              </a:extLst>
            </p:cNvPr>
            <p:cNvSpPr/>
            <p:nvPr/>
          </p:nvSpPr>
          <p:spPr>
            <a:xfrm>
              <a:off x="8609231" y="1762125"/>
              <a:ext cx="1201519" cy="658559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Разработка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D3E8D9C3-D55B-184C-B817-731A6BDC0884}"/>
                </a:ext>
              </a:extLst>
            </p:cNvPr>
            <p:cNvSpPr/>
            <p:nvPr/>
          </p:nvSpPr>
          <p:spPr>
            <a:xfrm>
              <a:off x="8609231" y="2643186"/>
              <a:ext cx="1201519" cy="652766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Стартап как диплом 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52A56D22-CA72-C04C-9F0C-08BBE632C3A7}"/>
                </a:ext>
              </a:extLst>
            </p:cNvPr>
            <p:cNvSpPr/>
            <p:nvPr/>
          </p:nvSpPr>
          <p:spPr>
            <a:xfrm>
              <a:off x="5128239" y="13929"/>
              <a:ext cx="1983993" cy="3891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Бакалавриат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F09D8733-3C71-BC4A-952C-79681187C313}"/>
                </a:ext>
              </a:extLst>
            </p:cNvPr>
            <p:cNvSpPr/>
            <p:nvPr/>
          </p:nvSpPr>
          <p:spPr>
            <a:xfrm>
              <a:off x="10267950" y="95251"/>
              <a:ext cx="2362200" cy="27339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997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B20CDC8F-6931-DA4A-B913-B5A414025BD0}"/>
                </a:ext>
              </a:extLst>
            </p:cNvPr>
            <p:cNvSpPr/>
            <p:nvPr/>
          </p:nvSpPr>
          <p:spPr>
            <a:xfrm>
              <a:off x="10438789" y="1114423"/>
              <a:ext cx="2066925" cy="422169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Исследовательская</a:t>
              </a: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C27CF370-3319-A741-9125-60C28286669B}"/>
                </a:ext>
              </a:extLst>
            </p:cNvPr>
            <p:cNvSpPr/>
            <p:nvPr/>
          </p:nvSpPr>
          <p:spPr>
            <a:xfrm>
              <a:off x="10445461" y="55211"/>
              <a:ext cx="2387226" cy="3891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b="1" dirty="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Магистратура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26DDCDEE-52C4-FB49-A6A8-279301FDD84C}"/>
                </a:ext>
              </a:extLst>
            </p:cNvPr>
            <p:cNvSpPr/>
            <p:nvPr/>
          </p:nvSpPr>
          <p:spPr>
            <a:xfrm>
              <a:off x="10428957" y="1614332"/>
              <a:ext cx="2066925" cy="394208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Технологическая</a:t>
              </a: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D07603AA-07FC-3346-A368-604E84012C62}"/>
                </a:ext>
              </a:extLst>
            </p:cNvPr>
            <p:cNvSpPr/>
            <p:nvPr/>
          </p:nvSpPr>
          <p:spPr>
            <a:xfrm>
              <a:off x="10451425" y="3390898"/>
              <a:ext cx="2286000" cy="819150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Рынок труда</a:t>
              </a:r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406EAA9C-5D5A-3842-AEFA-B8913E0BC116}"/>
                </a:ext>
              </a:extLst>
            </p:cNvPr>
            <p:cNvSpPr txBox="1"/>
            <p:nvPr/>
          </p:nvSpPr>
          <p:spPr>
            <a:xfrm>
              <a:off x="10429263" y="349417"/>
              <a:ext cx="2066926" cy="74295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dirty="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т.ч. поступление на приоритетные направления из других вузов, конкурсный отбор</a:t>
              </a: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346555EF-6C56-A446-8087-18BC3A6B2FB1}"/>
                </a:ext>
              </a:extLst>
            </p:cNvPr>
            <p:cNvSpPr txBox="1"/>
            <p:nvPr/>
          </p:nvSpPr>
          <p:spPr>
            <a:xfrm>
              <a:off x="12934949" y="687781"/>
              <a:ext cx="363723" cy="1558134"/>
            </a:xfrm>
            <a:prstGeom prst="rect">
              <a:avLst/>
            </a:prstGeom>
            <a:solidFill>
              <a:srgbClr val="182F5B"/>
            </a:solidFill>
          </p:spPr>
          <p:txBody>
            <a:bodyPr vert="vert270"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Аспирантура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A467580C-0D04-524B-A946-A46451F89AC7}"/>
                </a:ext>
              </a:extLst>
            </p:cNvPr>
            <p:cNvSpPr/>
            <p:nvPr/>
          </p:nvSpPr>
          <p:spPr>
            <a:xfrm>
              <a:off x="4728070" y="475660"/>
              <a:ext cx="707245" cy="26534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dirty="0">
                  <a:solidFill>
                    <a:srgbClr val="0067C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Отбор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7C7F3FE2-9B8B-3F48-A415-4934D83CFDAC}"/>
                </a:ext>
              </a:extLst>
            </p:cNvPr>
            <p:cNvSpPr/>
            <p:nvPr/>
          </p:nvSpPr>
          <p:spPr>
            <a:xfrm>
              <a:off x="10429877" y="2135442"/>
              <a:ext cx="2066925" cy="394208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5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Управленческая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646685FF-7668-4B4A-9BE4-ED641815ABAC}"/>
                </a:ext>
              </a:extLst>
            </p:cNvPr>
            <p:cNvSpPr/>
            <p:nvPr/>
          </p:nvSpPr>
          <p:spPr>
            <a:xfrm>
              <a:off x="5705475" y="3467401"/>
              <a:ext cx="1802278" cy="676275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909" tIns="41454" rIns="82909" bIns="41454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Трек общего направления подготовки</a:t>
              </a:r>
            </a:p>
          </p:txBody>
        </p: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041B43F4-AD43-BC47-B36E-503584C3C34C}"/>
                </a:ext>
              </a:extLst>
            </p:cNvPr>
            <p:cNvCxnSpPr/>
            <p:nvPr/>
          </p:nvCxnSpPr>
          <p:spPr>
            <a:xfrm>
              <a:off x="5068200" y="788899"/>
              <a:ext cx="25879" cy="3528204"/>
            </a:xfrm>
            <a:prstGeom prst="line">
              <a:avLst/>
            </a:prstGeom>
            <a:ln w="38100">
              <a:solidFill>
                <a:srgbClr val="182F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46DA4A14-E4D1-144A-A8B9-247AE3D8FE88}"/>
                </a:ext>
              </a:extLst>
            </p:cNvPr>
            <p:cNvSpPr/>
            <p:nvPr/>
          </p:nvSpPr>
          <p:spPr>
            <a:xfrm rot="16200000">
              <a:off x="3940298" y="2245149"/>
              <a:ext cx="3152776" cy="644278"/>
            </a:xfrm>
            <a:prstGeom prst="rect">
              <a:avLst/>
            </a:prstGeom>
            <a:solidFill>
              <a:srgbClr val="182F5B"/>
            </a:solidFill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82909" tIns="41454" rIns="82909" bIns="41454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Общая подготовка в рамках направленности образовательной программы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C2D310A8-563D-6C49-98E4-43B7CA8D198E}"/>
                </a:ext>
              </a:extLst>
            </p:cNvPr>
            <p:cNvSpPr/>
            <p:nvPr/>
          </p:nvSpPr>
          <p:spPr>
            <a:xfrm>
              <a:off x="8609231" y="3462336"/>
              <a:ext cx="1201519" cy="652766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Классическая ВКР</a:t>
              </a:r>
            </a:p>
          </p:txBody>
        </p:sp>
      </p:grpSp>
      <p:sp>
        <p:nvSpPr>
          <p:cNvPr id="73" name="Номер слайда 2">
            <a:extLst>
              <a:ext uri="{FF2B5EF4-FFF2-40B4-BE49-F238E27FC236}">
                <a16:creationId xmlns:a16="http://schemas.microsoft.com/office/drawing/2014/main" id="{DBEBDBB7-406F-744A-B699-5DFABBEF8C82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15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C0465F-887D-5C4D-8B37-5FCEBC22EA64}"/>
              </a:ext>
            </a:extLst>
          </p:cNvPr>
          <p:cNvSpPr txBox="1"/>
          <p:nvPr/>
        </p:nvSpPr>
        <p:spPr>
          <a:xfrm>
            <a:off x="551502" y="5639951"/>
            <a:ext cx="103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000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6DFF02A-13BD-C94D-9F00-2F08BCEA88E0}"/>
              </a:ext>
            </a:extLst>
          </p:cNvPr>
          <p:cNvSpPr txBox="1"/>
          <p:nvPr/>
        </p:nvSpPr>
        <p:spPr>
          <a:xfrm>
            <a:off x="1530560" y="5687291"/>
            <a:ext cx="10648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ОП по </a:t>
            </a:r>
            <a:r>
              <a:rPr lang="ru-RU" sz="1200" dirty="0">
                <a:solidFill>
                  <a:srgbClr val="DB09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105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направлениям</a:t>
            </a:r>
            <a:r>
              <a:rPr lang="en-US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специальностям в рамках ядерных направлений (ЯН)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Средний балл ЕГЭ – </a:t>
            </a:r>
            <a:r>
              <a:rPr lang="ru-RU" sz="1200" dirty="0">
                <a:solidFill>
                  <a:srgbClr val="DB09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магистрантов и аспирантов в общей численности обучающихся – </a:t>
            </a:r>
            <a:r>
              <a:rPr lang="ru-RU" sz="1200" dirty="0">
                <a:solidFill>
                  <a:srgbClr val="DB09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</a:t>
            </a:r>
            <a:r>
              <a:rPr lang="en-US" sz="1200" dirty="0">
                <a:solidFill>
                  <a:srgbClr val="DB09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solidFill>
                <a:srgbClr val="DB094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победителей и призеров олимпиад, среди обучающихся по ЯН – не менее </a:t>
            </a:r>
            <a:r>
              <a:rPr lang="ru-RU" sz="1200" dirty="0">
                <a:solidFill>
                  <a:srgbClr val="DB09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25%</a:t>
            </a:r>
            <a:endParaRPr lang="ru-RU" sz="1200" dirty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абитуриентов со 100 баллами по профильному ЕГЭ среди обучающихся по ЯН – не менее </a:t>
            </a:r>
            <a:r>
              <a:rPr lang="ru-RU" sz="1200" dirty="0">
                <a:solidFill>
                  <a:srgbClr val="DB09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реализации </a:t>
            </a:r>
            <a:r>
              <a:rPr lang="ru-RU" sz="1200" dirty="0">
                <a:solidFill>
                  <a:srgbClr val="DB094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75% </a:t>
            </a:r>
            <a:r>
              <a:rPr lang="ru-RU" sz="1200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 используется МТБ индустриальных и научных партнеров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2508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0B21586F-DD82-FC42-8ED7-7DD3CF520560}"/>
              </a:ext>
            </a:extLst>
          </p:cNvPr>
          <p:cNvSpPr/>
          <p:nvPr/>
        </p:nvSpPr>
        <p:spPr>
          <a:xfrm>
            <a:off x="134430" y="6412326"/>
            <a:ext cx="1812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F3DC13E7-0819-344D-AE2A-6D19C4EB4C5C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942100" y="3259194"/>
            <a:ext cx="226276" cy="0"/>
          </a:xfrm>
          <a:prstGeom prst="line">
            <a:avLst/>
          </a:prstGeom>
          <a:ln w="34925">
            <a:solidFill>
              <a:srgbClr val="182F5B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B4C132-FEFA-D947-AD41-411D5DF031D0}"/>
              </a:ext>
            </a:extLst>
          </p:cNvPr>
          <p:cNvCxnSpPr>
            <a:cxnSpLocks/>
          </p:cNvCxnSpPr>
          <p:nvPr/>
        </p:nvCxnSpPr>
        <p:spPr>
          <a:xfrm>
            <a:off x="8989952" y="2525601"/>
            <a:ext cx="287245" cy="0"/>
          </a:xfrm>
          <a:prstGeom prst="line">
            <a:avLst/>
          </a:prstGeom>
          <a:ln w="34925">
            <a:solidFill>
              <a:srgbClr val="182F5B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4D1A95A-A79C-9144-B37D-954DBBE1567E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9003913" y="4427416"/>
            <a:ext cx="419374" cy="9958"/>
          </a:xfrm>
          <a:prstGeom prst="line">
            <a:avLst/>
          </a:prstGeom>
          <a:ln w="34925">
            <a:solidFill>
              <a:srgbClr val="182F5B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825240EF-4DF1-4B48-857F-2176153A1FD6}"/>
              </a:ext>
            </a:extLst>
          </p:cNvPr>
          <p:cNvCxnSpPr>
            <a:cxnSpLocks/>
          </p:cNvCxnSpPr>
          <p:nvPr/>
        </p:nvCxnSpPr>
        <p:spPr>
          <a:xfrm>
            <a:off x="11359066" y="2403015"/>
            <a:ext cx="287245" cy="0"/>
          </a:xfrm>
          <a:prstGeom prst="line">
            <a:avLst/>
          </a:prstGeom>
          <a:ln w="34925">
            <a:solidFill>
              <a:srgbClr val="182F5B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7C2C2DA-7D88-6648-9F7F-EE632AF24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" y="400685"/>
            <a:ext cx="551110" cy="6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Кадровая политика.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человеческим капиталом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B9563B-472B-0E43-8058-8E4FFC4DD078}"/>
              </a:ext>
            </a:extLst>
          </p:cNvPr>
          <p:cNvSpPr/>
          <p:nvPr/>
        </p:nvSpPr>
        <p:spPr>
          <a:xfrm>
            <a:off x="321323" y="2214651"/>
            <a:ext cx="3528054" cy="553689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Вовлеченность сотрудников в процесс трансформации университета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2F3376-8EB6-B947-882E-CD6109B4B5C4}"/>
              </a:ext>
            </a:extLst>
          </p:cNvPr>
          <p:cNvSpPr/>
          <p:nvPr/>
        </p:nvSpPr>
        <p:spPr>
          <a:xfrm>
            <a:off x="1565885" y="1868722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4C2A58-FAA5-1643-AA26-CBCC4176F2E6}"/>
              </a:ext>
            </a:extLst>
          </p:cNvPr>
          <p:cNvSpPr/>
          <p:nvPr/>
        </p:nvSpPr>
        <p:spPr>
          <a:xfrm>
            <a:off x="321323" y="2812738"/>
            <a:ext cx="3528051" cy="363041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«смены поколений»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A048D5A-2F42-1949-B64B-FD9F97DB2D31}"/>
              </a:ext>
            </a:extLst>
          </p:cNvPr>
          <p:cNvSpPr/>
          <p:nvPr/>
        </p:nvSpPr>
        <p:spPr>
          <a:xfrm>
            <a:off x="321322" y="3722594"/>
            <a:ext cx="3524992" cy="432157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Достижение высокого уровня престижа работы и карьерного роста в ГУАП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ACB876-35F8-814A-8FF4-25B9EDF9F5BA}"/>
              </a:ext>
            </a:extLst>
          </p:cNvPr>
          <p:cNvSpPr/>
          <p:nvPr/>
        </p:nvSpPr>
        <p:spPr>
          <a:xfrm>
            <a:off x="321323" y="3212866"/>
            <a:ext cx="3528054" cy="463965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Конкурентоспособность кадрового состава ГУАП в сравнении с ведущими вузами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C22BEE3-2225-2947-9169-144DD5C0EE82}"/>
              </a:ext>
            </a:extLst>
          </p:cNvPr>
          <p:cNvSpPr/>
          <p:nvPr/>
        </p:nvSpPr>
        <p:spPr>
          <a:xfrm>
            <a:off x="321323" y="4198996"/>
            <a:ext cx="3528051" cy="485946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Достижение высокого уровня публикационной активности и знания иностранных языков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C770569-AC26-1B42-A661-996B19158A2E}"/>
              </a:ext>
            </a:extLst>
          </p:cNvPr>
          <p:cNvSpPr/>
          <p:nvPr/>
        </p:nvSpPr>
        <p:spPr>
          <a:xfrm>
            <a:off x="5349992" y="1876495"/>
            <a:ext cx="177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AD844F-5757-6F4A-A74A-242F5BEB727F}"/>
              </a:ext>
            </a:extLst>
          </p:cNvPr>
          <p:cNvSpPr/>
          <p:nvPr/>
        </p:nvSpPr>
        <p:spPr>
          <a:xfrm>
            <a:off x="8567940" y="2246337"/>
            <a:ext cx="3016080" cy="520372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90% НПР ГУАП обладают ученой степенью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709EAD-ADCC-164E-BD75-EF4415B8AD35}"/>
              </a:ext>
            </a:extLst>
          </p:cNvPr>
          <p:cNvSpPr/>
          <p:nvPr/>
        </p:nvSpPr>
        <p:spPr>
          <a:xfrm>
            <a:off x="8573767" y="2848170"/>
            <a:ext cx="3016080" cy="722998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НПР ГУАП обладают опытом работы в профильных для университета организациях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51C673-9B89-F847-8718-2936DAC6036A}"/>
              </a:ext>
            </a:extLst>
          </p:cNvPr>
          <p:cNvSpPr/>
          <p:nvPr/>
        </p:nvSpPr>
        <p:spPr>
          <a:xfrm>
            <a:off x="8573767" y="3665593"/>
            <a:ext cx="3016080" cy="53721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5% НПР ГУАП – иностранные работники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EF3B5E7-DB08-8640-A503-E8B718EF4F73}"/>
              </a:ext>
            </a:extLst>
          </p:cNvPr>
          <p:cNvSpPr/>
          <p:nvPr/>
        </p:nvSpPr>
        <p:spPr>
          <a:xfrm>
            <a:off x="8573767" y="4283000"/>
            <a:ext cx="3016080" cy="91388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 НПР и 20% АУП ГУАП владеют английским языком на уровне C1 </a:t>
            </a: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г., 100% НПР и 50% АУП </a:t>
            </a: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2030 г.</a:t>
            </a:r>
          </a:p>
        </p:txBody>
      </p:sp>
      <p:cxnSp>
        <p:nvCxnSpPr>
          <p:cNvPr id="21" name="Google Shape;344;p29">
            <a:extLst>
              <a:ext uri="{FF2B5EF4-FFF2-40B4-BE49-F238E27FC236}">
                <a16:creationId xmlns:a16="http://schemas.microsoft.com/office/drawing/2014/main" id="{AA13BDF3-9C45-BC44-9D05-E6AB25FED842}"/>
              </a:ext>
            </a:extLst>
          </p:cNvPr>
          <p:cNvCxnSpPr>
            <a:cxnSpLocks/>
          </p:cNvCxnSpPr>
          <p:nvPr/>
        </p:nvCxnSpPr>
        <p:spPr>
          <a:xfrm flipV="1">
            <a:off x="4215132" y="2365055"/>
            <a:ext cx="412607" cy="126442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" name="Google Shape;344;p29">
            <a:extLst>
              <a:ext uri="{FF2B5EF4-FFF2-40B4-BE49-F238E27FC236}">
                <a16:creationId xmlns:a16="http://schemas.microsoft.com/office/drawing/2014/main" id="{D76480D2-0D1C-034F-B481-B4D8E30CAA67}"/>
              </a:ext>
            </a:extLst>
          </p:cNvPr>
          <p:cNvCxnSpPr>
            <a:cxnSpLocks/>
          </p:cNvCxnSpPr>
          <p:nvPr/>
        </p:nvCxnSpPr>
        <p:spPr>
          <a:xfrm>
            <a:off x="4215132" y="2491496"/>
            <a:ext cx="412607" cy="279613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" name="Google Shape;344;p29">
            <a:extLst>
              <a:ext uri="{FF2B5EF4-FFF2-40B4-BE49-F238E27FC236}">
                <a16:creationId xmlns:a16="http://schemas.microsoft.com/office/drawing/2014/main" id="{80F69E72-E703-734D-B423-0B2E9044D2EF}"/>
              </a:ext>
            </a:extLst>
          </p:cNvPr>
          <p:cNvCxnSpPr>
            <a:cxnSpLocks/>
          </p:cNvCxnSpPr>
          <p:nvPr/>
        </p:nvCxnSpPr>
        <p:spPr>
          <a:xfrm>
            <a:off x="4215132" y="2491496"/>
            <a:ext cx="429047" cy="728725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" name="Google Shape;344;p29">
            <a:extLst>
              <a:ext uri="{FF2B5EF4-FFF2-40B4-BE49-F238E27FC236}">
                <a16:creationId xmlns:a16="http://schemas.microsoft.com/office/drawing/2014/main" id="{82154543-6124-114D-B95C-5A4035714C86}"/>
              </a:ext>
            </a:extLst>
          </p:cNvPr>
          <p:cNvCxnSpPr>
            <a:cxnSpLocks/>
          </p:cNvCxnSpPr>
          <p:nvPr/>
        </p:nvCxnSpPr>
        <p:spPr>
          <a:xfrm>
            <a:off x="4215132" y="2491496"/>
            <a:ext cx="437366" cy="1185203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" name="Google Shape;344;p29">
            <a:extLst>
              <a:ext uri="{FF2B5EF4-FFF2-40B4-BE49-F238E27FC236}">
                <a16:creationId xmlns:a16="http://schemas.microsoft.com/office/drawing/2014/main" id="{8435BC43-36A3-F246-983C-60A5429BC2F0}"/>
              </a:ext>
            </a:extLst>
          </p:cNvPr>
          <p:cNvCxnSpPr>
            <a:cxnSpLocks/>
          </p:cNvCxnSpPr>
          <p:nvPr/>
        </p:nvCxnSpPr>
        <p:spPr>
          <a:xfrm>
            <a:off x="4215128" y="2994259"/>
            <a:ext cx="452838" cy="1184872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" name="Google Shape;344;p29">
            <a:extLst>
              <a:ext uri="{FF2B5EF4-FFF2-40B4-BE49-F238E27FC236}">
                <a16:creationId xmlns:a16="http://schemas.microsoft.com/office/drawing/2014/main" id="{BC55E3CD-F18C-1843-8AFA-DCF955A6E05A}"/>
              </a:ext>
            </a:extLst>
          </p:cNvPr>
          <p:cNvCxnSpPr>
            <a:cxnSpLocks/>
          </p:cNvCxnSpPr>
          <p:nvPr/>
        </p:nvCxnSpPr>
        <p:spPr>
          <a:xfrm>
            <a:off x="4215129" y="2994259"/>
            <a:ext cx="429048" cy="225963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7" name="Google Shape;344;p29">
            <a:extLst>
              <a:ext uri="{FF2B5EF4-FFF2-40B4-BE49-F238E27FC236}">
                <a16:creationId xmlns:a16="http://schemas.microsoft.com/office/drawing/2014/main" id="{0BA221AB-E4ED-AA43-9A40-2D8C33395A64}"/>
              </a:ext>
            </a:extLst>
          </p:cNvPr>
          <p:cNvCxnSpPr>
            <a:cxnSpLocks/>
          </p:cNvCxnSpPr>
          <p:nvPr/>
        </p:nvCxnSpPr>
        <p:spPr>
          <a:xfrm flipV="1">
            <a:off x="4215129" y="3142853"/>
            <a:ext cx="429048" cy="579739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" name="Google Shape;344;p29">
            <a:extLst>
              <a:ext uri="{FF2B5EF4-FFF2-40B4-BE49-F238E27FC236}">
                <a16:creationId xmlns:a16="http://schemas.microsoft.com/office/drawing/2014/main" id="{3AF2803D-BA70-E548-B48F-6AF47F2069BA}"/>
              </a:ext>
            </a:extLst>
          </p:cNvPr>
          <p:cNvCxnSpPr>
            <a:cxnSpLocks/>
          </p:cNvCxnSpPr>
          <p:nvPr/>
        </p:nvCxnSpPr>
        <p:spPr>
          <a:xfrm>
            <a:off x="4215130" y="3330625"/>
            <a:ext cx="464899" cy="1274424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344;p29">
            <a:extLst>
              <a:ext uri="{FF2B5EF4-FFF2-40B4-BE49-F238E27FC236}">
                <a16:creationId xmlns:a16="http://schemas.microsoft.com/office/drawing/2014/main" id="{045309E0-D8A2-2A4A-9D89-9161B0695F75}"/>
              </a:ext>
            </a:extLst>
          </p:cNvPr>
          <p:cNvCxnSpPr>
            <a:cxnSpLocks/>
          </p:cNvCxnSpPr>
          <p:nvPr/>
        </p:nvCxnSpPr>
        <p:spPr>
          <a:xfrm>
            <a:off x="4215129" y="4154750"/>
            <a:ext cx="453811" cy="884623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344;p29">
            <a:extLst>
              <a:ext uri="{FF2B5EF4-FFF2-40B4-BE49-F238E27FC236}">
                <a16:creationId xmlns:a16="http://schemas.microsoft.com/office/drawing/2014/main" id="{D1277A66-2AD5-E04F-A9F1-B024690E7E25}"/>
              </a:ext>
            </a:extLst>
          </p:cNvPr>
          <p:cNvCxnSpPr>
            <a:cxnSpLocks/>
          </p:cNvCxnSpPr>
          <p:nvPr/>
        </p:nvCxnSpPr>
        <p:spPr>
          <a:xfrm flipV="1">
            <a:off x="8155791" y="2437149"/>
            <a:ext cx="254207" cy="349494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344;p29">
            <a:extLst>
              <a:ext uri="{FF2B5EF4-FFF2-40B4-BE49-F238E27FC236}">
                <a16:creationId xmlns:a16="http://schemas.microsoft.com/office/drawing/2014/main" id="{21539B07-3E2F-3C4D-B102-A63AB1FEA82D}"/>
              </a:ext>
            </a:extLst>
          </p:cNvPr>
          <p:cNvCxnSpPr>
            <a:cxnSpLocks/>
          </p:cNvCxnSpPr>
          <p:nvPr/>
        </p:nvCxnSpPr>
        <p:spPr>
          <a:xfrm flipV="1">
            <a:off x="8208084" y="2952764"/>
            <a:ext cx="207743" cy="1745190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" name="Google Shape;344;p29">
            <a:extLst>
              <a:ext uri="{FF2B5EF4-FFF2-40B4-BE49-F238E27FC236}">
                <a16:creationId xmlns:a16="http://schemas.microsoft.com/office/drawing/2014/main" id="{0B4BC6F2-A916-B741-BB39-AB93B363BA13}"/>
              </a:ext>
            </a:extLst>
          </p:cNvPr>
          <p:cNvCxnSpPr>
            <a:cxnSpLocks/>
          </p:cNvCxnSpPr>
          <p:nvPr/>
        </p:nvCxnSpPr>
        <p:spPr>
          <a:xfrm flipV="1">
            <a:off x="8195557" y="3456914"/>
            <a:ext cx="239950" cy="1247281"/>
          </a:xfrm>
          <a:prstGeom prst="straightConnector1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Google Shape;344;p29">
            <a:extLst>
              <a:ext uri="{FF2B5EF4-FFF2-40B4-BE49-F238E27FC236}">
                <a16:creationId xmlns:a16="http://schemas.microsoft.com/office/drawing/2014/main" id="{584D53BC-2E3B-E24B-9076-03D827F26628}"/>
              </a:ext>
            </a:extLst>
          </p:cNvPr>
          <p:cNvCxnSpPr>
            <a:cxnSpLocks/>
          </p:cNvCxnSpPr>
          <p:nvPr/>
        </p:nvCxnSpPr>
        <p:spPr>
          <a:xfrm flipV="1">
            <a:off x="8196021" y="3974391"/>
            <a:ext cx="239484" cy="220276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877F22B-570D-F14B-B4B5-B90B8AAA4E97}"/>
              </a:ext>
            </a:extLst>
          </p:cNvPr>
          <p:cNvSpPr/>
          <p:nvPr/>
        </p:nvSpPr>
        <p:spPr>
          <a:xfrm>
            <a:off x="9313815" y="1868722"/>
            <a:ext cx="15552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5CC568-6343-4E41-852F-E0BC5F438B6B}"/>
              </a:ext>
            </a:extLst>
          </p:cNvPr>
          <p:cNvSpPr/>
          <p:nvPr/>
        </p:nvSpPr>
        <p:spPr>
          <a:xfrm>
            <a:off x="321323" y="4720498"/>
            <a:ext cx="3524989" cy="485946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Достижение высокого уровня в работе со студентами, в том числе с ОВЗ и инвалидностью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01DEA4D-E235-E449-975B-F03BFA970A07}"/>
              </a:ext>
            </a:extLst>
          </p:cNvPr>
          <p:cNvSpPr/>
          <p:nvPr/>
        </p:nvSpPr>
        <p:spPr>
          <a:xfrm>
            <a:off x="321321" y="5248151"/>
            <a:ext cx="3524991" cy="485946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Достижение высокого уровня академической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профессиональной мобильности НПР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61DD0CD-E333-5D4C-8144-D3B7DAD2553C}"/>
              </a:ext>
            </a:extLst>
          </p:cNvPr>
          <p:cNvSpPr/>
          <p:nvPr/>
        </p:nvSpPr>
        <p:spPr>
          <a:xfrm>
            <a:off x="321321" y="5775804"/>
            <a:ext cx="3524991" cy="485946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Достижение высокого уровня цифровых компетенций среди НПР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FA54C44-605F-0E4F-ADD1-13EEF7F1DE5F}"/>
              </a:ext>
            </a:extLst>
          </p:cNvPr>
          <p:cNvSpPr/>
          <p:nvPr/>
        </p:nvSpPr>
        <p:spPr>
          <a:xfrm>
            <a:off x="321321" y="6303458"/>
            <a:ext cx="3527082" cy="485946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сбалансированного уровня педагогической нагрузки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D8A94B2-DB8A-D84E-A9D6-C96367EDD269}"/>
              </a:ext>
            </a:extLst>
          </p:cNvPr>
          <p:cNvSpPr/>
          <p:nvPr/>
        </p:nvSpPr>
        <p:spPr>
          <a:xfrm>
            <a:off x="4486423" y="2213330"/>
            <a:ext cx="3528054" cy="553689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сервисов для построения индивидуальных траекторий профессионального развития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0A125C2-27A4-4C48-97B7-95A0373DD4E1}"/>
              </a:ext>
            </a:extLst>
          </p:cNvPr>
          <p:cNvSpPr/>
          <p:nvPr/>
        </p:nvSpPr>
        <p:spPr>
          <a:xfrm>
            <a:off x="4486422" y="2811416"/>
            <a:ext cx="3528051" cy="363041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программы наставничества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4E5C3340-2040-D642-AEF4-99A1CCC0CC98}"/>
              </a:ext>
            </a:extLst>
          </p:cNvPr>
          <p:cNvSpPr/>
          <p:nvPr/>
        </p:nvSpPr>
        <p:spPr>
          <a:xfrm>
            <a:off x="4486420" y="3721272"/>
            <a:ext cx="3518214" cy="432157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проекта «Лица ГУАП»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C1649FF-874E-8944-812E-E5A7EEC62F8C}"/>
              </a:ext>
            </a:extLst>
          </p:cNvPr>
          <p:cNvSpPr/>
          <p:nvPr/>
        </p:nvSpPr>
        <p:spPr>
          <a:xfrm>
            <a:off x="4486422" y="3211544"/>
            <a:ext cx="3528054" cy="463965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Введение </a:t>
            </a:r>
            <a:r>
              <a: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KPI</a:t>
            </a:r>
            <a:endParaRPr lang="ru-RU" sz="1100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488713D-E54A-0E49-B33A-0DE93B9625D3}"/>
              </a:ext>
            </a:extLst>
          </p:cNvPr>
          <p:cNvSpPr/>
          <p:nvPr/>
        </p:nvSpPr>
        <p:spPr>
          <a:xfrm>
            <a:off x="4486421" y="4197674"/>
            <a:ext cx="3515526" cy="48594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“Школы ключевых исследователей” по ядерным направлениям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3A79735-9528-BD4B-8E21-2A28EAD7321B}"/>
              </a:ext>
            </a:extLst>
          </p:cNvPr>
          <p:cNvSpPr/>
          <p:nvPr/>
        </p:nvSpPr>
        <p:spPr>
          <a:xfrm>
            <a:off x="4486421" y="4719176"/>
            <a:ext cx="3515526" cy="48594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ежегодных образовательных мероприятий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6C1077B-EAD2-CE45-BB76-9B2898A9A9A3}"/>
              </a:ext>
            </a:extLst>
          </p:cNvPr>
          <p:cNvSpPr/>
          <p:nvPr/>
        </p:nvSpPr>
        <p:spPr>
          <a:xfrm>
            <a:off x="4486420" y="5246829"/>
            <a:ext cx="3515526" cy="48594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аспирантских программ двойного диплома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F0852BD-CB48-6A40-91E4-4948F0EF2AB7}"/>
              </a:ext>
            </a:extLst>
          </p:cNvPr>
          <p:cNvSpPr/>
          <p:nvPr/>
        </p:nvSpPr>
        <p:spPr>
          <a:xfrm>
            <a:off x="4486420" y="5774484"/>
            <a:ext cx="3515526" cy="48594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уровня цифровых компетенций среди НПР ГУАП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CFE2DA6A-3FB9-4544-B884-E08D4F120B16}"/>
              </a:ext>
            </a:extLst>
          </p:cNvPr>
          <p:cNvSpPr/>
          <p:nvPr/>
        </p:nvSpPr>
        <p:spPr>
          <a:xfrm>
            <a:off x="4486419" y="6302137"/>
            <a:ext cx="3515526" cy="48594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сервисного управления вузом </a:t>
            </a:r>
            <a:endParaRPr lang="ru-RU" sz="1100" dirty="0" smtClean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базе открытых данных</a:t>
            </a:r>
          </a:p>
        </p:txBody>
      </p:sp>
      <p:sp>
        <p:nvSpPr>
          <p:cNvPr id="49" name="Прямоугольник с двумя скругленными противолежащими углами 48">
            <a:extLst>
              <a:ext uri="{FF2B5EF4-FFF2-40B4-BE49-F238E27FC236}">
                <a16:creationId xmlns:a16="http://schemas.microsoft.com/office/drawing/2014/main" id="{82DA63A1-1B34-A84F-A21B-9C4E76500D73}"/>
              </a:ext>
            </a:extLst>
          </p:cNvPr>
          <p:cNvSpPr/>
          <p:nvPr/>
        </p:nvSpPr>
        <p:spPr>
          <a:xfrm>
            <a:off x="321322" y="1068421"/>
            <a:ext cx="11532628" cy="831575"/>
          </a:xfrm>
          <a:prstGeom prst="round2DiagRect">
            <a:avLst/>
          </a:prstGeom>
          <a:noFill/>
          <a:ln w="28575" cap="flat">
            <a:noFill/>
            <a:prstDash val="solid"/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опережающее развитие квалификации сотрудников университета, обеспечивающее 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передовой характер и высокое качество образовательной и научной деятельности университета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F6246A1-8ADE-3845-A9A9-EEEED701E42C}"/>
              </a:ext>
            </a:extLst>
          </p:cNvPr>
          <p:cNvSpPr/>
          <p:nvPr/>
        </p:nvSpPr>
        <p:spPr>
          <a:xfrm>
            <a:off x="8567940" y="5281238"/>
            <a:ext cx="3016080" cy="53721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доли молодых НПР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40% к 2024 г., 65% к 2030 г.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E80EADA-56A6-D945-868A-8AFC5A7D3B1B}"/>
              </a:ext>
            </a:extLst>
          </p:cNvPr>
          <p:cNvSpPr/>
          <p:nvPr/>
        </p:nvSpPr>
        <p:spPr>
          <a:xfrm>
            <a:off x="8567940" y="5902803"/>
            <a:ext cx="3016080" cy="713081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ППС университета прошли обучение по работе со студентами </a:t>
            </a: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ОВЗ и инвалидностью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3994075" y="4179131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8090130" y="4170655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Номер слайда 2">
            <a:extLst>
              <a:ext uri="{FF2B5EF4-FFF2-40B4-BE49-F238E27FC236}">
                <a16:creationId xmlns:a16="http://schemas.microsoft.com/office/drawing/2014/main" id="{90C4799E-9026-7F4D-BBBE-4EB682C50945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16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ADB128F-7FEA-B246-9BB2-180CE0D495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4" y="511558"/>
            <a:ext cx="588584" cy="5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3" y="507029"/>
            <a:ext cx="6385047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Молодежная политика.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Вовлечение студентов ГУАП во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внеучебную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деятельность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6BD83ED-FFEA-2146-BD2A-205AC06492FE}"/>
              </a:ext>
            </a:extLst>
          </p:cNvPr>
          <p:cNvGrpSpPr/>
          <p:nvPr/>
        </p:nvGrpSpPr>
        <p:grpSpPr>
          <a:xfrm>
            <a:off x="344243" y="1145799"/>
            <a:ext cx="11496170" cy="5223361"/>
            <a:chOff x="344242" y="1116512"/>
            <a:chExt cx="12490799" cy="615859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237CE37-F320-024A-9E1B-F8725F0B6C33}"/>
                </a:ext>
              </a:extLst>
            </p:cNvPr>
            <p:cNvSpPr/>
            <p:nvPr/>
          </p:nvSpPr>
          <p:spPr>
            <a:xfrm>
              <a:off x="443596" y="2661486"/>
              <a:ext cx="3240000" cy="806469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Изменение системы ценностей нового поколения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579D78E-799B-7E45-956F-2F8C5C5BDCEB}"/>
                </a:ext>
              </a:extLst>
            </p:cNvPr>
            <p:cNvSpPr/>
            <p:nvPr/>
          </p:nvSpPr>
          <p:spPr>
            <a:xfrm>
              <a:off x="1397110" y="2117705"/>
              <a:ext cx="1224758" cy="399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Вызовы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96AE88C-1BC6-8D4D-99F8-F3422734DA23}"/>
                </a:ext>
              </a:extLst>
            </p:cNvPr>
            <p:cNvSpPr/>
            <p:nvPr/>
          </p:nvSpPr>
          <p:spPr>
            <a:xfrm>
              <a:off x="443596" y="3670226"/>
              <a:ext cx="3240000" cy="806469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Отсутствие сформированного мировоззрения у молодых людей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03259BA6-A223-4F43-A524-F56C91BD018A}"/>
                </a:ext>
              </a:extLst>
            </p:cNvPr>
            <p:cNvSpPr/>
            <p:nvPr/>
          </p:nvSpPr>
          <p:spPr>
            <a:xfrm>
              <a:off x="443596" y="5536534"/>
              <a:ext cx="3240000" cy="806469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Отсутствие развитых востребованных компетенций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A50F10E-2C28-F344-91ED-B7BB551E63CE}"/>
                </a:ext>
              </a:extLst>
            </p:cNvPr>
            <p:cNvSpPr/>
            <p:nvPr/>
          </p:nvSpPr>
          <p:spPr>
            <a:xfrm>
              <a:off x="436554" y="4608479"/>
              <a:ext cx="3240000" cy="806469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Недостаток культуры здорового образа жизни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FBC5FE2-278B-1E47-A19A-1C57C3B8A4E0}"/>
                </a:ext>
              </a:extLst>
            </p:cNvPr>
            <p:cNvSpPr/>
            <p:nvPr/>
          </p:nvSpPr>
          <p:spPr>
            <a:xfrm>
              <a:off x="4964462" y="2117704"/>
              <a:ext cx="1930143" cy="399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Мероприятия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5CF0B4F5-1030-DE47-A0A1-6A19DD12A752}"/>
                </a:ext>
              </a:extLst>
            </p:cNvPr>
            <p:cNvSpPr/>
            <p:nvPr/>
          </p:nvSpPr>
          <p:spPr>
            <a:xfrm>
              <a:off x="8155041" y="2661487"/>
              <a:ext cx="4680000" cy="806469"/>
            </a:xfrm>
            <a:prstGeom prst="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Количество студентов, принимающих участие во </a:t>
              </a:r>
              <a:r>
                <a:rPr lang="ru-RU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внеучебной</a:t>
              </a:r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деятельности: 50% в 2021 г., </a:t>
              </a:r>
            </a:p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70% – к 2024 г., 100% – к 2030 г.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4A16487-9CDE-A64E-A5F2-92372E029497}"/>
                </a:ext>
              </a:extLst>
            </p:cNvPr>
            <p:cNvSpPr/>
            <p:nvPr/>
          </p:nvSpPr>
          <p:spPr>
            <a:xfrm>
              <a:off x="8155039" y="3670225"/>
              <a:ext cx="4680001" cy="806469"/>
            </a:xfrm>
            <a:prstGeom prst="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 2030 г. 20% студентов ГУАП ежегодно принимают участие минимум в одном волонтерском мероприятии на Добро.ру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FC345C8-F167-7E4F-9C82-D74158B73550}"/>
                </a:ext>
              </a:extLst>
            </p:cNvPr>
            <p:cNvSpPr/>
            <p:nvPr/>
          </p:nvSpPr>
          <p:spPr>
            <a:xfrm>
              <a:off x="8155038" y="4603401"/>
              <a:ext cx="4680002" cy="806469"/>
            </a:xfrm>
            <a:prstGeom prst="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kern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Количество городских мероприятий в рамках проекта «ГУАП городу»: 2 в 2021 г., 6 – к 2024 г., 14 – к 2030 г.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6EF8930-E0E3-E14E-8154-BFE17560DD4E}"/>
                </a:ext>
              </a:extLst>
            </p:cNvPr>
            <p:cNvSpPr/>
            <p:nvPr/>
          </p:nvSpPr>
          <p:spPr>
            <a:xfrm>
              <a:off x="8155038" y="5533746"/>
              <a:ext cx="4680001" cy="806469"/>
            </a:xfrm>
            <a:prstGeom prst="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Количество студентов первого курса, принимающих участие в мероприятиях программы «Молодой ученый»: 25% – к 2021 г., 50% – к 2024 г., </a:t>
              </a:r>
              <a:endPara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ru-RU" sz="11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80</a:t>
              </a:r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% – к 2030 г.</a:t>
              </a:r>
            </a:p>
          </p:txBody>
        </p:sp>
        <p:cxnSp>
          <p:nvCxnSpPr>
            <p:cNvPr id="21" name="Google Shape;344;p29">
              <a:extLst>
                <a:ext uri="{FF2B5EF4-FFF2-40B4-BE49-F238E27FC236}">
                  <a16:creationId xmlns:a16="http://schemas.microsoft.com/office/drawing/2014/main" id="{855C7AD1-9809-C848-86FF-3D06DD6553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7814" y="2486724"/>
              <a:ext cx="293367" cy="403334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2" name="Google Shape;344;p29">
              <a:extLst>
                <a:ext uri="{FF2B5EF4-FFF2-40B4-BE49-F238E27FC236}">
                  <a16:creationId xmlns:a16="http://schemas.microsoft.com/office/drawing/2014/main" id="{74E46F22-9A29-214E-B768-49FF8B891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3705" y="3796931"/>
              <a:ext cx="276913" cy="1439423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3" name="Google Shape;344;p29">
              <a:extLst>
                <a:ext uri="{FF2B5EF4-FFF2-40B4-BE49-F238E27FC236}">
                  <a16:creationId xmlns:a16="http://schemas.microsoft.com/office/drawing/2014/main" id="{698232CC-6690-984A-8BF4-ED033E3E0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4241" y="4394125"/>
              <a:ext cx="276377" cy="254210"/>
            </a:xfrm>
            <a:prstGeom prst="straightConnector1">
              <a:avLst/>
            </a:prstGeom>
            <a:noFill/>
            <a:ln w="19050" cap="flat" cmpd="sng">
              <a:noFill/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F982027C-C702-1D48-98FF-8DE4332DEF65}"/>
                </a:ext>
              </a:extLst>
            </p:cNvPr>
            <p:cNvSpPr/>
            <p:nvPr/>
          </p:nvSpPr>
          <p:spPr>
            <a:xfrm>
              <a:off x="9650143" y="2117622"/>
              <a:ext cx="1689790" cy="399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Результаты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F1EEF37-A734-614D-A7BC-6B3259221799}"/>
                </a:ext>
              </a:extLst>
            </p:cNvPr>
            <p:cNvSpPr/>
            <p:nvPr/>
          </p:nvSpPr>
          <p:spPr>
            <a:xfrm>
              <a:off x="4338387" y="2664662"/>
              <a:ext cx="3240000" cy="806469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Проект «ГУАП городу» – знакомство </a:t>
              </a:r>
            </a:p>
            <a:p>
              <a:pPr algn="ctr"/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 городом и университетом 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30A3B18-57EE-914D-9AB9-00CF098ED71A}"/>
                </a:ext>
              </a:extLst>
            </p:cNvPr>
            <p:cNvSpPr/>
            <p:nvPr/>
          </p:nvSpPr>
          <p:spPr>
            <a:xfrm>
              <a:off x="4338387" y="3670226"/>
              <a:ext cx="3240000" cy="806469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Программа «Молодой ученый» –  популяризация НИД обучающихся </a:t>
              </a:r>
            </a:p>
            <a:p>
              <a:pPr algn="ctr"/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 первого курса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CD36D065-4B3B-6545-9401-B05924F55499}"/>
                </a:ext>
              </a:extLst>
            </p:cNvPr>
            <p:cNvSpPr/>
            <p:nvPr/>
          </p:nvSpPr>
          <p:spPr>
            <a:xfrm>
              <a:off x="4338387" y="5536534"/>
              <a:ext cx="3240000" cy="806469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Проект «ГУАП для молодежи </a:t>
              </a:r>
              <a:r>
                <a:rPr lang="ru-RU" sz="1100" dirty="0" err="1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GoUp</a:t>
              </a:r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» – личностное, профессиональное и карьерное развитие молодежи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2247B5B5-04DC-E843-9E68-83F0F0677740}"/>
                </a:ext>
              </a:extLst>
            </p:cNvPr>
            <p:cNvSpPr/>
            <p:nvPr/>
          </p:nvSpPr>
          <p:spPr>
            <a:xfrm>
              <a:off x="4338387" y="4608479"/>
              <a:ext cx="3240000" cy="806469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Организация «Ассоциация выпускников ЛИАП – ГУАП» –  организованное взаимодействие </a:t>
              </a:r>
            </a:p>
            <a:p>
              <a:pPr algn="ctr"/>
              <a:r>
                <a:rPr lang="ru-RU" sz="11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 выпускниками</a:t>
              </a:r>
            </a:p>
          </p:txBody>
        </p:sp>
        <p:sp>
          <p:nvSpPr>
            <p:cNvPr id="29" name="Прямоугольник с двумя скругленными противолежащими углами 28">
              <a:extLst>
                <a:ext uri="{FF2B5EF4-FFF2-40B4-BE49-F238E27FC236}">
                  <a16:creationId xmlns:a16="http://schemas.microsoft.com/office/drawing/2014/main" id="{7D3F2614-FEAB-3D41-BFA5-F30883235C7E}"/>
                </a:ext>
              </a:extLst>
            </p:cNvPr>
            <p:cNvSpPr/>
            <p:nvPr/>
          </p:nvSpPr>
          <p:spPr>
            <a:xfrm>
              <a:off x="344242" y="1116512"/>
              <a:ext cx="9235947" cy="794946"/>
            </a:xfrm>
            <a:prstGeom prst="round2DiagRect">
              <a:avLst/>
            </a:prstGeom>
            <a:noFill/>
            <a:ln w="28575" cap="flat">
              <a:noFill/>
              <a:prstDash val="solid"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5000"/>
                </a:lnSpc>
                <a:buClr>
                  <a:srgbClr val="02509C"/>
                </a:buClr>
                <a:buSzPts val="2400"/>
              </a:pPr>
              <a:r>
                <a:rPr lang="ru-RU" sz="16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Цель</a:t>
              </a:r>
            </a:p>
            <a:p>
              <a:pPr>
                <a:lnSpc>
                  <a:spcPct val="105000"/>
                </a:lnSpc>
                <a:buClr>
                  <a:srgbClr val="02509C"/>
                </a:buClr>
                <a:buSzPts val="2400"/>
              </a:pP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 2030 г. вовлечение 100% студентов ГУАП во </a:t>
              </a:r>
              <a:r>
                <a:rPr lang="ru-RU" sz="16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внеучебную</a:t>
              </a:r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деятельность</a:t>
              </a: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DB47E6-5A7B-6B47-88E3-3CC788A8D8E8}"/>
                </a:ext>
              </a:extLst>
            </p:cNvPr>
            <p:cNvSpPr/>
            <p:nvPr/>
          </p:nvSpPr>
          <p:spPr>
            <a:xfrm>
              <a:off x="8155038" y="6468639"/>
              <a:ext cx="4680001" cy="806469"/>
            </a:xfrm>
            <a:prstGeom prst="rect">
              <a:avLst/>
            </a:prstGeom>
            <a:solidFill>
              <a:srgbClr val="005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 2030 г. 40% мероприятий </a:t>
              </a:r>
              <a:r>
                <a:rPr lang="ru-RU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внеучебной</a:t>
              </a:r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деятельности университета интегрировано </a:t>
              </a:r>
            </a:p>
            <a:p>
              <a:pPr algn="ctr"/>
              <a:r>
                <a:rPr lang="ru-RU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на портал LeaderID.ru</a:t>
              </a:r>
            </a:p>
          </p:txBody>
        </p:sp>
      </p:grp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3545190" y="4044983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7089183" y="4044983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B0EC8190-105A-0241-8045-F88E9DC60774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17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184B02A-D935-1643-89DE-11986FBEA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1" y="500207"/>
            <a:ext cx="518605" cy="5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2" y="343202"/>
            <a:ext cx="426487" cy="478408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Кампусная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политика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AEEF83-E691-304C-A875-3ABBC2CEFB69}"/>
              </a:ext>
            </a:extLst>
          </p:cNvPr>
          <p:cNvSpPr/>
          <p:nvPr/>
        </p:nvSpPr>
        <p:spPr>
          <a:xfrm>
            <a:off x="223014" y="1643425"/>
            <a:ext cx="3590932" cy="723134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 помещений для досуга обучающихся во время перерывов между занятиями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664419-7BFD-5143-8CC9-A81D8E03FCB9}"/>
              </a:ext>
            </a:extLst>
          </p:cNvPr>
          <p:cNvSpPr/>
          <p:nvPr/>
        </p:nvSpPr>
        <p:spPr>
          <a:xfrm>
            <a:off x="1468157" y="1176205"/>
            <a:ext cx="1127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Вызовы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FBFE18-313A-D347-ACFA-A7FC2D62F6B1}"/>
              </a:ext>
            </a:extLst>
          </p:cNvPr>
          <p:cNvSpPr/>
          <p:nvPr/>
        </p:nvSpPr>
        <p:spPr>
          <a:xfrm>
            <a:off x="236307" y="2494051"/>
            <a:ext cx="3590932" cy="741506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Дефицит мест в общежитиях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202161-CA96-0D44-95F6-5DA77CD9BE5D}"/>
              </a:ext>
            </a:extLst>
          </p:cNvPr>
          <p:cNvSpPr/>
          <p:nvPr/>
        </p:nvSpPr>
        <p:spPr>
          <a:xfrm>
            <a:off x="223014" y="4318052"/>
            <a:ext cx="3590932" cy="855201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сбора и обработки информации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всех корпусов в режиме реального времени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6D5438-DE25-5A43-AB2A-CEC9962C3C04}"/>
              </a:ext>
            </a:extLst>
          </p:cNvPr>
          <p:cNvSpPr/>
          <p:nvPr/>
        </p:nvSpPr>
        <p:spPr>
          <a:xfrm>
            <a:off x="236307" y="3361833"/>
            <a:ext cx="3590932" cy="829943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Частичное приспособление зданий для лиц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ограниченными возможностями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AD379F-890E-3A40-BF48-CB2016304100}"/>
              </a:ext>
            </a:extLst>
          </p:cNvPr>
          <p:cNvSpPr/>
          <p:nvPr/>
        </p:nvSpPr>
        <p:spPr>
          <a:xfrm>
            <a:off x="236307" y="5299529"/>
            <a:ext cx="3590932" cy="937702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Отсутствие благоустроенных площадей для практического применения знаний в области беспилотных летательных систем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B96888-E66A-884D-990E-79273E8DD39A}"/>
              </a:ext>
            </a:extLst>
          </p:cNvPr>
          <p:cNvSpPr/>
          <p:nvPr/>
        </p:nvSpPr>
        <p:spPr>
          <a:xfrm>
            <a:off x="5286834" y="1205128"/>
            <a:ext cx="177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0039BC-509D-D446-BA51-E1489D3F4694}"/>
              </a:ext>
            </a:extLst>
          </p:cNvPr>
          <p:cNvSpPr/>
          <p:nvPr/>
        </p:nvSpPr>
        <p:spPr>
          <a:xfrm>
            <a:off x="8548710" y="1656627"/>
            <a:ext cx="3288614" cy="773268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до 80% обучающихся ГУАП </a:t>
            </a: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читальным залам библиотек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969779-AE8D-CB48-99BD-01817B910380}"/>
              </a:ext>
            </a:extLst>
          </p:cNvPr>
          <p:cNvSpPr/>
          <p:nvPr/>
        </p:nvSpPr>
        <p:spPr>
          <a:xfrm>
            <a:off x="8548710" y="2506406"/>
            <a:ext cx="3294000" cy="756612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контроль в корпусах ГУАП для немедленного реагирования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случаях ЧС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19A7AA9-9FEE-7C4D-966A-8340B7C63FEF}"/>
              </a:ext>
            </a:extLst>
          </p:cNvPr>
          <p:cNvSpPr/>
          <p:nvPr/>
        </p:nvSpPr>
        <p:spPr>
          <a:xfrm>
            <a:off x="8548710" y="3361833"/>
            <a:ext cx="3294000" cy="562192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потребления энергоресурсов на 3% ежегодно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2DF9D94-799E-A543-8B3F-FF32EE67BA84}"/>
              </a:ext>
            </a:extLst>
          </p:cNvPr>
          <p:cNvSpPr/>
          <p:nvPr/>
        </p:nvSpPr>
        <p:spPr>
          <a:xfrm>
            <a:off x="8548710" y="4007946"/>
            <a:ext cx="3294000" cy="620213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 100% зданий для лиц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ограниченными возможностями</a:t>
            </a:r>
          </a:p>
        </p:txBody>
      </p:sp>
      <p:cxnSp>
        <p:nvCxnSpPr>
          <p:cNvPr id="21" name="Google Shape;344;p29">
            <a:extLst>
              <a:ext uri="{FF2B5EF4-FFF2-40B4-BE49-F238E27FC236}">
                <a16:creationId xmlns:a16="http://schemas.microsoft.com/office/drawing/2014/main" id="{21F54E2E-41D3-FB44-95C3-67A17984FBFA}"/>
              </a:ext>
            </a:extLst>
          </p:cNvPr>
          <p:cNvCxnSpPr>
            <a:cxnSpLocks/>
          </p:cNvCxnSpPr>
          <p:nvPr/>
        </p:nvCxnSpPr>
        <p:spPr>
          <a:xfrm flipV="1">
            <a:off x="8276587" y="2081089"/>
            <a:ext cx="266025" cy="365744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" name="Google Shape;344;p29">
            <a:extLst>
              <a:ext uri="{FF2B5EF4-FFF2-40B4-BE49-F238E27FC236}">
                <a16:creationId xmlns:a16="http://schemas.microsoft.com/office/drawing/2014/main" id="{76C4D9DD-3705-CA42-82FE-71D806D17978}"/>
              </a:ext>
            </a:extLst>
          </p:cNvPr>
          <p:cNvCxnSpPr>
            <a:cxnSpLocks/>
          </p:cNvCxnSpPr>
          <p:nvPr/>
        </p:nvCxnSpPr>
        <p:spPr>
          <a:xfrm flipV="1">
            <a:off x="8331309" y="2620675"/>
            <a:ext cx="217401" cy="1826329"/>
          </a:xfrm>
          <a:prstGeom prst="straightConnector1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Google Shape;344;p29">
            <a:extLst>
              <a:ext uri="{FF2B5EF4-FFF2-40B4-BE49-F238E27FC236}">
                <a16:creationId xmlns:a16="http://schemas.microsoft.com/office/drawing/2014/main" id="{9B83D033-3A80-754B-80F7-99A4EBFDD48D}"/>
              </a:ext>
            </a:extLst>
          </p:cNvPr>
          <p:cNvCxnSpPr>
            <a:cxnSpLocks/>
          </p:cNvCxnSpPr>
          <p:nvPr/>
        </p:nvCxnSpPr>
        <p:spPr>
          <a:xfrm flipV="1">
            <a:off x="8318201" y="3148265"/>
            <a:ext cx="251105" cy="1305270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" name="Google Shape;344;p29">
            <a:extLst>
              <a:ext uri="{FF2B5EF4-FFF2-40B4-BE49-F238E27FC236}">
                <a16:creationId xmlns:a16="http://schemas.microsoft.com/office/drawing/2014/main" id="{C3A8070B-C604-D345-ABBA-01BB14535878}"/>
              </a:ext>
            </a:extLst>
          </p:cNvPr>
          <p:cNvCxnSpPr>
            <a:cxnSpLocks/>
          </p:cNvCxnSpPr>
          <p:nvPr/>
        </p:nvCxnSpPr>
        <p:spPr>
          <a:xfrm flipV="1">
            <a:off x="8318687" y="3689800"/>
            <a:ext cx="250619" cy="230518"/>
          </a:xfrm>
          <a:prstGeom prst="straightConnector1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AA35C70-10AF-0B40-BEC9-DF9AFF1B33B7}"/>
              </a:ext>
            </a:extLst>
          </p:cNvPr>
          <p:cNvSpPr/>
          <p:nvPr/>
        </p:nvSpPr>
        <p:spPr>
          <a:xfrm>
            <a:off x="8911139" y="1200190"/>
            <a:ext cx="2419252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</a:t>
            </a:r>
            <a:r>
              <a:rPr lang="ru-RU" sz="1632" b="1" dirty="0">
                <a:solidFill>
                  <a:srgbClr val="02509C"/>
                </a:solidFill>
              </a:rPr>
              <a:t> </a:t>
            </a:r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результаты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D6FE00A-0ECB-9A4C-BD35-7A5C5C2A2392}"/>
              </a:ext>
            </a:extLst>
          </p:cNvPr>
          <p:cNvSpPr/>
          <p:nvPr/>
        </p:nvSpPr>
        <p:spPr>
          <a:xfrm>
            <a:off x="4379595" y="1656626"/>
            <a:ext cx="3590932" cy="579431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Модернизация здания и благоустройство территории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5F45D1-7C11-F544-933C-F4A05E26C6FE}"/>
              </a:ext>
            </a:extLst>
          </p:cNvPr>
          <p:cNvSpPr/>
          <p:nvPr/>
        </p:nvSpPr>
        <p:spPr>
          <a:xfrm>
            <a:off x="4379592" y="2366559"/>
            <a:ext cx="3590932" cy="63435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Реконструкция здания под учебно-спортивный комплекс с доступом для лиц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ограниченными возможностями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A2360EA-0C0F-AA46-93F7-7DEFC8343A79}"/>
              </a:ext>
            </a:extLst>
          </p:cNvPr>
          <p:cNvSpPr/>
          <p:nvPr/>
        </p:nvSpPr>
        <p:spPr>
          <a:xfrm>
            <a:off x="4379592" y="4394412"/>
            <a:ext cx="3590932" cy="564127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системы контроля управления доступом (СКУД) и  Единого дежурного ситуационного центра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FE902F5-3740-4D4D-868C-74F95A69BD8E}"/>
              </a:ext>
            </a:extLst>
          </p:cNvPr>
          <p:cNvSpPr/>
          <p:nvPr/>
        </p:nvSpPr>
        <p:spPr>
          <a:xfrm>
            <a:off x="4379592" y="3135828"/>
            <a:ext cx="3590932" cy="48553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Обновление пространства читальных залов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0AA7FFC-5A9F-324A-9CF5-F2FD5B67F7C5}"/>
              </a:ext>
            </a:extLst>
          </p:cNvPr>
          <p:cNvSpPr/>
          <p:nvPr/>
        </p:nvSpPr>
        <p:spPr>
          <a:xfrm>
            <a:off x="4379592" y="3756235"/>
            <a:ext cx="3590932" cy="508539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многофункционального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зала-</a:t>
            </a:r>
            <a:r>
              <a:rPr lang="ru-RU" sz="1100" dirty="0" err="1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трансформера</a:t>
            </a: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319546C-70D1-114F-8D48-57042BB09CF3}"/>
              </a:ext>
            </a:extLst>
          </p:cNvPr>
          <p:cNvSpPr/>
          <p:nvPr/>
        </p:nvSpPr>
        <p:spPr>
          <a:xfrm>
            <a:off x="4379592" y="5086404"/>
            <a:ext cx="3590932" cy="508539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программы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«Доступная среда без преград»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19433B0-6128-C24B-B709-05CEF4660AA1}"/>
              </a:ext>
            </a:extLst>
          </p:cNvPr>
          <p:cNvSpPr/>
          <p:nvPr/>
        </p:nvSpPr>
        <p:spPr>
          <a:xfrm>
            <a:off x="4379592" y="5733505"/>
            <a:ext cx="3590932" cy="508539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Завершение реконструкции общежития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87E5707-F5C4-D94A-8513-D4F59EEFFAAB}"/>
              </a:ext>
            </a:extLst>
          </p:cNvPr>
          <p:cNvSpPr/>
          <p:nvPr/>
        </p:nvSpPr>
        <p:spPr>
          <a:xfrm>
            <a:off x="8542612" y="4778482"/>
            <a:ext cx="3294000" cy="562192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количества мест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общежитиях на 600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101F9E1-42BD-F946-B1B3-4970178CA713}"/>
              </a:ext>
            </a:extLst>
          </p:cNvPr>
          <p:cNvSpPr/>
          <p:nvPr/>
        </p:nvSpPr>
        <p:spPr>
          <a:xfrm>
            <a:off x="8542612" y="5495810"/>
            <a:ext cx="3294712" cy="746234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учебно-спортивной базы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(среднее количество мероприятий </a:t>
            </a:r>
            <a:endParaRPr lang="ru-RU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 – 12)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3927576" y="4004446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8081050" y="4012759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Номер слайда 2">
            <a:extLst>
              <a:ext uri="{FF2B5EF4-FFF2-40B4-BE49-F238E27FC236}">
                <a16:creationId xmlns:a16="http://schemas.microsoft.com/office/drawing/2014/main" id="{6BE0D615-84CF-AB43-993C-16AC46652A0F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18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0627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 в области цифровой трансформации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01DA07-51DE-4746-B172-38060D0BBA12}"/>
              </a:ext>
            </a:extLst>
          </p:cNvPr>
          <p:cNvSpPr/>
          <p:nvPr/>
        </p:nvSpPr>
        <p:spPr>
          <a:xfrm>
            <a:off x="453284" y="2019298"/>
            <a:ext cx="3728018" cy="576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цифровых сервисов разным группам пользователей с учетом их потребностей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7B50B7-9F5C-5E40-8ADD-CC909B945A1A}"/>
              </a:ext>
            </a:extLst>
          </p:cNvPr>
          <p:cNvSpPr/>
          <p:nvPr/>
        </p:nvSpPr>
        <p:spPr>
          <a:xfrm>
            <a:off x="1799361" y="1647837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31CBBF-B530-5249-B8D2-9BB1ABE4DFA7}"/>
              </a:ext>
            </a:extLst>
          </p:cNvPr>
          <p:cNvSpPr/>
          <p:nvPr/>
        </p:nvSpPr>
        <p:spPr>
          <a:xfrm>
            <a:off x="453284" y="4268051"/>
            <a:ext cx="3728018" cy="576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процессы университета должны иметь цифровые двойники и оставлять цифровой след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8AAB65E-1202-E544-90DB-97875FA3BAF1}"/>
              </a:ext>
            </a:extLst>
          </p:cNvPr>
          <p:cNvSpPr/>
          <p:nvPr/>
        </p:nvSpPr>
        <p:spPr>
          <a:xfrm>
            <a:off x="453283" y="5019021"/>
            <a:ext cx="3728019" cy="576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Информационная инфраструктура должна позволять оперативно реагировать на потребности всех пользователей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EDE386-A1B3-5C40-A33E-ED6003A42EEA}"/>
              </a:ext>
            </a:extLst>
          </p:cNvPr>
          <p:cNvSpPr/>
          <p:nvPr/>
        </p:nvSpPr>
        <p:spPr>
          <a:xfrm>
            <a:off x="453284" y="2770268"/>
            <a:ext cx="3728018" cy="576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системы помогают выстраивать индивидуальные образовательные траектории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82C2DF1-F849-724E-ADC9-D340BBC78A47}"/>
              </a:ext>
            </a:extLst>
          </p:cNvPr>
          <p:cNvSpPr/>
          <p:nvPr/>
        </p:nvSpPr>
        <p:spPr>
          <a:xfrm>
            <a:off x="453284" y="3517081"/>
            <a:ext cx="3728018" cy="576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университетом будет построено на основе системного анализа цифровых следов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1A86A69-82C9-2849-9BF7-E6883464055E}"/>
              </a:ext>
            </a:extLst>
          </p:cNvPr>
          <p:cNvSpPr/>
          <p:nvPr/>
        </p:nvSpPr>
        <p:spPr>
          <a:xfrm>
            <a:off x="7482065" y="1634391"/>
            <a:ext cx="177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1495296-DAF6-734D-AA1B-9A676711306C}"/>
              </a:ext>
            </a:extLst>
          </p:cNvPr>
          <p:cNvSpPr/>
          <p:nvPr/>
        </p:nvSpPr>
        <p:spPr>
          <a:xfrm>
            <a:off x="7719999" y="1885184"/>
            <a:ext cx="234419" cy="231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DF3B929-C833-FC4E-B086-761F8E40B05A}"/>
              </a:ext>
            </a:extLst>
          </p:cNvPr>
          <p:cNvSpPr/>
          <p:nvPr/>
        </p:nvSpPr>
        <p:spPr>
          <a:xfrm>
            <a:off x="453283" y="5762752"/>
            <a:ext cx="3728019" cy="57600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Отчетность будет генерироваться автоматически, а документооборот будет осуществляться в полностью цифровом виде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7DC840C-9547-A644-9FFD-F7280930A380}"/>
              </a:ext>
            </a:extLst>
          </p:cNvPr>
          <p:cNvSpPr/>
          <p:nvPr/>
        </p:nvSpPr>
        <p:spPr>
          <a:xfrm>
            <a:off x="4944316" y="2024874"/>
            <a:ext cx="6851947" cy="468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Инфраструктура – обеспеченность и обновление серверного, коммутационного, мультимедийного и иного оборудования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B61242-115D-B249-9329-4A2CE5997C20}"/>
              </a:ext>
            </a:extLst>
          </p:cNvPr>
          <p:cNvSpPr txBox="1"/>
          <p:nvPr/>
        </p:nvSpPr>
        <p:spPr>
          <a:xfrm>
            <a:off x="453283" y="968628"/>
            <a:ext cx="7686339" cy="646986"/>
          </a:xfrm>
          <a:prstGeom prst="round2DiagRect">
            <a:avLst/>
          </a:prstGeom>
          <a:noFill/>
          <a:ln w="28575" cap="flat">
            <a:noFill/>
            <a:prstDash val="solid"/>
            <a:rou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 b="1">
                <a:solidFill>
                  <a:srgbClr val="D9184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ru-RU" sz="16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</a:p>
          <a:p>
            <a:pPr algn="l"/>
            <a:r>
              <a:rPr lang="ru-RU" sz="1600" b="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2030 г. ГУАП – полностью цифровой университет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3DB3DAA-D466-4F41-AAE9-3A16C24D2DC8}"/>
              </a:ext>
            </a:extLst>
          </p:cNvPr>
          <p:cNvSpPr/>
          <p:nvPr/>
        </p:nvSpPr>
        <p:spPr>
          <a:xfrm>
            <a:off x="4952471" y="3094138"/>
            <a:ext cx="6851947" cy="468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 системы – создание цифровых двойников всех процессов, обеспечение сбора цифрового следа и интеграция с внешними системами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164A573-5B84-294E-8D49-AE3B0F2C1625}"/>
              </a:ext>
            </a:extLst>
          </p:cNvPr>
          <p:cNvSpPr/>
          <p:nvPr/>
        </p:nvSpPr>
        <p:spPr>
          <a:xfrm>
            <a:off x="4944317" y="2560594"/>
            <a:ext cx="6851947" cy="468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данными – переход вуза к управлению, основанному на данных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3E9D888-2073-794A-9659-B65AC5B4D2D0}"/>
              </a:ext>
            </a:extLst>
          </p:cNvPr>
          <p:cNvSpPr/>
          <p:nvPr/>
        </p:nvSpPr>
        <p:spPr>
          <a:xfrm>
            <a:off x="4952471" y="3631699"/>
            <a:ext cx="6851947" cy="468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– </a:t>
            </a:r>
            <a:r>
              <a:rPr lang="ru-RU" sz="1100" dirty="0" err="1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клиентоориентированная</a:t>
            </a: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среда для получения услуг в цифровом виде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7F4188D-585D-3E47-B583-863D029A1EBE}"/>
              </a:ext>
            </a:extLst>
          </p:cNvPr>
          <p:cNvSpPr/>
          <p:nvPr/>
        </p:nvSpPr>
        <p:spPr>
          <a:xfrm>
            <a:off x="4956512" y="4171667"/>
            <a:ext cx="6851947" cy="468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Кадры – мероприятия по формированию цифровых компетенций у АУП, ППС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обучающихся, а также действия, направленные на обучение команд цифровой трансформации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799757" y="4699353"/>
            <a:ext cx="5157373" cy="2174298"/>
            <a:chOff x="3981451" y="4454152"/>
            <a:chExt cx="5157373" cy="2174298"/>
          </a:xfrm>
        </p:grpSpPr>
        <p:pic>
          <p:nvPicPr>
            <p:cNvPr id="10" name="Рисунок 9" descr="https://lh3.googleusercontent.com/2qYmOc8Oy9mdmKF_j0Rkj1ZMwZ2WaECMvodu6XxC5VpnRWUWiO3BkqtXHK-v1VuoqfKbtiTp_svBTLLg8uhin6ThqApc7q3ZYF0gcngGPZ3fMauitPncW60yDZT8aY0N6pvaJtix">
              <a:extLst>
                <a:ext uri="{FF2B5EF4-FFF2-40B4-BE49-F238E27FC236}">
                  <a16:creationId xmlns:a16="http://schemas.microsoft.com/office/drawing/2014/main" id="{1B1F7183-CE3D-0F41-9AE7-7C3E3E47B74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1" y="4454152"/>
              <a:ext cx="4769794" cy="21713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4E049FA-72B1-8C44-8D55-D7578602CB58}"/>
                </a:ext>
              </a:extLst>
            </p:cNvPr>
            <p:cNvSpPr/>
            <p:nvPr/>
          </p:nvSpPr>
          <p:spPr>
            <a:xfrm>
              <a:off x="6808475" y="6097176"/>
              <a:ext cx="2330349" cy="531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2508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Пример: модель сервиса </a:t>
              </a:r>
            </a:p>
            <a:p>
              <a:r>
                <a:rPr lang="ru-RU" sz="1100" dirty="0">
                  <a:solidFill>
                    <a:srgbClr val="02508E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«Довольный студент»</a:t>
              </a:r>
            </a:p>
            <a:p>
              <a:endParaRPr lang="ru-RU" sz="1100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4426338" y="3445065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">
            <a:extLst>
              <a:ext uri="{FF2B5EF4-FFF2-40B4-BE49-F238E27FC236}">
                <a16:creationId xmlns:a16="http://schemas.microsoft.com/office/drawing/2014/main" id="{452C0699-D9E6-3544-A260-963C13E6EF1B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19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D128B5F-D35A-404A-BC04-86BB5B4B0B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2" y="366835"/>
            <a:ext cx="664954" cy="4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953" y="1417023"/>
            <a:ext cx="3629322" cy="5105332"/>
          </a:xfrm>
          <a:prstGeom prst="rect">
            <a:avLst/>
          </a:prstGeom>
        </p:spPr>
      </p:pic>
      <p:sp>
        <p:nvSpPr>
          <p:cNvPr id="82" name="Заголовок 6">
            <a:extLst>
              <a:ext uri="{FF2B5EF4-FFF2-40B4-BE49-F238E27FC236}">
                <a16:creationId xmlns:a16="http://schemas.microsoft.com/office/drawing/2014/main" id="{06AF5D50-A96D-E147-AB85-5E24B5F5A17A}"/>
              </a:ext>
            </a:extLst>
          </p:cNvPr>
          <p:cNvSpPr txBox="1">
            <a:spLocks/>
          </p:cNvSpPr>
          <p:nvPr/>
        </p:nvSpPr>
        <p:spPr>
          <a:xfrm>
            <a:off x="1364760" y="495421"/>
            <a:ext cx="4313804" cy="291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Авторский коллектив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06487E-F782-254F-A3D1-75857620F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5" y="276066"/>
            <a:ext cx="635067" cy="70191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95794024-F8FA-5A41-B1F9-695F5A18F7AF}"/>
              </a:ext>
            </a:extLst>
          </p:cNvPr>
          <p:cNvSpPr txBox="1"/>
          <p:nvPr/>
        </p:nvSpPr>
        <p:spPr>
          <a:xfrm>
            <a:off x="297383" y="1086465"/>
            <a:ext cx="8265592" cy="5868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40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Программу составили</a:t>
            </a:r>
            <a:r>
              <a:rPr lang="ru-RU" sz="1400" b="1" dirty="0" smtClean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ru-RU" sz="1400" b="1" dirty="0">
              <a:solidFill>
                <a:srgbClr val="01509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Антохина Юлия Анатольевна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ректор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Рабин Алексей Владимирович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директор центра координации научных исследований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Андреева Ксения Александровна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ведущий специалист отдела международного сотрудничества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Анисимова Ирина Александровна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директор центра развития профессиональных компетенций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 err="1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Дзюбаненко</a:t>
            </a: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Анастасия Андреевна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ведущий специалист центра координации научных исследований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 err="1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Ершевский</a:t>
            </a: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Сергей Сергеевич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отдела информационно-стратегических коммуникаций и рекламы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Канашева Анна Александровна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отдела социальной и воспитательной работы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Леонтьева Татьяна Сергеевна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заместитель директора инженерной школы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Майоров Николай Николаевич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директор института аэрокосмических приборов и систем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Макарова Юлия Владимировна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отдела международного сотрудничества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Маркелова Наталья Викторовна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учебного управления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 err="1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Матьяш</a:t>
            </a: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Валерий Анатольевич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проректор по учебной деятельности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Мельниченко Александра Михайловна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декан факультета дополнительного профессионального образования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Николаева Лариса Игоревна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управления по работе с молодежью и стратегическим коммуникациям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Оленев Валентин Леонидович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директор института высокопроизводительных компьютерных и сетевых технологий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Павлюченко Марина Викторовна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управления персонала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Писклова Ирина </a:t>
            </a:r>
            <a:r>
              <a:rPr lang="ru-RU" sz="1050" b="1" dirty="0" err="1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Илфаковна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отдела по обеспечению управления имущественным комплексом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 err="1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Поваренкин</a:t>
            </a: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Николай Владимирович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заведующий кафедрой радиотехнических систем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 err="1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Разинкина</a:t>
            </a: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Юлия Валерьевна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отдела аспирантуры и докторантуры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Сербин Михаил Викторович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заведующий кафедрой государственного права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Соленый Сергей Валентинович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директор инженерной школы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Соловьева Виктория Дмитриевна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отдела управления качеством образования</a:t>
            </a:r>
          </a:p>
          <a:p>
            <a:pPr marL="17145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Трифонова Юлия Викторовна</a:t>
            </a:r>
            <a:r>
              <a:rPr lang="ru-RU" sz="1050" dirty="0">
                <a:solidFill>
                  <a:srgbClr val="0150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начальник управления информатизации</a:t>
            </a:r>
          </a:p>
        </p:txBody>
      </p:sp>
      <p:sp>
        <p:nvSpPr>
          <p:cNvPr id="77" name="Номер слайда 2">
            <a:extLst>
              <a:ext uri="{FF2B5EF4-FFF2-40B4-BE49-F238E27FC236}">
                <a16:creationId xmlns:a16="http://schemas.microsoft.com/office/drawing/2014/main" id="{ACDE9975-EEF6-0E46-AFD5-386D995E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5700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A5E9B8F-ED2A-1C47-B1F5-7A9BAC8DB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1" y="343244"/>
            <a:ext cx="548413" cy="548413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 в области открытых данных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99D474E-DF20-CB40-9D45-0F222E6C0FAF}"/>
              </a:ext>
            </a:extLst>
          </p:cNvPr>
          <p:cNvSpPr/>
          <p:nvPr/>
        </p:nvSpPr>
        <p:spPr>
          <a:xfrm>
            <a:off x="346260" y="2400938"/>
            <a:ext cx="3593586" cy="563973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открытой науки ЮНЕСКО: открытость и общедоступность научных знаний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7F71F64-8D5E-AC40-8DC8-937FA92BC5D0}"/>
              </a:ext>
            </a:extLst>
          </p:cNvPr>
          <p:cNvSpPr/>
          <p:nvPr/>
        </p:nvSpPr>
        <p:spPr>
          <a:xfrm>
            <a:off x="1337464" y="2022078"/>
            <a:ext cx="1600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FA67A25-2CE3-C049-8FFB-5CFDD90968CD}"/>
              </a:ext>
            </a:extLst>
          </p:cNvPr>
          <p:cNvSpPr/>
          <p:nvPr/>
        </p:nvSpPr>
        <p:spPr>
          <a:xfrm>
            <a:off x="346260" y="3010134"/>
            <a:ext cx="3593583" cy="439751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FAIR: легко находимые, доступные, интегрированные данные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545D5B-B631-B74F-B933-578B57E65101}"/>
              </a:ext>
            </a:extLst>
          </p:cNvPr>
          <p:cNvSpPr/>
          <p:nvPr/>
        </p:nvSpPr>
        <p:spPr>
          <a:xfrm>
            <a:off x="346260" y="3523213"/>
            <a:ext cx="3593585" cy="1276090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условиям использования открытых данных в РФ: отсутствие необходимости регистрации, заключения договоров и оплаты; неограниченность коммерческого и некоммерческого использования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8ABAF57-83F8-1E4A-AAAF-2F02ACAAA465}"/>
              </a:ext>
            </a:extLst>
          </p:cNvPr>
          <p:cNvSpPr/>
          <p:nvPr/>
        </p:nvSpPr>
        <p:spPr>
          <a:xfrm>
            <a:off x="5833764" y="2044020"/>
            <a:ext cx="1035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E2EA0C5-CDF1-264C-900B-33DBF73C2A98}"/>
              </a:ext>
            </a:extLst>
          </p:cNvPr>
          <p:cNvSpPr/>
          <p:nvPr/>
        </p:nvSpPr>
        <p:spPr>
          <a:xfrm>
            <a:off x="8702299" y="2403287"/>
            <a:ext cx="3072102" cy="41691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рабочей группы по работе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открытыми данными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034BB52-597E-7B42-8064-1C2B0A0378BD}"/>
              </a:ext>
            </a:extLst>
          </p:cNvPr>
          <p:cNvSpPr/>
          <p:nvPr/>
        </p:nvSpPr>
        <p:spPr>
          <a:xfrm>
            <a:off x="8708234" y="2928477"/>
            <a:ext cx="3072102" cy="41691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Инвентаризация документов </a:t>
            </a:r>
          </a:p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наборов данных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FBB3387-AC02-7A4F-B985-6F549C5C821A}"/>
              </a:ext>
            </a:extLst>
          </p:cNvPr>
          <p:cNvSpPr/>
          <p:nvPr/>
        </p:nvSpPr>
        <p:spPr>
          <a:xfrm>
            <a:off x="8728280" y="3441992"/>
            <a:ext cx="3072102" cy="41691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проектной команды по прозрачности и открытым данным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D70967F-33AD-E849-82C3-29389205055F}"/>
              </a:ext>
            </a:extLst>
          </p:cNvPr>
          <p:cNvSpPr/>
          <p:nvPr/>
        </p:nvSpPr>
        <p:spPr>
          <a:xfrm>
            <a:off x="8728280" y="3969081"/>
            <a:ext cx="3072102" cy="416916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Заполнение и публикация каталогов открытых данных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203F658-80AF-EB41-8F0C-D3E817F81FAA}"/>
              </a:ext>
            </a:extLst>
          </p:cNvPr>
          <p:cNvSpPr/>
          <p:nvPr/>
        </p:nvSpPr>
        <p:spPr>
          <a:xfrm>
            <a:off x="9364110" y="2061400"/>
            <a:ext cx="177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7526203-369E-9E43-9B8D-91445F6766F3}"/>
              </a:ext>
            </a:extLst>
          </p:cNvPr>
          <p:cNvSpPr/>
          <p:nvPr/>
        </p:nvSpPr>
        <p:spPr>
          <a:xfrm>
            <a:off x="4532411" y="2399592"/>
            <a:ext cx="3593586" cy="563973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реестров данных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обучающихся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AFEB9A6-F366-5041-9FA6-2AC1F4FFA85C}"/>
              </a:ext>
            </a:extLst>
          </p:cNvPr>
          <p:cNvSpPr/>
          <p:nvPr/>
        </p:nvSpPr>
        <p:spPr>
          <a:xfrm>
            <a:off x="4532411" y="3008788"/>
            <a:ext cx="3593583" cy="439751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реестров данных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сотрудников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C1FC0F5-3A83-8546-8138-D88093DF67C3}"/>
              </a:ext>
            </a:extLst>
          </p:cNvPr>
          <p:cNvSpPr/>
          <p:nvPr/>
        </p:nvSpPr>
        <p:spPr>
          <a:xfrm>
            <a:off x="4532408" y="4014348"/>
            <a:ext cx="3583563" cy="440184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инфраструктуры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осуществления политики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A0AB749-F1F6-0247-8246-83E06590921E}"/>
              </a:ext>
            </a:extLst>
          </p:cNvPr>
          <p:cNvSpPr/>
          <p:nvPr/>
        </p:nvSpPr>
        <p:spPr>
          <a:xfrm>
            <a:off x="4532411" y="3495152"/>
            <a:ext cx="3593585" cy="472583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реестров данных 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индустриальных партнеров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32AA8BB-9DDC-D14C-9B4E-B6C6A3FF6427}"/>
              </a:ext>
            </a:extLst>
          </p:cNvPr>
          <p:cNvSpPr/>
          <p:nvPr/>
        </p:nvSpPr>
        <p:spPr>
          <a:xfrm>
            <a:off x="334963" y="4887715"/>
            <a:ext cx="3593585" cy="655171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и принципы открытых данных ассоциаций, в которые входит ГУАП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20A77F-B1FA-BD4E-98A0-C37A1AB0DBD1}"/>
              </a:ext>
            </a:extLst>
          </p:cNvPr>
          <p:cNvSpPr txBox="1"/>
          <p:nvPr/>
        </p:nvSpPr>
        <p:spPr>
          <a:xfrm>
            <a:off x="4532408" y="5615935"/>
            <a:ext cx="7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000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64C34F-AD40-CE44-8DD0-105C3AE8B33B}"/>
              </a:ext>
            </a:extLst>
          </p:cNvPr>
          <p:cNvSpPr txBox="1"/>
          <p:nvPr/>
        </p:nvSpPr>
        <p:spPr>
          <a:xfrm>
            <a:off x="4532408" y="4726972"/>
            <a:ext cx="7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000" b="1" dirty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388159-FBAF-7249-B5E7-FB2D4D5D1F47}"/>
              </a:ext>
            </a:extLst>
          </p:cNvPr>
          <p:cNvSpPr txBox="1"/>
          <p:nvPr/>
        </p:nvSpPr>
        <p:spPr>
          <a:xfrm>
            <a:off x="5325096" y="4739741"/>
            <a:ext cx="602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Владельцами открытых данных ГУАП являются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из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132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подразделений (отделов и кафедр)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Открытые данные используют в своей работе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подразделений 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B66923-2854-1541-8AD9-495336B4C076}"/>
              </a:ext>
            </a:extLst>
          </p:cNvPr>
          <p:cNvSpPr txBox="1"/>
          <p:nvPr/>
        </p:nvSpPr>
        <p:spPr>
          <a:xfrm>
            <a:off x="5325096" y="5643898"/>
            <a:ext cx="602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подразделений университета будут охвачены политикой открытых данных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сотрудников и студентов ГУАП, участвующих в обмене открытыми данными, составит </a:t>
            </a:r>
            <a:r>
              <a:rPr lang="ru-RU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</a:t>
            </a:r>
            <a:r>
              <a:rPr 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возможностью создания собственных реестров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D7EA2731-A202-2142-9FB2-37E86E978E5C}"/>
              </a:ext>
            </a:extLst>
          </p:cNvPr>
          <p:cNvSpPr/>
          <p:nvPr/>
        </p:nvSpPr>
        <p:spPr>
          <a:xfrm>
            <a:off x="4272074" y="6357481"/>
            <a:ext cx="1382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F528FB92-7FAF-BF40-A990-B3305734CEC4}"/>
              </a:ext>
            </a:extLst>
          </p:cNvPr>
          <p:cNvCxnSpPr>
            <a:cxnSpLocks/>
          </p:cNvCxnSpPr>
          <p:nvPr/>
        </p:nvCxnSpPr>
        <p:spPr>
          <a:xfrm>
            <a:off x="4058626" y="3523213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AF3ACEF-5902-B34A-9714-277628EDFE97}"/>
              </a:ext>
            </a:extLst>
          </p:cNvPr>
          <p:cNvCxnSpPr>
            <a:cxnSpLocks/>
          </p:cNvCxnSpPr>
          <p:nvPr/>
        </p:nvCxnSpPr>
        <p:spPr>
          <a:xfrm>
            <a:off x="8261116" y="3459997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4E2721D-6C73-584F-82C9-0E20B1633804}"/>
              </a:ext>
            </a:extLst>
          </p:cNvPr>
          <p:cNvSpPr txBox="1"/>
          <p:nvPr/>
        </p:nvSpPr>
        <p:spPr>
          <a:xfrm>
            <a:off x="349678" y="1013253"/>
            <a:ext cx="10968172" cy="84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6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Цель</a:t>
            </a: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создание системы обращения с открытыми данными, соответствующей международным стандартам и требованиям законодательства РФ</a:t>
            </a:r>
          </a:p>
        </p:txBody>
      </p: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id="{32E8FEC5-8649-124A-A63C-3D3886323CAB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20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41914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1392060" y="503264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Стратегические проекты и ядерные направления</a:t>
            </a:r>
          </a:p>
        </p:txBody>
      </p:sp>
      <p:sp>
        <p:nvSpPr>
          <p:cNvPr id="44" name="Rectangle: Rounded Corners 21">
            <a:extLst>
              <a:ext uri="{FF2B5EF4-FFF2-40B4-BE49-F238E27FC236}">
                <a16:creationId xmlns:a16="http://schemas.microsoft.com/office/drawing/2014/main" id="{1644E1AB-C203-9E4C-99E7-64C4B091359A}"/>
              </a:ext>
            </a:extLst>
          </p:cNvPr>
          <p:cNvSpPr/>
          <p:nvPr/>
        </p:nvSpPr>
        <p:spPr>
          <a:xfrm>
            <a:off x="9891597" y="1445806"/>
            <a:ext cx="1980000" cy="5395740"/>
          </a:xfrm>
          <a:prstGeom prst="roundRect">
            <a:avLst>
              <a:gd name="adj" fmla="val 11188"/>
            </a:avLst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Rectangle: Rounded Corners 21">
            <a:extLst>
              <a:ext uri="{FF2B5EF4-FFF2-40B4-BE49-F238E27FC236}">
                <a16:creationId xmlns:a16="http://schemas.microsoft.com/office/drawing/2014/main" id="{58199715-AE4C-8E4A-8141-9438C3DDEAC3}"/>
              </a:ext>
            </a:extLst>
          </p:cNvPr>
          <p:cNvSpPr/>
          <p:nvPr/>
        </p:nvSpPr>
        <p:spPr>
          <a:xfrm>
            <a:off x="7519257" y="1445805"/>
            <a:ext cx="1980000" cy="539574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Rectangle: Rounded Corners 21">
            <a:extLst>
              <a:ext uri="{FF2B5EF4-FFF2-40B4-BE49-F238E27FC236}">
                <a16:creationId xmlns:a16="http://schemas.microsoft.com/office/drawing/2014/main" id="{9E132D2A-84AE-F845-9485-58F53980D7D4}"/>
              </a:ext>
            </a:extLst>
          </p:cNvPr>
          <p:cNvSpPr/>
          <p:nvPr/>
        </p:nvSpPr>
        <p:spPr>
          <a:xfrm>
            <a:off x="5160589" y="1330565"/>
            <a:ext cx="1980000" cy="551098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Rectangle: Rounded Corners 21">
            <a:extLst>
              <a:ext uri="{FF2B5EF4-FFF2-40B4-BE49-F238E27FC236}">
                <a16:creationId xmlns:a16="http://schemas.microsoft.com/office/drawing/2014/main" id="{F187A238-F765-E646-91DC-5177B69EE24C}"/>
              </a:ext>
            </a:extLst>
          </p:cNvPr>
          <p:cNvSpPr/>
          <p:nvPr/>
        </p:nvSpPr>
        <p:spPr>
          <a:xfrm>
            <a:off x="2787251" y="1347019"/>
            <a:ext cx="1980000" cy="5510981"/>
          </a:xfrm>
          <a:prstGeom prst="roundRect">
            <a:avLst>
              <a:gd name="adj" fmla="val 11188"/>
            </a:avLst>
          </a:prstGeom>
          <a:solidFill>
            <a:schemeClr val="bg1">
              <a:lumMod val="8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Rectangle: Rounded Corners 22">
            <a:extLst>
              <a:ext uri="{FF2B5EF4-FFF2-40B4-BE49-F238E27FC236}">
                <a16:creationId xmlns:a16="http://schemas.microsoft.com/office/drawing/2014/main" id="{E226430E-D4DD-9C48-AE8E-23DD3605F49E}"/>
              </a:ext>
            </a:extLst>
          </p:cNvPr>
          <p:cNvSpPr/>
          <p:nvPr/>
        </p:nvSpPr>
        <p:spPr>
          <a:xfrm>
            <a:off x="5166059" y="1214119"/>
            <a:ext cx="1980000" cy="466928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Приборостроение</a:t>
            </a:r>
          </a:p>
        </p:txBody>
      </p:sp>
      <p:sp>
        <p:nvSpPr>
          <p:cNvPr id="50" name="Rectangle: Rounded Corners 23">
            <a:extLst>
              <a:ext uri="{FF2B5EF4-FFF2-40B4-BE49-F238E27FC236}">
                <a16:creationId xmlns:a16="http://schemas.microsoft.com/office/drawing/2014/main" id="{44A2C837-3F64-2249-8784-3383626EC1A3}"/>
              </a:ext>
            </a:extLst>
          </p:cNvPr>
          <p:cNvSpPr/>
          <p:nvPr/>
        </p:nvSpPr>
        <p:spPr>
          <a:xfrm>
            <a:off x="9886512" y="1214119"/>
            <a:ext cx="1980000" cy="466928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Глобальные проблемы современности</a:t>
            </a:r>
          </a:p>
        </p:txBody>
      </p:sp>
      <p:sp>
        <p:nvSpPr>
          <p:cNvPr id="51" name="Rectangle: Rounded Corners 24">
            <a:extLst>
              <a:ext uri="{FF2B5EF4-FFF2-40B4-BE49-F238E27FC236}">
                <a16:creationId xmlns:a16="http://schemas.microsoft.com/office/drawing/2014/main" id="{DE81305D-E788-7742-A8A6-746B6C34D2DF}"/>
              </a:ext>
            </a:extLst>
          </p:cNvPr>
          <p:cNvSpPr/>
          <p:nvPr/>
        </p:nvSpPr>
        <p:spPr>
          <a:xfrm>
            <a:off x="7522098" y="1214119"/>
            <a:ext cx="1980000" cy="466928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 и ИИ</a:t>
            </a:r>
          </a:p>
        </p:txBody>
      </p:sp>
      <p:sp>
        <p:nvSpPr>
          <p:cNvPr id="52" name="Rectangle: Rounded Corners 28">
            <a:extLst>
              <a:ext uri="{FF2B5EF4-FFF2-40B4-BE49-F238E27FC236}">
                <a16:creationId xmlns:a16="http://schemas.microsoft.com/office/drawing/2014/main" id="{1BA8CF88-5499-EE4A-883C-987F8D6BCC93}"/>
              </a:ext>
            </a:extLst>
          </p:cNvPr>
          <p:cNvSpPr/>
          <p:nvPr/>
        </p:nvSpPr>
        <p:spPr>
          <a:xfrm>
            <a:off x="401860" y="1143986"/>
            <a:ext cx="1593306" cy="630449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Ядерные направления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07A1CB-12CB-2F44-B01D-8EC9EA720087}"/>
              </a:ext>
            </a:extLst>
          </p:cNvPr>
          <p:cNvSpPr txBox="1"/>
          <p:nvPr/>
        </p:nvSpPr>
        <p:spPr>
          <a:xfrm>
            <a:off x="2757692" y="1682411"/>
            <a:ext cx="205545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CAGR*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публикаций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университете </a:t>
            </a:r>
            <a:b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2015 - 2019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45,3%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рынка –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трлн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2040 году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9E217C8-403A-C144-A3E3-7CEAFBBD78D5}"/>
              </a:ext>
            </a:extLst>
          </p:cNvPr>
          <p:cNvSpPr txBox="1"/>
          <p:nvPr/>
        </p:nvSpPr>
        <p:spPr>
          <a:xfrm>
            <a:off x="5101409" y="1699103"/>
            <a:ext cx="2086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08000" indent="-108000">
              <a:buFont typeface="Arial" panose="020B0604020202020204" pitchFamily="34" charset="0"/>
              <a:buChar char="•"/>
              <a:defRPr sz="11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CAGR </a:t>
            </a:r>
            <a:r>
              <a:rPr lang="ru-RU" dirty="0"/>
              <a:t>публикаций</a:t>
            </a:r>
            <a:r>
              <a:rPr lang="en-US" dirty="0"/>
              <a:t> </a:t>
            </a:r>
            <a:r>
              <a:rPr lang="ru-RU" dirty="0"/>
              <a:t>в университете</a:t>
            </a:r>
            <a:br>
              <a:rPr lang="ru-RU" dirty="0"/>
            </a:br>
            <a:r>
              <a:rPr lang="en-US" dirty="0"/>
              <a:t>2015 – 2019 </a:t>
            </a:r>
            <a:r>
              <a:rPr lang="ru-RU" dirty="0"/>
              <a:t>– 52,4%</a:t>
            </a:r>
          </a:p>
          <a:p>
            <a:r>
              <a:rPr lang="ru-RU" dirty="0"/>
              <a:t>Объем рынка* –</a:t>
            </a:r>
            <a:r>
              <a:rPr lang="en-US" dirty="0"/>
              <a:t> 160-260</a:t>
            </a:r>
            <a:r>
              <a:rPr lang="ru-RU" dirty="0"/>
              <a:t> млрд </a:t>
            </a:r>
            <a:r>
              <a:rPr lang="en-US" dirty="0"/>
              <a:t>$ </a:t>
            </a:r>
            <a:r>
              <a:rPr lang="ru-RU" dirty="0"/>
              <a:t>к 2026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0E2140-7D8C-C640-B01F-A41A735BD81D}"/>
              </a:ext>
            </a:extLst>
          </p:cNvPr>
          <p:cNvSpPr txBox="1"/>
          <p:nvPr/>
        </p:nvSpPr>
        <p:spPr>
          <a:xfrm>
            <a:off x="7488037" y="1699103"/>
            <a:ext cx="20189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08000" indent="-108000">
              <a:buFont typeface="Arial" panose="020B0604020202020204" pitchFamily="34" charset="0"/>
              <a:buChar char="•"/>
              <a:defRPr sz="11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CAGR </a:t>
            </a:r>
            <a:r>
              <a:rPr lang="ru-RU" dirty="0"/>
              <a:t>публикаций</a:t>
            </a:r>
            <a:r>
              <a:rPr lang="en-US" dirty="0"/>
              <a:t> </a:t>
            </a:r>
            <a:r>
              <a:rPr lang="ru-RU" dirty="0"/>
              <a:t>в университете </a:t>
            </a:r>
            <a:r>
              <a:rPr lang="en-US" dirty="0"/>
              <a:t>2015 – 2019 </a:t>
            </a:r>
            <a:r>
              <a:rPr lang="ru-RU" dirty="0"/>
              <a:t>– 43,2%</a:t>
            </a:r>
          </a:p>
          <a:p>
            <a:r>
              <a:rPr lang="ru-RU" dirty="0"/>
              <a:t>Потенциал рынка – 15,7 трлн </a:t>
            </a:r>
            <a:r>
              <a:rPr lang="en-US" dirty="0"/>
              <a:t>$ </a:t>
            </a:r>
            <a:r>
              <a:rPr lang="ru-RU" dirty="0"/>
              <a:t>к 20</a:t>
            </a:r>
            <a:r>
              <a:rPr lang="en-US" dirty="0"/>
              <a:t>30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890267D-8176-844D-B42E-0168AA37FAC1}"/>
              </a:ext>
            </a:extLst>
          </p:cNvPr>
          <p:cNvSpPr txBox="1"/>
          <p:nvPr/>
        </p:nvSpPr>
        <p:spPr>
          <a:xfrm>
            <a:off x="9877924" y="1699308"/>
            <a:ext cx="20641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08000" indent="-108000">
              <a:buFont typeface="Arial" panose="020B0604020202020204" pitchFamily="34" charset="0"/>
              <a:buChar char="•"/>
              <a:defRPr sz="11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CAGR </a:t>
            </a:r>
            <a:r>
              <a:rPr lang="ru-RU" dirty="0"/>
              <a:t>публикаций</a:t>
            </a:r>
            <a:r>
              <a:rPr lang="en-US" dirty="0"/>
              <a:t> </a:t>
            </a:r>
            <a:r>
              <a:rPr lang="ru-RU" dirty="0"/>
              <a:t>в университете </a:t>
            </a:r>
            <a:r>
              <a:rPr lang="en-US" dirty="0"/>
              <a:t>2015 – 2019 </a:t>
            </a:r>
            <a:r>
              <a:rPr lang="ru-RU" dirty="0"/>
              <a:t>– 48,6%</a:t>
            </a:r>
          </a:p>
          <a:p>
            <a:r>
              <a:rPr lang="ru-RU" dirty="0"/>
              <a:t>Потенциал инвестиции в </a:t>
            </a:r>
            <a:r>
              <a:rPr lang="en-US" dirty="0"/>
              <a:t>ESG</a:t>
            </a:r>
            <a:r>
              <a:rPr lang="ru-RU" dirty="0"/>
              <a:t>– 1 </a:t>
            </a:r>
            <a:r>
              <a:rPr lang="ru-RU" dirty="0" err="1"/>
              <a:t>трнл</a:t>
            </a:r>
            <a:r>
              <a:rPr lang="ru-RU" dirty="0"/>
              <a:t> </a:t>
            </a:r>
            <a:r>
              <a:rPr lang="en-US" dirty="0"/>
              <a:t>$ </a:t>
            </a:r>
            <a:r>
              <a:rPr lang="ru-RU" dirty="0"/>
              <a:t>к 2030 </a:t>
            </a:r>
          </a:p>
        </p:txBody>
      </p:sp>
      <p:sp>
        <p:nvSpPr>
          <p:cNvPr id="61" name="Rectangle: Rounded Corners 14">
            <a:extLst>
              <a:ext uri="{FF2B5EF4-FFF2-40B4-BE49-F238E27FC236}">
                <a16:creationId xmlns:a16="http://schemas.microsoft.com/office/drawing/2014/main" id="{E60DC6E8-279D-9946-AEBA-B012C633EC1B}"/>
              </a:ext>
            </a:extLst>
          </p:cNvPr>
          <p:cNvSpPr/>
          <p:nvPr/>
        </p:nvSpPr>
        <p:spPr>
          <a:xfrm>
            <a:off x="401860" y="1988548"/>
            <a:ext cx="1849727" cy="630000"/>
          </a:xfrm>
          <a:prstGeom prst="roundRect">
            <a:avLst>
              <a:gd name="adj" fmla="val 11188"/>
            </a:avLst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Стратегические проекты вуза</a:t>
            </a:r>
          </a:p>
        </p:txBody>
      </p:sp>
      <p:cxnSp>
        <p:nvCxnSpPr>
          <p:cNvPr id="66" name="Straight Arrow Connector 35">
            <a:extLst>
              <a:ext uri="{FF2B5EF4-FFF2-40B4-BE49-F238E27FC236}">
                <a16:creationId xmlns:a16="http://schemas.microsoft.com/office/drawing/2014/main" id="{1A48825C-E37D-0F47-B28C-47F0D14325B4}"/>
              </a:ext>
            </a:extLst>
          </p:cNvPr>
          <p:cNvCxnSpPr>
            <a:cxnSpLocks/>
            <a:stCxn id="52" idx="3"/>
            <a:endCxn id="78" idx="1"/>
          </p:cNvCxnSpPr>
          <p:nvPr/>
        </p:nvCxnSpPr>
        <p:spPr>
          <a:xfrm flipV="1">
            <a:off x="1995166" y="1445805"/>
            <a:ext cx="800251" cy="134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99888F5-B588-5A49-A3F5-44E7610AF55A}"/>
              </a:ext>
            </a:extLst>
          </p:cNvPr>
          <p:cNvSpPr txBox="1"/>
          <p:nvPr/>
        </p:nvSpPr>
        <p:spPr>
          <a:xfrm>
            <a:off x="2772921" y="2616829"/>
            <a:ext cx="2358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Источник:</a:t>
            </a:r>
            <a:r>
              <a:rPr lang="en-US" sz="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Morgan Stanley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A0BF674-8AC6-E942-B03C-349DC6664361}"/>
              </a:ext>
            </a:extLst>
          </p:cNvPr>
          <p:cNvSpPr txBox="1"/>
          <p:nvPr/>
        </p:nvSpPr>
        <p:spPr>
          <a:xfrm>
            <a:off x="5166146" y="2622396"/>
            <a:ext cx="2678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Источник:</a:t>
            </a:r>
            <a:r>
              <a:rPr lang="en-US" dirty="0"/>
              <a:t> BCG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5D0A8EB-D8F6-4E4A-8147-113193FD00B0}"/>
              </a:ext>
            </a:extLst>
          </p:cNvPr>
          <p:cNvSpPr txBox="1"/>
          <p:nvPr/>
        </p:nvSpPr>
        <p:spPr>
          <a:xfrm>
            <a:off x="7520624" y="2622127"/>
            <a:ext cx="2184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Источник:</a:t>
            </a:r>
            <a:r>
              <a:rPr lang="en-US" dirty="0"/>
              <a:t> PwC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9586FF-9553-CC44-AC3C-E18BDA3E1560}"/>
              </a:ext>
            </a:extLst>
          </p:cNvPr>
          <p:cNvSpPr txBox="1"/>
          <p:nvPr/>
        </p:nvSpPr>
        <p:spPr>
          <a:xfrm>
            <a:off x="9877924" y="2643761"/>
            <a:ext cx="1493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Источник:</a:t>
            </a:r>
            <a:r>
              <a:rPr lang="en-US" dirty="0"/>
              <a:t> CNBC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FEA375-75FD-904B-956F-BA0DAFCEAC9D}"/>
              </a:ext>
            </a:extLst>
          </p:cNvPr>
          <p:cNvSpPr txBox="1"/>
          <p:nvPr/>
        </p:nvSpPr>
        <p:spPr>
          <a:xfrm>
            <a:off x="154335" y="6589360"/>
            <a:ext cx="52821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*CAGR -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совокупный среднегодовой темп роста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Rectangle: Rounded Corners 21">
            <a:extLst>
              <a:ext uri="{FF2B5EF4-FFF2-40B4-BE49-F238E27FC236}">
                <a16:creationId xmlns:a16="http://schemas.microsoft.com/office/drawing/2014/main" id="{9B9C4547-BDE1-094C-A218-967E10C9BC59}"/>
              </a:ext>
            </a:extLst>
          </p:cNvPr>
          <p:cNvSpPr/>
          <p:nvPr/>
        </p:nvSpPr>
        <p:spPr>
          <a:xfrm>
            <a:off x="2795417" y="1214119"/>
            <a:ext cx="1980000" cy="463372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Аэрокосмос</a:t>
            </a:r>
          </a:p>
        </p:txBody>
      </p:sp>
      <p:cxnSp>
        <p:nvCxnSpPr>
          <p:cNvPr id="84" name="Straight Arrow Connector 35">
            <a:extLst>
              <a:ext uri="{FF2B5EF4-FFF2-40B4-BE49-F238E27FC236}">
                <a16:creationId xmlns:a16="http://schemas.microsoft.com/office/drawing/2014/main" id="{0960BF84-B09E-DF45-B42F-5C81B1041A6D}"/>
              </a:ext>
            </a:extLst>
          </p:cNvPr>
          <p:cNvCxnSpPr>
            <a:cxnSpLocks/>
          </p:cNvCxnSpPr>
          <p:nvPr/>
        </p:nvCxnSpPr>
        <p:spPr>
          <a:xfrm>
            <a:off x="1346436" y="2618548"/>
            <a:ext cx="0" cy="2615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16">
            <a:extLst>
              <a:ext uri="{FF2B5EF4-FFF2-40B4-BE49-F238E27FC236}">
                <a16:creationId xmlns:a16="http://schemas.microsoft.com/office/drawing/2014/main" id="{7D648912-EAD5-D244-ACCE-B966A602ADC9}"/>
              </a:ext>
            </a:extLst>
          </p:cNvPr>
          <p:cNvSpPr/>
          <p:nvPr/>
        </p:nvSpPr>
        <p:spPr>
          <a:xfrm>
            <a:off x="416623" y="3298896"/>
            <a:ext cx="11464495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Инженерная школа 2.0</a:t>
            </a:r>
          </a:p>
        </p:txBody>
      </p:sp>
      <p:sp>
        <p:nvSpPr>
          <p:cNvPr id="65" name="Rectangle: Rounded Corners 25">
            <a:extLst>
              <a:ext uri="{FF2B5EF4-FFF2-40B4-BE49-F238E27FC236}">
                <a16:creationId xmlns:a16="http://schemas.microsoft.com/office/drawing/2014/main" id="{8B5BF7C4-7B73-6747-84DF-A55D681082ED}"/>
              </a:ext>
            </a:extLst>
          </p:cNvPr>
          <p:cNvSpPr/>
          <p:nvPr/>
        </p:nvSpPr>
        <p:spPr>
          <a:xfrm>
            <a:off x="420545" y="4101252"/>
            <a:ext cx="11464494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Цифровой университет</a:t>
            </a:r>
          </a:p>
        </p:txBody>
      </p:sp>
      <p:sp>
        <p:nvSpPr>
          <p:cNvPr id="62" name="Rectangle: Rounded Corners 15">
            <a:extLst>
              <a:ext uri="{FF2B5EF4-FFF2-40B4-BE49-F238E27FC236}">
                <a16:creationId xmlns:a16="http://schemas.microsoft.com/office/drawing/2014/main" id="{A7F1F392-B465-F249-B020-8CE6942A5424}"/>
              </a:ext>
            </a:extLst>
          </p:cNvPr>
          <p:cNvSpPr/>
          <p:nvPr/>
        </p:nvSpPr>
        <p:spPr>
          <a:xfrm>
            <a:off x="414879" y="2883960"/>
            <a:ext cx="11459253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Aerospace R&amp;D Centre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id="{6ED71D3C-F213-144E-9FF7-F332A00FC64C}"/>
              </a:ext>
            </a:extLst>
          </p:cNvPr>
          <p:cNvSpPr/>
          <p:nvPr/>
        </p:nvSpPr>
        <p:spPr>
          <a:xfrm>
            <a:off x="409638" y="3703347"/>
            <a:ext cx="9105322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 </a:t>
            </a:r>
            <a:r>
              <a:rPr lang="en-US" sz="1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Skills</a:t>
            </a:r>
            <a:endParaRPr lang="ru-RU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2" name="Rectangle: Rounded Corners 26">
            <a:extLst>
              <a:ext uri="{FF2B5EF4-FFF2-40B4-BE49-F238E27FC236}">
                <a16:creationId xmlns:a16="http://schemas.microsoft.com/office/drawing/2014/main" id="{4436D864-6F22-0243-8FC9-5D0A02390D7F}"/>
              </a:ext>
            </a:extLst>
          </p:cNvPr>
          <p:cNvSpPr/>
          <p:nvPr/>
        </p:nvSpPr>
        <p:spPr>
          <a:xfrm>
            <a:off x="401860" y="4499645"/>
            <a:ext cx="11499108" cy="360000"/>
          </a:xfrm>
          <a:prstGeom prst="roundRect">
            <a:avLst>
              <a:gd name="adj" fmla="val 11188"/>
            </a:avLst>
          </a:prstGeom>
          <a:solidFill>
            <a:srgbClr val="55BFF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GoUP – </a:t>
            </a:r>
            <a:r>
              <a:rPr lang="ru-RU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твой опыт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158A163-5EA5-9A48-A1EE-510948CEDBDA}"/>
              </a:ext>
            </a:extLst>
          </p:cNvPr>
          <p:cNvSpPr/>
          <p:nvPr/>
        </p:nvSpPr>
        <p:spPr>
          <a:xfrm>
            <a:off x="2787252" y="2884123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693C96DC-9FBD-E54A-BCA6-04FDBD1D8163}"/>
              </a:ext>
            </a:extLst>
          </p:cNvPr>
          <p:cNvSpPr/>
          <p:nvPr/>
        </p:nvSpPr>
        <p:spPr>
          <a:xfrm>
            <a:off x="5175275" y="2884123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9C930FA1-9E5E-8E4E-A387-DE93CCD7CC03}"/>
              </a:ext>
            </a:extLst>
          </p:cNvPr>
          <p:cNvSpPr/>
          <p:nvPr/>
        </p:nvSpPr>
        <p:spPr>
          <a:xfrm>
            <a:off x="7531912" y="2884123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B2BE04EB-A971-8048-83D9-60236388EDAD}"/>
              </a:ext>
            </a:extLst>
          </p:cNvPr>
          <p:cNvSpPr/>
          <p:nvPr/>
        </p:nvSpPr>
        <p:spPr>
          <a:xfrm>
            <a:off x="5164209" y="3290867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9F91B76-81BD-6941-8A74-08E3B17C6A4C}"/>
              </a:ext>
            </a:extLst>
          </p:cNvPr>
          <p:cNvSpPr/>
          <p:nvPr/>
        </p:nvSpPr>
        <p:spPr>
          <a:xfrm>
            <a:off x="7542072" y="3290867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2E80DD5A-5AD6-8C40-97D0-D333AD98F60A}"/>
              </a:ext>
            </a:extLst>
          </p:cNvPr>
          <p:cNvSpPr/>
          <p:nvPr/>
        </p:nvSpPr>
        <p:spPr>
          <a:xfrm>
            <a:off x="9888549" y="3290867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E55B80F-EE70-2744-87DE-7F08C4AECFF1}"/>
              </a:ext>
            </a:extLst>
          </p:cNvPr>
          <p:cNvSpPr/>
          <p:nvPr/>
        </p:nvSpPr>
        <p:spPr>
          <a:xfrm>
            <a:off x="9901118" y="4499645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93ACBCCB-3212-B343-8146-E7203C90AF33}"/>
              </a:ext>
            </a:extLst>
          </p:cNvPr>
          <p:cNvSpPr/>
          <p:nvPr/>
        </p:nvSpPr>
        <p:spPr>
          <a:xfrm>
            <a:off x="2787251" y="3707205"/>
            <a:ext cx="1980000" cy="36000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B74E1-22D4-0548-BDE6-BA2D0E5E2C9F}"/>
              </a:ext>
            </a:extLst>
          </p:cNvPr>
          <p:cNvSpPr txBox="1"/>
          <p:nvPr/>
        </p:nvSpPr>
        <p:spPr>
          <a:xfrm>
            <a:off x="2846780" y="4939767"/>
            <a:ext cx="1877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Аэронет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нового кластера в сфере передовых аэрокосмических решений </a:t>
            </a:r>
            <a:b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новой специализации для </a:t>
            </a:r>
            <a:b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Санкт-Петербурга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2E0832D-C824-3D47-BED0-7A2F3B419959}"/>
              </a:ext>
            </a:extLst>
          </p:cNvPr>
          <p:cNvSpPr txBox="1"/>
          <p:nvPr/>
        </p:nvSpPr>
        <p:spPr>
          <a:xfrm>
            <a:off x="645900" y="5360987"/>
            <a:ext cx="18014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Внешние эффекты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9FFBEE-B091-3146-989C-196C1CF617DE}"/>
              </a:ext>
            </a:extLst>
          </p:cNvPr>
          <p:cNvSpPr txBox="1"/>
          <p:nvPr/>
        </p:nvSpPr>
        <p:spPr>
          <a:xfrm>
            <a:off x="5222982" y="4939767"/>
            <a:ext cx="19477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Технет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1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Эдунет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новой модели инженерной подготовки –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STEEM*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*Science, Technology, Engineering, Entrepreneurship, Mathematic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9355AB3-7C66-904C-91F5-1ECBA6C17669}"/>
              </a:ext>
            </a:extLst>
          </p:cNvPr>
          <p:cNvSpPr txBox="1"/>
          <p:nvPr/>
        </p:nvSpPr>
        <p:spPr>
          <a:xfrm>
            <a:off x="7583275" y="4914581"/>
            <a:ext cx="18772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err="1">
                <a:latin typeface="Verdana" panose="020B0604030504040204" pitchFamily="34" charset="0"/>
                <a:ea typeface="Verdana" panose="020B0604030504040204" pitchFamily="34" charset="0"/>
                <a:cs typeface="Roboto" panose="02000000000000000000" pitchFamily="2" charset="0"/>
              </a:rPr>
              <a:t>Сейфнет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рабочей группе стандарта 6G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Элементы искусственного интеллекта в образовании, цифровые портфолио</a:t>
            </a:r>
          </a:p>
          <a:p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A1BF8C2-FFAF-C64D-B1CA-A61CB933B3F7}"/>
              </a:ext>
            </a:extLst>
          </p:cNvPr>
          <p:cNvSpPr txBox="1"/>
          <p:nvPr/>
        </p:nvSpPr>
        <p:spPr>
          <a:xfrm>
            <a:off x="9863239" y="4896589"/>
            <a:ext cx="20685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Хоумнет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Последняя миля – подготовка к гибкому рынку труда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Среда развития талантов с элементами дополненной реальности</a:t>
            </a:r>
          </a:p>
        </p:txBody>
      </p:sp>
      <p:pic>
        <p:nvPicPr>
          <p:cNvPr id="119" name="Объект 7" descr="Циклическая блок-схема">
            <a:extLst>
              <a:ext uri="{FF2B5EF4-FFF2-40B4-BE49-F238E27FC236}">
                <a16:creationId xmlns:a16="http://schemas.microsoft.com/office/drawing/2014/main" id="{2AC5A444-FB77-4E4C-8F0B-D4C346FD3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6469" y="242887"/>
            <a:ext cx="693807" cy="693807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54" name="Номер слайда 2">
            <a:extLst>
              <a:ext uri="{FF2B5EF4-FFF2-40B4-BE49-F238E27FC236}">
                <a16:creationId xmlns:a16="http://schemas.microsoft.com/office/drawing/2014/main" id="{8E1F884D-6FD0-DC4B-8E9F-3B1D038C44CE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21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0186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360181" y="1320085"/>
            <a:ext cx="1581880" cy="88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Консорциум</a:t>
            </a:r>
            <a:b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</a:br>
            <a:r>
              <a:rPr lang="en-US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«</a:t>
            </a:r>
            <a:r>
              <a:rPr lang="en-US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Generation </a:t>
            </a: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/>
            </a:r>
            <a:b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</a:b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«</a:t>
            </a:r>
            <a:r>
              <a:rPr lang="en-US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Aerospace</a:t>
            </a: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»</a:t>
            </a:r>
            <a:r>
              <a:rPr lang="en-US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 </a:t>
            </a:r>
            <a:br>
              <a:rPr lang="en-US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</a:br>
            <a:endParaRPr lang="ru-RU" sz="1200" b="1" dirty="0">
              <a:solidFill>
                <a:srgbClr val="2567B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95" y="392788"/>
            <a:ext cx="521001" cy="521001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8F96669C-AB9D-9F41-BA6A-058F2FE47DB9}"/>
              </a:ext>
            </a:extLst>
          </p:cNvPr>
          <p:cNvSpPr txBox="1">
            <a:spLocks/>
          </p:cNvSpPr>
          <p:nvPr/>
        </p:nvSpPr>
        <p:spPr>
          <a:xfrm>
            <a:off x="1401840" y="523152"/>
            <a:ext cx="3981803" cy="320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Aerospace Research &amp; Design Centre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0C4E14-E8F6-404D-93D1-CE9A6F141D81}"/>
              </a:ext>
            </a:extLst>
          </p:cNvPr>
          <p:cNvSpPr/>
          <p:nvPr/>
        </p:nvSpPr>
        <p:spPr>
          <a:xfrm>
            <a:off x="752330" y="1376620"/>
            <a:ext cx="9147922" cy="601550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EA3E36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C399709-7466-024D-A741-2A47A2DC632A}"/>
              </a:ext>
            </a:extLst>
          </p:cNvPr>
          <p:cNvSpPr/>
          <p:nvPr/>
        </p:nvSpPr>
        <p:spPr>
          <a:xfrm>
            <a:off x="752331" y="2188219"/>
            <a:ext cx="1462545" cy="1767250"/>
          </a:xfrm>
          <a:prstGeom prst="rect">
            <a:avLst/>
          </a:prstGeom>
          <a:solidFill>
            <a:srgbClr val="1E5BAC"/>
          </a:solidFill>
          <a:ln>
            <a:solidFill>
              <a:srgbClr val="041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EE5160C-BDE7-0645-B572-DA3F512DF565}"/>
              </a:ext>
            </a:extLst>
          </p:cNvPr>
          <p:cNvSpPr/>
          <p:nvPr/>
        </p:nvSpPr>
        <p:spPr>
          <a:xfrm>
            <a:off x="4304480" y="2188220"/>
            <a:ext cx="1974903" cy="839900"/>
          </a:xfrm>
          <a:prstGeom prst="rect">
            <a:avLst/>
          </a:prstGeom>
          <a:solidFill>
            <a:srgbClr val="1E5BAC"/>
          </a:solidFill>
          <a:ln>
            <a:solidFill>
              <a:srgbClr val="041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41A7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9E91D44-EFC7-D74B-A48B-DA8041004BB4}"/>
              </a:ext>
            </a:extLst>
          </p:cNvPr>
          <p:cNvSpPr/>
          <p:nvPr/>
        </p:nvSpPr>
        <p:spPr>
          <a:xfrm>
            <a:off x="6512641" y="2647822"/>
            <a:ext cx="1686617" cy="391648"/>
          </a:xfrm>
          <a:prstGeom prst="rect">
            <a:avLst/>
          </a:prstGeom>
          <a:noFill/>
          <a:ln>
            <a:solidFill>
              <a:srgbClr val="256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0B0C238-486B-F04B-AC5F-A192A0E1E81E}"/>
              </a:ext>
            </a:extLst>
          </p:cNvPr>
          <p:cNvSpPr/>
          <p:nvPr/>
        </p:nvSpPr>
        <p:spPr>
          <a:xfrm>
            <a:off x="2442319" y="3104219"/>
            <a:ext cx="5756937" cy="391648"/>
          </a:xfrm>
          <a:prstGeom prst="rect">
            <a:avLst/>
          </a:prstGeom>
          <a:noFill/>
          <a:ln>
            <a:solidFill>
              <a:srgbClr val="256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F76FDDB-8D85-1E42-95C9-FBFE146F807C}"/>
              </a:ext>
            </a:extLst>
          </p:cNvPr>
          <p:cNvSpPr/>
          <p:nvPr/>
        </p:nvSpPr>
        <p:spPr>
          <a:xfrm>
            <a:off x="2442319" y="3563821"/>
            <a:ext cx="5756937" cy="391648"/>
          </a:xfrm>
          <a:prstGeom prst="rect">
            <a:avLst/>
          </a:prstGeom>
          <a:noFill/>
          <a:ln>
            <a:solidFill>
              <a:srgbClr val="256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3C1DBDE-8DFB-784F-8DD6-87E1DD241649}"/>
              </a:ext>
            </a:extLst>
          </p:cNvPr>
          <p:cNvSpPr/>
          <p:nvPr/>
        </p:nvSpPr>
        <p:spPr>
          <a:xfrm>
            <a:off x="2442319" y="2188219"/>
            <a:ext cx="1628904" cy="391648"/>
          </a:xfrm>
          <a:prstGeom prst="rect">
            <a:avLst/>
          </a:prstGeom>
          <a:noFill/>
          <a:ln>
            <a:solidFill>
              <a:srgbClr val="256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D7FB657-F785-F940-8438-9529988FE4D5}"/>
              </a:ext>
            </a:extLst>
          </p:cNvPr>
          <p:cNvSpPr/>
          <p:nvPr/>
        </p:nvSpPr>
        <p:spPr>
          <a:xfrm>
            <a:off x="2442319" y="2647822"/>
            <a:ext cx="1628904" cy="391648"/>
          </a:xfrm>
          <a:prstGeom prst="rect">
            <a:avLst/>
          </a:prstGeom>
          <a:noFill/>
          <a:ln>
            <a:solidFill>
              <a:srgbClr val="256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8A060-5193-B14A-B57B-DA4029010CFF}"/>
              </a:ext>
            </a:extLst>
          </p:cNvPr>
          <p:cNvSpPr txBox="1"/>
          <p:nvPr/>
        </p:nvSpPr>
        <p:spPr>
          <a:xfrm>
            <a:off x="885574" y="1587051"/>
            <a:ext cx="9014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Текущие: </a:t>
            </a:r>
            <a:r>
              <a: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CCSDS, </a:t>
            </a:r>
            <a:r>
              <a:rPr lang="en-US" sz="1100" dirty="0" err="1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SpaceWire</a:t>
            </a:r>
            <a:r>
              <a: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1100" dirty="0" err="1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SpaceFibre</a:t>
            </a:r>
            <a:r>
              <a:rPr lang="en-US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ARTEMIS, </a:t>
            </a:r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 платформа «ТП НИСС»</a:t>
            </a:r>
          </a:p>
          <a:p>
            <a:pPr algn="ctr"/>
            <a:r>
              <a:rPr lang="ru-RU" sz="1100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Планируемые: Межд. Федерация Астронавтики, «Полезная нагрузка летательных аппаратов» (на базе ГУАП)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19F49-5F1C-CA40-B4BE-4B09AE10DF00}"/>
              </a:ext>
            </a:extLst>
          </p:cNvPr>
          <p:cNvSpPr txBox="1"/>
          <p:nvPr/>
        </p:nvSpPr>
        <p:spPr>
          <a:xfrm>
            <a:off x="4310291" y="2296118"/>
            <a:ext cx="1969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105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esearch</a:t>
            </a:r>
            <a: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Design</a:t>
            </a:r>
            <a:endParaRPr lang="ru-RU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F683F-9730-0A4D-9902-F934AF728E67}"/>
              </a:ext>
            </a:extLst>
          </p:cNvPr>
          <p:cNvSpPr txBox="1"/>
          <p:nvPr/>
        </p:nvSpPr>
        <p:spPr>
          <a:xfrm>
            <a:off x="4389985" y="2590416"/>
            <a:ext cx="179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2021: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5 проектов</a:t>
            </a:r>
          </a:p>
          <a:p>
            <a:pPr lvl="0" algn="ctr">
              <a:buClr>
                <a:srgbClr val="000000"/>
              </a:buClr>
            </a:pPr>
            <a:r>
              <a:rPr lang="en-US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</a:t>
            </a:r>
            <a:r>
              <a:rPr lang="ru-RU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30</a:t>
            </a:r>
            <a:r>
              <a:rPr lang="en-US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: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30</a:t>
            </a:r>
            <a:r>
              <a:rPr lang="en-US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проектов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BE5846-6D43-8E42-8CC2-43AD86054A2C}"/>
              </a:ext>
            </a:extLst>
          </p:cNvPr>
          <p:cNvSpPr txBox="1"/>
          <p:nvPr/>
        </p:nvSpPr>
        <p:spPr>
          <a:xfrm>
            <a:off x="2442319" y="3190311"/>
            <a:ext cx="575693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Трансфер практических навыков и опыта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37CCE9-8C42-3744-9338-D89224A1F772}"/>
              </a:ext>
            </a:extLst>
          </p:cNvPr>
          <p:cNvSpPr txBox="1"/>
          <p:nvPr/>
        </p:nvSpPr>
        <p:spPr>
          <a:xfrm>
            <a:off x="2442319" y="3666267"/>
            <a:ext cx="5756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Молодые инженеры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CA49A9-7619-F54A-B18B-E2A8244C4D90}"/>
              </a:ext>
            </a:extLst>
          </p:cNvPr>
          <p:cNvSpPr txBox="1"/>
          <p:nvPr/>
        </p:nvSpPr>
        <p:spPr>
          <a:xfrm>
            <a:off x="6512476" y="2204061"/>
            <a:ext cx="16924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Трансфер инновационных</a:t>
            </a:r>
            <a:r>
              <a:rPr lang="en-US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методов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3F4C01-8AF5-9144-B001-F78BE4ADC530}"/>
              </a:ext>
            </a:extLst>
          </p:cNvPr>
          <p:cNvSpPr txBox="1"/>
          <p:nvPr/>
        </p:nvSpPr>
        <p:spPr>
          <a:xfrm>
            <a:off x="6512022" y="2658433"/>
            <a:ext cx="16924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Промышленные прототипы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E4FC28-3602-2F4B-A83C-67C95314FD62}"/>
              </a:ext>
            </a:extLst>
          </p:cNvPr>
          <p:cNvSpPr txBox="1"/>
          <p:nvPr/>
        </p:nvSpPr>
        <p:spPr>
          <a:xfrm>
            <a:off x="2448132" y="2198352"/>
            <a:ext cx="15792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Трансфер научных компетенций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FA56F4-E327-024F-96C7-4E417FB621C4}"/>
              </a:ext>
            </a:extLst>
          </p:cNvPr>
          <p:cNvSpPr txBox="1"/>
          <p:nvPr/>
        </p:nvSpPr>
        <p:spPr>
          <a:xfrm>
            <a:off x="2448132" y="2745972"/>
            <a:ext cx="16924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Молодые ученые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8F5BF7-C5AA-8647-ADEB-62AEE88DA4EA}"/>
              </a:ext>
            </a:extLst>
          </p:cNvPr>
          <p:cNvSpPr txBox="1"/>
          <p:nvPr/>
        </p:nvSpPr>
        <p:spPr>
          <a:xfrm>
            <a:off x="804544" y="2296118"/>
            <a:ext cx="13481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Фабрика</a:t>
            </a:r>
            <a: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знаний </a:t>
            </a:r>
            <a:b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Aerospace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E6ADEB4-CD1C-0444-8292-7C9BE5921469}"/>
              </a:ext>
            </a:extLst>
          </p:cNvPr>
          <p:cNvSpPr txBox="1"/>
          <p:nvPr/>
        </p:nvSpPr>
        <p:spPr>
          <a:xfrm>
            <a:off x="665613" y="3125609"/>
            <a:ext cx="155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2021: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40 инженеров</a:t>
            </a:r>
          </a:p>
          <a:p>
            <a:pPr lvl="0" algn="ctr">
              <a:buClr>
                <a:srgbClr val="000000"/>
              </a:buClr>
            </a:pPr>
            <a:r>
              <a:rPr lang="ru-RU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10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исследователей</a:t>
            </a:r>
            <a:endParaRPr lang="en-US" sz="9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endParaRPr lang="ru-RU" sz="900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2030: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200 инженеров</a:t>
            </a:r>
          </a:p>
          <a:p>
            <a:pPr lvl="0" algn="ctr">
              <a:buClr>
                <a:srgbClr val="000000"/>
              </a:buClr>
            </a:pPr>
            <a:r>
              <a:rPr lang="ru-RU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40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исследователей</a:t>
            </a:r>
          </a:p>
          <a:p>
            <a:pPr lvl="0" algn="ctr">
              <a:buClr>
                <a:srgbClr val="000000"/>
              </a:buClr>
            </a:pPr>
            <a:endParaRPr lang="ru-RU" sz="900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62DFFE0-EFCF-2344-B7B3-BA16FE3DCD74}"/>
              </a:ext>
            </a:extLst>
          </p:cNvPr>
          <p:cNvSpPr/>
          <p:nvPr/>
        </p:nvSpPr>
        <p:spPr>
          <a:xfrm>
            <a:off x="8437707" y="2188219"/>
            <a:ext cx="1462545" cy="1767250"/>
          </a:xfrm>
          <a:prstGeom prst="rect">
            <a:avLst/>
          </a:prstGeom>
          <a:solidFill>
            <a:srgbClr val="1E5BAC"/>
          </a:solidFill>
          <a:ln>
            <a:solidFill>
              <a:srgbClr val="041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69D935-15CF-8242-A8F0-ADB381309831}"/>
              </a:ext>
            </a:extLst>
          </p:cNvPr>
          <p:cNvSpPr txBox="1"/>
          <p:nvPr/>
        </p:nvSpPr>
        <p:spPr>
          <a:xfrm>
            <a:off x="8368988" y="2331503"/>
            <a:ext cx="16154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Инновационное промышленное производство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16CD6D-6436-9D44-AD40-18539454770C}"/>
              </a:ext>
            </a:extLst>
          </p:cNvPr>
          <p:cNvSpPr txBox="1"/>
          <p:nvPr/>
        </p:nvSpPr>
        <p:spPr>
          <a:xfrm>
            <a:off x="752329" y="1368403"/>
            <a:ext cx="91479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Консорциумы, </a:t>
            </a:r>
            <a:r>
              <a:rPr lang="ru-RU" sz="1200" b="1" dirty="0" err="1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стейкхолдеры</a:t>
            </a:r>
            <a:endParaRPr lang="ru-RU" sz="1200" b="1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050" dirty="0">
              <a:solidFill>
                <a:srgbClr val="182F5B"/>
              </a:solidFill>
            </a:endParaRPr>
          </a:p>
        </p:txBody>
      </p:sp>
      <p:sp>
        <p:nvSpPr>
          <p:cNvPr id="43" name="Треугольник 42">
            <a:extLst>
              <a:ext uri="{FF2B5EF4-FFF2-40B4-BE49-F238E27FC236}">
                <a16:creationId xmlns:a16="http://schemas.microsoft.com/office/drawing/2014/main" id="{7557B449-355F-1041-979F-6714DDDA18A7}"/>
              </a:ext>
            </a:extLst>
          </p:cNvPr>
          <p:cNvSpPr/>
          <p:nvPr/>
        </p:nvSpPr>
        <p:spPr>
          <a:xfrm rot="16200000">
            <a:off x="2252440" y="2325039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5" name="Треугольник 44">
            <a:extLst>
              <a:ext uri="{FF2B5EF4-FFF2-40B4-BE49-F238E27FC236}">
                <a16:creationId xmlns:a16="http://schemas.microsoft.com/office/drawing/2014/main" id="{FCA6AE24-E1BF-6C4C-87AB-1B0FA7CA6CF3}"/>
              </a:ext>
            </a:extLst>
          </p:cNvPr>
          <p:cNvSpPr/>
          <p:nvPr/>
        </p:nvSpPr>
        <p:spPr>
          <a:xfrm rot="5400000" flipH="1">
            <a:off x="4099234" y="2776552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6" name="Треугольник 45">
            <a:extLst>
              <a:ext uri="{FF2B5EF4-FFF2-40B4-BE49-F238E27FC236}">
                <a16:creationId xmlns:a16="http://schemas.microsoft.com/office/drawing/2014/main" id="{1E0F8FA6-D26F-874E-9DE1-F4E229EAAED9}"/>
              </a:ext>
            </a:extLst>
          </p:cNvPr>
          <p:cNvSpPr/>
          <p:nvPr/>
        </p:nvSpPr>
        <p:spPr>
          <a:xfrm rot="16200000">
            <a:off x="6321004" y="2782674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7" name="Треугольник 46">
            <a:extLst>
              <a:ext uri="{FF2B5EF4-FFF2-40B4-BE49-F238E27FC236}">
                <a16:creationId xmlns:a16="http://schemas.microsoft.com/office/drawing/2014/main" id="{D417EBB0-4244-1141-9DB7-DE1338A28CF7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8232398" y="2314498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5E589-69CF-C949-A878-CBD39E814E48}"/>
              </a:ext>
            </a:extLst>
          </p:cNvPr>
          <p:cNvSpPr txBox="1"/>
          <p:nvPr/>
        </p:nvSpPr>
        <p:spPr>
          <a:xfrm>
            <a:off x="8432514" y="3125609"/>
            <a:ext cx="146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2021: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5 проектов</a:t>
            </a:r>
          </a:p>
          <a:p>
            <a:pPr lvl="0" algn="ctr">
              <a:buClr>
                <a:srgbClr val="000000"/>
              </a:buClr>
            </a:pPr>
            <a:r>
              <a:rPr lang="ru-RU" sz="9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2030: </a:t>
            </a:r>
            <a:r>
              <a:rPr lang="ru-RU" sz="900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50 проектов</a:t>
            </a:r>
          </a:p>
        </p:txBody>
      </p:sp>
      <p:sp>
        <p:nvSpPr>
          <p:cNvPr id="49" name="Треугольник 48">
            <a:extLst>
              <a:ext uri="{FF2B5EF4-FFF2-40B4-BE49-F238E27FC236}">
                <a16:creationId xmlns:a16="http://schemas.microsoft.com/office/drawing/2014/main" id="{6987DDD2-0FB6-7E4F-AF0A-FB7AFE4CCAA9}"/>
              </a:ext>
            </a:extLst>
          </p:cNvPr>
          <p:cNvSpPr/>
          <p:nvPr/>
        </p:nvSpPr>
        <p:spPr>
          <a:xfrm rot="16200000">
            <a:off x="2252440" y="3228048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0" name="Треугольник 49">
            <a:extLst>
              <a:ext uri="{FF2B5EF4-FFF2-40B4-BE49-F238E27FC236}">
                <a16:creationId xmlns:a16="http://schemas.microsoft.com/office/drawing/2014/main" id="{2678C57A-03BF-9A41-A0EB-2145C364F599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8232398" y="3686581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1" name="Треугольник 50">
            <a:extLst>
              <a:ext uri="{FF2B5EF4-FFF2-40B4-BE49-F238E27FC236}">
                <a16:creationId xmlns:a16="http://schemas.microsoft.com/office/drawing/2014/main" id="{FABC9CF2-B052-8C44-B8DD-ED2591844CEF}"/>
              </a:ext>
            </a:extLst>
          </p:cNvPr>
          <p:cNvSpPr>
            <a:spLocks noChangeAspect="1"/>
          </p:cNvSpPr>
          <p:nvPr/>
        </p:nvSpPr>
        <p:spPr>
          <a:xfrm rot="16200000">
            <a:off x="8232398" y="2782674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2" name="Треугольник 51">
            <a:extLst>
              <a:ext uri="{FF2B5EF4-FFF2-40B4-BE49-F238E27FC236}">
                <a16:creationId xmlns:a16="http://schemas.microsoft.com/office/drawing/2014/main" id="{C0870473-1AC6-4E46-A992-8EDDC7CCC675}"/>
              </a:ext>
            </a:extLst>
          </p:cNvPr>
          <p:cNvSpPr>
            <a:spLocks noChangeAspect="1"/>
          </p:cNvSpPr>
          <p:nvPr/>
        </p:nvSpPr>
        <p:spPr>
          <a:xfrm rot="16200000">
            <a:off x="8232398" y="3249890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3" name="Треугольник 52">
            <a:extLst>
              <a:ext uri="{FF2B5EF4-FFF2-40B4-BE49-F238E27FC236}">
                <a16:creationId xmlns:a16="http://schemas.microsoft.com/office/drawing/2014/main" id="{02D7E2C7-115B-7747-8340-6FEE524C4A14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6321004" y="2314498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4" name="Треугольник 53">
            <a:extLst>
              <a:ext uri="{FF2B5EF4-FFF2-40B4-BE49-F238E27FC236}">
                <a16:creationId xmlns:a16="http://schemas.microsoft.com/office/drawing/2014/main" id="{DF65C33F-8902-804A-894A-1B1E2C15B175}"/>
              </a:ext>
            </a:extLst>
          </p:cNvPr>
          <p:cNvSpPr/>
          <p:nvPr/>
        </p:nvSpPr>
        <p:spPr>
          <a:xfrm rot="16200000">
            <a:off x="4099234" y="2325039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5" name="Треугольник 54">
            <a:extLst>
              <a:ext uri="{FF2B5EF4-FFF2-40B4-BE49-F238E27FC236}">
                <a16:creationId xmlns:a16="http://schemas.microsoft.com/office/drawing/2014/main" id="{2159EFF5-A460-8147-9E00-6D12497CA68B}"/>
              </a:ext>
            </a:extLst>
          </p:cNvPr>
          <p:cNvSpPr/>
          <p:nvPr/>
        </p:nvSpPr>
        <p:spPr>
          <a:xfrm rot="5400000" flipH="1">
            <a:off x="2252440" y="2776552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6" name="Треугольник 55">
            <a:extLst>
              <a:ext uri="{FF2B5EF4-FFF2-40B4-BE49-F238E27FC236}">
                <a16:creationId xmlns:a16="http://schemas.microsoft.com/office/drawing/2014/main" id="{8230A306-4423-2F46-8322-0D930F33B4ED}"/>
              </a:ext>
            </a:extLst>
          </p:cNvPr>
          <p:cNvSpPr/>
          <p:nvPr/>
        </p:nvSpPr>
        <p:spPr>
          <a:xfrm rot="5400000" flipH="1">
            <a:off x="2252440" y="3693069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7" name="Треугольник 56">
            <a:extLst>
              <a:ext uri="{FF2B5EF4-FFF2-40B4-BE49-F238E27FC236}">
                <a16:creationId xmlns:a16="http://schemas.microsoft.com/office/drawing/2014/main" id="{E5DD7E9C-4DD9-0B42-A6D5-5DDE1A8A7438}"/>
              </a:ext>
            </a:extLst>
          </p:cNvPr>
          <p:cNvSpPr/>
          <p:nvPr/>
        </p:nvSpPr>
        <p:spPr>
          <a:xfrm rot="10800000" flipH="1">
            <a:off x="5148870" y="1994624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8ED2F36-5098-664F-BDDC-920DD3B48DCA}"/>
              </a:ext>
            </a:extLst>
          </p:cNvPr>
          <p:cNvCxnSpPr>
            <a:cxnSpLocks/>
          </p:cNvCxnSpPr>
          <p:nvPr/>
        </p:nvCxnSpPr>
        <p:spPr>
          <a:xfrm>
            <a:off x="2647045" y="4448622"/>
            <a:ext cx="0" cy="2305947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9C21B79-F48B-4920-9825-98DAC9EF474A}"/>
              </a:ext>
            </a:extLst>
          </p:cNvPr>
          <p:cNvSpPr txBox="1"/>
          <p:nvPr/>
        </p:nvSpPr>
        <p:spPr>
          <a:xfrm>
            <a:off x="8531465" y="4546272"/>
            <a:ext cx="3410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НИОКР: 2021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млн руб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2024 </a:t>
            </a:r>
            <a:r>
              <a:rPr lang="ru-RU" sz="11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млн руб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2030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120 млн руб. </a:t>
            </a:r>
            <a:endParaRPr lang="en-US" sz="1100" dirty="0">
              <a:solidFill>
                <a:srgbClr val="1E5B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Абитуриенты направлений, связанных с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аэрокосмосом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2021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 чел</a:t>
            </a:r>
            <a:r>
              <a:rPr lang="ru-RU" sz="11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–</a:t>
            </a:r>
            <a:r>
              <a:rPr lang="ru-RU" sz="11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 чел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., 2030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чел. </a:t>
            </a:r>
            <a:endParaRPr lang="en-US" sz="1100" dirty="0">
              <a:solidFill>
                <a:srgbClr val="1E5BA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Партнеры по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2021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2024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2030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ru-RU" sz="11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1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Модернизация ОП, связанных с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аэрокосмосом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2021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2024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2030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11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1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Статьи Q1 и Q2 в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Scopus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2021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2024 –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2030 –</a:t>
            </a:r>
            <a:r>
              <a:rPr lang="ru-RU" sz="11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ru-RU" sz="11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819D8F-910F-0A41-BE9F-E0C9D79567B1}"/>
              </a:ext>
            </a:extLst>
          </p:cNvPr>
          <p:cNvSpPr txBox="1"/>
          <p:nvPr/>
        </p:nvSpPr>
        <p:spPr>
          <a:xfrm>
            <a:off x="8723130" y="4185322"/>
            <a:ext cx="28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</a:t>
            </a:r>
            <a:endParaRPr lang="en-US" sz="1200" b="1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1F0957A-4B04-E84B-AA3B-0BF85D2DEA1D}"/>
              </a:ext>
            </a:extLst>
          </p:cNvPr>
          <p:cNvSpPr/>
          <p:nvPr/>
        </p:nvSpPr>
        <p:spPr>
          <a:xfrm>
            <a:off x="2794261" y="4546272"/>
            <a:ext cx="5737204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ts val="11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современной инфраструктурной базы, позволяющей проводить уникальные исследования и разработки.</a:t>
            </a:r>
          </a:p>
          <a:p>
            <a:pPr marL="228600" lvl="0" indent="-228600">
              <a:lnSpc>
                <a:spcPts val="11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Привлечение и подготовка исследователей для обеспечения выхода в актуальную научную повестку в области авиационных и космических систем.</a:t>
            </a:r>
          </a:p>
          <a:p>
            <a:pPr marL="228600" lvl="0" indent="-228600">
              <a:lnSpc>
                <a:spcPts val="11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глобальной партнерской сети с компаниями авиационного кластера и входящими в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Роскосмос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международными космическими агентствами.</a:t>
            </a:r>
          </a:p>
          <a:p>
            <a:pPr marL="228600" lvl="0" indent="-228600">
              <a:lnSpc>
                <a:spcPts val="11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малого промышленного производства: модернизация текущей модели работы с партнерами в аэрокосмической отрасли для реализации аппаратных и программных продуктов.</a:t>
            </a:r>
          </a:p>
          <a:p>
            <a:pPr marL="228600" lvl="0" indent="-228600">
              <a:lnSpc>
                <a:spcPts val="1100"/>
              </a:lnSpc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образовательных программ по аэрокосмической тематике с использованием стандартов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CDIO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FEBEDC-3B08-A14C-B041-F2F99274A6D9}"/>
              </a:ext>
            </a:extLst>
          </p:cNvPr>
          <p:cNvSpPr txBox="1"/>
          <p:nvPr/>
        </p:nvSpPr>
        <p:spPr>
          <a:xfrm>
            <a:off x="2819635" y="4179040"/>
            <a:ext cx="28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8537998-F00D-BA48-93B1-BBBB4E76B6AC}"/>
              </a:ext>
            </a:extLst>
          </p:cNvPr>
          <p:cNvSpPr/>
          <p:nvPr/>
        </p:nvSpPr>
        <p:spPr>
          <a:xfrm>
            <a:off x="621412" y="4575695"/>
            <a:ext cx="195202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buClr>
                <a:schemeClr val="dk1"/>
              </a:buClr>
              <a:buSzPts val="2400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центра компетенций мирового уровня по разработке транспортных и телекоммуникационных систем, подготовка высококвалифицированных инженеров и исследователей 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F10F20-9915-2E43-A8F3-A6FA3DB0847B}"/>
              </a:ext>
            </a:extLst>
          </p:cNvPr>
          <p:cNvSpPr txBox="1"/>
          <p:nvPr/>
        </p:nvSpPr>
        <p:spPr>
          <a:xfrm>
            <a:off x="628717" y="4179040"/>
            <a:ext cx="1754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8A07283D-EAB9-1242-9D81-BC9EA559F5A0}"/>
              </a:ext>
            </a:extLst>
          </p:cNvPr>
          <p:cNvCxnSpPr>
            <a:cxnSpLocks/>
          </p:cNvCxnSpPr>
          <p:nvPr/>
        </p:nvCxnSpPr>
        <p:spPr>
          <a:xfrm>
            <a:off x="8531465" y="4448622"/>
            <a:ext cx="0" cy="2305947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FC5EED8-9634-7447-9968-761E0B791CD2}"/>
              </a:ext>
            </a:extLst>
          </p:cNvPr>
          <p:cNvSpPr/>
          <p:nvPr/>
        </p:nvSpPr>
        <p:spPr>
          <a:xfrm>
            <a:off x="6513195" y="2190769"/>
            <a:ext cx="1686617" cy="391648"/>
          </a:xfrm>
          <a:prstGeom prst="rect">
            <a:avLst/>
          </a:prstGeom>
          <a:noFill/>
          <a:ln>
            <a:solidFill>
              <a:srgbClr val="256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72" name="Группа 71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59" name="Номер слайда 2">
            <a:extLst>
              <a:ext uri="{FF2B5EF4-FFF2-40B4-BE49-F238E27FC236}">
                <a16:creationId xmlns:a16="http://schemas.microsoft.com/office/drawing/2014/main" id="{64BCC39B-A98C-F048-AC50-7CB47FE261CF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22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7555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00866" y="1242311"/>
            <a:ext cx="12875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5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Целевая модель </a:t>
            </a:r>
            <a:br>
              <a:rPr lang="ru-RU" sz="105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05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подготовки в </a:t>
            </a:r>
            <a:br>
              <a:rPr lang="ru-RU" sz="105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05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Инженерной</a:t>
            </a:r>
            <a:br>
              <a:rPr lang="ru-RU" sz="105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05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школе </a:t>
            </a:r>
            <a:endParaRPr lang="ru-RU" sz="1050" dirty="0">
              <a:solidFill>
                <a:schemeClr val="bg1">
                  <a:lumMod val="6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3411" y="1288265"/>
            <a:ext cx="1569218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Консорциум</a:t>
            </a:r>
          </a:p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«Инженерное</a:t>
            </a:r>
            <a:r>
              <a:rPr lang="en-US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</a:p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образование»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4" y="315795"/>
            <a:ext cx="439006" cy="536564"/>
          </a:xfrm>
          <a:prstGeom prst="rect">
            <a:avLst/>
          </a:prstGeom>
        </p:spPr>
      </p:pic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071FE13F-9A84-FB4C-A5C3-449A5BEDF4E7}"/>
              </a:ext>
            </a:extLst>
          </p:cNvPr>
          <p:cNvSpPr txBox="1">
            <a:spLocks/>
          </p:cNvSpPr>
          <p:nvPr/>
        </p:nvSpPr>
        <p:spPr>
          <a:xfrm>
            <a:off x="1396446" y="519976"/>
            <a:ext cx="3981803" cy="320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Инженерная школа 2.0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43DEBC1-460D-5D46-94EF-610DD78E9153}"/>
              </a:ext>
            </a:extLst>
          </p:cNvPr>
          <p:cNvGrpSpPr/>
          <p:nvPr/>
        </p:nvGrpSpPr>
        <p:grpSpPr>
          <a:xfrm>
            <a:off x="743363" y="1078483"/>
            <a:ext cx="7735621" cy="3086596"/>
            <a:chOff x="743363" y="1116983"/>
            <a:chExt cx="7242681" cy="2889910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6B582CD6-1BCE-2E4F-A9CD-D90694EE3235}"/>
                </a:ext>
              </a:extLst>
            </p:cNvPr>
            <p:cNvSpPr/>
            <p:nvPr/>
          </p:nvSpPr>
          <p:spPr>
            <a:xfrm>
              <a:off x="3439137" y="1116983"/>
              <a:ext cx="2109001" cy="230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dirty="0">
                  <a:solidFill>
                    <a:srgbClr val="55BFF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Профиль инженера будущего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C90F35C5-5618-B249-9012-A5BCDCA36F55}"/>
                </a:ext>
              </a:extLst>
            </p:cNvPr>
            <p:cNvSpPr/>
            <p:nvPr/>
          </p:nvSpPr>
          <p:spPr>
            <a:xfrm>
              <a:off x="3544273" y="1853904"/>
              <a:ext cx="1775811" cy="216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Модель инженерной школы </a:t>
              </a: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3153E43-7221-4748-976A-8991A2D3BF5F}"/>
                </a:ext>
              </a:extLst>
            </p:cNvPr>
            <p:cNvSpPr/>
            <p:nvPr/>
          </p:nvSpPr>
          <p:spPr>
            <a:xfrm>
              <a:off x="871248" y="2608458"/>
              <a:ext cx="1271638" cy="787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A4C5B32D-D3B5-3144-926D-56455EAF02C0}"/>
                </a:ext>
              </a:extLst>
            </p:cNvPr>
            <p:cNvSpPr/>
            <p:nvPr/>
          </p:nvSpPr>
          <p:spPr>
            <a:xfrm>
              <a:off x="2290305" y="2608458"/>
              <a:ext cx="1283169" cy="787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7C0DF6C6-E8AA-C546-A5EF-43F397747C21}"/>
                </a:ext>
              </a:extLst>
            </p:cNvPr>
            <p:cNvSpPr/>
            <p:nvPr/>
          </p:nvSpPr>
          <p:spPr>
            <a:xfrm>
              <a:off x="3707998" y="2608458"/>
              <a:ext cx="1283169" cy="787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2056248F-F8D9-ED44-8596-0ECC94AF2FA7}"/>
                </a:ext>
              </a:extLst>
            </p:cNvPr>
            <p:cNvSpPr/>
            <p:nvPr/>
          </p:nvSpPr>
          <p:spPr>
            <a:xfrm>
              <a:off x="5120417" y="2608458"/>
              <a:ext cx="1283169" cy="787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EB2355E4-B36E-D341-B2AB-7E36C2EC0338}"/>
                </a:ext>
              </a:extLst>
            </p:cNvPr>
            <p:cNvSpPr/>
            <p:nvPr/>
          </p:nvSpPr>
          <p:spPr>
            <a:xfrm>
              <a:off x="6555456" y="2608458"/>
              <a:ext cx="1283169" cy="787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1871254-2822-2C49-AF95-DA1144F060AE}"/>
                </a:ext>
              </a:extLst>
            </p:cNvPr>
            <p:cNvSpPr/>
            <p:nvPr/>
          </p:nvSpPr>
          <p:spPr>
            <a:xfrm>
              <a:off x="743363" y="1655009"/>
              <a:ext cx="7242681" cy="770515"/>
            </a:xfrm>
            <a:prstGeom prst="rect">
              <a:avLst/>
            </a:prstGeom>
            <a:noFill/>
            <a:ln>
              <a:solidFill>
                <a:srgbClr val="55BF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47" name="Picture 15" descr="C:\Users\m.kharitonov\Desktop\Новая папка (2)\coex.jpg">
              <a:extLst>
                <a:ext uri="{FF2B5EF4-FFF2-40B4-BE49-F238E27FC236}">
                  <a16:creationId xmlns:a16="http://schemas.microsoft.com/office/drawing/2014/main" id="{581789C7-EA4A-2542-8952-B7855FCB3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26" y="3718546"/>
              <a:ext cx="411145" cy="214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6" descr="C:\Users\m.kharitonov\Desktop\Новая папка (2)\download.jpg">
              <a:extLst>
                <a:ext uri="{FF2B5EF4-FFF2-40B4-BE49-F238E27FC236}">
                  <a16:creationId xmlns:a16="http://schemas.microsoft.com/office/drawing/2014/main" id="{91386BAA-ED04-284C-9F63-4B2DEAAF2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334" y="3639907"/>
              <a:ext cx="346326" cy="346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7" descr="C:\Users\m.kharitonov\Desktop\Новая папка (2)\fixar.jpg">
              <a:extLst>
                <a:ext uri="{FF2B5EF4-FFF2-40B4-BE49-F238E27FC236}">
                  <a16:creationId xmlns:a16="http://schemas.microsoft.com/office/drawing/2014/main" id="{5E9398E7-C60C-BB44-9E03-D5B1D4EE7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564" y="3761249"/>
              <a:ext cx="418020" cy="121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8" descr="C:\Users\m.kharitonov\Desktop\Новая папка (2)\gazprom.jpg">
              <a:extLst>
                <a:ext uri="{FF2B5EF4-FFF2-40B4-BE49-F238E27FC236}">
                  <a16:creationId xmlns:a16="http://schemas.microsoft.com/office/drawing/2014/main" id="{17BB7DCF-B308-5A42-AFC8-588BB7194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660" y="3689547"/>
              <a:ext cx="448030" cy="23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9" descr="C:\Users\m.kharitonov\Desktop\Новая папка (2)\kuka.jpg">
              <a:extLst>
                <a:ext uri="{FF2B5EF4-FFF2-40B4-BE49-F238E27FC236}">
                  <a16:creationId xmlns:a16="http://schemas.microsoft.com/office/drawing/2014/main" id="{CDAB0FEA-5F0D-E042-8A26-2431A4FDD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996" y="3761249"/>
              <a:ext cx="460989" cy="103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 descr="C:\Users\m.kharitonov\Desktop\Новая папка (2)\mars-energo.jpg">
              <a:extLst>
                <a:ext uri="{FF2B5EF4-FFF2-40B4-BE49-F238E27FC236}">
                  <a16:creationId xmlns:a16="http://schemas.microsoft.com/office/drawing/2014/main" id="{FC5B4906-5510-D448-9FE7-78745CC57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524" y="3705937"/>
              <a:ext cx="478553" cy="239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1" descr="C:\Users\m.kharitonov\Desktop\Новая папка (2)\megafon.jpg">
              <a:extLst>
                <a:ext uri="{FF2B5EF4-FFF2-40B4-BE49-F238E27FC236}">
                  <a16:creationId xmlns:a16="http://schemas.microsoft.com/office/drawing/2014/main" id="{CAC5A7FD-FBEF-ED44-BA61-9A1E5C869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855" y="3719821"/>
              <a:ext cx="767346" cy="23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2" descr="C:\Users\m.kharitonov\Desktop\Новая папка (2)\ni.jpg">
              <a:extLst>
                <a:ext uri="{FF2B5EF4-FFF2-40B4-BE49-F238E27FC236}">
                  <a16:creationId xmlns:a16="http://schemas.microsoft.com/office/drawing/2014/main" id="{9B242537-383B-AE41-B8F5-8D20188A9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318" y="3775613"/>
              <a:ext cx="522656" cy="131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3" descr="C:\Users\m.kharitonov\Desktop\Новая папка (2)\power-m.jpg">
              <a:extLst>
                <a:ext uri="{FF2B5EF4-FFF2-40B4-BE49-F238E27FC236}">
                  <a16:creationId xmlns:a16="http://schemas.microsoft.com/office/drawing/2014/main" id="{C64910B0-955D-614F-BB1D-64DE9B25D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925" y="3627743"/>
              <a:ext cx="335891" cy="355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4" descr="C:\Users\m.kharitonov\Desktop\Новая папка (2)\ptc.jpg">
              <a:extLst>
                <a:ext uri="{FF2B5EF4-FFF2-40B4-BE49-F238E27FC236}">
                  <a16:creationId xmlns:a16="http://schemas.microsoft.com/office/drawing/2014/main" id="{9ABB605E-B378-804F-92B2-0446B0261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691" y="3713451"/>
              <a:ext cx="503288" cy="195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5" descr="C:\Users\m.kharitonov\Desktop\Новая папка (2)\spbficran.jpg">
              <a:extLst>
                <a:ext uri="{FF2B5EF4-FFF2-40B4-BE49-F238E27FC236}">
                  <a16:creationId xmlns:a16="http://schemas.microsoft.com/office/drawing/2014/main" id="{1750B6F9-B6B0-8B44-B138-CD6E67F87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292" y="3648532"/>
              <a:ext cx="504320" cy="32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6" descr="C:\Users\m.kharitonov\Desktop\Новая папка (2)\ublox.jpg">
              <a:extLst>
                <a:ext uri="{FF2B5EF4-FFF2-40B4-BE49-F238E27FC236}">
                  <a16:creationId xmlns:a16="http://schemas.microsoft.com/office/drawing/2014/main" id="{07A12AC9-0C8F-4E4E-BE75-F60E74259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832" y="3713447"/>
              <a:ext cx="427664" cy="16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7" descr="C:\Users\m.kharitonov\Desktop\Новая папка (2)\vega-absolut.jpg">
              <a:extLst>
                <a:ext uri="{FF2B5EF4-FFF2-40B4-BE49-F238E27FC236}">
                  <a16:creationId xmlns:a16="http://schemas.microsoft.com/office/drawing/2014/main" id="{1541C8AA-3FE6-3545-A8EC-532EA300A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612" y="3627743"/>
              <a:ext cx="439837" cy="37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Ручной ввод 59">
              <a:extLst>
                <a:ext uri="{FF2B5EF4-FFF2-40B4-BE49-F238E27FC236}">
                  <a16:creationId xmlns:a16="http://schemas.microsoft.com/office/drawing/2014/main" id="{D47E2CF9-9E3B-5941-8C6D-FBF1DF8F8C32}"/>
                </a:ext>
              </a:extLst>
            </p:cNvPr>
            <p:cNvSpPr/>
            <p:nvPr/>
          </p:nvSpPr>
          <p:spPr>
            <a:xfrm>
              <a:off x="916791" y="1359074"/>
              <a:ext cx="1290033" cy="513054"/>
            </a:xfrm>
            <a:prstGeom prst="flowChartManualInpu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Глобальное мышление </a:t>
              </a:r>
              <a:b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контекст </a:t>
              </a:r>
            </a:p>
          </p:txBody>
        </p:sp>
        <p:sp>
          <p:nvSpPr>
            <p:cNvPr id="61" name="Ручной ввод 60">
              <a:extLst>
                <a:ext uri="{FF2B5EF4-FFF2-40B4-BE49-F238E27FC236}">
                  <a16:creationId xmlns:a16="http://schemas.microsoft.com/office/drawing/2014/main" id="{16970F9D-512D-9B4F-9C47-74553E12DC07}"/>
                </a:ext>
              </a:extLst>
            </p:cNvPr>
            <p:cNvSpPr/>
            <p:nvPr/>
          </p:nvSpPr>
          <p:spPr>
            <a:xfrm>
              <a:off x="2307608" y="1361955"/>
              <a:ext cx="1290033" cy="513054"/>
            </a:xfrm>
            <a:prstGeom prst="flowChartManualInpu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Системность и комплексность </a:t>
              </a:r>
            </a:p>
          </p:txBody>
        </p:sp>
        <p:sp>
          <p:nvSpPr>
            <p:cNvPr id="62" name="Ручной ввод 61">
              <a:extLst>
                <a:ext uri="{FF2B5EF4-FFF2-40B4-BE49-F238E27FC236}">
                  <a16:creationId xmlns:a16="http://schemas.microsoft.com/office/drawing/2014/main" id="{CE8953F6-8834-DC43-A33D-90A443B100AD}"/>
                </a:ext>
              </a:extLst>
            </p:cNvPr>
            <p:cNvSpPr/>
            <p:nvPr/>
          </p:nvSpPr>
          <p:spPr>
            <a:xfrm>
              <a:off x="3718582" y="1350437"/>
              <a:ext cx="1290033" cy="513054"/>
            </a:xfrm>
            <a:prstGeom prst="flowChartManualInpu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Цифровая грамотность </a:t>
              </a:r>
            </a:p>
          </p:txBody>
        </p:sp>
        <p:sp>
          <p:nvSpPr>
            <p:cNvPr id="63" name="Ручной ввод 62">
              <a:extLst>
                <a:ext uri="{FF2B5EF4-FFF2-40B4-BE49-F238E27FC236}">
                  <a16:creationId xmlns:a16="http://schemas.microsoft.com/office/drawing/2014/main" id="{A71D17D4-469E-B848-A56F-3A9EE1088652}"/>
                </a:ext>
              </a:extLst>
            </p:cNvPr>
            <p:cNvSpPr/>
            <p:nvPr/>
          </p:nvSpPr>
          <p:spPr>
            <a:xfrm>
              <a:off x="5141074" y="1356196"/>
              <a:ext cx="1290033" cy="513054"/>
            </a:xfrm>
            <a:prstGeom prst="flowChartManualInpu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Личная эффективность </a:t>
              </a:r>
              <a:b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коммуникация </a:t>
              </a:r>
            </a:p>
          </p:txBody>
        </p:sp>
        <p:sp>
          <p:nvSpPr>
            <p:cNvPr id="64" name="Ручной ввод 63">
              <a:extLst>
                <a:ext uri="{FF2B5EF4-FFF2-40B4-BE49-F238E27FC236}">
                  <a16:creationId xmlns:a16="http://schemas.microsoft.com/office/drawing/2014/main" id="{4661D45A-911C-A747-8229-A8A699545842}"/>
                </a:ext>
              </a:extLst>
            </p:cNvPr>
            <p:cNvSpPr/>
            <p:nvPr/>
          </p:nvSpPr>
          <p:spPr>
            <a:xfrm>
              <a:off x="6563566" y="1350437"/>
              <a:ext cx="1356584" cy="513054"/>
            </a:xfrm>
            <a:prstGeom prst="flowChartManualInpu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Технологическое предпринимательство </a:t>
              </a: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EBFB2EBA-6BB3-0944-A123-1489C8830B72}"/>
                </a:ext>
              </a:extLst>
            </p:cNvPr>
            <p:cNvSpPr/>
            <p:nvPr/>
          </p:nvSpPr>
          <p:spPr>
            <a:xfrm>
              <a:off x="5117462" y="2051611"/>
              <a:ext cx="1290033" cy="599675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Индивидуальный образовательный профиль студента (портфолио проектов)</a:t>
              </a: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08E7F478-0B8C-4442-9201-74D46A0F4ECA}"/>
                </a:ext>
              </a:extLst>
            </p:cNvPr>
            <p:cNvSpPr/>
            <p:nvPr/>
          </p:nvSpPr>
          <p:spPr>
            <a:xfrm>
              <a:off x="6488059" y="2054490"/>
              <a:ext cx="1432092" cy="601661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Студия технологического предпринимательства 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FC86AD7E-4977-424A-9CAD-C74A3F94D2DA}"/>
                </a:ext>
              </a:extLst>
            </p:cNvPr>
            <p:cNvSpPr/>
            <p:nvPr/>
          </p:nvSpPr>
          <p:spPr>
            <a:xfrm>
              <a:off x="3694968" y="2060249"/>
              <a:ext cx="1313069" cy="586255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Киберфизическая  учебная фабрика (КУФ) 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386EF6BB-5C5A-F74D-B92C-04C622D61650}"/>
                </a:ext>
              </a:extLst>
            </p:cNvPr>
            <p:cNvSpPr/>
            <p:nvPr/>
          </p:nvSpPr>
          <p:spPr>
            <a:xfrm>
              <a:off x="864384" y="2060249"/>
              <a:ext cx="1290033" cy="586255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Форсайт-центр профессий будущего 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13F99A71-2977-434F-B2DE-211B539D8E9A}"/>
                </a:ext>
              </a:extLst>
            </p:cNvPr>
            <p:cNvSpPr/>
            <p:nvPr/>
          </p:nvSpPr>
          <p:spPr>
            <a:xfrm>
              <a:off x="2275356" y="2057370"/>
              <a:ext cx="1313069" cy="599517"/>
            </a:xfrm>
            <a:prstGeom prst="rect">
              <a:avLst/>
            </a:prstGeom>
            <a:solidFill>
              <a:srgbClr val="1E5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Инженерная площадка (объединенный инженерный центр)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061149-0E99-8642-AAF1-998F8B35091E}"/>
                </a:ext>
              </a:extLst>
            </p:cNvPr>
            <p:cNvSpPr txBox="1"/>
            <p:nvPr/>
          </p:nvSpPr>
          <p:spPr>
            <a:xfrm>
              <a:off x="917158" y="2699928"/>
              <a:ext cx="1197473" cy="59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3750" indent="-33750">
                <a:buFont typeface="Arial" panose="020B0604020202020204" pitchFamily="34" charset="0"/>
                <a:buChar char="•"/>
              </a:pPr>
              <a:r>
                <a:rPr lang="ru-RU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Школа кадрового резерва ГУАП</a:t>
              </a:r>
            </a:p>
            <a:p>
              <a:pPr marL="33750" indent="-33750">
                <a:buFont typeface="Arial" panose="020B0604020202020204" pitchFamily="34" charset="0"/>
                <a:buChar char="•"/>
              </a:pPr>
              <a:r>
                <a:rPr lang="ru-RU" sz="7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Дни будущего: лекции и обсуждения с лидерами отраслей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88979B-9C81-FC4F-B559-9E27E11E12A1}"/>
                </a:ext>
              </a:extLst>
            </p:cNvPr>
            <p:cNvSpPr txBox="1"/>
            <p:nvPr/>
          </p:nvSpPr>
          <p:spPr>
            <a:xfrm>
              <a:off x="2257935" y="2710795"/>
              <a:ext cx="1349845" cy="489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33750" indent="-33750">
                <a:buFont typeface="Arial" panose="020B0604020202020204" pitchFamily="34" charset="0"/>
                <a:buChar char="•"/>
                <a:defRPr sz="7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dirty="0"/>
                <a:t> Услуги по аренде инфраструктуры</a:t>
              </a:r>
            </a:p>
            <a:p>
              <a:r>
                <a:rPr lang="ru-RU" dirty="0"/>
                <a:t> Технологические заказы</a:t>
              </a:r>
            </a:p>
            <a:p>
              <a:r>
                <a:rPr lang="ru-RU" dirty="0"/>
                <a:t> Совместные лаборатории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C3A2478-632A-4C4B-8998-273C2BACC405}"/>
                </a:ext>
              </a:extLst>
            </p:cNvPr>
            <p:cNvSpPr txBox="1"/>
            <p:nvPr/>
          </p:nvSpPr>
          <p:spPr>
            <a:xfrm>
              <a:off x="6502511" y="2688921"/>
              <a:ext cx="1410576" cy="69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33750" indent="-33750">
                <a:buFont typeface="Arial" panose="020B0604020202020204" pitchFamily="34" charset="0"/>
                <a:buChar char="•"/>
                <a:defRPr sz="7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dirty="0"/>
                <a:t>Участие в состязаниях стартапов на базе «Энерготехнохаба Петербург» 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ru-RU" dirty="0"/>
                <a:t>в партнерстве с ПАО «Газпром нефть»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D592CED-6C51-534B-BD9D-BB9472D513B4}"/>
                </a:ext>
              </a:extLst>
            </p:cNvPr>
            <p:cNvSpPr txBox="1"/>
            <p:nvPr/>
          </p:nvSpPr>
          <p:spPr>
            <a:xfrm>
              <a:off x="3648511" y="2694305"/>
              <a:ext cx="1427522" cy="69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33750" indent="-33750">
                <a:buFont typeface="Arial" panose="020B0604020202020204" pitchFamily="34" charset="0"/>
                <a:buChar char="•"/>
                <a:defRPr sz="7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dirty="0"/>
                <a:t> Образовательные программы по работе в киберфизической среде</a:t>
              </a:r>
            </a:p>
            <a:p>
              <a:r>
                <a:rPr lang="ru-RU" dirty="0"/>
                <a:t> Адаптация международных стандартов инженерного образования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685B3AF-9F95-F24C-BACE-5EDCDCB29980}"/>
                </a:ext>
              </a:extLst>
            </p:cNvPr>
            <p:cNvSpPr txBox="1"/>
            <p:nvPr/>
          </p:nvSpPr>
          <p:spPr>
            <a:xfrm>
              <a:off x="5082898" y="2696738"/>
              <a:ext cx="1435761" cy="69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33750" indent="-33750">
                <a:buFont typeface="Arial" panose="020B0604020202020204" pitchFamily="34" charset="0"/>
                <a:buChar char="•"/>
                <a:defRPr sz="7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r>
                <a:rPr lang="ru-RU" dirty="0"/>
                <a:t> Автоматический учет достижений</a:t>
              </a:r>
            </a:p>
            <a:p>
              <a:r>
                <a:rPr lang="ru-RU" dirty="0"/>
                <a:t> Интеллектуальные рекомендации по выбору профессиональной траектории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4F4D097-9803-C543-9896-15610C4122C6}"/>
                </a:ext>
              </a:extLst>
            </p:cNvPr>
            <p:cNvSpPr/>
            <p:nvPr/>
          </p:nvSpPr>
          <p:spPr>
            <a:xfrm>
              <a:off x="864384" y="3358209"/>
              <a:ext cx="6989216" cy="223600"/>
            </a:xfrm>
            <a:prstGeom prst="rect">
              <a:avLst/>
            </a:prstGeom>
            <a:solidFill>
              <a:srgbClr val="55B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База для создания: Лаборатории технологических партнеров (2021 - 10, 2024 - 15) + Инженерный гараж </a:t>
              </a:r>
            </a:p>
          </p:txBody>
        </p:sp>
      </p:grp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E6B71886-B6D6-9D46-9AAC-3EE9364D0E41}"/>
              </a:ext>
            </a:extLst>
          </p:cNvPr>
          <p:cNvCxnSpPr>
            <a:cxnSpLocks/>
          </p:cNvCxnSpPr>
          <p:nvPr/>
        </p:nvCxnSpPr>
        <p:spPr>
          <a:xfrm>
            <a:off x="2853523" y="4305636"/>
            <a:ext cx="0" cy="2305947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66C56C6-E86D-6744-9099-6A1D750137D5}"/>
              </a:ext>
            </a:extLst>
          </p:cNvPr>
          <p:cNvSpPr txBox="1"/>
          <p:nvPr/>
        </p:nvSpPr>
        <p:spPr>
          <a:xfrm>
            <a:off x="8608292" y="4506075"/>
            <a:ext cx="333377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студентов, прошедших обучение.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студентов, прошедших обучение в Центре технологического предпринимательства.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ru-RU" sz="1100" dirty="0">
                <a:solidFill>
                  <a:srgbClr val="8C25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новых программ опережающей подготовки. 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ru-RU" sz="1100" dirty="0">
                <a:solidFill>
                  <a:srgbClr val="8C25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совместных проектов с индустриальными партнерами.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преподавателей, прошедших повышение квалификации. </a:t>
            </a:r>
            <a:endParaRPr lang="en-US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внебюджетных НИОКР. </a:t>
            </a:r>
          </a:p>
          <a:p>
            <a:pPr marL="228600" indent="-228600">
              <a:spcAft>
                <a:spcPts val="300"/>
              </a:spcAft>
              <a:buClr>
                <a:schemeClr val="tx1"/>
              </a:buClr>
              <a:buAutoNum type="arabicPeriod"/>
            </a:pPr>
            <a:r>
              <a:rPr lang="ru-RU" sz="1100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РИД.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96264FF-1761-4E4D-A08B-040AB23FDB2A}"/>
              </a:ext>
            </a:extLst>
          </p:cNvPr>
          <p:cNvSpPr txBox="1"/>
          <p:nvPr/>
        </p:nvSpPr>
        <p:spPr>
          <a:xfrm>
            <a:off x="8723130" y="4164232"/>
            <a:ext cx="28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</a:t>
            </a:r>
            <a:endParaRPr lang="en-US" sz="1200" b="1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13E7A15-451A-2046-9A8C-DC0B1DADCD5B}"/>
              </a:ext>
            </a:extLst>
          </p:cNvPr>
          <p:cNvSpPr/>
          <p:nvPr/>
        </p:nvSpPr>
        <p:spPr>
          <a:xfrm>
            <a:off x="3027468" y="4529231"/>
            <a:ext cx="5088749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Создание факультета для реализации новых программ опережающей подготовки инженерных кадров под развивающиеся отрасли: новая энергетика, промышленная робототехника, мобильная робототехника, искусственный интеллект.</a:t>
            </a:r>
          </a:p>
          <a:p>
            <a:pPr lvl="0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Создание в рамках факультета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форсайт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-центра профессий будущего. </a:t>
            </a:r>
          </a:p>
          <a:p>
            <a:pPr lvl="0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Внедрение новых форматов инженерного образования, нацеленных на обучение работе в современной производственной среде.</a:t>
            </a:r>
          </a:p>
          <a:p>
            <a:pPr lvl="0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Создание киберфизической учебной фабрики «Радиотехника 5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последующих поколений».</a:t>
            </a:r>
          </a:p>
          <a:p>
            <a:pPr lvl="0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Создание центра технологического предпринимательства.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A960D6C-20B1-E946-AA6E-36A73F510D90}"/>
              </a:ext>
            </a:extLst>
          </p:cNvPr>
          <p:cNvSpPr txBox="1"/>
          <p:nvPr/>
        </p:nvSpPr>
        <p:spPr>
          <a:xfrm>
            <a:off x="3058380" y="4164232"/>
            <a:ext cx="28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D1679BE4-21E1-BB43-BEBF-6C57F03F5D57}"/>
              </a:ext>
            </a:extLst>
          </p:cNvPr>
          <p:cNvSpPr/>
          <p:nvPr/>
        </p:nvSpPr>
        <p:spPr>
          <a:xfrm>
            <a:off x="450092" y="4506075"/>
            <a:ext cx="2333231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buClr>
                <a:schemeClr val="dk1"/>
              </a:buClr>
              <a:buSzPts val="2400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высококвалифицированных инженерных кадров для работы с приоритетными направлениями развития техники и технологии: передовые производственные технологии, робототехника, </a:t>
            </a: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киберфизические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системы, искусственный интеллект, интеллектуальные и беспилотные транспортные системы 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9B082DA-8780-9444-986F-B68E9ADD48A9}"/>
              </a:ext>
            </a:extLst>
          </p:cNvPr>
          <p:cNvSpPr txBox="1"/>
          <p:nvPr/>
        </p:nvSpPr>
        <p:spPr>
          <a:xfrm>
            <a:off x="471916" y="4164419"/>
            <a:ext cx="1754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</a:p>
        </p:txBody>
      </p: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989A8D91-49C0-8E4E-983E-44FDBD748E00}"/>
              </a:ext>
            </a:extLst>
          </p:cNvPr>
          <p:cNvCxnSpPr>
            <a:cxnSpLocks/>
          </p:cNvCxnSpPr>
          <p:nvPr/>
        </p:nvCxnSpPr>
        <p:spPr>
          <a:xfrm>
            <a:off x="8478984" y="4305636"/>
            <a:ext cx="0" cy="2305947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102" name="Группа 101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103" name="Прямая соединительная линия 102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78" name="Номер слайда 2">
            <a:extLst>
              <a:ext uri="{FF2B5EF4-FFF2-40B4-BE49-F238E27FC236}">
                <a16:creationId xmlns:a16="http://schemas.microsoft.com/office/drawing/2014/main" id="{39C53C6F-DDA8-AD42-B3C3-3CB0A82EA335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23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93999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" y="367442"/>
            <a:ext cx="663896" cy="5572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42" y="4698346"/>
            <a:ext cx="1047910" cy="78431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914161" y="4339702"/>
            <a:ext cx="2800365" cy="2013021"/>
            <a:chOff x="2384288" y="3056896"/>
            <a:chExt cx="3707125" cy="2566350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E1E616A4-236F-46F3-92B6-50AC6924266A}"/>
                </a:ext>
              </a:extLst>
            </p:cNvPr>
            <p:cNvGrpSpPr/>
            <p:nvPr/>
          </p:nvGrpSpPr>
          <p:grpSpPr>
            <a:xfrm>
              <a:off x="2384288" y="3056896"/>
              <a:ext cx="3707125" cy="2566350"/>
              <a:chOff x="1978661" y="1385496"/>
              <a:chExt cx="8127998" cy="5440088"/>
            </a:xfrm>
          </p:grpSpPr>
          <p:graphicFrame>
            <p:nvGraphicFramePr>
              <p:cNvPr id="16" name="Схема 15">
                <a:extLst>
                  <a:ext uri="{FF2B5EF4-FFF2-40B4-BE49-F238E27FC236}">
                    <a16:creationId xmlns:a16="http://schemas.microsoft.com/office/drawing/2014/main" id="{3B02AF29-5F74-4D31-ADBC-80777B754D26}"/>
                  </a:ext>
                </a:extLst>
              </p:cNvPr>
              <p:cNvGraphicFramePr/>
              <p:nvPr/>
            </p:nvGraphicFramePr>
            <p:xfrm>
              <a:off x="1978661" y="1385496"/>
              <a:ext cx="8127998" cy="54186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pic>
            <p:nvPicPr>
              <p:cNvPr id="17" name="Picture 12" descr="Южный федеральный университет">
                <a:extLst>
                  <a:ext uri="{FF2B5EF4-FFF2-40B4-BE49-F238E27FC236}">
                    <a16:creationId xmlns:a16="http://schemas.microsoft.com/office/drawing/2014/main" id="{FB0BE375-5BEB-4646-9C3D-E37FC0E486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1128" y="1661997"/>
                <a:ext cx="932779" cy="932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6" descr="Партнеры - Дальневосточный МедиаСаммит - Владивосток, Кампус ДВФУ">
                <a:extLst>
                  <a:ext uri="{FF2B5EF4-FFF2-40B4-BE49-F238E27FC236}">
                    <a16:creationId xmlns:a16="http://schemas.microsoft.com/office/drawing/2014/main" id="{30430BC1-F191-40E5-8647-C7C91C472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5221" y="3097888"/>
                <a:ext cx="1554631" cy="932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8" descr="Национальный исследовательский ядерный университет «МИФИ» — Википедия">
                <a:extLst>
                  <a:ext uri="{FF2B5EF4-FFF2-40B4-BE49-F238E27FC236}">
                    <a16:creationId xmlns:a16="http://schemas.microsoft.com/office/drawing/2014/main" id="{45E470CF-0CFE-42EF-B316-FCBB22BA15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6658" y="5475529"/>
                <a:ext cx="1097424" cy="1127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0" descr="Фирменный стиль – ГУАП">
                <a:extLst>
                  <a:ext uri="{FF2B5EF4-FFF2-40B4-BE49-F238E27FC236}">
                    <a16:creationId xmlns:a16="http://schemas.microsoft.com/office/drawing/2014/main" id="{3E71C700-A1B6-4134-A4D6-87FDEDE0C9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9316" y="3130754"/>
                <a:ext cx="1176404" cy="1529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99CD906-EE2D-486C-A183-138A7FADD1EF}"/>
                  </a:ext>
                </a:extLst>
              </p:cNvPr>
              <p:cNvSpPr txBox="1"/>
              <p:nvPr/>
            </p:nvSpPr>
            <p:spPr>
              <a:xfrm>
                <a:off x="4697644" y="4432281"/>
                <a:ext cx="2739754" cy="831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700" dirty="0">
                    <a:solidFill>
                      <a:srgbClr val="041A72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национальный оператор</a:t>
                </a:r>
              </a:p>
            </p:txBody>
          </p:sp>
          <p:pic>
            <p:nvPicPr>
              <p:cNvPr id="25" name="Picture 20" descr="Фирменный стиль – ГУАП">
                <a:extLst>
                  <a:ext uri="{FF2B5EF4-FFF2-40B4-BE49-F238E27FC236}">
                    <a16:creationId xmlns:a16="http://schemas.microsoft.com/office/drawing/2014/main" id="{8FAC5242-19A5-4654-8A87-4551AD636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5321" y="5296224"/>
                <a:ext cx="1176405" cy="15293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3974" y="4016208"/>
              <a:ext cx="721493" cy="188829"/>
            </a:xfrm>
            <a:prstGeom prst="rect">
              <a:avLst/>
            </a:prstGeom>
          </p:spPr>
        </p:pic>
      </p:grpSp>
      <p:pic>
        <p:nvPicPr>
          <p:cNvPr id="26" name="Picture 4" descr="https://www.herzen.spb.ru/uploads/atereschuk/images/Ikonka_Gerb_i_nazvanie_Polnocvetnoe_vosproizvedenie_na_belom_fone_w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36" y="4387508"/>
            <a:ext cx="1616733" cy="5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C3F4A28-34B9-447F-82CE-6D84DBE5FE76}"/>
              </a:ext>
            </a:extLst>
          </p:cNvPr>
          <p:cNvSpPr txBox="1"/>
          <p:nvPr/>
        </p:nvSpPr>
        <p:spPr>
          <a:xfrm>
            <a:off x="3367776" y="5578058"/>
            <a:ext cx="2186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вузов России</a:t>
            </a:r>
          </a:p>
          <a:p>
            <a:r>
              <a:rPr lang="en-US" sz="1100" b="1" dirty="0">
                <a:solidFill>
                  <a:srgbClr val="1E5BA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вузов за рубежом</a:t>
            </a:r>
          </a:p>
        </p:txBody>
      </p:sp>
      <p:sp>
        <p:nvSpPr>
          <p:cNvPr id="55" name="Заголовок 6">
            <a:extLst>
              <a:ext uri="{FF2B5EF4-FFF2-40B4-BE49-F238E27FC236}">
                <a16:creationId xmlns:a16="http://schemas.microsoft.com/office/drawing/2014/main" id="{B919E936-FECB-4A44-8E24-2D4984D956EA}"/>
              </a:ext>
            </a:extLst>
          </p:cNvPr>
          <p:cNvSpPr txBox="1">
            <a:spLocks/>
          </p:cNvSpPr>
          <p:nvPr/>
        </p:nvSpPr>
        <p:spPr>
          <a:xfrm>
            <a:off x="1401840" y="514723"/>
            <a:ext cx="3981803" cy="320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 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Skills</a:t>
            </a:r>
          </a:p>
        </p:txBody>
      </p:sp>
      <p:sp>
        <p:nvSpPr>
          <p:cNvPr id="260" name="Прямоугольник 259">
            <a:extLst>
              <a:ext uri="{FF2B5EF4-FFF2-40B4-BE49-F238E27FC236}">
                <a16:creationId xmlns:a16="http://schemas.microsoft.com/office/drawing/2014/main" id="{9BB1AD5A-73BC-B445-BF86-1FB8F697A653}"/>
              </a:ext>
            </a:extLst>
          </p:cNvPr>
          <p:cNvSpPr/>
          <p:nvPr/>
        </p:nvSpPr>
        <p:spPr>
          <a:xfrm>
            <a:off x="10372846" y="1280447"/>
            <a:ext cx="1569218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Консорциум</a:t>
            </a:r>
          </a:p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«Университеты </a:t>
            </a:r>
          </a:p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en-US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Future Skills»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EB68AD3E-E95B-B641-824E-D24D02C47404}"/>
              </a:ext>
            </a:extLst>
          </p:cNvPr>
          <p:cNvGrpSpPr/>
          <p:nvPr/>
        </p:nvGrpSpPr>
        <p:grpSpPr>
          <a:xfrm>
            <a:off x="7968929" y="4206676"/>
            <a:ext cx="4026901" cy="2526274"/>
            <a:chOff x="8376341" y="3785973"/>
            <a:chExt cx="3619489" cy="252627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7CF2999-17B1-D042-AAFE-C75EAEA9C35D}"/>
                </a:ext>
              </a:extLst>
            </p:cNvPr>
            <p:cNvSpPr txBox="1"/>
            <p:nvPr/>
          </p:nvSpPr>
          <p:spPr>
            <a:xfrm>
              <a:off x="8376341" y="4203978"/>
              <a:ext cx="3619489" cy="210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 Рабочие программы образовательных модулей по </a:t>
              </a:r>
              <a:r>
                <a:rPr lang="ru-RU" sz="1100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компетенциям F</a:t>
              </a:r>
              <a:r>
                <a:rPr lang="en-US" sz="11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uture</a:t>
              </a: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Skills. </a:t>
              </a:r>
            </a:p>
            <a:p>
              <a:pPr>
                <a:spcAft>
                  <a:spcPts val="300"/>
                </a:spcAft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Не менее </a:t>
              </a:r>
              <a:r>
                <a:rPr lang="ru-RU" sz="1100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  <a:r>
                <a:rPr lang="ru-RU" sz="1100" dirty="0">
                  <a:solidFill>
                    <a:srgbClr val="EA3E3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методических рекомендаций по внедрению рабочих программ образовательных модулей по компетенциям F</a:t>
              </a:r>
              <a:r>
                <a:rPr lang="en-US" sz="11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uture</a:t>
              </a: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Skills. </a:t>
              </a:r>
            </a:p>
            <a:p>
              <a:pPr>
                <a:spcAft>
                  <a:spcPts val="300"/>
                </a:spcAft>
              </a:pP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Электронный курс по образовательным модулям более чем </a:t>
              </a:r>
              <a:r>
                <a:rPr lang="ru-RU" sz="1100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40</a:t>
              </a:r>
              <a:r>
                <a:rPr lang="ru-RU" sz="1100" dirty="0">
                  <a:solidFill>
                    <a:srgbClr val="8C254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компетенций F</a:t>
              </a:r>
              <a:r>
                <a:rPr lang="en-US" sz="11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uture</a:t>
              </a: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Skills.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Обучение не менее </a:t>
              </a:r>
              <a:r>
                <a:rPr lang="ru-RU" sz="1100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10%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НПР. </a:t>
              </a:r>
              <a:endPara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5. Обучение не менее </a:t>
              </a:r>
              <a:r>
                <a:rPr lang="ru-RU" sz="1100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</a:t>
              </a:r>
              <a:r>
                <a:rPr lang="ru-RU" sz="1100" dirty="0">
                  <a:solidFill>
                    <a:srgbClr val="EA3E3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педагогических работников из </a:t>
              </a:r>
              <a:r>
                <a:rPr lang="ru-RU" sz="1100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300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образовательных организаций высшего образования.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BD7230C-2806-224C-8305-98BC3A42E1F2}"/>
                </a:ext>
              </a:extLst>
            </p:cNvPr>
            <p:cNvSpPr txBox="1"/>
            <p:nvPr/>
          </p:nvSpPr>
          <p:spPr>
            <a:xfrm>
              <a:off x="8376341" y="3785973"/>
              <a:ext cx="2843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Результаты </a:t>
              </a:r>
              <a:endParaRPr lang="en-US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D4A15F23-D04F-F849-B798-FCAD44C7FF86}"/>
              </a:ext>
            </a:extLst>
          </p:cNvPr>
          <p:cNvGrpSpPr/>
          <p:nvPr/>
        </p:nvGrpSpPr>
        <p:grpSpPr>
          <a:xfrm>
            <a:off x="628717" y="4201202"/>
            <a:ext cx="1965688" cy="2151521"/>
            <a:chOff x="628717" y="3780499"/>
            <a:chExt cx="1965688" cy="2151521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B2B1D21C-082A-A445-A080-BFC56A77D311}"/>
                </a:ext>
              </a:extLst>
            </p:cNvPr>
            <p:cNvSpPr/>
            <p:nvPr/>
          </p:nvSpPr>
          <p:spPr>
            <a:xfrm>
              <a:off x="628717" y="4146916"/>
              <a:ext cx="1965688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  <a:buClr>
                  <a:schemeClr val="dk1"/>
                </a:buClr>
                <a:buSzPts val="2400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Структурная трансформация кадровой подготовки с дальнейшим масштабированием в системе высшего образования Российской Федерации для осуществления национального технологического прорыва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71B1554-387F-474B-92DA-51A444FB1A5F}"/>
                </a:ext>
              </a:extLst>
            </p:cNvPr>
            <p:cNvSpPr txBox="1"/>
            <p:nvPr/>
          </p:nvSpPr>
          <p:spPr>
            <a:xfrm>
              <a:off x="677634" y="3780499"/>
              <a:ext cx="1754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Цель</a:t>
              </a:r>
            </a:p>
          </p:txBody>
        </p:sp>
      </p:grp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D72CBBB7-2763-464A-A50A-EE1412878F81}"/>
              </a:ext>
            </a:extLst>
          </p:cNvPr>
          <p:cNvCxnSpPr>
            <a:cxnSpLocks/>
          </p:cNvCxnSpPr>
          <p:nvPr/>
        </p:nvCxnSpPr>
        <p:spPr>
          <a:xfrm>
            <a:off x="2911205" y="4307197"/>
            <a:ext cx="0" cy="2305947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27C9454E-51FC-0F45-BCF5-3E8D21B45FD5}"/>
              </a:ext>
            </a:extLst>
          </p:cNvPr>
          <p:cNvCxnSpPr>
            <a:cxnSpLocks/>
          </p:cNvCxnSpPr>
          <p:nvPr/>
        </p:nvCxnSpPr>
        <p:spPr>
          <a:xfrm>
            <a:off x="7700366" y="4329690"/>
            <a:ext cx="0" cy="2305947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5C43B71-E3C5-D94D-91E1-5D9A2CCD24F9}"/>
              </a:ext>
            </a:extLst>
          </p:cNvPr>
          <p:cNvGrpSpPr/>
          <p:nvPr/>
        </p:nvGrpSpPr>
        <p:grpSpPr>
          <a:xfrm>
            <a:off x="665613" y="1393540"/>
            <a:ext cx="9115987" cy="2335436"/>
            <a:chOff x="714498" y="1088731"/>
            <a:chExt cx="9115987" cy="2335436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46F96F9-1E11-1849-AD8A-75560CC0BBA1}"/>
                </a:ext>
              </a:extLst>
            </p:cNvPr>
            <p:cNvGrpSpPr/>
            <p:nvPr/>
          </p:nvGrpSpPr>
          <p:grpSpPr>
            <a:xfrm>
              <a:off x="714498" y="1088731"/>
              <a:ext cx="9115987" cy="2335436"/>
              <a:chOff x="174749" y="1155799"/>
              <a:chExt cx="9115987" cy="2335436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02572907-4E73-E84C-95F0-80BA7D6968ED}"/>
                  </a:ext>
                </a:extLst>
              </p:cNvPr>
              <p:cNvSpPr/>
              <p:nvPr/>
            </p:nvSpPr>
            <p:spPr>
              <a:xfrm>
                <a:off x="4129280" y="1198440"/>
                <a:ext cx="1019831" cy="201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760"/>
                  </a:lnSpc>
                </a:pPr>
                <a:r>
                  <a:rPr lang="ru-RU" sz="1200" b="1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Действия</a:t>
                </a:r>
                <a:endParaRPr lang="ru-RU" sz="12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6" name="Прямоугольник 35">
                <a:extLst>
                  <a:ext uri="{FF2B5EF4-FFF2-40B4-BE49-F238E27FC236}">
                    <a16:creationId xmlns:a16="http://schemas.microsoft.com/office/drawing/2014/main" id="{7A94B3C6-276D-6F43-BA05-8590247B6AD7}"/>
                  </a:ext>
                </a:extLst>
              </p:cNvPr>
              <p:cNvSpPr/>
              <p:nvPr/>
            </p:nvSpPr>
            <p:spPr>
              <a:xfrm>
                <a:off x="3484882" y="2194125"/>
                <a:ext cx="2150024" cy="532657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Реализация рабочих программ </a:t>
                </a:r>
                <a:r>
                  <a:rPr lang="ru-RU" sz="9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Future</a:t>
                </a:r>
                <a:r>
                  <a:rPr lang="ru-RU" sz="9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9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Skills</a:t>
                </a:r>
                <a:r>
                  <a:rPr lang="ru-RU" sz="9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для </a:t>
                </a:r>
                <a:r>
                  <a:rPr lang="ru-RU" sz="9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учатия</a:t>
                </a:r>
                <a:r>
                  <a:rPr lang="ru-RU" sz="9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в чемпионатах и массовой подготовке</a:t>
                </a:r>
                <a:endParaRPr lang="ru-RU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30C37236-AFA4-2944-BDC9-D87DA5026952}"/>
                  </a:ext>
                </a:extLst>
              </p:cNvPr>
              <p:cNvSpPr/>
              <p:nvPr/>
            </p:nvSpPr>
            <p:spPr>
              <a:xfrm>
                <a:off x="3484882" y="1453267"/>
                <a:ext cx="2150024" cy="645463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Разработка и реализация программы повышения квалификации педагогических работников </a:t>
                </a:r>
                <a:endParaRPr lang="ru-RU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3C43FBFE-5448-D54D-A8A4-E27AE473820F}"/>
                  </a:ext>
                </a:extLst>
              </p:cNvPr>
              <p:cNvSpPr/>
              <p:nvPr/>
            </p:nvSpPr>
            <p:spPr>
              <a:xfrm>
                <a:off x="3479370" y="2837439"/>
                <a:ext cx="2150024" cy="653796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00"/>
                  </a:lnSpc>
                </a:pPr>
                <a:r>
                  <a:rPr lang="ru-RU" sz="9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Экспертно-методическое сопровождение внедрения образовательных программ по компетенциям </a:t>
                </a:r>
                <a:r>
                  <a:rPr lang="ru-RU" sz="9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World</a:t>
                </a:r>
                <a:r>
                  <a:rPr lang="ru-RU" sz="9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9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Skills</a:t>
                </a:r>
                <a:endParaRPr lang="ru-RU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DFBF5FED-F5EE-9345-ADC7-0EC402DD5BC5}"/>
                  </a:ext>
                </a:extLst>
              </p:cNvPr>
              <p:cNvSpPr/>
              <p:nvPr/>
            </p:nvSpPr>
            <p:spPr>
              <a:xfrm>
                <a:off x="6370254" y="2927137"/>
                <a:ext cx="2920482" cy="522844"/>
              </a:xfrm>
              <a:prstGeom prst="rect">
                <a:avLst/>
              </a:prstGeom>
              <a:solidFill>
                <a:srgbClr val="55B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Создание международной инновационной площадки </a:t>
                </a:r>
              </a:p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 разработкам и исследованиям </a:t>
                </a:r>
              </a:p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области </a:t>
                </a: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Future</a:t>
                </a: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Skills</a:t>
                </a:r>
                <a:endParaRPr lang="ru-RU" sz="10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19C793B6-D18A-2C42-A4E7-7AC999455236}"/>
                  </a:ext>
                </a:extLst>
              </p:cNvPr>
              <p:cNvSpPr/>
              <p:nvPr/>
            </p:nvSpPr>
            <p:spPr>
              <a:xfrm>
                <a:off x="6370254" y="1447921"/>
                <a:ext cx="2920482" cy="638488"/>
              </a:xfrm>
              <a:prstGeom prst="rect">
                <a:avLst/>
              </a:prstGeom>
              <a:solidFill>
                <a:srgbClr val="55B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Переподготовка ППС ГУАП </a:t>
                </a:r>
              </a:p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партнерских вузов по современным методикам обучения и  стандартам </a:t>
                </a: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Future</a:t>
                </a: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Skills</a:t>
                </a:r>
                <a:endParaRPr lang="ru-RU" sz="10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6CA2FAFD-3D91-A74F-92AF-906C67F8D36E}"/>
                  </a:ext>
                </a:extLst>
              </p:cNvPr>
              <p:cNvSpPr/>
              <p:nvPr/>
            </p:nvSpPr>
            <p:spPr>
              <a:xfrm>
                <a:off x="6370254" y="2195576"/>
                <a:ext cx="2920482" cy="657804"/>
              </a:xfrm>
              <a:prstGeom prst="rect">
                <a:avLst/>
              </a:prstGeom>
              <a:solidFill>
                <a:srgbClr val="55B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Подготовка к участию российских вузов и международных партнеров </a:t>
                </a:r>
              </a:p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международных чемпионатах </a:t>
                </a:r>
              </a:p>
              <a:p>
                <a:pPr algn="ctr">
                  <a:lnSpc>
                    <a:spcPts val="960"/>
                  </a:lnSpc>
                </a:pP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World</a:t>
                </a: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Skills</a:t>
                </a:r>
                <a:endParaRPr lang="ru-RU" sz="10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9C00FA5C-2BFC-B243-9C01-00D872E436E2}"/>
                  </a:ext>
                </a:extLst>
              </p:cNvPr>
              <p:cNvSpPr/>
              <p:nvPr/>
            </p:nvSpPr>
            <p:spPr>
              <a:xfrm>
                <a:off x="528457" y="1155799"/>
                <a:ext cx="1949573" cy="201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760"/>
                  </a:lnSpc>
                </a:pPr>
                <a:r>
                  <a:rPr lang="ru-RU" sz="1200" b="1" dirty="0">
                    <a:solidFill>
                      <a:srgbClr val="55BFF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Сферы применения</a:t>
                </a:r>
                <a:endParaRPr lang="ru-RU" sz="1200" dirty="0">
                  <a:solidFill>
                    <a:srgbClr val="55BFF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78276A60-C3B6-4344-A45F-2DA51AD96363}"/>
                  </a:ext>
                </a:extLst>
              </p:cNvPr>
              <p:cNvSpPr/>
              <p:nvPr/>
            </p:nvSpPr>
            <p:spPr>
              <a:xfrm>
                <a:off x="174749" y="1451502"/>
                <a:ext cx="2622310" cy="626434"/>
              </a:xfrm>
              <a:prstGeom prst="rect">
                <a:avLst/>
              </a:prstGeom>
              <a:solidFill>
                <a:srgbClr val="55B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Интеграция образовательных потребностей рынков </a:t>
                </a:r>
                <a:endParaRPr lang="en-US" sz="10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массовую подготовку</a:t>
                </a:r>
              </a:p>
            </p:txBody>
          </p:sp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DFBF5FED-F5EE-9345-ADC7-0EC402DD5BC5}"/>
                  </a:ext>
                </a:extLst>
              </p:cNvPr>
              <p:cNvSpPr/>
              <p:nvPr/>
            </p:nvSpPr>
            <p:spPr>
              <a:xfrm>
                <a:off x="192089" y="2837439"/>
                <a:ext cx="2622310" cy="574094"/>
              </a:xfrm>
              <a:prstGeom prst="rect">
                <a:avLst/>
              </a:prstGeom>
              <a:solidFill>
                <a:srgbClr val="55B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Развитие экспорта </a:t>
                </a:r>
              </a:p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международного позиционирования ОП на основе компетенций </a:t>
                </a: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Future</a:t>
                </a: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000" dirty="0" err="1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Skills</a:t>
                </a:r>
                <a:endParaRPr lang="ru-RU" sz="10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19C793B6-D18A-2C42-A4E7-7AC999455236}"/>
                  </a:ext>
                </a:extLst>
              </p:cNvPr>
              <p:cNvSpPr/>
              <p:nvPr/>
            </p:nvSpPr>
            <p:spPr>
              <a:xfrm>
                <a:off x="179500" y="2203993"/>
                <a:ext cx="2622310" cy="522787"/>
              </a:xfrm>
              <a:prstGeom prst="rect">
                <a:avLst/>
              </a:prstGeom>
              <a:solidFill>
                <a:srgbClr val="55B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960"/>
                  </a:lnSpc>
                </a:pPr>
                <a:r>
                  <a:rPr lang="ru-RU" sz="1000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Повышение конкурентоспособности выпускников ГУАП </a:t>
                </a:r>
              </a:p>
            </p:txBody>
          </p:sp>
        </p:grpSp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6BDBFD2D-1EBD-B641-B6DB-8C627B630B7E}"/>
                </a:ext>
              </a:extLst>
            </p:cNvPr>
            <p:cNvGrpSpPr/>
            <p:nvPr/>
          </p:nvGrpSpPr>
          <p:grpSpPr>
            <a:xfrm>
              <a:off x="3336808" y="1104223"/>
              <a:ext cx="6013639" cy="2182253"/>
              <a:chOff x="3336808" y="1104223"/>
              <a:chExt cx="6013639" cy="2182253"/>
            </a:xfrm>
          </p:grpSpPr>
          <p:cxnSp>
            <p:nvCxnSpPr>
              <p:cNvPr id="85" name="Connector: Elbow 45">
                <a:extLst>
                  <a:ext uri="{FF2B5EF4-FFF2-40B4-BE49-F238E27FC236}">
                    <a16:creationId xmlns:a16="http://schemas.microsoft.com/office/drawing/2014/main" id="{616F3AAB-F3CE-3545-8233-FAED2503E43D}"/>
                  </a:ext>
                </a:extLst>
              </p:cNvPr>
              <p:cNvCxnSpPr>
                <a:cxnSpLocks/>
                <a:stCxn id="29" idx="3"/>
              </p:cNvCxnSpPr>
              <p:nvPr/>
            </p:nvCxnSpPr>
            <p:spPr>
              <a:xfrm>
                <a:off x="3336808" y="1697651"/>
                <a:ext cx="676799" cy="536980"/>
              </a:xfrm>
              <a:prstGeom prst="bentConnector3">
                <a:avLst/>
              </a:prstGeom>
              <a:ln w="28575">
                <a:solidFill>
                  <a:srgbClr val="55BFF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Connector: Elbow 45">
                <a:extLst>
                  <a:ext uri="{FF2B5EF4-FFF2-40B4-BE49-F238E27FC236}">
                    <a16:creationId xmlns:a16="http://schemas.microsoft.com/office/drawing/2014/main" id="{EEBEB460-4501-0C44-A92A-3A127300EE8B}"/>
                  </a:ext>
                </a:extLst>
              </p:cNvPr>
              <p:cNvCxnSpPr>
                <a:cxnSpLocks/>
                <a:stCxn id="29" idx="3"/>
                <a:endCxn id="38" idx="1"/>
              </p:cNvCxnSpPr>
              <p:nvPr/>
            </p:nvCxnSpPr>
            <p:spPr>
              <a:xfrm>
                <a:off x="3336808" y="1697651"/>
                <a:ext cx="682311" cy="1399618"/>
              </a:xfrm>
              <a:prstGeom prst="bentConnector3">
                <a:avLst>
                  <a:gd name="adj1" fmla="val 50000"/>
                </a:avLst>
              </a:prstGeom>
              <a:ln w="28575">
                <a:solidFill>
                  <a:srgbClr val="55BFF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Connector: Elbow 45">
                <a:extLst>
                  <a:ext uri="{FF2B5EF4-FFF2-40B4-BE49-F238E27FC236}">
                    <a16:creationId xmlns:a16="http://schemas.microsoft.com/office/drawing/2014/main" id="{DB2CCA14-1B7E-0445-B726-5455032C78D4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 flipV="1">
                <a:off x="3354148" y="2537307"/>
                <a:ext cx="659459" cy="520111"/>
              </a:xfrm>
              <a:prstGeom prst="bentConnector3">
                <a:avLst>
                  <a:gd name="adj1" fmla="val 23809"/>
                </a:avLst>
              </a:prstGeom>
              <a:ln w="28575">
                <a:solidFill>
                  <a:srgbClr val="55BFF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Connector: Elbow 45">
                <a:extLst>
                  <a:ext uri="{FF2B5EF4-FFF2-40B4-BE49-F238E27FC236}">
                    <a16:creationId xmlns:a16="http://schemas.microsoft.com/office/drawing/2014/main" id="{0CF779D6-D46B-6341-84AB-E089CF08A9AF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3354148" y="3057418"/>
                <a:ext cx="659459" cy="229058"/>
              </a:xfrm>
              <a:prstGeom prst="bentConnector3">
                <a:avLst>
                  <a:gd name="adj1" fmla="val 23809"/>
                </a:avLst>
              </a:prstGeom>
              <a:ln w="28575">
                <a:solidFill>
                  <a:srgbClr val="55BFF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D9868363-D040-2E41-9B44-3CB87E87E79C}"/>
                  </a:ext>
                </a:extLst>
              </p:cNvPr>
              <p:cNvSpPr/>
              <p:nvPr/>
            </p:nvSpPr>
            <p:spPr>
              <a:xfrm>
                <a:off x="7400874" y="1104223"/>
                <a:ext cx="1949573" cy="201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760"/>
                  </a:lnSpc>
                </a:pPr>
                <a:r>
                  <a:rPr lang="ru-RU" sz="1200" b="1" dirty="0">
                    <a:solidFill>
                      <a:srgbClr val="55BFF4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Сферы применения</a:t>
                </a:r>
                <a:endParaRPr lang="ru-RU" sz="1200" dirty="0">
                  <a:solidFill>
                    <a:srgbClr val="55BFF4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CC329044-B79A-9B4E-8DA7-3C9FD2DABB0F}"/>
              </a:ext>
            </a:extLst>
          </p:cNvPr>
          <p:cNvCxnSpPr>
            <a:cxnSpLocks/>
            <a:stCxn id="41" idx="1"/>
            <a:endCxn id="37" idx="3"/>
          </p:cNvCxnSpPr>
          <p:nvPr/>
        </p:nvCxnSpPr>
        <p:spPr>
          <a:xfrm flipH="1">
            <a:off x="6125770" y="2004906"/>
            <a:ext cx="735348" cy="8834"/>
          </a:xfrm>
          <a:prstGeom prst="straightConnector1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C138C6A0-7BEC-3745-A8ED-6C668C62CB51}"/>
              </a:ext>
            </a:extLst>
          </p:cNvPr>
          <p:cNvCxnSpPr>
            <a:cxnSpLocks/>
          </p:cNvCxnSpPr>
          <p:nvPr/>
        </p:nvCxnSpPr>
        <p:spPr>
          <a:xfrm flipH="1">
            <a:off x="6120258" y="2685692"/>
            <a:ext cx="735348" cy="8834"/>
          </a:xfrm>
          <a:prstGeom prst="straightConnector1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20596B59-92D8-8E47-9705-E6EA7FE85403}"/>
              </a:ext>
            </a:extLst>
          </p:cNvPr>
          <p:cNvCxnSpPr>
            <a:cxnSpLocks/>
          </p:cNvCxnSpPr>
          <p:nvPr/>
        </p:nvCxnSpPr>
        <p:spPr>
          <a:xfrm flipH="1">
            <a:off x="6120258" y="3428170"/>
            <a:ext cx="735348" cy="8834"/>
          </a:xfrm>
          <a:prstGeom prst="straightConnector1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58387D6F-AF1D-B344-B931-A92D080471DC}"/>
              </a:ext>
            </a:extLst>
          </p:cNvPr>
          <p:cNvCxnSpPr>
            <a:cxnSpLocks/>
            <a:stCxn id="31" idx="3"/>
            <a:endCxn id="36" idx="1"/>
          </p:cNvCxnSpPr>
          <p:nvPr/>
        </p:nvCxnSpPr>
        <p:spPr>
          <a:xfrm flipV="1">
            <a:off x="3292674" y="2698195"/>
            <a:ext cx="683072" cy="4933"/>
          </a:xfrm>
          <a:prstGeom prst="straightConnector1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54" name="Номер слайда 2">
            <a:extLst>
              <a:ext uri="{FF2B5EF4-FFF2-40B4-BE49-F238E27FC236}">
                <a16:creationId xmlns:a16="http://schemas.microsoft.com/office/drawing/2014/main" id="{B83465F4-903F-424C-B519-9D79740F6F3E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24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418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1" y="385265"/>
            <a:ext cx="575546" cy="463105"/>
          </a:xfrm>
          <a:prstGeom prst="rect">
            <a:avLst/>
          </a:prstGeom>
        </p:spPr>
      </p:pic>
      <p:sp>
        <p:nvSpPr>
          <p:cNvPr id="83" name="Заголовок 6">
            <a:extLst>
              <a:ext uri="{FF2B5EF4-FFF2-40B4-BE49-F238E27FC236}">
                <a16:creationId xmlns:a16="http://schemas.microsoft.com/office/drawing/2014/main" id="{5C1D267C-56D3-9540-B743-24FDDA927759}"/>
              </a:ext>
            </a:extLst>
          </p:cNvPr>
          <p:cNvSpPr txBox="1">
            <a:spLocks/>
          </p:cNvSpPr>
          <p:nvPr/>
        </p:nvSpPr>
        <p:spPr>
          <a:xfrm>
            <a:off x="1398987" y="502126"/>
            <a:ext cx="3981803" cy="320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Цифровой университет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49ADE76A-DE9E-5B4B-9C2A-BFFA29C60581}"/>
              </a:ext>
            </a:extLst>
          </p:cNvPr>
          <p:cNvSpPr/>
          <p:nvPr/>
        </p:nvSpPr>
        <p:spPr>
          <a:xfrm>
            <a:off x="10065813" y="1164157"/>
            <a:ext cx="188508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Консорциум</a:t>
            </a:r>
            <a:r>
              <a:rPr lang="en-US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«Цифра»</a:t>
            </a:r>
          </a:p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endParaRPr lang="ru-RU" sz="1200" b="1" dirty="0">
              <a:solidFill>
                <a:srgbClr val="55BFF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55BFF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2 рабочих группы при Министерстве науки и 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6638A-4447-F443-8273-B9764EEE2D2C}"/>
              </a:ext>
            </a:extLst>
          </p:cNvPr>
          <p:cNvSpPr txBox="1"/>
          <p:nvPr/>
        </p:nvSpPr>
        <p:spPr>
          <a:xfrm>
            <a:off x="3017199" y="4866351"/>
            <a:ext cx="44851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 algn="just">
              <a:spcAft>
                <a:spcPts val="300"/>
              </a:spcAft>
              <a:buClr>
                <a:srgbClr val="55BFF4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ЦТ Административной деятельности –</a:t>
            </a:r>
            <a:r>
              <a:rPr lang="ru-RU" sz="11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6</a:t>
            </a:r>
          </a:p>
          <a:p>
            <a:pPr indent="-171450" algn="just">
              <a:spcAft>
                <a:spcPts val="300"/>
              </a:spcAft>
              <a:buClr>
                <a:srgbClr val="55BFF4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Единый цифровой деканат – </a:t>
            </a:r>
            <a:r>
              <a:rPr lang="ru-RU" sz="11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12</a:t>
            </a:r>
          </a:p>
          <a:p>
            <a:pPr indent="-171450" algn="just">
              <a:spcAft>
                <a:spcPts val="300"/>
              </a:spcAft>
              <a:buClr>
                <a:srgbClr val="55BFF4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Обучение сотрудников – </a:t>
            </a:r>
            <a:r>
              <a:rPr lang="ru-RU" sz="11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4</a:t>
            </a:r>
          </a:p>
          <a:p>
            <a:pPr indent="-171450" algn="just">
              <a:spcAft>
                <a:spcPts val="300"/>
              </a:spcAft>
              <a:buClr>
                <a:srgbClr val="55BFF4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Изменение организационной структуры – </a:t>
            </a:r>
            <a:r>
              <a:rPr lang="ru-RU" sz="11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6</a:t>
            </a:r>
          </a:p>
          <a:p>
            <a:pPr indent="-171450" algn="just">
              <a:spcAft>
                <a:spcPts val="300"/>
              </a:spcAft>
              <a:buClr>
                <a:srgbClr val="55BFF4"/>
              </a:buClr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Цифровизация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кампуса и внедрение принципов </a:t>
            </a:r>
          </a:p>
          <a:p>
            <a:pPr algn="just">
              <a:spcAft>
                <a:spcPts val="300"/>
              </a:spcAft>
              <a:buClr>
                <a:srgbClr val="55BFF4"/>
              </a:buClr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    бережливого производства – </a:t>
            </a:r>
            <a:r>
              <a:rPr lang="ru-RU" sz="11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12</a:t>
            </a:r>
          </a:p>
          <a:p>
            <a:pPr indent="-171450" algn="just">
              <a:spcAft>
                <a:spcPts val="300"/>
              </a:spcAft>
              <a:buClr>
                <a:srgbClr val="55BFF4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Новые цифровые сервисы – </a:t>
            </a:r>
            <a:r>
              <a:rPr lang="ru-RU" sz="11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5</a:t>
            </a:r>
          </a:p>
          <a:p>
            <a:pPr indent="-171450" algn="just">
              <a:spcAft>
                <a:spcPts val="300"/>
              </a:spcAft>
              <a:buClr>
                <a:srgbClr val="55BFF4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Интеграция с внешними платформами - </a:t>
            </a:r>
            <a:r>
              <a:rPr lang="ru-RU" sz="11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7</a:t>
            </a:r>
            <a:endParaRPr lang="ru-RU" sz="1100" dirty="0">
              <a:solidFill>
                <a:srgbClr val="2567B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  <a:buClr>
                <a:srgbClr val="55BFF4"/>
              </a:buClr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0D52A-B9FC-1D47-A4B8-9537C7B53854}"/>
              </a:ext>
            </a:extLst>
          </p:cNvPr>
          <p:cNvSpPr txBox="1"/>
          <p:nvPr/>
        </p:nvSpPr>
        <p:spPr>
          <a:xfrm>
            <a:off x="3583963" y="4537886"/>
            <a:ext cx="3043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Мероприятия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184320-2B76-7549-A244-1A259CB7E843}"/>
              </a:ext>
            </a:extLst>
          </p:cNvPr>
          <p:cNvSpPr txBox="1"/>
          <p:nvPr/>
        </p:nvSpPr>
        <p:spPr>
          <a:xfrm>
            <a:off x="7344695" y="4808248"/>
            <a:ext cx="4826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времени оказания сопутствующих услуг.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на цифровой способ оказания образовательных услуг по ряду направлений обучения.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издержек и обновление материально-технических условий реализации основных видов деятельности университета.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трансфера знаний путем создания единой среды.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Содействие трудоустройству и повышение мотивации обучающихся.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894AC9-042C-C74A-8E6D-102FEB2BFCD4}"/>
              </a:ext>
            </a:extLst>
          </p:cNvPr>
          <p:cNvSpPr txBox="1"/>
          <p:nvPr/>
        </p:nvSpPr>
        <p:spPr>
          <a:xfrm>
            <a:off x="8737649" y="4531249"/>
            <a:ext cx="2843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</a:t>
            </a:r>
            <a:endParaRPr lang="en-US" sz="1200" b="1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6B258041-C243-044D-9898-4552F9265DCF}"/>
              </a:ext>
            </a:extLst>
          </p:cNvPr>
          <p:cNvSpPr/>
          <p:nvPr/>
        </p:nvSpPr>
        <p:spPr>
          <a:xfrm>
            <a:off x="678703" y="4825980"/>
            <a:ext cx="2063606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buClr>
                <a:schemeClr val="dk1"/>
              </a:buClr>
              <a:buSzPts val="2400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цифровой инфраструктуры и набора сервисов, ориентированных на решение задач обеспечения образовательной, административной, научной и планово-финансовой деятельности </a:t>
            </a:r>
            <a:endParaRPr lang="ru-RU" sz="1100" b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879D7E-4733-E84D-8A91-AE25AD3F4146}"/>
              </a:ext>
            </a:extLst>
          </p:cNvPr>
          <p:cNvSpPr txBox="1"/>
          <p:nvPr/>
        </p:nvSpPr>
        <p:spPr>
          <a:xfrm>
            <a:off x="680132" y="4531249"/>
            <a:ext cx="1754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97E674E3-81D4-FB4C-AE03-23C7F380D66E}"/>
              </a:ext>
            </a:extLst>
          </p:cNvPr>
          <p:cNvCxnSpPr>
            <a:cxnSpLocks/>
          </p:cNvCxnSpPr>
          <p:nvPr/>
        </p:nvCxnSpPr>
        <p:spPr>
          <a:xfrm>
            <a:off x="2830929" y="4808248"/>
            <a:ext cx="0" cy="1621136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E08EA2E-91D1-2F42-BF07-462D73B8C80D}"/>
              </a:ext>
            </a:extLst>
          </p:cNvPr>
          <p:cNvCxnSpPr>
            <a:cxnSpLocks/>
          </p:cNvCxnSpPr>
          <p:nvPr/>
        </p:nvCxnSpPr>
        <p:spPr>
          <a:xfrm>
            <a:off x="7120498" y="4814885"/>
            <a:ext cx="0" cy="1621136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92EE2440-19A5-0144-AEF5-9E04F31F9FAE}"/>
              </a:ext>
            </a:extLst>
          </p:cNvPr>
          <p:cNvSpPr/>
          <p:nvPr/>
        </p:nvSpPr>
        <p:spPr>
          <a:xfrm>
            <a:off x="7894307" y="1448765"/>
            <a:ext cx="301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AEC50CD-4678-6A4F-81C8-FFF4F92A1FF8}"/>
              </a:ext>
            </a:extLst>
          </p:cNvPr>
          <p:cNvSpPr/>
          <p:nvPr/>
        </p:nvSpPr>
        <p:spPr>
          <a:xfrm>
            <a:off x="703261" y="1526939"/>
            <a:ext cx="1621695" cy="1382584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60"/>
              </a:lnSpc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ЦТ каждого направления деятельности: образовательного, научного, административного (цифровой двойник)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1CC6F30-BC62-9E41-A1CD-52608E8CBA18}"/>
              </a:ext>
            </a:extLst>
          </p:cNvPr>
          <p:cNvSpPr/>
          <p:nvPr/>
        </p:nvSpPr>
        <p:spPr>
          <a:xfrm>
            <a:off x="5733148" y="1528938"/>
            <a:ext cx="1277127" cy="138058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60"/>
              </a:lnSpc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Смарт-кампус для </a:t>
            </a:r>
            <a:r>
              <a:rPr lang="ru-RU"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обеспечения </a:t>
            </a:r>
            <a:endParaRPr lang="en-US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960"/>
              </a:lnSpc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безопасности и экономии ресурсов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43419E98-0340-5642-8A96-C41859644F2E}"/>
              </a:ext>
            </a:extLst>
          </p:cNvPr>
          <p:cNvSpPr/>
          <p:nvPr/>
        </p:nvSpPr>
        <p:spPr>
          <a:xfrm>
            <a:off x="7086302" y="1528938"/>
            <a:ext cx="1518912" cy="1380585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60"/>
              </a:lnSpc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Цифровые </a:t>
            </a:r>
            <a:r>
              <a:rPr lang="ru-RU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клиенто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-ориентированные сервисы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98E32737-52C6-604A-A2A7-74337661EF98}"/>
              </a:ext>
            </a:extLst>
          </p:cNvPr>
          <p:cNvSpPr/>
          <p:nvPr/>
        </p:nvSpPr>
        <p:spPr>
          <a:xfrm>
            <a:off x="3966978" y="1528937"/>
            <a:ext cx="1697277" cy="1380586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60"/>
              </a:lnSpc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Совершенствование </a:t>
            </a:r>
          </a:p>
          <a:p>
            <a:pPr algn="ctr">
              <a:lnSpc>
                <a:spcPts val="960"/>
              </a:lnSpc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программно-аппаратной базы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1429297A-FE49-DA4C-81E8-9653E68BB428}"/>
              </a:ext>
            </a:extLst>
          </p:cNvPr>
          <p:cNvSpPr/>
          <p:nvPr/>
        </p:nvSpPr>
        <p:spPr>
          <a:xfrm>
            <a:off x="2425044" y="1526939"/>
            <a:ext cx="1486233" cy="1382584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60"/>
              </a:lnSpc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границ цифрового университета путем интеграции с внешними системами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8DB4506-7EC0-F447-8526-D0D4BFA26AC8}"/>
              </a:ext>
            </a:extLst>
          </p:cNvPr>
          <p:cNvSpPr txBox="1"/>
          <p:nvPr/>
        </p:nvSpPr>
        <p:spPr>
          <a:xfrm>
            <a:off x="3390386" y="1308180"/>
            <a:ext cx="2850460" cy="2012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lnSpc>
                <a:spcPts val="760"/>
              </a:lnSpc>
              <a:defRPr sz="1000" b="1">
                <a:solidFill>
                  <a:srgbClr val="55BFF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трансформации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09EF6E73-FA68-D743-970A-92B20637E7CD}"/>
              </a:ext>
            </a:extLst>
          </p:cNvPr>
          <p:cNvSpPr/>
          <p:nvPr/>
        </p:nvSpPr>
        <p:spPr>
          <a:xfrm>
            <a:off x="747996" y="3490724"/>
            <a:ext cx="1994314" cy="689614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Индивидуальная образовательная траектория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3724369A-0532-F741-ABE5-65BED3EB2B54}"/>
              </a:ext>
            </a:extLst>
          </p:cNvPr>
          <p:cNvSpPr/>
          <p:nvPr/>
        </p:nvSpPr>
        <p:spPr>
          <a:xfrm>
            <a:off x="6612059" y="3490724"/>
            <a:ext cx="1993155" cy="689614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Роботизация сервисов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10E06001-ED9F-3741-8B37-A442301E2BA0}"/>
              </a:ext>
            </a:extLst>
          </p:cNvPr>
          <p:cNvSpPr/>
          <p:nvPr/>
        </p:nvSpPr>
        <p:spPr>
          <a:xfrm>
            <a:off x="4848275" y="3490724"/>
            <a:ext cx="1661560" cy="700709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Биржа проектов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98A3C838-CD2F-784F-9294-40333A0343AD}"/>
              </a:ext>
            </a:extLst>
          </p:cNvPr>
          <p:cNvSpPr/>
          <p:nvPr/>
        </p:nvSpPr>
        <p:spPr>
          <a:xfrm>
            <a:off x="2844534" y="3490724"/>
            <a:ext cx="1901517" cy="700709"/>
          </a:xfrm>
          <a:prstGeom prst="rect">
            <a:avLst/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900"/>
              </a:lnSpc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</a:t>
            </a:r>
          </a:p>
          <a:p>
            <a:pPr algn="ctr">
              <a:lnSpc>
                <a:spcPts val="900"/>
              </a:lnSpc>
            </a:pPr>
            <a:r>
              <a:rPr lang="ru-RU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«Довольный студент»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6700E4E-4869-3942-B703-1D6039FCCF4B}"/>
              </a:ext>
            </a:extLst>
          </p:cNvPr>
          <p:cNvSpPr txBox="1"/>
          <p:nvPr/>
        </p:nvSpPr>
        <p:spPr>
          <a:xfrm>
            <a:off x="3663039" y="3285714"/>
            <a:ext cx="1931939" cy="20120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lnSpc>
                <a:spcPts val="760"/>
              </a:lnSpc>
              <a:defRPr sz="1000" b="1">
                <a:solidFill>
                  <a:srgbClr val="2567B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проекты</a:t>
            </a:r>
          </a:p>
        </p:txBody>
      </p:sp>
      <p:sp>
        <p:nvSpPr>
          <p:cNvPr id="30" name="Треугольник 29">
            <a:extLst>
              <a:ext uri="{FF2B5EF4-FFF2-40B4-BE49-F238E27FC236}">
                <a16:creationId xmlns:a16="http://schemas.microsoft.com/office/drawing/2014/main" id="{8A3114E1-5DDD-304C-88DB-C6744387C01B}"/>
              </a:ext>
            </a:extLst>
          </p:cNvPr>
          <p:cNvSpPr/>
          <p:nvPr/>
        </p:nvSpPr>
        <p:spPr>
          <a:xfrm rot="10800000" flipH="1">
            <a:off x="4733656" y="3042787"/>
            <a:ext cx="163920" cy="139089"/>
          </a:xfrm>
          <a:prstGeom prst="triangl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grpSp>
        <p:nvGrpSpPr>
          <p:cNvPr id="39" name="Группа 38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31" name="Номер слайда 2">
            <a:extLst>
              <a:ext uri="{FF2B5EF4-FFF2-40B4-BE49-F238E27FC236}">
                <a16:creationId xmlns:a16="http://schemas.microsoft.com/office/drawing/2014/main" id="{D39B8023-4C53-C944-89E1-3A7AE2F03A64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25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0741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1" y="379812"/>
            <a:ext cx="465512" cy="399863"/>
          </a:xfrm>
          <a:prstGeom prst="rect">
            <a:avLst/>
          </a:prstGeo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1FA33891-B6DD-5842-87D5-EBDAFD1CB275}"/>
              </a:ext>
            </a:extLst>
          </p:cNvPr>
          <p:cNvSpPr txBox="1">
            <a:spLocks/>
          </p:cNvSpPr>
          <p:nvPr/>
        </p:nvSpPr>
        <p:spPr>
          <a:xfrm>
            <a:off x="1395958" y="513939"/>
            <a:ext cx="3981803" cy="3208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«</a:t>
            </a:r>
            <a:r>
              <a:rPr 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GoUP – </a:t>
            </a: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твой опыт»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735712-C167-1C48-8544-BA9EAD42516C}"/>
              </a:ext>
            </a:extLst>
          </p:cNvPr>
          <p:cNvSpPr/>
          <p:nvPr/>
        </p:nvSpPr>
        <p:spPr>
          <a:xfrm>
            <a:off x="10372846" y="1038233"/>
            <a:ext cx="1569218" cy="68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Консорциум</a:t>
            </a:r>
          </a:p>
          <a:p>
            <a:pPr algn="r">
              <a:lnSpc>
                <a:spcPct val="110000"/>
              </a:lnSpc>
              <a:buClr>
                <a:schemeClr val="dk1"/>
              </a:buClr>
              <a:buSzPts val="2400"/>
            </a:pPr>
            <a:r>
              <a:rPr lang="ru-RU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«Траектория роста»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701D707-6452-6249-AC92-847004A55F01}"/>
              </a:ext>
            </a:extLst>
          </p:cNvPr>
          <p:cNvGrpSpPr/>
          <p:nvPr/>
        </p:nvGrpSpPr>
        <p:grpSpPr>
          <a:xfrm>
            <a:off x="665613" y="935143"/>
            <a:ext cx="9236680" cy="3555183"/>
            <a:chOff x="547205" y="1242525"/>
            <a:chExt cx="8328993" cy="3205816"/>
          </a:xfrm>
        </p:grpSpPr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735E792A-82D0-424A-99DB-6AD1BC9A6BA1}"/>
                </a:ext>
              </a:extLst>
            </p:cNvPr>
            <p:cNvSpPr/>
            <p:nvPr/>
          </p:nvSpPr>
          <p:spPr>
            <a:xfrm>
              <a:off x="547205" y="2869248"/>
              <a:ext cx="8328993" cy="1579093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F55C490-08E1-0F4F-98AD-ED73AB575FC6}"/>
                </a:ext>
              </a:extLst>
            </p:cNvPr>
            <p:cNvGrpSpPr/>
            <p:nvPr/>
          </p:nvGrpSpPr>
          <p:grpSpPr>
            <a:xfrm>
              <a:off x="547205" y="1242525"/>
              <a:ext cx="8328993" cy="3133646"/>
              <a:chOff x="529481" y="1356575"/>
              <a:chExt cx="9817155" cy="3693544"/>
            </a:xfrm>
          </p:grpSpPr>
          <p:sp>
            <p:nvSpPr>
              <p:cNvPr id="42" name="Rectangle 1">
                <a:extLst>
                  <a:ext uri="{FF2B5EF4-FFF2-40B4-BE49-F238E27FC236}">
                    <a16:creationId xmlns:a16="http://schemas.microsoft.com/office/drawing/2014/main" id="{676E0545-C6B8-2C46-A8BF-A31B18C734C7}"/>
                  </a:ext>
                </a:extLst>
              </p:cNvPr>
              <p:cNvSpPr/>
              <p:nvPr/>
            </p:nvSpPr>
            <p:spPr>
              <a:xfrm>
                <a:off x="3512648" y="2825495"/>
                <a:ext cx="3246449" cy="315948"/>
              </a:xfrm>
              <a:prstGeom prst="rect">
                <a:avLst/>
              </a:prstGeom>
              <a:solidFill>
                <a:srgbClr val="55B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Платформа (</a:t>
                </a:r>
                <a:r>
                  <a:rPr lang="en-US" sz="1000" b="1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GoUP – </a:t>
                </a:r>
                <a:r>
                  <a:rPr lang="ru-RU" sz="1000" b="1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твой опыт)</a:t>
                </a:r>
              </a:p>
            </p:txBody>
          </p:sp>
          <p:sp>
            <p:nvSpPr>
              <p:cNvPr id="43" name="Rectangle 7">
                <a:extLst>
                  <a:ext uri="{FF2B5EF4-FFF2-40B4-BE49-F238E27FC236}">
                    <a16:creationId xmlns:a16="http://schemas.microsoft.com/office/drawing/2014/main" id="{4F9462B0-FE0D-4648-8A0B-06BC6C998732}"/>
                  </a:ext>
                </a:extLst>
              </p:cNvPr>
              <p:cNvSpPr/>
              <p:nvPr/>
            </p:nvSpPr>
            <p:spPr>
              <a:xfrm>
                <a:off x="2518897" y="3430394"/>
                <a:ext cx="1271526" cy="432860"/>
              </a:xfrm>
              <a:prstGeom prst="rect">
                <a:avLst/>
              </a:prstGeom>
              <a:solidFill>
                <a:srgbClr val="1E5B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HR-</a:t>
                </a:r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клуб</a:t>
                </a:r>
              </a:p>
            </p:txBody>
          </p:sp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55A0B172-5FC0-7C42-9B6C-0D8EC1979441}"/>
                  </a:ext>
                </a:extLst>
              </p:cNvPr>
              <p:cNvSpPr/>
              <p:nvPr/>
            </p:nvSpPr>
            <p:spPr>
              <a:xfrm>
                <a:off x="3947734" y="3430394"/>
                <a:ext cx="2627368" cy="432860"/>
              </a:xfrm>
              <a:prstGeom prst="rect">
                <a:avLst/>
              </a:prstGeom>
              <a:solidFill>
                <a:srgbClr val="1E5B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Экосистема НТИ и </a:t>
                </a:r>
                <a:r>
                  <a:rPr lang="en-US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WorldSkills</a:t>
                </a:r>
                <a:endParaRPr lang="ru-RU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6" name="Rectangle 10">
                <a:extLst>
                  <a:ext uri="{FF2B5EF4-FFF2-40B4-BE49-F238E27FC236}">
                    <a16:creationId xmlns:a16="http://schemas.microsoft.com/office/drawing/2014/main" id="{38DD9F2C-1411-0E48-B349-AC3AE7107D2A}"/>
                  </a:ext>
                </a:extLst>
              </p:cNvPr>
              <p:cNvSpPr/>
              <p:nvPr/>
            </p:nvSpPr>
            <p:spPr>
              <a:xfrm>
                <a:off x="6732413" y="3430394"/>
                <a:ext cx="1271526" cy="432860"/>
              </a:xfrm>
              <a:prstGeom prst="rect">
                <a:avLst/>
              </a:prstGeom>
              <a:solidFill>
                <a:srgbClr val="1E5B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Волонтерство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83B8DC2-E37E-274F-8860-812175B74F41}"/>
                  </a:ext>
                </a:extLst>
              </p:cNvPr>
              <p:cNvSpPr txBox="1"/>
              <p:nvPr/>
            </p:nvSpPr>
            <p:spPr>
              <a:xfrm>
                <a:off x="5147859" y="3916681"/>
                <a:ext cx="1715279" cy="11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Олимпиада НТИ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Практики будущего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Сетевые магистратуры НТИ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Массовые онлайн-курсы 20.35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EE84F61-EE20-B741-BCD2-A83663485B3A}"/>
                  </a:ext>
                </a:extLst>
              </p:cNvPr>
              <p:cNvSpPr txBox="1"/>
              <p:nvPr/>
            </p:nvSpPr>
            <p:spPr>
              <a:xfrm>
                <a:off x="3837117" y="3918940"/>
                <a:ext cx="1724239" cy="981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WS: 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Билет в будущее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Future Skills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Try</a:t>
                </a: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</a:t>
                </a:r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a-skill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Develop-a-skill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Show-a-skill</a:t>
                </a:r>
                <a:endParaRPr lang="ru-RU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9" name="Rectangle 23">
                <a:extLst>
                  <a:ext uri="{FF2B5EF4-FFF2-40B4-BE49-F238E27FC236}">
                    <a16:creationId xmlns:a16="http://schemas.microsoft.com/office/drawing/2014/main" id="{2C277C4B-0CED-244C-95DA-C2027F718BE2}"/>
                  </a:ext>
                </a:extLst>
              </p:cNvPr>
              <p:cNvSpPr/>
              <p:nvPr/>
            </p:nvSpPr>
            <p:spPr>
              <a:xfrm>
                <a:off x="8161249" y="3430394"/>
                <a:ext cx="1383929" cy="432135"/>
              </a:xfrm>
              <a:prstGeom prst="rect">
                <a:avLst/>
              </a:prstGeom>
              <a:solidFill>
                <a:srgbClr val="1E5B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Культурная география СПб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57B66E-64E8-264F-B5E9-C19A0040EE80}"/>
                  </a:ext>
                </a:extLst>
              </p:cNvPr>
              <p:cNvSpPr txBox="1"/>
              <p:nvPr/>
            </p:nvSpPr>
            <p:spPr>
              <a:xfrm>
                <a:off x="8096597" y="3905834"/>
                <a:ext cx="1468845" cy="83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Интеграция с культурными институциями Санкт-Петербурга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011473D-6CBE-084F-9177-0E21CDC10194}"/>
                  </a:ext>
                </a:extLst>
              </p:cNvPr>
              <p:cNvSpPr txBox="1"/>
              <p:nvPr/>
            </p:nvSpPr>
            <p:spPr>
              <a:xfrm>
                <a:off x="2518898" y="2051178"/>
                <a:ext cx="1893761" cy="392528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Школьники </a:t>
                </a:r>
                <a:r>
                  <a:rPr lang="en-US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Санкт-Петербурга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4BE965A-6CA0-B84E-AB35-C724DEDA900F}"/>
                  </a:ext>
                </a:extLst>
              </p:cNvPr>
              <p:cNvSpPr txBox="1"/>
              <p:nvPr/>
            </p:nvSpPr>
            <p:spPr>
              <a:xfrm>
                <a:off x="5028955" y="2051178"/>
                <a:ext cx="1893761" cy="392528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Студенты ГУАП </a:t>
                </a:r>
                <a:r>
                  <a:rPr lang="en-US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</a:t>
                </a:r>
                <a:r>
                  <a:rPr lang="ru-RU" sz="900" b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других вузов и СПО</a:t>
                </a:r>
                <a:endParaRPr lang="ru-RU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E334934-8635-0749-A6E7-5A6D0D8BB29D}"/>
                  </a:ext>
                </a:extLst>
              </p:cNvPr>
              <p:cNvSpPr txBox="1"/>
              <p:nvPr/>
            </p:nvSpPr>
            <p:spPr>
              <a:xfrm>
                <a:off x="7539012" y="2054473"/>
                <a:ext cx="1893761" cy="535266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Молодые профессионалы, </a:t>
                </a:r>
                <a:b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9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1-2 года после выпуска</a:t>
                </a:r>
              </a:p>
            </p:txBody>
          </p:sp>
          <p:sp>
            <p:nvSpPr>
              <p:cNvPr id="54" name="Rectangle 11">
                <a:extLst>
                  <a:ext uri="{FF2B5EF4-FFF2-40B4-BE49-F238E27FC236}">
                    <a16:creationId xmlns:a16="http://schemas.microsoft.com/office/drawing/2014/main" id="{087A6058-6D17-914C-80ED-CBC18464BB2A}"/>
                  </a:ext>
                </a:extLst>
              </p:cNvPr>
              <p:cNvSpPr/>
              <p:nvPr/>
            </p:nvSpPr>
            <p:spPr>
              <a:xfrm>
                <a:off x="529481" y="1939498"/>
                <a:ext cx="9817155" cy="739430"/>
              </a:xfrm>
              <a:prstGeom prst="rect">
                <a:avLst/>
              </a:prstGeom>
              <a:no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A96C334-7A21-5B48-AEA5-DE709ACFD73D}"/>
                  </a:ext>
                </a:extLst>
              </p:cNvPr>
              <p:cNvSpPr txBox="1"/>
              <p:nvPr/>
            </p:nvSpPr>
            <p:spPr>
              <a:xfrm>
                <a:off x="646394" y="2028046"/>
                <a:ext cx="1482010" cy="428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ЦА </a:t>
                </a:r>
              </a:p>
              <a:p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платформы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E531045-0558-1644-8584-E910A33802BF}"/>
                  </a:ext>
                </a:extLst>
              </p:cNvPr>
              <p:cNvSpPr txBox="1"/>
              <p:nvPr/>
            </p:nvSpPr>
            <p:spPr>
              <a:xfrm>
                <a:off x="646394" y="3327889"/>
                <a:ext cx="1885696" cy="58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Интеграция с профессиональными областями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B46DFEA-A850-8C4F-8BBD-787C9530B2A0}"/>
                  </a:ext>
                </a:extLst>
              </p:cNvPr>
              <p:cNvSpPr txBox="1"/>
              <p:nvPr/>
            </p:nvSpPr>
            <p:spPr>
              <a:xfrm>
                <a:off x="2275229" y="3921559"/>
                <a:ext cx="1621623" cy="11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Выстраивание индивидуальной карьерной траектории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Организация стажировок и практик</a:t>
                </a:r>
                <a:endParaRPr lang="en-US" sz="9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4398E2-9E3B-9C44-9F17-2CD23E6A235F}"/>
                  </a:ext>
                </a:extLst>
              </p:cNvPr>
              <p:cNvSpPr txBox="1"/>
              <p:nvPr/>
            </p:nvSpPr>
            <p:spPr>
              <a:xfrm>
                <a:off x="6697288" y="3916206"/>
                <a:ext cx="1341775" cy="53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Интеграция с сервисом Добро.ру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B4D032-B5C1-EF49-B26B-DBD99FEDD637}"/>
                  </a:ext>
                </a:extLst>
              </p:cNvPr>
              <p:cNvSpPr txBox="1"/>
              <p:nvPr/>
            </p:nvSpPr>
            <p:spPr>
              <a:xfrm>
                <a:off x="2313350" y="1356575"/>
                <a:ext cx="2099309" cy="53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5BFF4"/>
                  </a:buClr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Соглашения со школами</a:t>
                </a:r>
              </a:p>
              <a:p>
                <a:pPr marL="285750" indent="-285750">
                  <a:buClr>
                    <a:srgbClr val="55BFF4"/>
                  </a:buClr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Размещение портфолио школьников на портале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419F3CD-2393-9240-B20E-279ACEC448E3}"/>
                  </a:ext>
                </a:extLst>
              </p:cNvPr>
              <p:cNvSpPr txBox="1"/>
              <p:nvPr/>
            </p:nvSpPr>
            <p:spPr>
              <a:xfrm>
                <a:off x="4944481" y="1382592"/>
                <a:ext cx="2067602" cy="539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5BFF4"/>
                  </a:buClr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Интеграция студенческих портфолио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55CC2A3-325C-1446-9DD2-11548DF6AB88}"/>
                  </a:ext>
                </a:extLst>
              </p:cNvPr>
              <p:cNvSpPr txBox="1"/>
              <p:nvPr/>
            </p:nvSpPr>
            <p:spPr>
              <a:xfrm>
                <a:off x="7368175" y="1387106"/>
                <a:ext cx="2240490" cy="392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55BFF4"/>
                  </a:buClr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Соглашение с компаниями</a:t>
                </a:r>
              </a:p>
              <a:p>
                <a:pPr marL="285750" indent="-285750">
                  <a:buClr>
                    <a:srgbClr val="55BFF4"/>
                  </a:buClr>
                  <a:buFont typeface="Arial" panose="020B0604020202020204" pitchFamily="34" charset="0"/>
                  <a:buChar char="•"/>
                </a:pPr>
                <a:r>
                  <a:rPr lang="ru-RU" sz="9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Выпускники ГУАП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DE37AED-3DD3-3243-8F8F-7EC753A03869}"/>
                  </a:ext>
                </a:extLst>
              </p:cNvPr>
              <p:cNvSpPr txBox="1"/>
              <p:nvPr/>
            </p:nvSpPr>
            <p:spPr>
              <a:xfrm>
                <a:off x="646394" y="4167136"/>
                <a:ext cx="1621623" cy="58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Система программ </a:t>
                </a:r>
                <a:r>
                  <a:rPr lang="en-US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сервисов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595A977-23EB-724B-981C-7DE9F04792CF}"/>
                  </a:ext>
                </a:extLst>
              </p:cNvPr>
              <p:cNvSpPr txBox="1"/>
              <p:nvPr/>
            </p:nvSpPr>
            <p:spPr>
              <a:xfrm>
                <a:off x="646394" y="1387327"/>
                <a:ext cx="1482010" cy="588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Способ привлечения аудитории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E70DD7F-B079-554D-8027-130198617174}"/>
                  </a:ext>
                </a:extLst>
              </p:cNvPr>
              <p:cNvSpPr txBox="1"/>
              <p:nvPr/>
            </p:nvSpPr>
            <p:spPr>
              <a:xfrm>
                <a:off x="646394" y="2966451"/>
                <a:ext cx="2267646" cy="267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0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Контент платформы</a:t>
                </a:r>
              </a:p>
            </p:txBody>
          </p:sp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6D00CD5A-DA98-BC43-840D-C975852E83D0}"/>
                  </a:ext>
                </a:extLst>
              </p:cNvPr>
              <p:cNvGrpSpPr/>
              <p:nvPr/>
            </p:nvGrpSpPr>
            <p:grpSpPr>
              <a:xfrm>
                <a:off x="4944481" y="2501036"/>
                <a:ext cx="191391" cy="354352"/>
                <a:chOff x="10671105" y="3323300"/>
                <a:chExt cx="191391" cy="354352"/>
              </a:xfrm>
            </p:grpSpPr>
            <p:sp>
              <p:nvSpPr>
                <p:cNvPr id="70" name="Треугольник 69">
                  <a:extLst>
                    <a:ext uri="{FF2B5EF4-FFF2-40B4-BE49-F238E27FC236}">
                      <a16:creationId xmlns:a16="http://schemas.microsoft.com/office/drawing/2014/main" id="{2E9173B4-9D45-6A4C-9549-644B1F898221}"/>
                    </a:ext>
                  </a:extLst>
                </p:cNvPr>
                <p:cNvSpPr/>
                <p:nvPr/>
              </p:nvSpPr>
              <p:spPr>
                <a:xfrm rot="10800000" flipH="1">
                  <a:off x="10671105" y="3515253"/>
                  <a:ext cx="191391" cy="162399"/>
                </a:xfrm>
                <a:prstGeom prst="triangle">
                  <a:avLst/>
                </a:prstGeom>
                <a:solidFill>
                  <a:srgbClr val="182F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Треугольник 70">
                  <a:extLst>
                    <a:ext uri="{FF2B5EF4-FFF2-40B4-BE49-F238E27FC236}">
                      <a16:creationId xmlns:a16="http://schemas.microsoft.com/office/drawing/2014/main" id="{F10DC21C-4557-174E-AD55-E3E66CB75570}"/>
                    </a:ext>
                  </a:extLst>
                </p:cNvPr>
                <p:cNvSpPr/>
                <p:nvPr/>
              </p:nvSpPr>
              <p:spPr>
                <a:xfrm>
                  <a:off x="10671105" y="3323300"/>
                  <a:ext cx="191391" cy="162399"/>
                </a:xfrm>
                <a:prstGeom prst="triangle">
                  <a:avLst/>
                </a:prstGeom>
                <a:solidFill>
                  <a:srgbClr val="182F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2" name="Группа 71">
                <a:extLst>
                  <a:ext uri="{FF2B5EF4-FFF2-40B4-BE49-F238E27FC236}">
                    <a16:creationId xmlns:a16="http://schemas.microsoft.com/office/drawing/2014/main" id="{D61C7634-4373-AA41-B94E-424AB13B257E}"/>
                  </a:ext>
                </a:extLst>
              </p:cNvPr>
              <p:cNvGrpSpPr/>
              <p:nvPr/>
            </p:nvGrpSpPr>
            <p:grpSpPr>
              <a:xfrm>
                <a:off x="4944481" y="3094392"/>
                <a:ext cx="191391" cy="354352"/>
                <a:chOff x="10671105" y="3323300"/>
                <a:chExt cx="191391" cy="354352"/>
              </a:xfrm>
            </p:grpSpPr>
            <p:sp>
              <p:nvSpPr>
                <p:cNvPr id="73" name="Треугольник 72">
                  <a:extLst>
                    <a:ext uri="{FF2B5EF4-FFF2-40B4-BE49-F238E27FC236}">
                      <a16:creationId xmlns:a16="http://schemas.microsoft.com/office/drawing/2014/main" id="{3E518496-3AA1-6448-AD93-D707F0ABFFE4}"/>
                    </a:ext>
                  </a:extLst>
                </p:cNvPr>
                <p:cNvSpPr/>
                <p:nvPr/>
              </p:nvSpPr>
              <p:spPr>
                <a:xfrm rot="10800000" flipH="1">
                  <a:off x="10671105" y="3515253"/>
                  <a:ext cx="191391" cy="162399"/>
                </a:xfrm>
                <a:prstGeom prst="triangle">
                  <a:avLst/>
                </a:prstGeom>
                <a:solidFill>
                  <a:srgbClr val="182F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Треугольник 73">
                  <a:extLst>
                    <a:ext uri="{FF2B5EF4-FFF2-40B4-BE49-F238E27FC236}">
                      <a16:creationId xmlns:a16="http://schemas.microsoft.com/office/drawing/2014/main" id="{50C63CD1-D5C7-CB4C-A13A-B23FF7B95D49}"/>
                    </a:ext>
                  </a:extLst>
                </p:cNvPr>
                <p:cNvSpPr/>
                <p:nvPr/>
              </p:nvSpPr>
              <p:spPr>
                <a:xfrm>
                  <a:off x="10671105" y="3323300"/>
                  <a:ext cx="191391" cy="162399"/>
                </a:xfrm>
                <a:prstGeom prst="triangle">
                  <a:avLst/>
                </a:prstGeom>
                <a:solidFill>
                  <a:srgbClr val="182F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441C9F51-41F6-BE4B-BFB7-5ECDA4FB46E9}"/>
              </a:ext>
            </a:extLst>
          </p:cNvPr>
          <p:cNvCxnSpPr>
            <a:cxnSpLocks/>
          </p:cNvCxnSpPr>
          <p:nvPr/>
        </p:nvCxnSpPr>
        <p:spPr>
          <a:xfrm>
            <a:off x="3180484" y="4702604"/>
            <a:ext cx="0" cy="2025242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DA4D8B6-59EA-0A48-A793-C78262BB4C74}"/>
              </a:ext>
            </a:extLst>
          </p:cNvPr>
          <p:cNvGrpSpPr/>
          <p:nvPr/>
        </p:nvGrpSpPr>
        <p:grpSpPr>
          <a:xfrm>
            <a:off x="7086615" y="4586770"/>
            <a:ext cx="4906192" cy="1887435"/>
            <a:chOff x="9906742" y="4161901"/>
            <a:chExt cx="4295022" cy="1887435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DCE1EA5-4929-AE4D-983E-BEE3F2D980B7}"/>
                </a:ext>
              </a:extLst>
            </p:cNvPr>
            <p:cNvSpPr txBox="1"/>
            <p:nvPr/>
          </p:nvSpPr>
          <p:spPr>
            <a:xfrm>
              <a:off x="9927440" y="4433509"/>
              <a:ext cx="4274324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Clr>
                  <a:schemeClr val="tx1"/>
                </a:buClr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Число школьников СПб, воспользовавшихся онлайн-материалами, размещенными на платформе – 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не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менее </a:t>
              </a:r>
              <a:r>
                <a:rPr lang="ru-RU" sz="11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80 тыс.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marL="228600" indent="-228600">
                <a:buClr>
                  <a:schemeClr val="tx1"/>
                </a:buClr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Доля обучающихся ГУАП, охваченных программами 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мероприятиями – не менее </a:t>
              </a:r>
              <a:r>
                <a:rPr lang="ru-RU" sz="11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80%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  <a:p>
              <a:pPr marL="228600" indent="-228600">
                <a:buClr>
                  <a:schemeClr val="tx1"/>
                </a:buClr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Доля выпускников ГУАП, трудоустроенных по результатам организованных практик и стажировок –  не менее </a:t>
              </a:r>
              <a:r>
                <a:rPr lang="ru-RU" sz="11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70%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</a:p>
            <a:p>
              <a:pPr marL="228600" indent="-228600">
                <a:buClr>
                  <a:schemeClr val="tx1"/>
                </a:buClr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Кол-во выпускников ГУАП и молодых специалистов, воспользовавшихся услугами платформы – не менее </a:t>
              </a:r>
              <a:r>
                <a:rPr lang="ru-RU" sz="11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15 тыс</a:t>
              </a:r>
              <a:r>
                <a:rPr lang="ru-RU" sz="1100" dirty="0">
                  <a:solidFill>
                    <a:srgbClr val="1E5BA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D2620CB-4CB8-0445-BED4-E5E01F1D9700}"/>
                </a:ext>
              </a:extLst>
            </p:cNvPr>
            <p:cNvSpPr txBox="1"/>
            <p:nvPr/>
          </p:nvSpPr>
          <p:spPr>
            <a:xfrm>
              <a:off x="9906742" y="4161901"/>
              <a:ext cx="2843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Результаты </a:t>
              </a:r>
              <a:endParaRPr lang="en-US" sz="12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F68C029-7C3C-DE46-8396-1E4987ADEB56}"/>
              </a:ext>
            </a:extLst>
          </p:cNvPr>
          <p:cNvGrpSpPr/>
          <p:nvPr/>
        </p:nvGrpSpPr>
        <p:grpSpPr>
          <a:xfrm>
            <a:off x="3331594" y="4599182"/>
            <a:ext cx="3627555" cy="2072133"/>
            <a:chOff x="2458242" y="3813707"/>
            <a:chExt cx="3960412" cy="2072133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0E299D3C-082F-B345-8AB4-68F043B184DA}"/>
                </a:ext>
              </a:extLst>
            </p:cNvPr>
            <p:cNvSpPr/>
            <p:nvPr/>
          </p:nvSpPr>
          <p:spPr>
            <a:xfrm>
              <a:off x="2458242" y="4087912"/>
              <a:ext cx="3960412" cy="179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lvl="0" indent="-228600">
                <a:lnSpc>
                  <a:spcPts val="1100"/>
                </a:lnSpc>
                <a:spcAft>
                  <a:spcPts val="3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Разработка и запуск платформы 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«</a:t>
              </a: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GoUP –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твой опыт». </a:t>
              </a:r>
            </a:p>
            <a:p>
              <a:pPr marL="228600" lvl="0" indent="-228600">
                <a:lnSpc>
                  <a:spcPts val="1100"/>
                </a:lnSpc>
                <a:spcAft>
                  <a:spcPts val="3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Запуск </a:t>
              </a: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HR-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клуба с представителями 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HR-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сообщества Санкт-Петербурга.</a:t>
              </a:r>
            </a:p>
            <a:p>
              <a:pPr marL="228600" lvl="0" indent="-228600">
                <a:lnSpc>
                  <a:spcPts val="1100"/>
                </a:lnSpc>
                <a:spcAft>
                  <a:spcPts val="3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Интеграция платформы с партнерскими сервисами ГУАП: экосистема НТИ, движение </a:t>
              </a:r>
              <a:r>
                <a:rPr lang="en-US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World Skills,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портал </a:t>
              </a:r>
              <a:r>
                <a:rPr lang="ru-RU" sz="1100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Добро.ру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marL="228600" lvl="0" indent="-228600">
                <a:lnSpc>
                  <a:spcPts val="1100"/>
                </a:lnSpc>
                <a:spcAft>
                  <a:spcPts val="3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Разработка и реализация дополнительных программ и мероприятий.</a:t>
              </a:r>
            </a:p>
            <a:p>
              <a:pPr marL="228600" lvl="0" indent="-228600">
                <a:lnSpc>
                  <a:spcPts val="1100"/>
                </a:lnSpc>
                <a:spcAft>
                  <a:spcPts val="300"/>
                </a:spcAft>
                <a:buFont typeface="+mj-lt"/>
                <a:buAutoNum type="arabicPeriod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Внедрение в проект направлений национального проекта «Образование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»</a:t>
              </a:r>
              <a:endPara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BEB28A8-F19B-2848-8C43-9BD8D458DB08}"/>
                </a:ext>
              </a:extLst>
            </p:cNvPr>
            <p:cNvSpPr txBox="1"/>
            <p:nvPr/>
          </p:nvSpPr>
          <p:spPr>
            <a:xfrm>
              <a:off x="2458242" y="3813707"/>
              <a:ext cx="2843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Действия</a:t>
              </a: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5D74390-FF3F-524D-959D-1E3C21BFB3B6}"/>
              </a:ext>
            </a:extLst>
          </p:cNvPr>
          <p:cNvGrpSpPr/>
          <p:nvPr/>
        </p:nvGrpSpPr>
        <p:grpSpPr>
          <a:xfrm>
            <a:off x="665612" y="4586770"/>
            <a:ext cx="2473044" cy="1918600"/>
            <a:chOff x="1086445" y="3700584"/>
            <a:chExt cx="2266151" cy="1918600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53FBCB4E-DB62-9E4B-8487-3B2CCBC2A9A7}"/>
                </a:ext>
              </a:extLst>
            </p:cNvPr>
            <p:cNvSpPr/>
            <p:nvPr/>
          </p:nvSpPr>
          <p:spPr>
            <a:xfrm>
              <a:off x="1086446" y="3975144"/>
              <a:ext cx="2266150" cy="1644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  <a:buClr>
                  <a:schemeClr val="dk1"/>
                </a:buClr>
                <a:buSzPts val="2400"/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Предоставление школьникам, студентам ГУАП и других вузов, молодым специалистам опыта ГУАП и его партнеров 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построении карьерной траектории, современных навыках и профессиях будущего, социальном предпринимательстве 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новой культурной географии </a:t>
              </a: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100" dirty="0" smtClean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Санкт-Петербурга </a:t>
              </a:r>
              <a:endParaRPr lang="ru-RU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CA532A8-7DF1-FE40-B27F-7C6288070FDD}"/>
                </a:ext>
              </a:extLst>
            </p:cNvPr>
            <p:cNvSpPr txBox="1"/>
            <p:nvPr/>
          </p:nvSpPr>
          <p:spPr>
            <a:xfrm>
              <a:off x="1086445" y="3700584"/>
              <a:ext cx="1754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Цель</a:t>
              </a:r>
            </a:p>
          </p:txBody>
        </p:sp>
      </p:grp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D9FD6636-1D88-E449-BE12-67873D4D2831}"/>
              </a:ext>
            </a:extLst>
          </p:cNvPr>
          <p:cNvCxnSpPr>
            <a:cxnSpLocks/>
          </p:cNvCxnSpPr>
          <p:nvPr/>
        </p:nvCxnSpPr>
        <p:spPr>
          <a:xfrm>
            <a:off x="6959149" y="4639355"/>
            <a:ext cx="0" cy="2049212"/>
          </a:xfrm>
          <a:prstGeom prst="line">
            <a:avLst/>
          </a:prstGeom>
          <a:noFill/>
          <a:ln w="19050" cap="flat" cmpd="sng">
            <a:solidFill>
              <a:srgbClr val="55BFF4"/>
            </a:solidFill>
            <a:prstDash val="solid"/>
            <a:miter lim="800000"/>
            <a:headEnd type="none" w="sm" len="sm"/>
            <a:tailEnd type="none" w="med" len="med"/>
          </a:ln>
        </p:spPr>
      </p:cxnSp>
      <p:grpSp>
        <p:nvGrpSpPr>
          <p:cNvPr id="84" name="Группа 83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68" name="Номер слайда 2">
            <a:extLst>
              <a:ext uri="{FF2B5EF4-FFF2-40B4-BE49-F238E27FC236}">
                <a16:creationId xmlns:a16="http://schemas.microsoft.com/office/drawing/2014/main" id="{7E535E48-DA50-DA4F-9EA5-4FA6B7713C83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26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9702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23">
            <a:extLst>
              <a:ext uri="{FF2B5EF4-FFF2-40B4-BE49-F238E27FC236}">
                <a16:creationId xmlns:a16="http://schemas.microsoft.com/office/drawing/2014/main" id="{468A0D5B-7748-43B1-A3C0-1FE50452CF24}"/>
              </a:ext>
            </a:extLst>
          </p:cNvPr>
          <p:cNvSpPr/>
          <p:nvPr/>
        </p:nvSpPr>
        <p:spPr>
          <a:xfrm>
            <a:off x="373331" y="1318003"/>
            <a:ext cx="1764000" cy="527549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Стратегические проекты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id="{23CE3C7D-756F-4E93-A313-812A80084105}"/>
              </a:ext>
            </a:extLst>
          </p:cNvPr>
          <p:cNvSpPr/>
          <p:nvPr/>
        </p:nvSpPr>
        <p:spPr>
          <a:xfrm>
            <a:off x="3181413" y="1309966"/>
            <a:ext cx="8550748" cy="360000"/>
          </a:xfrm>
          <a:prstGeom prst="roundRect">
            <a:avLst>
              <a:gd name="adj" fmla="val 11188"/>
            </a:avLst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изменений</a:t>
            </a:r>
          </a:p>
        </p:txBody>
      </p:sp>
      <p:sp>
        <p:nvSpPr>
          <p:cNvPr id="78" name="Rectangle: Rounded Corners 28">
            <a:extLst>
              <a:ext uri="{FF2B5EF4-FFF2-40B4-BE49-F238E27FC236}">
                <a16:creationId xmlns:a16="http://schemas.microsoft.com/office/drawing/2014/main" id="{C7A6ABE8-D1FE-4DEA-8323-112B2FCED383}"/>
              </a:ext>
            </a:extLst>
          </p:cNvPr>
          <p:cNvSpPr/>
          <p:nvPr/>
        </p:nvSpPr>
        <p:spPr>
          <a:xfrm>
            <a:off x="3260070" y="2819120"/>
            <a:ext cx="8483586" cy="310044"/>
          </a:xfrm>
          <a:prstGeom prst="roundRect">
            <a:avLst>
              <a:gd name="adj" fmla="val 11188"/>
            </a:avLst>
          </a:prstGeom>
          <a:solidFill>
            <a:srgbClr val="55BFF4"/>
          </a:solidFill>
          <a:ln>
            <a:solidFill>
              <a:srgbClr val="55B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Трансформация инженерного образования в вузе</a:t>
            </a:r>
          </a:p>
        </p:txBody>
      </p:sp>
      <p:sp>
        <p:nvSpPr>
          <p:cNvPr id="79" name="Rectangle: Rounded Corners 29">
            <a:extLst>
              <a:ext uri="{FF2B5EF4-FFF2-40B4-BE49-F238E27FC236}">
                <a16:creationId xmlns:a16="http://schemas.microsoft.com/office/drawing/2014/main" id="{CF2B803C-FF56-4E04-A1C1-8956382D8F54}"/>
              </a:ext>
            </a:extLst>
          </p:cNvPr>
          <p:cNvSpPr/>
          <p:nvPr/>
        </p:nvSpPr>
        <p:spPr>
          <a:xfrm>
            <a:off x="3161409" y="3106465"/>
            <a:ext cx="8562235" cy="661206"/>
          </a:xfrm>
          <a:prstGeom prst="roundRect">
            <a:avLst>
              <a:gd name="adj" fmla="val 111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Консорциумов инженеров-практиков</a:t>
            </a:r>
          </a:p>
          <a:p>
            <a:pPr>
              <a:spcAft>
                <a:spcPts val="300"/>
              </a:spcAft>
            </a:pPr>
            <a:r>
              <a:rPr lang="ru-RU" sz="9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Роль: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площадка объединения образования, науки и промышленности, поставщик специалистов для новых индустрий</a:t>
            </a:r>
            <a:endParaRPr lang="ru-RU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Компании-участники Инженерной школы: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COEX, FIXAR, KUKA,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Мегафон, Марс Энерго,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Instruments, AVT&amp;CO,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Газпром Нефть,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PTC,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Силовые Машины, СПб ФИЦ РАН, ВЕГА,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UBLOX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Rectangle: Rounded Corners 30">
            <a:extLst>
              <a:ext uri="{FF2B5EF4-FFF2-40B4-BE49-F238E27FC236}">
                <a16:creationId xmlns:a16="http://schemas.microsoft.com/office/drawing/2014/main" id="{FAAF1341-5D23-42EF-8F47-0D60C1C699CB}"/>
              </a:ext>
            </a:extLst>
          </p:cNvPr>
          <p:cNvSpPr/>
          <p:nvPr/>
        </p:nvSpPr>
        <p:spPr>
          <a:xfrm>
            <a:off x="3273654" y="5686082"/>
            <a:ext cx="8472092" cy="298628"/>
          </a:xfrm>
          <a:prstGeom prst="roundRect">
            <a:avLst>
              <a:gd name="adj" fmla="val 11188"/>
            </a:avLst>
          </a:prstGeom>
          <a:solidFill>
            <a:srgbClr val="55BFF4"/>
          </a:solidFill>
          <a:ln>
            <a:solidFill>
              <a:srgbClr val="55B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Привлечение талантливых абитуриентов, внеучебная деятельность, карьерная адаптация</a:t>
            </a:r>
          </a:p>
        </p:txBody>
      </p:sp>
      <p:sp>
        <p:nvSpPr>
          <p:cNvPr id="82" name="Rectangle: Rounded Corners 31">
            <a:extLst>
              <a:ext uri="{FF2B5EF4-FFF2-40B4-BE49-F238E27FC236}">
                <a16:creationId xmlns:a16="http://schemas.microsoft.com/office/drawing/2014/main" id="{B441F0AA-A0F6-4AA6-B1C3-7703D4176BC0}"/>
              </a:ext>
            </a:extLst>
          </p:cNvPr>
          <p:cNvSpPr/>
          <p:nvPr/>
        </p:nvSpPr>
        <p:spPr>
          <a:xfrm>
            <a:off x="3214998" y="6031133"/>
            <a:ext cx="8562235" cy="846819"/>
          </a:xfrm>
          <a:prstGeom prst="roundRect">
            <a:avLst>
              <a:gd name="adj" fmla="val 111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Aft>
                <a:spcPts val="300"/>
              </a:spcAft>
            </a:pP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Консорциум </a:t>
            </a:r>
            <a:r>
              <a:rPr lang="ru-RU" sz="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внеучебной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деятельности</a:t>
            </a:r>
          </a:p>
          <a:p>
            <a:r>
              <a:rPr lang="ru-RU" sz="9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Роль: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площадка формирования дополнительных </a:t>
            </a:r>
            <a:r>
              <a:rPr lang="ru-RU" sz="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надпрофессиональных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навыков для будущих специалистов высокотехнологичных индустрий</a:t>
            </a:r>
          </a:p>
          <a:p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ИОГВ: К-т по образованию, к-т по науке и высшей школе, к-т по информатизации и связи, к-т по культуре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Рекрутинговые компании: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HH.ru, Superjob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Федеральные операторы: НТИ, АСИ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Культурные институции: ЦВЗ Манеж</a:t>
            </a:r>
          </a:p>
        </p:txBody>
      </p:sp>
      <p:sp>
        <p:nvSpPr>
          <p:cNvPr id="84" name="Rectangle: Rounded Corners 32">
            <a:extLst>
              <a:ext uri="{FF2B5EF4-FFF2-40B4-BE49-F238E27FC236}">
                <a16:creationId xmlns:a16="http://schemas.microsoft.com/office/drawing/2014/main" id="{E598F096-E5C0-4EC5-8A12-BEC11665C0E3}"/>
              </a:ext>
            </a:extLst>
          </p:cNvPr>
          <p:cNvSpPr/>
          <p:nvPr/>
        </p:nvSpPr>
        <p:spPr>
          <a:xfrm>
            <a:off x="3260070" y="3752106"/>
            <a:ext cx="8472092" cy="326015"/>
          </a:xfrm>
          <a:prstGeom prst="roundRect">
            <a:avLst>
              <a:gd name="adj" fmla="val 11188"/>
            </a:avLst>
          </a:prstGeom>
          <a:solidFill>
            <a:srgbClr val="55BFF4"/>
          </a:solidFill>
          <a:ln>
            <a:solidFill>
              <a:srgbClr val="55B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Динамично развивающиеся методики подготовки для модернизации содержания и формата образовательных программ</a:t>
            </a:r>
          </a:p>
        </p:txBody>
      </p:sp>
      <p:sp>
        <p:nvSpPr>
          <p:cNvPr id="85" name="Rectangle: Rounded Corners 33">
            <a:extLst>
              <a:ext uri="{FF2B5EF4-FFF2-40B4-BE49-F238E27FC236}">
                <a16:creationId xmlns:a16="http://schemas.microsoft.com/office/drawing/2014/main" id="{202B024C-5C08-41DF-B2EF-37526EEB92BB}"/>
              </a:ext>
            </a:extLst>
          </p:cNvPr>
          <p:cNvSpPr/>
          <p:nvPr/>
        </p:nvSpPr>
        <p:spPr>
          <a:xfrm>
            <a:off x="3181413" y="4144709"/>
            <a:ext cx="8780656" cy="561101"/>
          </a:xfrm>
          <a:prstGeom prst="roundRect">
            <a:avLst>
              <a:gd name="adj" fmla="val 111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Aft>
                <a:spcPts val="300"/>
              </a:spcAft>
            </a:pP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Консорциум по компетенциям </a:t>
            </a:r>
            <a:r>
              <a:rPr lang="en-US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Skills</a:t>
            </a:r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9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Роль: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экспертиза внедрения программ по компетенциям </a:t>
            </a:r>
            <a:r>
              <a:rPr lang="ru-RU" sz="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образовательную деятельность организаций </a:t>
            </a:r>
          </a:p>
          <a:p>
            <a:pPr>
              <a:spcAft>
                <a:spcPts val="300"/>
              </a:spcAft>
            </a:pPr>
            <a:endParaRPr lang="ru-RU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Оператор: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Skills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</a:t>
            </a:r>
            <a:endParaRPr lang="ru-RU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Университеты-лидеры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WS: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ЮФУ, ДГТУ, </a:t>
            </a:r>
            <a:r>
              <a:rPr lang="ru-RU" sz="10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политех, ДВФУ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Ведущие колледжи СПб и ЛО: Петровский колледж</a:t>
            </a:r>
          </a:p>
        </p:txBody>
      </p:sp>
      <p:sp>
        <p:nvSpPr>
          <p:cNvPr id="87" name="Rectangle: Rounded Corners 34">
            <a:extLst>
              <a:ext uri="{FF2B5EF4-FFF2-40B4-BE49-F238E27FC236}">
                <a16:creationId xmlns:a16="http://schemas.microsoft.com/office/drawing/2014/main" id="{EB0B1F39-611B-4274-93E8-B83C902BCF70}"/>
              </a:ext>
            </a:extLst>
          </p:cNvPr>
          <p:cNvSpPr/>
          <p:nvPr/>
        </p:nvSpPr>
        <p:spPr>
          <a:xfrm>
            <a:off x="3260070" y="4664040"/>
            <a:ext cx="8472092" cy="307904"/>
          </a:xfrm>
          <a:prstGeom prst="roundRect">
            <a:avLst>
              <a:gd name="adj" fmla="val 11188"/>
            </a:avLst>
          </a:prstGeom>
          <a:solidFill>
            <a:srgbClr val="55BFF4"/>
          </a:solidFill>
          <a:ln>
            <a:solidFill>
              <a:srgbClr val="55B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на сервисную модель управления университетом</a:t>
            </a:r>
          </a:p>
        </p:txBody>
      </p:sp>
      <p:sp>
        <p:nvSpPr>
          <p:cNvPr id="88" name="Rectangle: Rounded Corners 35">
            <a:extLst>
              <a:ext uri="{FF2B5EF4-FFF2-40B4-BE49-F238E27FC236}">
                <a16:creationId xmlns:a16="http://schemas.microsoft.com/office/drawing/2014/main" id="{204F9BEF-834E-4C21-AAE1-17F3F987318C}"/>
              </a:ext>
            </a:extLst>
          </p:cNvPr>
          <p:cNvSpPr/>
          <p:nvPr/>
        </p:nvSpPr>
        <p:spPr>
          <a:xfrm>
            <a:off x="3214998" y="4943273"/>
            <a:ext cx="8562235" cy="798274"/>
          </a:xfrm>
          <a:prstGeom prst="roundRect">
            <a:avLst>
              <a:gd name="adj" fmla="val 1118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Aft>
                <a:spcPts val="300"/>
              </a:spcAft>
            </a:pP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Консорциум цифровых университетов</a:t>
            </a:r>
            <a:endParaRPr lang="en-US" sz="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sz="9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Роль:</a:t>
            </a:r>
            <a:r>
              <a:rPr lang="ru-RU" sz="9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площадка формирования и внедрения инструментов развития образовательной инфраструктуры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Иннополис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Цифровые университеты: участники рабочей группы по картам 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Технические компании: датчики и решения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 платформы: 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Leader.ID,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Добро.ру</a:t>
            </a:r>
          </a:p>
        </p:txBody>
      </p:sp>
      <p:sp>
        <p:nvSpPr>
          <p:cNvPr id="90" name="Rectangle: Rounded Corners 26">
            <a:extLst>
              <a:ext uri="{FF2B5EF4-FFF2-40B4-BE49-F238E27FC236}">
                <a16:creationId xmlns:a16="http://schemas.microsoft.com/office/drawing/2014/main" id="{9BFB62A3-21EC-4A58-8540-7282D6A87123}"/>
              </a:ext>
            </a:extLst>
          </p:cNvPr>
          <p:cNvSpPr/>
          <p:nvPr/>
        </p:nvSpPr>
        <p:spPr>
          <a:xfrm>
            <a:off x="3169926" y="1753286"/>
            <a:ext cx="8562235" cy="288000"/>
          </a:xfrm>
          <a:prstGeom prst="roundRect">
            <a:avLst>
              <a:gd name="adj" fmla="val 11188"/>
            </a:avLst>
          </a:prstGeom>
          <a:solidFill>
            <a:srgbClr val="55BFF4"/>
          </a:solidFill>
          <a:ln>
            <a:solidFill>
              <a:srgbClr val="55B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Новая специализация вуза в исследованиях и разработках, углубление</a:t>
            </a:r>
            <a:r>
              <a:rPr lang="en-US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обновление текущих заделов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806549-1E71-4F3E-962C-18CC6C47969D}"/>
              </a:ext>
            </a:extLst>
          </p:cNvPr>
          <p:cNvSpPr txBox="1"/>
          <p:nvPr/>
        </p:nvSpPr>
        <p:spPr>
          <a:xfrm>
            <a:off x="3181420" y="2023457"/>
            <a:ext cx="8562235" cy="861774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Консорциум аэрокосмических технологий и бортовых</a:t>
            </a:r>
            <a:r>
              <a:rPr lang="en-US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</a:t>
            </a:r>
            <a:r>
              <a:rPr lang="ru-RU" sz="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истем</a:t>
            </a:r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9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Роль:</a:t>
            </a:r>
            <a:r>
              <a:rPr lang="ru-RU" sz="11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ведущий поставщик исследователей и выпускников  </a:t>
            </a:r>
          </a:p>
          <a:p>
            <a:pPr algn="just"/>
            <a:r>
              <a:rPr lang="ru-RU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отрасль, R&amp;D лабораторий для выполнения исследований </a:t>
            </a:r>
          </a:p>
          <a:p>
            <a:pPr algn="just"/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Индустриальные партнеры: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S7,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ИКАР,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Boeing, Rolls-Royce 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Международные консорциумы: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Исследовательские организации: ИСС им. М.Ф. Решетнева, РКК «Энергия»,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СПИИРАН, ГНИИС, ОКБ «</a:t>
            </a:r>
            <a:r>
              <a:rPr lang="ru-RU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Электроавтоматика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</p:txBody>
      </p:sp>
      <p:cxnSp>
        <p:nvCxnSpPr>
          <p:cNvPr id="92" name="Connector: Elbow 45">
            <a:extLst>
              <a:ext uri="{FF2B5EF4-FFF2-40B4-BE49-F238E27FC236}">
                <a16:creationId xmlns:a16="http://schemas.microsoft.com/office/drawing/2014/main" id="{64440CDC-D2FE-437E-8AB6-A74C2FF76BAB}"/>
              </a:ext>
            </a:extLst>
          </p:cNvPr>
          <p:cNvCxnSpPr/>
          <p:nvPr/>
        </p:nvCxnSpPr>
        <p:spPr>
          <a:xfrm flipV="1">
            <a:off x="2089619" y="1916750"/>
            <a:ext cx="1080308" cy="342722"/>
          </a:xfrm>
          <a:prstGeom prst="bentConnector3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or: Elbow 49">
            <a:extLst>
              <a:ext uri="{FF2B5EF4-FFF2-40B4-BE49-F238E27FC236}">
                <a16:creationId xmlns:a16="http://schemas.microsoft.com/office/drawing/2014/main" id="{06F0F214-9A7C-4DAC-BB22-BC323AD6FCFF}"/>
              </a:ext>
            </a:extLst>
          </p:cNvPr>
          <p:cNvCxnSpPr>
            <a:cxnSpLocks/>
          </p:cNvCxnSpPr>
          <p:nvPr/>
        </p:nvCxnSpPr>
        <p:spPr>
          <a:xfrm>
            <a:off x="2143197" y="2254167"/>
            <a:ext cx="973152" cy="133011"/>
          </a:xfrm>
          <a:prstGeom prst="bentConnector3">
            <a:avLst/>
          </a:prstGeom>
          <a:ln w="38100">
            <a:solidFill>
              <a:srgbClr val="1E5BA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or: Elbow 52">
            <a:extLst>
              <a:ext uri="{FF2B5EF4-FFF2-40B4-BE49-F238E27FC236}">
                <a16:creationId xmlns:a16="http://schemas.microsoft.com/office/drawing/2014/main" id="{D02E006D-05BB-48B0-A0A0-494258E2C12D}"/>
              </a:ext>
            </a:extLst>
          </p:cNvPr>
          <p:cNvCxnSpPr>
            <a:cxnSpLocks/>
          </p:cNvCxnSpPr>
          <p:nvPr/>
        </p:nvCxnSpPr>
        <p:spPr>
          <a:xfrm flipV="1">
            <a:off x="2128247" y="2963129"/>
            <a:ext cx="1112800" cy="240804"/>
          </a:xfrm>
          <a:prstGeom prst="bentConnector3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or: Elbow 55">
            <a:extLst>
              <a:ext uri="{FF2B5EF4-FFF2-40B4-BE49-F238E27FC236}">
                <a16:creationId xmlns:a16="http://schemas.microsoft.com/office/drawing/2014/main" id="{7EA7D7D3-A5BC-4EEF-AC38-4B160FA0E435}"/>
              </a:ext>
            </a:extLst>
          </p:cNvPr>
          <p:cNvCxnSpPr>
            <a:cxnSpLocks/>
          </p:cNvCxnSpPr>
          <p:nvPr/>
        </p:nvCxnSpPr>
        <p:spPr>
          <a:xfrm>
            <a:off x="2143937" y="3202675"/>
            <a:ext cx="1073285" cy="118381"/>
          </a:xfrm>
          <a:prstGeom prst="bentConnector3">
            <a:avLst/>
          </a:prstGeom>
          <a:ln w="38100">
            <a:solidFill>
              <a:srgbClr val="1E5BA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or: Elbow 60">
            <a:extLst>
              <a:ext uri="{FF2B5EF4-FFF2-40B4-BE49-F238E27FC236}">
                <a16:creationId xmlns:a16="http://schemas.microsoft.com/office/drawing/2014/main" id="{B2D50740-8455-420C-AF08-218A5CEFFF61}"/>
              </a:ext>
            </a:extLst>
          </p:cNvPr>
          <p:cNvCxnSpPr>
            <a:cxnSpLocks/>
          </p:cNvCxnSpPr>
          <p:nvPr/>
        </p:nvCxnSpPr>
        <p:spPr>
          <a:xfrm flipV="1">
            <a:off x="2141831" y="5830616"/>
            <a:ext cx="1112800" cy="446406"/>
          </a:xfrm>
          <a:prstGeom prst="bentConnector3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ctor: Elbow 63">
            <a:extLst>
              <a:ext uri="{FF2B5EF4-FFF2-40B4-BE49-F238E27FC236}">
                <a16:creationId xmlns:a16="http://schemas.microsoft.com/office/drawing/2014/main" id="{2BAA7233-2FDE-489D-9D31-B207B2523D94}"/>
              </a:ext>
            </a:extLst>
          </p:cNvPr>
          <p:cNvCxnSpPr>
            <a:cxnSpLocks/>
            <a:stCxn id="71" idx="3"/>
          </p:cNvCxnSpPr>
          <p:nvPr/>
        </p:nvCxnSpPr>
        <p:spPr>
          <a:xfrm>
            <a:off x="2147270" y="6274676"/>
            <a:ext cx="1087084" cy="124711"/>
          </a:xfrm>
          <a:prstGeom prst="bentConnector3">
            <a:avLst/>
          </a:prstGeom>
          <a:ln w="38100">
            <a:solidFill>
              <a:srgbClr val="1E5BA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nector: Elbow 65">
            <a:extLst>
              <a:ext uri="{FF2B5EF4-FFF2-40B4-BE49-F238E27FC236}">
                <a16:creationId xmlns:a16="http://schemas.microsoft.com/office/drawing/2014/main" id="{3074DEFD-E084-479A-B9AE-ACF6CCD668F9}"/>
              </a:ext>
            </a:extLst>
          </p:cNvPr>
          <p:cNvCxnSpPr/>
          <p:nvPr/>
        </p:nvCxnSpPr>
        <p:spPr>
          <a:xfrm flipV="1">
            <a:off x="2116695" y="3896107"/>
            <a:ext cx="1112800" cy="303149"/>
          </a:xfrm>
          <a:prstGeom prst="bentConnector3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nector: Elbow 67">
            <a:extLst>
              <a:ext uri="{FF2B5EF4-FFF2-40B4-BE49-F238E27FC236}">
                <a16:creationId xmlns:a16="http://schemas.microsoft.com/office/drawing/2014/main" id="{B54942A8-EB43-426C-9C12-C474F363BB82}"/>
              </a:ext>
            </a:extLst>
          </p:cNvPr>
          <p:cNvCxnSpPr>
            <a:cxnSpLocks/>
          </p:cNvCxnSpPr>
          <p:nvPr/>
        </p:nvCxnSpPr>
        <p:spPr>
          <a:xfrm>
            <a:off x="2143197" y="4200723"/>
            <a:ext cx="1073285" cy="109897"/>
          </a:xfrm>
          <a:prstGeom prst="bentConnector3">
            <a:avLst/>
          </a:prstGeom>
          <a:ln w="38100">
            <a:solidFill>
              <a:srgbClr val="1E5BA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or: Elbow 69">
            <a:extLst>
              <a:ext uri="{FF2B5EF4-FFF2-40B4-BE49-F238E27FC236}">
                <a16:creationId xmlns:a16="http://schemas.microsoft.com/office/drawing/2014/main" id="{A52D0136-38AC-44F8-AA67-12C835506707}"/>
              </a:ext>
            </a:extLst>
          </p:cNvPr>
          <p:cNvCxnSpPr/>
          <p:nvPr/>
        </p:nvCxnSpPr>
        <p:spPr>
          <a:xfrm flipV="1">
            <a:off x="2128247" y="4797498"/>
            <a:ext cx="1112800" cy="408603"/>
          </a:xfrm>
          <a:prstGeom prst="bentConnector3">
            <a:avLst/>
          </a:prstGeom>
          <a:ln w="28575">
            <a:solidFill>
              <a:srgbClr val="55BFF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nector: Elbow 71">
            <a:extLst>
              <a:ext uri="{FF2B5EF4-FFF2-40B4-BE49-F238E27FC236}">
                <a16:creationId xmlns:a16="http://schemas.microsoft.com/office/drawing/2014/main" id="{C5E87D32-A936-4C31-A694-DAAFDCB0B112}"/>
              </a:ext>
            </a:extLst>
          </p:cNvPr>
          <p:cNvCxnSpPr>
            <a:cxnSpLocks/>
          </p:cNvCxnSpPr>
          <p:nvPr/>
        </p:nvCxnSpPr>
        <p:spPr>
          <a:xfrm>
            <a:off x="2143197" y="5208883"/>
            <a:ext cx="1073284" cy="102402"/>
          </a:xfrm>
          <a:prstGeom prst="bentConnector3">
            <a:avLst/>
          </a:prstGeom>
          <a:ln w="38100">
            <a:solidFill>
              <a:srgbClr val="1E5BAC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D01A6F4-5BE4-4AF6-A7F2-3DB723D57756}"/>
              </a:ext>
            </a:extLst>
          </p:cNvPr>
          <p:cNvSpPr txBox="1"/>
          <p:nvPr/>
        </p:nvSpPr>
        <p:spPr>
          <a:xfrm>
            <a:off x="2199751" y="1512075"/>
            <a:ext cx="96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Внутренние изменения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8A52F1-E0A4-49FE-AADD-5DA58841CEAE}"/>
              </a:ext>
            </a:extLst>
          </p:cNvPr>
          <p:cNvSpPr txBox="1"/>
          <p:nvPr/>
        </p:nvSpPr>
        <p:spPr>
          <a:xfrm>
            <a:off x="2208269" y="2455134"/>
            <a:ext cx="1032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Консорциумы</a:t>
            </a:r>
          </a:p>
        </p:txBody>
      </p:sp>
      <p:sp>
        <p:nvSpPr>
          <p:cNvPr id="60" name="Заголовок 6">
            <a:extLst>
              <a:ext uri="{FF2B5EF4-FFF2-40B4-BE49-F238E27FC236}">
                <a16:creationId xmlns:a16="http://schemas.microsoft.com/office/drawing/2014/main" id="{0DA02C96-E935-504B-BDEC-13F615E0811F}"/>
              </a:ext>
            </a:extLst>
          </p:cNvPr>
          <p:cNvSpPr txBox="1">
            <a:spLocks/>
          </p:cNvSpPr>
          <p:nvPr/>
        </p:nvSpPr>
        <p:spPr>
          <a:xfrm>
            <a:off x="1394727" y="492385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 консорциумов и партнеров</a:t>
            </a:r>
            <a:endParaRPr lang="ru-RU" sz="1400" b="1" dirty="0">
              <a:solidFill>
                <a:srgbClr val="55BFF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 Medium"/>
            </a:endParaRPr>
          </a:p>
        </p:txBody>
      </p:sp>
      <p:sp>
        <p:nvSpPr>
          <p:cNvPr id="69" name="Rectangle: Rounded Corners 16">
            <a:extLst>
              <a:ext uri="{FF2B5EF4-FFF2-40B4-BE49-F238E27FC236}">
                <a16:creationId xmlns:a16="http://schemas.microsoft.com/office/drawing/2014/main" id="{82376D5A-0C92-4C2F-8514-3BFE91477C8C}"/>
              </a:ext>
            </a:extLst>
          </p:cNvPr>
          <p:cNvSpPr/>
          <p:nvPr/>
        </p:nvSpPr>
        <p:spPr>
          <a:xfrm>
            <a:off x="383270" y="1990640"/>
            <a:ext cx="1764000" cy="502475"/>
          </a:xfrm>
          <a:prstGeom prst="roundRect">
            <a:avLst>
              <a:gd name="adj" fmla="val 11188"/>
            </a:avLst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Aerospace R&amp;D Centre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ectangle: Rounded Corners 17">
            <a:extLst>
              <a:ext uri="{FF2B5EF4-FFF2-40B4-BE49-F238E27FC236}">
                <a16:creationId xmlns:a16="http://schemas.microsoft.com/office/drawing/2014/main" id="{B32BDD7F-92EA-464F-B789-F7FCBAC20878}"/>
              </a:ext>
            </a:extLst>
          </p:cNvPr>
          <p:cNvSpPr/>
          <p:nvPr/>
        </p:nvSpPr>
        <p:spPr>
          <a:xfrm>
            <a:off x="383270" y="2905339"/>
            <a:ext cx="1764000" cy="579932"/>
          </a:xfrm>
          <a:prstGeom prst="roundRect">
            <a:avLst>
              <a:gd name="adj" fmla="val 11188"/>
            </a:avLst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Инженерная школа 2.0</a:t>
            </a:r>
          </a:p>
        </p:txBody>
      </p:sp>
      <p:sp>
        <p:nvSpPr>
          <p:cNvPr id="71" name="Rectangle: Rounded Corners 18">
            <a:extLst>
              <a:ext uri="{FF2B5EF4-FFF2-40B4-BE49-F238E27FC236}">
                <a16:creationId xmlns:a16="http://schemas.microsoft.com/office/drawing/2014/main" id="{BC283E1C-C20B-4AE8-9DDF-31AE657E67EC}"/>
              </a:ext>
            </a:extLst>
          </p:cNvPr>
          <p:cNvSpPr/>
          <p:nvPr/>
        </p:nvSpPr>
        <p:spPr>
          <a:xfrm>
            <a:off x="383270" y="5984710"/>
            <a:ext cx="1764000" cy="579931"/>
          </a:xfrm>
          <a:prstGeom prst="roundRect">
            <a:avLst>
              <a:gd name="adj" fmla="val 11188"/>
            </a:avLst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GoUP – </a:t>
            </a:r>
            <a:b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твой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опыт 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id="{096D4002-DFD0-4745-8E1F-A6F8FFA26917}"/>
              </a:ext>
            </a:extLst>
          </p:cNvPr>
          <p:cNvSpPr/>
          <p:nvPr/>
        </p:nvSpPr>
        <p:spPr>
          <a:xfrm>
            <a:off x="383270" y="3918706"/>
            <a:ext cx="1764000" cy="561100"/>
          </a:xfrm>
          <a:prstGeom prst="roundRect">
            <a:avLst>
              <a:gd name="adj" fmla="val 11188"/>
            </a:avLst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Университет </a:t>
            </a:r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Skills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ectangle: Rounded Corners 20">
            <a:extLst>
              <a:ext uri="{FF2B5EF4-FFF2-40B4-BE49-F238E27FC236}">
                <a16:creationId xmlns:a16="http://schemas.microsoft.com/office/drawing/2014/main" id="{AD5BBFCF-87B9-4507-A2B9-D34F0FB1F9C9}"/>
              </a:ext>
            </a:extLst>
          </p:cNvPr>
          <p:cNvSpPr/>
          <p:nvPr/>
        </p:nvSpPr>
        <p:spPr>
          <a:xfrm>
            <a:off x="383270" y="4939299"/>
            <a:ext cx="1764000" cy="561100"/>
          </a:xfrm>
          <a:prstGeom prst="roundRect">
            <a:avLst>
              <a:gd name="adj" fmla="val 11188"/>
            </a:avLst>
          </a:prstGeom>
          <a:solidFill>
            <a:srgbClr val="1E5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Цифровой университет</a:t>
            </a:r>
          </a:p>
        </p:txBody>
      </p:sp>
      <p:pic>
        <p:nvPicPr>
          <p:cNvPr id="47" name="Объект 7" descr="Циклическая блок-схема">
            <a:extLst>
              <a:ext uri="{FF2B5EF4-FFF2-40B4-BE49-F238E27FC236}">
                <a16:creationId xmlns:a16="http://schemas.microsoft.com/office/drawing/2014/main" id="{2AC5A444-FB77-4E4C-8F0B-D4C346FD38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6469" y="242887"/>
            <a:ext cx="693807" cy="69380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38" name="Номер слайда 2">
            <a:extLst>
              <a:ext uri="{FF2B5EF4-FFF2-40B4-BE49-F238E27FC236}">
                <a16:creationId xmlns:a16="http://schemas.microsoft.com/office/drawing/2014/main" id="{4869D42A-2766-5645-A7B8-1C09B057A7FC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27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0941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-306413" y="34696"/>
            <a:ext cx="6688010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301119" y="2899577"/>
            <a:ext cx="2929287" cy="864"/>
          </a:xfrm>
          <a:prstGeom prst="line">
            <a:avLst/>
          </a:prstGeom>
          <a:ln w="47625">
            <a:solidFill>
              <a:srgbClr val="00B0F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52282" y="1976861"/>
            <a:ext cx="2752063" cy="3892"/>
          </a:xfrm>
          <a:prstGeom prst="line">
            <a:avLst/>
          </a:prstGeom>
          <a:ln w="47625">
            <a:solidFill>
              <a:srgbClr val="00B0F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9017251" y="1573255"/>
            <a:ext cx="3063184" cy="952"/>
          </a:xfrm>
          <a:prstGeom prst="line">
            <a:avLst/>
          </a:prstGeom>
          <a:ln w="47625">
            <a:solidFill>
              <a:srgbClr val="00B0F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264;p27"/>
          <p:cNvSpPr/>
          <p:nvPr/>
        </p:nvSpPr>
        <p:spPr>
          <a:xfrm>
            <a:off x="3301119" y="2518829"/>
            <a:ext cx="2929287" cy="260762"/>
          </a:xfrm>
          <a:prstGeom prst="rect">
            <a:avLst/>
          </a:prstGeom>
          <a:solidFill>
            <a:srgbClr val="0059A9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1" wrap="square" lIns="82892" tIns="41434" rIns="82892" bIns="41434" anchor="ctr" anchorCtr="0">
            <a:noAutofit/>
          </a:bodyPr>
          <a:lstStyle/>
          <a:p>
            <a:pPr algn="ctr"/>
            <a:r>
              <a:rPr lang="ru-RU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Накопление сил</a:t>
            </a:r>
            <a:r>
              <a:rPr lang="en-US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(2021-2023)</a:t>
            </a:r>
            <a:endParaRPr sz="127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Google Shape;264;p27"/>
          <p:cNvSpPr/>
          <p:nvPr/>
        </p:nvSpPr>
        <p:spPr>
          <a:xfrm>
            <a:off x="6252282" y="1580623"/>
            <a:ext cx="2746309" cy="281761"/>
          </a:xfrm>
          <a:prstGeom prst="rect">
            <a:avLst/>
          </a:prstGeom>
          <a:solidFill>
            <a:srgbClr val="0059A9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1" wrap="square" lIns="82892" tIns="41434" rIns="82892" bIns="41434" anchor="ctr" anchorCtr="0">
            <a:noAutofit/>
          </a:bodyPr>
          <a:lstStyle/>
          <a:p>
            <a:pPr algn="ctr"/>
            <a:r>
              <a:rPr lang="ru-RU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Устойчивое развитие</a:t>
            </a:r>
            <a:r>
              <a:rPr lang="en-US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(2024-2027)</a:t>
            </a:r>
            <a:endParaRPr sz="127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Google Shape;264;p27"/>
          <p:cNvSpPr/>
          <p:nvPr/>
        </p:nvSpPr>
        <p:spPr>
          <a:xfrm>
            <a:off x="9003231" y="1211179"/>
            <a:ext cx="3060958" cy="257818"/>
          </a:xfrm>
          <a:prstGeom prst="rect">
            <a:avLst/>
          </a:prstGeom>
          <a:solidFill>
            <a:srgbClr val="0059A9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1" wrap="square" lIns="82892" tIns="41434" rIns="82892" bIns="41434" anchor="ctr" anchorCtr="0">
            <a:noAutofit/>
          </a:bodyPr>
          <a:lstStyle/>
          <a:p>
            <a:pPr algn="ctr"/>
            <a:r>
              <a:rPr lang="ru-RU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Достижение результатов</a:t>
            </a:r>
            <a:r>
              <a:rPr lang="en-US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 (2028-2030)</a:t>
            </a:r>
            <a:endParaRPr sz="127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359656" y="6295845"/>
            <a:ext cx="921488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76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176" b="1" dirty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176" b="1" dirty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ru-RU" sz="2176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7716" y="6295845"/>
            <a:ext cx="104904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76" b="1" dirty="0">
                <a:solidFill>
                  <a:srgbClr val="0059A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176" b="1" dirty="0">
                <a:solidFill>
                  <a:srgbClr val="0067C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ru-RU" sz="2176" b="1" dirty="0">
                <a:solidFill>
                  <a:srgbClr val="ED3B7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176" b="1" dirty="0">
                <a:solidFill>
                  <a:srgbClr val="CB135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E57E8F17-DD8F-4BCD-9F6C-B0B6E59C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514" y="3003615"/>
            <a:ext cx="3026052" cy="353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lvl="1" indent="-180975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Трансформация образования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форматы и технологии в обучении</a:t>
            </a:r>
          </a:p>
          <a:p>
            <a:pPr marL="266700" lvl="1" indent="-180975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Привлечение и развитие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научных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кадров, новые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кадровые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механизмы</a:t>
            </a:r>
          </a:p>
          <a:p>
            <a:pPr marL="266700" lvl="1" indent="-180975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подразделений продвижения проектов, коммерциализации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трансфера технологий</a:t>
            </a:r>
          </a:p>
          <a:p>
            <a:pPr marL="266700" lvl="1" indent="-180975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А</a:t>
            </a:r>
            <a:r>
              <a:rPr lang="en-US" altLang="ru-RU" sz="1200" dirty="0" err="1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erospace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Centre</a:t>
            </a:r>
            <a:endParaRPr lang="ru-RU" altLang="ru-RU" sz="12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180975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Вхождение в </a:t>
            </a:r>
            <a:r>
              <a:rPr lang="en-US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IALF</a:t>
            </a:r>
            <a:endParaRPr lang="ru-RU" altLang="ru-RU" sz="12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180975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Ведущая роль в ЦК,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кластерах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робототехники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искусственного интеллекта СПб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endParaRPr lang="ru-RU" altLang="ru-RU" sz="127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endParaRPr lang="ru-RU" altLang="ru-RU" sz="127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endParaRPr lang="en-GB" altLang="ru-RU" sz="127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E57E8F17-DD8F-4BCD-9F6C-B0B6E59C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690" y="2056304"/>
            <a:ext cx="2792561" cy="44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Цифровые платформы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интеллектуальные системы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инфраструктуры и культуры для междисциплинарных исследований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ЦК Интернета вещей</a:t>
            </a:r>
            <a:r>
              <a:rPr lang="en-US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ГУАП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Участие в рабочей группе стандарта 6</a:t>
            </a:r>
            <a:r>
              <a:rPr lang="en-US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Открытые образовательные площадки, сетевое обучение,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 ч. на базе партнеров</a:t>
            </a:r>
          </a:p>
          <a:p>
            <a:pPr marL="364924" lvl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Элементы искусственного интеллекта</a:t>
            </a:r>
            <a:r>
              <a:rPr lang="en-US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образовании, цифровые портфолио</a:t>
            </a:r>
          </a:p>
          <a:p>
            <a:pPr marL="364924" lvl="1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модели цифровых сертификатов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выпускников</a:t>
            </a:r>
            <a:endParaRPr lang="ru-RU" altLang="ru-RU" sz="12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4925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endParaRPr lang="en-GB" altLang="ru-RU" sz="12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E57E8F17-DD8F-4BCD-9F6C-B0B6E59C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138" y="1633072"/>
            <a:ext cx="2858188" cy="448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Включенность в процессы цифровизации отраслей экономики России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модели и роли обучающегося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преподавателя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Инфраструктура для разработки, оценки, </a:t>
            </a:r>
            <a:r>
              <a:rPr lang="ru-RU" altLang="ru-RU" sz="1200" dirty="0" err="1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валидации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внедрения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продвижения технологий совместно с партнерами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Интеллектуальные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цифровые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доступа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компетенциям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технологиям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Среда развития талантов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элементами дополненной реальности</a:t>
            </a:r>
          </a:p>
          <a:p>
            <a:pPr marL="364924" lvl="1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«Умный» кампус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виртуальные среды</a:t>
            </a:r>
            <a:endParaRPr lang="en-GB" altLang="ru-RU" sz="12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Google Shape;264;p27"/>
          <p:cNvSpPr/>
          <p:nvPr/>
        </p:nvSpPr>
        <p:spPr>
          <a:xfrm>
            <a:off x="124080" y="3450903"/>
            <a:ext cx="3084524" cy="260762"/>
          </a:xfrm>
          <a:prstGeom prst="rect">
            <a:avLst/>
          </a:prstGeom>
          <a:solidFill>
            <a:srgbClr val="0059A9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spcFirstLastPara="1" wrap="square" lIns="82892" tIns="41434" rIns="82892" bIns="41434" anchor="ctr" anchorCtr="0">
            <a:noAutofit/>
          </a:bodyPr>
          <a:lstStyle/>
          <a:p>
            <a:pPr algn="ctr"/>
            <a:r>
              <a:rPr lang="ru-RU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Запуск трансформации  </a:t>
            </a:r>
            <a:r>
              <a:rPr lang="en-US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(</a:t>
            </a:r>
            <a:r>
              <a:rPr lang="ru-RU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2016-2020</a:t>
            </a:r>
            <a:r>
              <a:rPr lang="en-US" sz="127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rPr>
              <a:t>)</a:t>
            </a:r>
            <a:endParaRPr sz="127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E57E8F17-DD8F-4BCD-9F6C-B0B6E59C3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74" y="3891675"/>
            <a:ext cx="3045558" cy="246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6700" lvl="1" indent="-266700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инженерной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школы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ГУАП </a:t>
            </a:r>
          </a:p>
          <a:p>
            <a:pPr marL="266700" lvl="1" indent="-266700" defTabSz="829178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региональной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Точки кипения» на базе ГУАП</a:t>
            </a: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центра опережающей профессиональной подготовки и специализированного центра компетенций </a:t>
            </a:r>
            <a:r>
              <a:rPr lang="ru-RU" altLang="ru-RU" sz="1200" dirty="0" err="1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  <a:r>
              <a:rPr lang="en-US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ru-RU" altLang="ru-RU" sz="1200" dirty="0" err="1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kills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200" dirty="0" err="1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</a:t>
            </a:r>
            <a:endParaRPr lang="ru-RU" altLang="ru-RU" sz="1200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266700">
              <a:lnSpc>
                <a:spcPct val="100000"/>
              </a:lnSpc>
              <a:spcBef>
                <a:spcPts val="0"/>
              </a:spcBef>
              <a:spcAft>
                <a:spcPts val="544"/>
              </a:spcAft>
            </a:pP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привлекательности вуза </a:t>
            </a: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200" dirty="0" smtClean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altLang="ru-RU" sz="1200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иностранных НПР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1" y="399253"/>
            <a:ext cx="425390" cy="580627"/>
          </a:xfrm>
          <a:prstGeom prst="rect">
            <a:avLst/>
          </a:prstGeom>
        </p:spPr>
      </p:pic>
      <p:sp>
        <p:nvSpPr>
          <p:cNvPr id="23" name="Заголовок 6">
            <a:extLst>
              <a:ext uri="{FF2B5EF4-FFF2-40B4-BE49-F238E27FC236}">
                <a16:creationId xmlns:a16="http://schemas.microsoft.com/office/drawing/2014/main" id="{917B017B-F2F5-BD47-BD71-AE7B56AE0F43}"/>
              </a:ext>
            </a:extLst>
          </p:cNvPr>
          <p:cNvSpPr txBox="1">
            <a:spLocks/>
          </p:cNvSpPr>
          <p:nvPr/>
        </p:nvSpPr>
        <p:spPr>
          <a:xfrm>
            <a:off x="1401840" y="514581"/>
            <a:ext cx="4354470" cy="3797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 программы развития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746512E-6734-6E40-8244-DA2C66362BD2}"/>
              </a:ext>
            </a:extLst>
          </p:cNvPr>
          <p:cNvCxnSpPr>
            <a:cxnSpLocks/>
          </p:cNvCxnSpPr>
          <p:nvPr/>
        </p:nvCxnSpPr>
        <p:spPr>
          <a:xfrm>
            <a:off x="133574" y="3867008"/>
            <a:ext cx="3075030" cy="0"/>
          </a:xfrm>
          <a:prstGeom prst="line">
            <a:avLst/>
          </a:prstGeom>
          <a:ln w="47625">
            <a:solidFill>
              <a:srgbClr val="00B0F0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4415278" y="1741787"/>
            <a:ext cx="633649" cy="657056"/>
            <a:chOff x="4415278" y="1580623"/>
            <a:chExt cx="633649" cy="65705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5278" y="1580623"/>
              <a:ext cx="633649" cy="657056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481901" y="2052003"/>
              <a:ext cx="500401" cy="122023"/>
            </a:xfrm>
            <a:prstGeom prst="rect">
              <a:avLst/>
            </a:prstGeom>
            <a:solidFill>
              <a:srgbClr val="3C3C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TOP 400</a:t>
              </a:r>
              <a:endParaRPr lang="ru-R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975" y="894317"/>
            <a:ext cx="633649" cy="657056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7384598" y="1375883"/>
            <a:ext cx="500401" cy="122023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TOP 200</a:t>
            </a: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415" y="524691"/>
            <a:ext cx="633649" cy="65705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375038" y="1006257"/>
            <a:ext cx="500401" cy="122023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TOP 100</a:t>
            </a: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0143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id="{6B326AA4-3135-B247-8DF3-1867196E03AE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28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31600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Показатели эффективности программы развития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FCCD395-E4D4-B947-8F62-204F17657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372535"/>
              </p:ext>
            </p:extLst>
          </p:nvPr>
        </p:nvGraphicFramePr>
        <p:xfrm>
          <a:off x="161132" y="973260"/>
          <a:ext cx="11881953" cy="5688060"/>
        </p:xfrm>
        <a:graphic>
          <a:graphicData uri="http://schemas.openxmlformats.org/drawingml/2006/table">
            <a:tbl>
              <a:tblPr firstRow="1" bandRow="1"/>
              <a:tblGrid>
                <a:gridCol w="4986444">
                  <a:extLst>
                    <a:ext uri="{9D8B030D-6E8A-4147-A177-3AD203B41FA5}">
                      <a16:colId xmlns:a16="http://schemas.microsoft.com/office/drawing/2014/main" val="949820692"/>
                    </a:ext>
                  </a:extLst>
                </a:gridCol>
                <a:gridCol w="577698">
                  <a:extLst>
                    <a:ext uri="{9D8B030D-6E8A-4147-A177-3AD203B41FA5}">
                      <a16:colId xmlns:a16="http://schemas.microsoft.com/office/drawing/2014/main" val="1315538076"/>
                    </a:ext>
                  </a:extLst>
                </a:gridCol>
                <a:gridCol w="498119">
                  <a:extLst>
                    <a:ext uri="{9D8B030D-6E8A-4147-A177-3AD203B41FA5}">
                      <a16:colId xmlns:a16="http://schemas.microsoft.com/office/drawing/2014/main" val="2358095932"/>
                    </a:ext>
                  </a:extLst>
                </a:gridCol>
                <a:gridCol w="537909">
                  <a:extLst>
                    <a:ext uri="{9D8B030D-6E8A-4147-A177-3AD203B41FA5}">
                      <a16:colId xmlns:a16="http://schemas.microsoft.com/office/drawing/2014/main" val="3211306400"/>
                    </a:ext>
                  </a:extLst>
                </a:gridCol>
                <a:gridCol w="529879">
                  <a:extLst>
                    <a:ext uri="{9D8B030D-6E8A-4147-A177-3AD203B41FA5}">
                      <a16:colId xmlns:a16="http://schemas.microsoft.com/office/drawing/2014/main" val="1990748149"/>
                    </a:ext>
                  </a:extLst>
                </a:gridCol>
                <a:gridCol w="529880">
                  <a:extLst>
                    <a:ext uri="{9D8B030D-6E8A-4147-A177-3AD203B41FA5}">
                      <a16:colId xmlns:a16="http://schemas.microsoft.com/office/drawing/2014/main" val="3676871781"/>
                    </a:ext>
                  </a:extLst>
                </a:gridCol>
                <a:gridCol w="513822">
                  <a:extLst>
                    <a:ext uri="{9D8B030D-6E8A-4147-A177-3AD203B41FA5}">
                      <a16:colId xmlns:a16="http://schemas.microsoft.com/office/drawing/2014/main" val="1452423941"/>
                    </a:ext>
                  </a:extLst>
                </a:gridCol>
                <a:gridCol w="529879">
                  <a:extLst>
                    <a:ext uri="{9D8B030D-6E8A-4147-A177-3AD203B41FA5}">
                      <a16:colId xmlns:a16="http://schemas.microsoft.com/office/drawing/2014/main" val="1880596640"/>
                    </a:ext>
                  </a:extLst>
                </a:gridCol>
                <a:gridCol w="529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9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9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79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98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0896">
                  <a:extLst>
                    <a:ext uri="{9D8B030D-6E8A-4147-A177-3AD203B41FA5}">
                      <a16:colId xmlns:a16="http://schemas.microsoft.com/office/drawing/2014/main" val="1765187995"/>
                    </a:ext>
                  </a:extLst>
                </a:gridCol>
              </a:tblGrid>
              <a:tr h="330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Показатель</a:t>
                      </a:r>
                    </a:p>
                  </a:txBody>
                  <a:tcPr marL="82928" marR="82928" marT="41464" marB="414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Грант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Ед.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2020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2021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2022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2023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2024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2025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2026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2027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2028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2029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</a:pPr>
                      <a:r>
                        <a:rPr lang="ru-RU" sz="900" b="1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2030</a:t>
                      </a:r>
                    </a:p>
                  </a:txBody>
                  <a:tcPr marL="82918" marR="82918" marT="41459" marB="414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04541"/>
                  </a:ext>
                </a:extLst>
              </a:tr>
              <a:tr h="317852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Объем НИОКР в расчете на одного НПР</a:t>
                      </a: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Баз.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тыс. </a:t>
                      </a:r>
                      <a:endParaRPr lang="en-US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320,7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330,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397,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427,9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458,4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488,9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517,5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562,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610,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650,4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687,5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371206"/>
                  </a:ext>
                </a:extLst>
              </a:tr>
              <a:tr h="245299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Доля работников в возрасте до 39 лет в общей численности ППС</a:t>
                      </a:r>
                      <a:endParaRPr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Баз.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22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22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22,9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23,9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24,9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26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27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27,9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29,9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32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35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488505"/>
                  </a:ext>
                </a:extLst>
              </a:tr>
              <a:tr h="404225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Доля обучающихся по программам ВО очной формы обучения, получивших на бесплатной основе доп. квалификацию</a:t>
                      </a:r>
                      <a:endParaRPr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Баз.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1,9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3,6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4,4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5,1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5,9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6,7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7,7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8,9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10,2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046127"/>
                  </a:ext>
                </a:extLst>
              </a:tr>
              <a:tr h="317852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Доходы вуза от приносящей доход деятельности в расчете на одного НПР</a:t>
                      </a:r>
                      <a:endParaRPr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Баз.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тыс.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1 975,2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2 148,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2 271,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2 323,3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2 343,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2 434,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2 503,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2 592,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2 686,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2 765,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2 812,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498398"/>
                  </a:ext>
                </a:extLst>
              </a:tr>
              <a:tr h="410628">
                <a:tc>
                  <a:txBody>
                    <a:bodyPr/>
                    <a:lstStyle/>
                    <a:p>
                      <a:pPr marL="85725" indent="0">
                        <a:lnSpc>
                          <a:spcPct val="10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tabLst>
                          <a:tab pos="898525" algn="l"/>
                          <a:tab pos="1174750" algn="l"/>
                          <a:tab pos="1431925" algn="l"/>
                          <a:tab pos="1706245" algn="l"/>
                        </a:tabLs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Количество обучающихся по программам СПО,</a:t>
                      </a:r>
                      <a:r>
                        <a:rPr lang="ru-RU" sz="900" b="0" i="0" u="none" strike="noStrike" cap="none" baseline="0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ВО, получение</a:t>
                      </a:r>
                      <a:r>
                        <a:rPr lang="ru-RU" sz="900" b="0" i="0" u="none" strike="noStrike" cap="none" baseline="0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проф. компетенций по которым связано с формированием цифр. навыков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Баз.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3 202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3 650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5 297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8 218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11 085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11 343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11 607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11 880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12 160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12 449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12 748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90675"/>
                  </a:ext>
                </a:extLst>
              </a:tr>
              <a:tr h="476778">
                <a:tc>
                  <a:txBody>
                    <a:bodyPr/>
                    <a:lstStyle/>
                    <a:p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Объем затрат на НИР из собственных средств вуза в расчете на одного НПР</a:t>
                      </a:r>
                      <a:endParaRPr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Баз.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тыс. </a:t>
                      </a:r>
                      <a:endParaRPr lang="en-US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руб.</a:t>
                      </a:r>
                    </a:p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22,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28,3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34,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41,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49,4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57,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65,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75,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85,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95,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104,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296035"/>
                  </a:ext>
                </a:extLst>
              </a:tr>
              <a:tr h="333744">
                <a:tc>
                  <a:txBody>
                    <a:bodyPr/>
                    <a:lstStyle/>
                    <a:p>
                      <a:pPr algn="l"/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Количество публикаций в изданиях Q1 и Q2 в расчете на  одного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НПР</a:t>
                      </a:r>
                      <a:endParaRPr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0,025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0,025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0,025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0,025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0,026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0,027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0,027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0,028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0,03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0,032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0,033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165">
                <a:tc>
                  <a:txBody>
                    <a:bodyPr/>
                    <a:lstStyle/>
                    <a:p>
                      <a:pPr marL="85725" indent="0">
                        <a:lnSpc>
                          <a:spcPct val="105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tabLst>
                          <a:tab pos="1306830" algn="l"/>
                        </a:tabLs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Количество публикаций, индексируемых в БД </a:t>
                      </a: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Scopus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и отнесенных к </a:t>
                      </a: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Q1 и Q2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SNIP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 в расчете на </a:t>
                      </a: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одного НПР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 0,038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0,045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0,048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0,051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0,054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0,057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0,06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 0,063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 0,066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 0,069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  0,071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Количество высокоцитируемых публикаций «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Article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» и</a:t>
                      </a:r>
                      <a:r>
                        <a:rPr lang="ru-RU" sz="900" b="0" i="0" u="none" strike="noStrike" cap="none" baseline="0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«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Review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», индексируемых в БД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Web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of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Science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Core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Collection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 за последние пять лет,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в расчете на одного НПР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ед.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0,002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0,004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0,006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0,007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0,009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0,010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0,010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Доля исследователей в возрасте до 39 лет в общей численности исследователей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%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9,6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12,</a:t>
                      </a: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23,3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33,3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38,9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42,5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44,4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46</a:t>
                      </a:r>
                      <a:r>
                        <a:rPr lang="en-US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,0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Arial"/>
                      </a:endParaRP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47,3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48,3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47,1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Объем средств, поступивших от выполнения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НИОКР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(без учета средств, выделенных в рамках гос. задания),</a:t>
                      </a:r>
                      <a:r>
                        <a:rPr lang="ru-RU" sz="900" b="0" i="0" u="none" strike="noStrike" cap="none" baseline="0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в расчете на одного НПР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тыс. руб.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281,1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290,8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358,8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388,3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418,2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433,3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451,8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487,0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524,6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555,1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583,3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Объем доходов от результатов интеллектуальной деятельности в расчете на одного НПР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тыс. руб.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0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2,1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4,1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5,6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6,7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8,8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10,8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13,9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16,9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20,8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Доля обучающихся по программам магистратуры, аспирантуры, ординатуры,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ассистентуры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-стажировки очной формы обучения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%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13,5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14,2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14,6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15,1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15,5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16,0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16,5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16,8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17,1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17,5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17,8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471937"/>
                  </a:ext>
                </a:extLst>
              </a:tr>
              <a:tr h="515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Доля иностранных граждан и лиц без гражданства, обучающихся по программам магистратуры,</a:t>
                      </a:r>
                      <a:r>
                        <a:rPr lang="ru-RU" sz="900" b="0" i="0" u="none" strike="noStrike" cap="none" baseline="0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 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аспирантуры, ординатуры, </a:t>
                      </a:r>
                      <a:r>
                        <a:rPr lang="ru-RU" sz="900" b="0" i="0" u="none" strike="noStrike" cap="none" dirty="0" err="1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ассистентуры</a:t>
                      </a: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-стажировки очной формы обучения</a:t>
                      </a:r>
                      <a:endParaRPr lang="ru-RU" sz="900" b="0" i="0" u="none" strike="noStrike" cap="none" dirty="0">
                        <a:solidFill>
                          <a:srgbClr val="02508E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  <a:sym typeface="Roboto"/>
                      </a:endParaRPr>
                    </a:p>
                  </a:txBody>
                  <a:tcPr marL="86373" marR="86373" marT="43186" marB="4318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2508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Спец.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%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9,5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10,2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11,0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11,9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12,8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13,6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14,4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15,5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16,8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18,2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ru-RU" sz="900" b="0" i="0" u="none" strike="noStrike" cap="none" dirty="0">
                          <a:solidFill>
                            <a:srgbClr val="02508E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Arial"/>
                        </a:rPr>
                        <a:t>19,5</a:t>
                      </a:r>
                    </a:p>
                  </a:txBody>
                  <a:tcPr marL="62188" marR="62188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923934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ACC76A-D566-3C4E-B8C3-D1E4284C2A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7" y="421270"/>
            <a:ext cx="892815" cy="402642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592B776D-43CC-A241-B338-55226D7C0219}"/>
              </a:ext>
            </a:extLst>
          </p:cNvPr>
          <p:cNvSpPr txBox="1">
            <a:spLocks/>
          </p:cNvSpPr>
          <p:nvPr/>
        </p:nvSpPr>
        <p:spPr>
          <a:xfrm>
            <a:off x="9448800" y="650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29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23026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6">
            <a:extLst>
              <a:ext uri="{FF2B5EF4-FFF2-40B4-BE49-F238E27FC236}">
                <a16:creationId xmlns:a16="http://schemas.microsoft.com/office/drawing/2014/main" id="{06AF5D50-A96D-E147-AB85-5E24B5F5A17A}"/>
              </a:ext>
            </a:extLst>
          </p:cNvPr>
          <p:cNvSpPr txBox="1">
            <a:spLocks/>
          </p:cNvSpPr>
          <p:nvPr/>
        </p:nvSpPr>
        <p:spPr>
          <a:xfrm>
            <a:off x="1364760" y="495421"/>
            <a:ext cx="4313804" cy="291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ГУАП вчера и сегодня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6EA946E-EFDE-5C43-A371-4E78C20E4BF2}"/>
              </a:ext>
            </a:extLst>
          </p:cNvPr>
          <p:cNvGrpSpPr/>
          <p:nvPr/>
        </p:nvGrpSpPr>
        <p:grpSpPr>
          <a:xfrm>
            <a:off x="177495" y="4480902"/>
            <a:ext cx="3689178" cy="1755264"/>
            <a:chOff x="8115168" y="1385484"/>
            <a:chExt cx="3689178" cy="17552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94755A-5EDA-5845-BC02-D12892BDED7D}"/>
                </a:ext>
              </a:extLst>
            </p:cNvPr>
            <p:cNvSpPr txBox="1"/>
            <p:nvPr/>
          </p:nvSpPr>
          <p:spPr>
            <a:xfrm>
              <a:off x="8235140" y="1663316"/>
              <a:ext cx="761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>
                  <a:solidFill>
                    <a:srgbClr val="2567B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~</a:t>
              </a:r>
              <a:r>
                <a:rPr lang="en-US" sz="1400" b="1" i="1" dirty="0">
                  <a:solidFill>
                    <a:srgbClr val="2567B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lang="ru-RU" sz="1400" b="1" i="1" dirty="0">
                  <a:solidFill>
                    <a:srgbClr val="2567B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48D2AE-6B51-0843-B885-6820A5315E24}"/>
                </a:ext>
              </a:extLst>
            </p:cNvPr>
            <p:cNvSpPr txBox="1"/>
            <p:nvPr/>
          </p:nvSpPr>
          <p:spPr>
            <a:xfrm>
              <a:off x="8954856" y="1642593"/>
              <a:ext cx="24391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публикаций в международных базах ежегодно</a:t>
              </a: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88D31969-F80C-F241-9283-179131340AA7}"/>
                </a:ext>
              </a:extLst>
            </p:cNvPr>
            <p:cNvGrpSpPr/>
            <p:nvPr/>
          </p:nvGrpSpPr>
          <p:grpSpPr>
            <a:xfrm>
              <a:off x="8193173" y="2065410"/>
              <a:ext cx="3193426" cy="1075338"/>
              <a:chOff x="3484971" y="5324269"/>
              <a:chExt cx="3193426" cy="107533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8B4362-6715-EA43-8C1C-12C58917599A}"/>
                  </a:ext>
                </a:extLst>
              </p:cNvPr>
              <p:cNvSpPr txBox="1"/>
              <p:nvPr/>
            </p:nvSpPr>
            <p:spPr>
              <a:xfrm>
                <a:off x="3492493" y="5534671"/>
                <a:ext cx="1549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публикации</a:t>
                </a:r>
                <a:br>
                  <a:rPr lang="ru-RU" sz="900" b="1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900" b="1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Scopus</a:t>
                </a:r>
                <a:endParaRPr lang="ru-RU" sz="9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1E5FFA8-0DCD-9F45-ADE3-477EAFA88FDD}"/>
                  </a:ext>
                </a:extLst>
              </p:cNvPr>
              <p:cNvSpPr txBox="1"/>
              <p:nvPr/>
            </p:nvSpPr>
            <p:spPr>
              <a:xfrm>
                <a:off x="3484971" y="6019507"/>
                <a:ext cx="1549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публикации </a:t>
                </a:r>
              </a:p>
              <a:p>
                <a:r>
                  <a:rPr lang="en-US" sz="900" b="1" dirty="0">
                    <a:solidFill>
                      <a:schemeClr val="bg2">
                        <a:lumMod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Web of Science</a:t>
                </a:r>
                <a:endParaRPr lang="ru-RU" sz="900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7F28EFF-AB71-5043-A025-BC8DD695EE7A}"/>
                  </a:ext>
                </a:extLst>
              </p:cNvPr>
              <p:cNvSpPr/>
              <p:nvPr/>
            </p:nvSpPr>
            <p:spPr>
              <a:xfrm>
                <a:off x="4626894" y="5590021"/>
                <a:ext cx="839325" cy="271172"/>
              </a:xfrm>
              <a:prstGeom prst="rect">
                <a:avLst/>
              </a:prstGeom>
              <a:solidFill>
                <a:srgbClr val="256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151</a:t>
                </a:r>
              </a:p>
            </p:txBody>
          </p:sp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D540C7A2-782B-7C40-A45D-7EBCDFD2140D}"/>
                  </a:ext>
                </a:extLst>
              </p:cNvPr>
              <p:cNvSpPr/>
              <p:nvPr/>
            </p:nvSpPr>
            <p:spPr>
              <a:xfrm>
                <a:off x="5848547" y="5585879"/>
                <a:ext cx="827056" cy="272773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387</a:t>
                </a:r>
              </a:p>
            </p:txBody>
          </p:sp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CE2ECE9F-0152-7541-B2A0-444D89BEE783}"/>
                  </a:ext>
                </a:extLst>
              </p:cNvPr>
              <p:cNvSpPr/>
              <p:nvPr/>
            </p:nvSpPr>
            <p:spPr>
              <a:xfrm>
                <a:off x="4615719" y="6142356"/>
                <a:ext cx="861674" cy="254089"/>
              </a:xfrm>
              <a:prstGeom prst="rect">
                <a:avLst/>
              </a:prstGeom>
              <a:solidFill>
                <a:srgbClr val="2567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120</a:t>
                </a:r>
                <a:endPara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C2C871C0-410B-F941-957F-AB3E1AEE2563}"/>
                  </a:ext>
                </a:extLst>
              </p:cNvPr>
              <p:cNvSpPr/>
              <p:nvPr/>
            </p:nvSpPr>
            <p:spPr>
              <a:xfrm>
                <a:off x="5845754" y="6117043"/>
                <a:ext cx="832643" cy="282564"/>
              </a:xfrm>
              <a:prstGeom prst="rect">
                <a:avLst/>
              </a:prstGeom>
              <a:solidFill>
                <a:srgbClr val="182F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232</a:t>
                </a:r>
                <a:endPara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23E7C6-9EF1-FE44-83FE-5750633ABD76}"/>
                  </a:ext>
                </a:extLst>
              </p:cNvPr>
              <p:cNvSpPr txBox="1"/>
              <p:nvPr/>
            </p:nvSpPr>
            <p:spPr>
              <a:xfrm>
                <a:off x="4656733" y="5324502"/>
                <a:ext cx="7796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2567B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332FD6-CF5F-AA48-9BCF-1D66ABD84A01}"/>
                  </a:ext>
                </a:extLst>
              </p:cNvPr>
              <p:cNvSpPr txBox="1"/>
              <p:nvPr/>
            </p:nvSpPr>
            <p:spPr>
              <a:xfrm>
                <a:off x="5872252" y="5324269"/>
                <a:ext cx="7796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2020</a:t>
                </a:r>
              </a:p>
            </p:txBody>
          </p: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39C0EC54-05DE-ED47-BED1-344BD1401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380" y="5452280"/>
                <a:ext cx="508593" cy="0"/>
              </a:xfrm>
              <a:prstGeom prst="line">
                <a:avLst/>
              </a:prstGeom>
              <a:ln w="34925">
                <a:solidFill>
                  <a:srgbClr val="EA3E36"/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6AE62F-0395-AB44-B84B-4D3ED14F5CAA}"/>
                  </a:ext>
                </a:extLst>
              </p:cNvPr>
              <p:cNvSpPr txBox="1"/>
              <p:nvPr/>
            </p:nvSpPr>
            <p:spPr>
              <a:xfrm>
                <a:off x="4656733" y="5869858"/>
                <a:ext cx="7796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2567B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2016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CF4812-46AA-264B-8D77-C4C156545DD3}"/>
                  </a:ext>
                </a:extLst>
              </p:cNvPr>
              <p:cNvSpPr txBox="1"/>
              <p:nvPr/>
            </p:nvSpPr>
            <p:spPr>
              <a:xfrm>
                <a:off x="5872252" y="5863203"/>
                <a:ext cx="7796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  <a:r>
                  <a:rPr lang="en-US" sz="1100" b="1" dirty="0">
                    <a:solidFill>
                      <a:srgbClr val="182F5B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</a:t>
                </a:r>
                <a:endParaRPr lang="ru-RU" sz="11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2E660BFF-9FF2-B74D-9447-C047E6765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380" y="5997403"/>
                <a:ext cx="508593" cy="0"/>
              </a:xfrm>
              <a:prstGeom prst="line">
                <a:avLst/>
              </a:prstGeom>
              <a:ln w="34925">
                <a:solidFill>
                  <a:srgbClr val="EA3E36"/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6209720-FD57-0743-9301-35967189DC45}"/>
                </a:ext>
              </a:extLst>
            </p:cNvPr>
            <p:cNvSpPr/>
            <p:nvPr/>
          </p:nvSpPr>
          <p:spPr>
            <a:xfrm>
              <a:off x="8115168" y="1385484"/>
              <a:ext cx="36891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Публикационная активность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6E060353-0DC1-4C4C-8293-4D433820690C}"/>
              </a:ext>
            </a:extLst>
          </p:cNvPr>
          <p:cNvGrpSpPr/>
          <p:nvPr/>
        </p:nvGrpSpPr>
        <p:grpSpPr>
          <a:xfrm>
            <a:off x="4485018" y="1241214"/>
            <a:ext cx="4953061" cy="1127415"/>
            <a:chOff x="-1133490" y="4970574"/>
            <a:chExt cx="4953061" cy="1127415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00362D5-55F8-B041-83DF-9E5B82050B43}"/>
                </a:ext>
              </a:extLst>
            </p:cNvPr>
            <p:cNvSpPr txBox="1"/>
            <p:nvPr/>
          </p:nvSpPr>
          <p:spPr>
            <a:xfrm>
              <a:off x="1938765" y="4973469"/>
              <a:ext cx="779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2567B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D1B47F6-D56F-9A4B-A83B-C4A6200AB39E}"/>
                </a:ext>
              </a:extLst>
            </p:cNvPr>
            <p:cNvSpPr txBox="1"/>
            <p:nvPr/>
          </p:nvSpPr>
          <p:spPr>
            <a:xfrm>
              <a:off x="3039924" y="4970574"/>
              <a:ext cx="7796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2021</a:t>
              </a:r>
              <a:endParaRPr lang="ru-RU" sz="11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E5F3502-BD94-5640-B2C1-A6EDC3CC2DFD}"/>
                </a:ext>
              </a:extLst>
            </p:cNvPr>
            <p:cNvSpPr txBox="1"/>
            <p:nvPr/>
          </p:nvSpPr>
          <p:spPr>
            <a:xfrm>
              <a:off x="-404137" y="5333944"/>
              <a:ext cx="225290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Доля выпускников вуза на предприятиях </a:t>
              </a:r>
              <a:r>
                <a:rPr lang="ru-RU" sz="900" b="1" dirty="0" err="1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аэрокосмоса</a:t>
              </a: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%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E0D167A-D1A1-F849-B867-4CA0F48DDD41}"/>
                </a:ext>
              </a:extLst>
            </p:cNvPr>
            <p:cNvSpPr txBox="1"/>
            <p:nvPr/>
          </p:nvSpPr>
          <p:spPr>
            <a:xfrm>
              <a:off x="-1133490" y="5756357"/>
              <a:ext cx="301004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9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Доля НИОКР по заказам предприятий новых индустрий, %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4DF902DF-73D8-D742-BB35-1AD6F6EB2B26}"/>
                </a:ext>
              </a:extLst>
            </p:cNvPr>
            <p:cNvSpPr/>
            <p:nvPr/>
          </p:nvSpPr>
          <p:spPr>
            <a:xfrm>
              <a:off x="3041895" y="5760398"/>
              <a:ext cx="718111" cy="298384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8,1</a:t>
              </a: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F228C92A-E412-A147-8028-9C6EC5E9D5DA}"/>
                </a:ext>
              </a:extLst>
            </p:cNvPr>
            <p:cNvSpPr/>
            <p:nvPr/>
          </p:nvSpPr>
          <p:spPr>
            <a:xfrm>
              <a:off x="3023071" y="5355568"/>
              <a:ext cx="729944" cy="298384"/>
            </a:xfrm>
            <a:prstGeom prst="rect">
              <a:avLst/>
            </a:prstGeom>
            <a:solidFill>
              <a:srgbClr val="182F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9,7</a:t>
              </a: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6F6911C8-728D-674F-B8AC-5E64C465C577}"/>
                </a:ext>
              </a:extLst>
            </p:cNvPr>
            <p:cNvSpPr/>
            <p:nvPr/>
          </p:nvSpPr>
          <p:spPr>
            <a:xfrm>
              <a:off x="1973988" y="5355568"/>
              <a:ext cx="709201" cy="298384"/>
            </a:xfrm>
            <a:prstGeom prst="rect">
              <a:avLst/>
            </a:prstGeom>
            <a:solidFill>
              <a:srgbClr val="2567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6,9</a:t>
              </a: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F1C24D23-D90A-8B42-A71F-CAB5B3E842A4}"/>
                </a:ext>
              </a:extLst>
            </p:cNvPr>
            <p:cNvSpPr/>
            <p:nvPr/>
          </p:nvSpPr>
          <p:spPr>
            <a:xfrm>
              <a:off x="1960766" y="5765526"/>
              <a:ext cx="732076" cy="298384"/>
            </a:xfrm>
            <a:prstGeom prst="rect">
              <a:avLst/>
            </a:prstGeom>
            <a:solidFill>
              <a:srgbClr val="2567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3,3</a:t>
              </a:r>
            </a:p>
          </p:txBody>
        </p: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1CDB060B-6E41-234B-92A2-C8C0ED060FED}"/>
                </a:ext>
              </a:extLst>
            </p:cNvPr>
            <p:cNvCxnSpPr>
              <a:cxnSpLocks/>
            </p:cNvCxnSpPr>
            <p:nvPr/>
          </p:nvCxnSpPr>
          <p:spPr>
            <a:xfrm>
              <a:off x="2585596" y="5112500"/>
              <a:ext cx="508593" cy="0"/>
            </a:xfrm>
            <a:prstGeom prst="line">
              <a:avLst/>
            </a:prstGeom>
            <a:ln w="34925">
              <a:solidFill>
                <a:srgbClr val="EA3E36"/>
              </a:solidFill>
              <a:headEnd type="non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57EA8D8F-5B56-8348-9D3F-CACDFC1D0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0" y="392843"/>
            <a:ext cx="623266" cy="536873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18912BD-A453-6940-8364-49D2506B883C}"/>
              </a:ext>
            </a:extLst>
          </p:cNvPr>
          <p:cNvGrpSpPr/>
          <p:nvPr/>
        </p:nvGrpSpPr>
        <p:grpSpPr>
          <a:xfrm>
            <a:off x="126241" y="1229568"/>
            <a:ext cx="4622401" cy="2733076"/>
            <a:chOff x="8465" y="800690"/>
            <a:chExt cx="4622401" cy="2733076"/>
          </a:xfrm>
        </p:grpSpPr>
        <p:sp>
          <p:nvSpPr>
            <p:cNvPr id="74" name="Прямоугольник с двумя скругленными противолежащими углами 73">
              <a:extLst>
                <a:ext uri="{FF2B5EF4-FFF2-40B4-BE49-F238E27FC236}">
                  <a16:creationId xmlns:a16="http://schemas.microsoft.com/office/drawing/2014/main" id="{951E5E49-EC0E-D846-BD80-210A2AAD5CCE}"/>
                </a:ext>
              </a:extLst>
            </p:cNvPr>
            <p:cNvSpPr/>
            <p:nvPr/>
          </p:nvSpPr>
          <p:spPr>
            <a:xfrm>
              <a:off x="8465" y="800690"/>
              <a:ext cx="4622401" cy="2733076"/>
            </a:xfrm>
            <a:prstGeom prst="round2DiagRect">
              <a:avLst/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9C63E34-BB05-D142-A9F3-547F73ADF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870" y="1125571"/>
              <a:ext cx="450681" cy="569773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7DEBC84-7CF1-4249-A7CA-CD96BF85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4220" y="1055470"/>
              <a:ext cx="381511" cy="564855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2039447B-0B5C-214E-A251-006ADB39E267}"/>
                </a:ext>
              </a:extLst>
            </p:cNvPr>
            <p:cNvSpPr/>
            <p:nvPr/>
          </p:nvSpPr>
          <p:spPr>
            <a:xfrm>
              <a:off x="254515" y="2432908"/>
              <a:ext cx="244586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             </a:t>
              </a:r>
              <a:r>
                <a:rPr lang="ru-RU" sz="1100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международных вузов: </a:t>
              </a:r>
            </a:p>
            <a:p>
              <a:r>
                <a:rPr lang="ru-RU" sz="1100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Италия, Франция, Финляндия, Казахстан, КНР, Чехия, США и др.</a:t>
              </a: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623EC092-67C7-074D-A569-DB2DE42C600E}"/>
                </a:ext>
              </a:extLst>
            </p:cNvPr>
            <p:cNvSpPr/>
            <p:nvPr/>
          </p:nvSpPr>
          <p:spPr>
            <a:xfrm>
              <a:off x="1047533" y="1013438"/>
              <a:ext cx="24806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Пространство</a:t>
              </a:r>
            </a:p>
          </p:txBody>
        </p:sp>
        <p:sp>
          <p:nvSpPr>
            <p:cNvPr id="94" name="Прямоугольник 93">
              <a:extLst>
                <a:ext uri="{FF2B5EF4-FFF2-40B4-BE49-F238E27FC236}">
                  <a16:creationId xmlns:a16="http://schemas.microsoft.com/office/drawing/2014/main" id="{D49817D4-F11A-4E45-AEB9-CF9E74FF05FD}"/>
                </a:ext>
              </a:extLst>
            </p:cNvPr>
            <p:cNvSpPr/>
            <p:nvPr/>
          </p:nvSpPr>
          <p:spPr>
            <a:xfrm>
              <a:off x="254515" y="1688347"/>
              <a:ext cx="1693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для развития науки</a:t>
              </a:r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01C7EAC0-FF6B-1147-BD80-98B9C98E8E21}"/>
                </a:ext>
              </a:extLst>
            </p:cNvPr>
            <p:cNvSpPr/>
            <p:nvPr/>
          </p:nvSpPr>
          <p:spPr>
            <a:xfrm>
              <a:off x="2158001" y="1575746"/>
              <a:ext cx="20905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для развития </a:t>
              </a:r>
              <a:br>
                <a:rPr lang="ru-RU" sz="12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2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 привлечения талантов</a:t>
              </a:r>
            </a:p>
          </p:txBody>
        </p:sp>
        <p:cxnSp>
          <p:nvCxnSpPr>
            <p:cNvPr id="96" name="Прямая со стрелкой 95">
              <a:extLst>
                <a:ext uri="{FF2B5EF4-FFF2-40B4-BE49-F238E27FC236}">
                  <a16:creationId xmlns:a16="http://schemas.microsoft.com/office/drawing/2014/main" id="{22B55CE1-A60C-CE43-BC51-73DCD6A03794}"/>
                </a:ext>
              </a:extLst>
            </p:cNvPr>
            <p:cNvCxnSpPr>
              <a:cxnSpLocks/>
            </p:cNvCxnSpPr>
            <p:nvPr/>
          </p:nvCxnSpPr>
          <p:spPr>
            <a:xfrm>
              <a:off x="2402459" y="2034443"/>
              <a:ext cx="619188" cy="329369"/>
            </a:xfrm>
            <a:prstGeom prst="straightConnector1">
              <a:avLst/>
            </a:prstGeom>
            <a:ln>
              <a:solidFill>
                <a:srgbClr val="0150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>
              <a:extLst>
                <a:ext uri="{FF2B5EF4-FFF2-40B4-BE49-F238E27FC236}">
                  <a16:creationId xmlns:a16="http://schemas.microsoft.com/office/drawing/2014/main" id="{AC2FAC57-9EAF-EB4A-87F3-B4606E908A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341" y="2010546"/>
              <a:ext cx="613476" cy="334492"/>
            </a:xfrm>
            <a:prstGeom prst="straightConnector1">
              <a:avLst/>
            </a:prstGeom>
            <a:ln>
              <a:solidFill>
                <a:srgbClr val="01509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C53E034E-4ECF-2C4E-ACED-6BF4BA60D874}"/>
                </a:ext>
              </a:extLst>
            </p:cNvPr>
            <p:cNvSpPr/>
            <p:nvPr/>
          </p:nvSpPr>
          <p:spPr>
            <a:xfrm>
              <a:off x="346810" y="2239200"/>
              <a:ext cx="488401" cy="400110"/>
            </a:xfrm>
            <a:prstGeom prst="rect">
              <a:avLst/>
            </a:prstGeom>
            <a:solidFill>
              <a:srgbClr val="01509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48</a:t>
              </a:r>
              <a:r>
                <a:rPr lang="ru-RU" sz="20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6604A790-B3F9-A547-A0EF-F6E39CE029B6}"/>
                </a:ext>
              </a:extLst>
            </p:cNvPr>
            <p:cNvSpPr/>
            <p:nvPr/>
          </p:nvSpPr>
          <p:spPr>
            <a:xfrm>
              <a:off x="3051492" y="2555669"/>
              <a:ext cx="143942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поступающих</a:t>
              </a:r>
              <a:br>
                <a:rPr lang="ru-RU" sz="1100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100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ежегодно </a:t>
              </a:r>
              <a:endParaRPr lang="ru-RU" sz="1100" dirty="0">
                <a:solidFill>
                  <a:srgbClr val="0150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4BC0AEFA-AB6F-2A46-A13D-B11928B3121F}"/>
                </a:ext>
              </a:extLst>
            </p:cNvPr>
            <p:cNvSpPr/>
            <p:nvPr/>
          </p:nvSpPr>
          <p:spPr>
            <a:xfrm>
              <a:off x="3130320" y="2180301"/>
              <a:ext cx="965085" cy="400110"/>
            </a:xfrm>
            <a:prstGeom prst="rect">
              <a:avLst/>
            </a:prstGeom>
            <a:solidFill>
              <a:srgbClr val="01509F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4500</a:t>
              </a:r>
              <a:r>
                <a:rPr lang="ru-RU" sz="2000" b="1" dirty="0" smtClean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</p:grpSp>
      <p:graphicFrame>
        <p:nvGraphicFramePr>
          <p:cNvPr id="112" name="Диаграмма 111">
            <a:extLst>
              <a:ext uri="{FF2B5EF4-FFF2-40B4-BE49-F238E27FC236}">
                <a16:creationId xmlns:a16="http://schemas.microsoft.com/office/drawing/2014/main" id="{6D7772F1-0F19-6B4D-8EA7-E60E39052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403329"/>
              </p:ext>
            </p:extLst>
          </p:nvPr>
        </p:nvGraphicFramePr>
        <p:xfrm>
          <a:off x="3290079" y="4359997"/>
          <a:ext cx="3053535" cy="250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3" name="Прямоугольник 5">
            <a:extLst>
              <a:ext uri="{FF2B5EF4-FFF2-40B4-BE49-F238E27FC236}">
                <a16:creationId xmlns:a16="http://schemas.microsoft.com/office/drawing/2014/main" id="{C7B6AF49-A68F-B749-AC32-272B50729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5227" y="4202805"/>
            <a:ext cx="1694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Заказчики </a:t>
            </a:r>
            <a:r>
              <a:rPr lang="en-US" altLang="ru-RU" sz="2000" b="1" dirty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altLang="ru-RU" sz="2000" b="1" dirty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altLang="ru-RU" sz="2000" b="1" dirty="0">
                <a:solidFill>
                  <a:srgbClr val="005A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НИОКР</a:t>
            </a:r>
            <a:endParaRPr lang="ru-RU" altLang="ru-RU" sz="1050" dirty="0">
              <a:solidFill>
                <a:srgbClr val="0A54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14" name="Диаграмма 113">
            <a:extLst>
              <a:ext uri="{FF2B5EF4-FFF2-40B4-BE49-F238E27FC236}">
                <a16:creationId xmlns:a16="http://schemas.microsoft.com/office/drawing/2014/main" id="{AFDA81CD-C86F-FF42-B53E-289F519E7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09017"/>
              </p:ext>
            </p:extLst>
          </p:nvPr>
        </p:nvGraphicFramePr>
        <p:xfrm>
          <a:off x="6210250" y="4295992"/>
          <a:ext cx="3410965" cy="265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5" name="Прямоугольник 5">
            <a:extLst>
              <a:ext uri="{FF2B5EF4-FFF2-40B4-BE49-F238E27FC236}">
                <a16:creationId xmlns:a16="http://schemas.microsoft.com/office/drawing/2014/main" id="{F8944F33-7174-FB41-B32F-10F0BB7E2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250" y="4184681"/>
            <a:ext cx="2849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НИОКР</a:t>
            </a:r>
          </a:p>
        </p:txBody>
      </p:sp>
      <p:sp>
        <p:nvSpPr>
          <p:cNvPr id="116" name="Прямоугольник 5">
            <a:extLst>
              <a:ext uri="{FF2B5EF4-FFF2-40B4-BE49-F238E27FC236}">
                <a16:creationId xmlns:a16="http://schemas.microsoft.com/office/drawing/2014/main" id="{8AD6E826-2F4A-5E40-9361-84FA101E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3619" y="4334438"/>
            <a:ext cx="2199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2509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Обучающиеся</a:t>
            </a:r>
          </a:p>
        </p:txBody>
      </p:sp>
      <p:graphicFrame>
        <p:nvGraphicFramePr>
          <p:cNvPr id="117" name="Диаграмма 116">
            <a:extLst>
              <a:ext uri="{FF2B5EF4-FFF2-40B4-BE49-F238E27FC236}">
                <a16:creationId xmlns:a16="http://schemas.microsoft.com/office/drawing/2014/main" id="{00BD4A66-BDA7-6A42-A26F-B3F4A31B82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187244"/>
              </p:ext>
            </p:extLst>
          </p:nvPr>
        </p:nvGraphicFramePr>
        <p:xfrm>
          <a:off x="8493474" y="4783609"/>
          <a:ext cx="3713479" cy="233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8" name="Прямоугольник с двумя скругленными противолежащими углами 117">
            <a:extLst>
              <a:ext uri="{FF2B5EF4-FFF2-40B4-BE49-F238E27FC236}">
                <a16:creationId xmlns:a16="http://schemas.microsoft.com/office/drawing/2014/main" id="{88814643-98A5-5E42-9F2E-EE98F5371C55}"/>
              </a:ext>
            </a:extLst>
          </p:cNvPr>
          <p:cNvSpPr/>
          <p:nvPr/>
        </p:nvSpPr>
        <p:spPr>
          <a:xfrm>
            <a:off x="9916863" y="1309422"/>
            <a:ext cx="2184378" cy="707683"/>
          </a:xfrm>
          <a:prstGeom prst="round2DiagRect">
            <a:avLst/>
          </a:prstGeom>
          <a:solidFill>
            <a:srgbClr val="2B375C"/>
          </a:solidFill>
        </p:spPr>
        <p:txBody>
          <a:bodyPr wrap="square" rtlCol="0" anchor="ctr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FF40DAFC-9CEC-6B44-A02D-1AE3BED1C3FF}"/>
              </a:ext>
            </a:extLst>
          </p:cNvPr>
          <p:cNvSpPr/>
          <p:nvPr/>
        </p:nvSpPr>
        <p:spPr>
          <a:xfrm>
            <a:off x="10134209" y="1307196"/>
            <a:ext cx="182765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80"/>
              </a:lnSpc>
            </a:pPr>
            <a:r>
              <a:rPr lang="ru-RU" sz="1000" b="1" dirty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000" b="1" dirty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8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 </a:t>
            </a:r>
            <a:r>
              <a:rPr lang="ru-RU" sz="28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800</a:t>
            </a:r>
            <a:r>
              <a:rPr lang="ru-RU" sz="2000" b="1" dirty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2000" b="1" dirty="0">
                <a:solidFill>
                  <a:srgbClr val="2B375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обучающихся</a:t>
            </a:r>
            <a:endParaRPr lang="ru-RU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BD8EE3DB-44AD-BD41-ADAD-1F533BFB70E1}"/>
              </a:ext>
            </a:extLst>
          </p:cNvPr>
          <p:cNvGrpSpPr/>
          <p:nvPr/>
        </p:nvGrpSpPr>
        <p:grpSpPr>
          <a:xfrm>
            <a:off x="9905368" y="2897994"/>
            <a:ext cx="2184378" cy="707683"/>
            <a:chOff x="9401070" y="2830297"/>
            <a:chExt cx="2184378" cy="707683"/>
          </a:xfrm>
        </p:grpSpPr>
        <p:sp>
          <p:nvSpPr>
            <p:cNvPr id="121" name="Прямоугольник с двумя скругленными противолежащими углами 120">
              <a:extLst>
                <a:ext uri="{FF2B5EF4-FFF2-40B4-BE49-F238E27FC236}">
                  <a16:creationId xmlns:a16="http://schemas.microsoft.com/office/drawing/2014/main" id="{F1B28248-7D80-2544-B220-81BC7B4977CC}"/>
                </a:ext>
              </a:extLst>
            </p:cNvPr>
            <p:cNvSpPr/>
            <p:nvPr/>
          </p:nvSpPr>
          <p:spPr>
            <a:xfrm>
              <a:off x="9401070" y="2830297"/>
              <a:ext cx="2184378" cy="707683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264B0625-9B18-A449-A069-B66E84ECE8ED}"/>
                </a:ext>
              </a:extLst>
            </p:cNvPr>
            <p:cNvSpPr/>
            <p:nvPr/>
          </p:nvSpPr>
          <p:spPr>
            <a:xfrm>
              <a:off x="10162700" y="2945611"/>
              <a:ext cx="1422748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укрупненных</a:t>
              </a:r>
              <a:br>
                <a:rPr lang="ru-RU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направлений</a:t>
              </a:r>
              <a:endPara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38A7DF9E-87AD-3047-9788-3CFBAD20F7DD}"/>
                </a:ext>
              </a:extLst>
            </p:cNvPr>
            <p:cNvSpPr/>
            <p:nvPr/>
          </p:nvSpPr>
          <p:spPr>
            <a:xfrm>
              <a:off x="9494880" y="2911209"/>
              <a:ext cx="7846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27</a:t>
              </a:r>
              <a:r>
                <a:rPr lang="ru-RU" sz="20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6F14261B-60F0-3240-A0AA-A8BA0CEB0E77}"/>
              </a:ext>
            </a:extLst>
          </p:cNvPr>
          <p:cNvGrpSpPr/>
          <p:nvPr/>
        </p:nvGrpSpPr>
        <p:grpSpPr>
          <a:xfrm>
            <a:off x="9893450" y="2103708"/>
            <a:ext cx="2198778" cy="707683"/>
            <a:chOff x="9386670" y="2031480"/>
            <a:chExt cx="2198778" cy="707683"/>
          </a:xfrm>
        </p:grpSpPr>
        <p:sp>
          <p:nvSpPr>
            <p:cNvPr id="125" name="Прямоугольник с двумя скругленными противолежащими углами 124">
              <a:extLst>
                <a:ext uri="{FF2B5EF4-FFF2-40B4-BE49-F238E27FC236}">
                  <a16:creationId xmlns:a16="http://schemas.microsoft.com/office/drawing/2014/main" id="{6752233C-27D0-D84D-B5C9-CA22B622831B}"/>
                </a:ext>
              </a:extLst>
            </p:cNvPr>
            <p:cNvSpPr/>
            <p:nvPr/>
          </p:nvSpPr>
          <p:spPr>
            <a:xfrm>
              <a:off x="9401070" y="2031480"/>
              <a:ext cx="2184378" cy="707683"/>
            </a:xfrm>
            <a:prstGeom prst="round2DiagRect">
              <a:avLst/>
            </a:prstGeom>
            <a:solidFill>
              <a:srgbClr val="2B375C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1400" dirty="0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1F331769-8684-A34F-B3AC-BD6F6F502E69}"/>
                </a:ext>
              </a:extLst>
            </p:cNvPr>
            <p:cNvSpPr/>
            <p:nvPr/>
          </p:nvSpPr>
          <p:spPr>
            <a:xfrm>
              <a:off x="10204388" y="2170975"/>
              <a:ext cx="1339371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8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направления</a:t>
              </a:r>
              <a:br>
                <a:rPr lang="ru-RU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ru-RU" sz="1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подготовки</a:t>
              </a:r>
              <a:endPara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7" name="Прямоугольник 126">
              <a:extLst>
                <a:ext uri="{FF2B5EF4-FFF2-40B4-BE49-F238E27FC236}">
                  <a16:creationId xmlns:a16="http://schemas.microsoft.com/office/drawing/2014/main" id="{A458ADC1-8B7A-B842-A08F-39F4014398B5}"/>
                </a:ext>
              </a:extLst>
            </p:cNvPr>
            <p:cNvSpPr/>
            <p:nvPr/>
          </p:nvSpPr>
          <p:spPr>
            <a:xfrm>
              <a:off x="9386670" y="2137981"/>
              <a:ext cx="100106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132</a:t>
              </a:r>
              <a:r>
                <a:rPr lang="ru-RU" sz="2000" b="1" dirty="0">
                  <a:solidFill>
                    <a:srgbClr val="01509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endParaRPr lang="ru-RU" sz="2000" dirty="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5A7BFA99-D955-4349-ABAF-A05CDB298295}"/>
              </a:ext>
            </a:extLst>
          </p:cNvPr>
          <p:cNvSpPr txBox="1"/>
          <p:nvPr/>
        </p:nvSpPr>
        <p:spPr>
          <a:xfrm>
            <a:off x="4480251" y="2450863"/>
            <a:ext cx="30100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вуза, </a:t>
            </a:r>
            <a:b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b="1" dirty="0" err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1 НПР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A3D541DD-AACA-FA42-BF1C-71CF83777EC0}"/>
              </a:ext>
            </a:extLst>
          </p:cNvPr>
          <p:cNvSpPr/>
          <p:nvPr/>
        </p:nvSpPr>
        <p:spPr>
          <a:xfrm>
            <a:off x="8655636" y="2454904"/>
            <a:ext cx="718111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4,1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D9840573-77E2-6542-A3AD-63C97C001899}"/>
              </a:ext>
            </a:extLst>
          </p:cNvPr>
          <p:cNvSpPr/>
          <p:nvPr/>
        </p:nvSpPr>
        <p:spPr>
          <a:xfrm>
            <a:off x="7574507" y="2460032"/>
            <a:ext cx="732076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2,9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9F7214E-713C-1345-90E4-E91B8A28FDDC}"/>
              </a:ext>
            </a:extLst>
          </p:cNvPr>
          <p:cNvSpPr txBox="1"/>
          <p:nvPr/>
        </p:nvSpPr>
        <p:spPr>
          <a:xfrm>
            <a:off x="4480251" y="2879491"/>
            <a:ext cx="30100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обучающихся, </a:t>
            </a:r>
          </a:p>
          <a:p>
            <a:pPr algn="r">
              <a:lnSpc>
                <a:spcPct val="90000"/>
              </a:lnSpc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F8630668-68D4-F041-8162-07AA8FE51F08}"/>
              </a:ext>
            </a:extLst>
          </p:cNvPr>
          <p:cNvSpPr/>
          <p:nvPr/>
        </p:nvSpPr>
        <p:spPr>
          <a:xfrm>
            <a:off x="8655636" y="2883532"/>
            <a:ext cx="718111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14,8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BEB6F551-E5B7-914E-87AB-28B358E837B4}"/>
              </a:ext>
            </a:extLst>
          </p:cNvPr>
          <p:cNvSpPr/>
          <p:nvPr/>
        </p:nvSpPr>
        <p:spPr>
          <a:xfrm>
            <a:off x="7574507" y="2888660"/>
            <a:ext cx="732076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DA4901E-B6C4-314C-826F-A34B4B7B1567}"/>
              </a:ext>
            </a:extLst>
          </p:cNvPr>
          <p:cNvSpPr txBox="1"/>
          <p:nvPr/>
        </p:nvSpPr>
        <p:spPr>
          <a:xfrm>
            <a:off x="4494538" y="3308116"/>
            <a:ext cx="30100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Средний</a:t>
            </a:r>
            <a:b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балл ЕГЭ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C0483BEF-AD8D-614E-B782-BA9B5087853E}"/>
              </a:ext>
            </a:extLst>
          </p:cNvPr>
          <p:cNvSpPr/>
          <p:nvPr/>
        </p:nvSpPr>
        <p:spPr>
          <a:xfrm>
            <a:off x="8669923" y="3312157"/>
            <a:ext cx="718111" cy="298384"/>
          </a:xfrm>
          <a:prstGeom prst="rect">
            <a:avLst/>
          </a:prstGeom>
          <a:solidFill>
            <a:srgbClr val="1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76,52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FD542C1C-5BB3-4B46-BA6D-A85029959F6A}"/>
              </a:ext>
            </a:extLst>
          </p:cNvPr>
          <p:cNvSpPr/>
          <p:nvPr/>
        </p:nvSpPr>
        <p:spPr>
          <a:xfrm>
            <a:off x="7588794" y="3317285"/>
            <a:ext cx="732076" cy="298384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68,01</a:t>
            </a:r>
          </a:p>
        </p:txBody>
      </p:sp>
      <p:sp>
        <p:nvSpPr>
          <p:cNvPr id="75" name="Номер слайда 2">
            <a:extLst>
              <a:ext uri="{FF2B5EF4-FFF2-40B4-BE49-F238E27FC236}">
                <a16:creationId xmlns:a16="http://schemas.microsoft.com/office/drawing/2014/main" id="{19171C5E-8847-5D45-9D28-8490E6FD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3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1334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6">
            <a:extLst>
              <a:ext uri="{FF2B5EF4-FFF2-40B4-BE49-F238E27FC236}">
                <a16:creationId xmlns:a16="http://schemas.microsoft.com/office/drawing/2014/main" id="{06AF5D50-A96D-E147-AB85-5E24B5F5A17A}"/>
              </a:ext>
            </a:extLst>
          </p:cNvPr>
          <p:cNvSpPr txBox="1">
            <a:spLocks/>
          </p:cNvSpPr>
          <p:nvPr/>
        </p:nvSpPr>
        <p:spPr>
          <a:xfrm>
            <a:off x="1364760" y="495421"/>
            <a:ext cx="4313804" cy="291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 и внутренние вызовы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66F0A57-B1E7-1E44-B4FB-CE85F3833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5" y="408187"/>
            <a:ext cx="474988" cy="483470"/>
          </a:xfrm>
          <a:prstGeom prst="rect">
            <a:avLst/>
          </a:prstGeom>
        </p:spPr>
      </p:pic>
      <p:graphicFrame>
        <p:nvGraphicFramePr>
          <p:cNvPr id="105" name="Таблица 104">
            <a:extLst>
              <a:ext uri="{FF2B5EF4-FFF2-40B4-BE49-F238E27FC236}">
                <a16:creationId xmlns:a16="http://schemas.microsoft.com/office/drawing/2014/main" id="{2BAF2464-40E6-2648-9BB6-F82BF26F5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46989"/>
              </p:ext>
            </p:extLst>
          </p:nvPr>
        </p:nvGraphicFramePr>
        <p:xfrm>
          <a:off x="325099" y="1253782"/>
          <a:ext cx="11520000" cy="4868891"/>
        </p:xfrm>
        <a:graphic>
          <a:graphicData uri="http://schemas.openxmlformats.org/drawingml/2006/table">
            <a:tbl>
              <a:tblPr/>
              <a:tblGrid>
                <a:gridCol w="383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8669">
                  <a:extLst>
                    <a:ext uri="{9D8B030D-6E8A-4147-A177-3AD203B41FA5}">
                      <a16:colId xmlns:a16="http://schemas.microsoft.com/office/drawing/2014/main" val="2282089445"/>
                    </a:ext>
                  </a:extLst>
                </a:gridCol>
              </a:tblGrid>
              <a:tr h="410302"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Внешние вызовы национального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масштаба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kern="1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rgbClr val="005AAA"/>
                          </a:solidFill>
                          <a:latin typeface="Roboto Light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rgbClr val="005AAA"/>
                          </a:solidFill>
                          <a:latin typeface="Roboto Light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rgbClr val="005AAA"/>
                          </a:solidFill>
                          <a:latin typeface="Roboto Light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rgbClr val="005AAA"/>
                          </a:solidFill>
                          <a:latin typeface="Roboto Ligh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Ориентация на производство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экспорто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-ориентированной высокотехнологичной 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продукции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05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</a:t>
                      </a:r>
                      <a:r>
                        <a:rPr lang="ru-R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импортозамещение</a:t>
                      </a:r>
                      <a:endParaRPr lang="ru-R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72000" marB="7200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72000" marB="7200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72000" marB="7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085599"/>
                  </a:ext>
                </a:extLst>
              </a:tr>
              <a:tr h="303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Конверсия предприятий ОПК</a:t>
                      </a:r>
                    </a:p>
                  </a:txBody>
                  <a:tcPr marT="72000" marB="7200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72000" marB="7200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72000" marB="7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56023"/>
                  </a:ext>
                </a:extLst>
              </a:tr>
              <a:tr h="62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Модернизация производственной базы, цифровая трансформация компаний и организаций для обеспечения конкурентоспособности</a:t>
                      </a:r>
                    </a:p>
                  </a:txBody>
                  <a:tcPr marT="72000" marB="7200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Кадры, 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обладающие необходимыми навыками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мотивацией работать в условиях нарастающей сложности задач и процессов</a:t>
                      </a:r>
                    </a:p>
                  </a:txBody>
                  <a:tcPr marT="72000" marB="72000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Наращивание знаний, 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трансфер инноваций во все сферы жизни для обеспечения устойчивого развития</a:t>
                      </a:r>
                    </a:p>
                  </a:txBody>
                  <a:tcPr marT="72000" marB="72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37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856687"/>
                  </a:ext>
                </a:extLst>
              </a:tr>
              <a:tr h="19755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solidFill>
                          <a:srgbClr val="01509F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rgbClr val="0150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solidFill>
                          <a:srgbClr val="01509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202766"/>
                  </a:ext>
                </a:extLst>
              </a:tr>
              <a:tr h="43209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dirty="0">
                          <a:solidFill>
                            <a:srgbClr val="02509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Направления </a:t>
                      </a:r>
                      <a:r>
                        <a:rPr lang="ru-RU" sz="1800" b="1" dirty="0" smtClean="0">
                          <a:solidFill>
                            <a:srgbClr val="02509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изменений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425037"/>
                  </a:ext>
                </a:extLst>
              </a:tr>
              <a:tr h="5774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научно-исследовательская деятельность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A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образовательная 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деятельность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инновационная 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деятельность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E5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018929"/>
                  </a:ext>
                </a:extLst>
              </a:tr>
              <a:tr h="307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027077"/>
                  </a:ext>
                </a:extLst>
              </a:tr>
              <a:tr h="941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Старение НПР, потребность в большем количестве научных команд, работающих по </a:t>
                      </a:r>
                      <a:r>
                        <a:rPr kumimoji="0" lang="ru-RU" altLang="ru-RU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фронтирным</a:t>
                      </a: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научно-инженерным тематикам</a:t>
                      </a:r>
                    </a:p>
                  </a:txBody>
                  <a:tcPr marT="72000" marB="72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Обучающиеся ограничены в  возможности самостоятельно выбирать траектории </a:t>
                      </a:r>
                      <a:r>
                        <a:rPr kumimoji="0" lang="ru-RU" altLang="ru-RU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своего развития, </a:t>
                      </a: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формировать персональный </a:t>
                      </a:r>
                      <a:r>
                        <a:rPr kumimoji="0" lang="ru-RU" altLang="ru-RU" sz="1050" b="0" i="0" u="none" strike="noStrike" cap="none" normalizeH="0" baseline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портфель навыков, </a:t>
                      </a: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соответствующий их запросам и склонностям</a:t>
                      </a:r>
                    </a:p>
                  </a:txBody>
                  <a:tcPr marT="72000" marB="72000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B375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Нет отлаженного механизма конвертации создаваемого в вузе научного знания в готовые технологии, рыночные продукты или бизнесы</a:t>
                      </a:r>
                    </a:p>
                  </a:txBody>
                  <a:tcPr marT="72000" marB="72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36471"/>
                  </a:ext>
                </a:extLst>
              </a:tr>
              <a:tr h="4463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Внутренние барьеры ГУАП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1509F"/>
                        </a:solidFill>
                        <a:effectLst/>
                        <a:latin typeface="Roboto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33288"/>
                  </a:ext>
                </a:extLst>
              </a:tr>
            </a:tbl>
          </a:graphicData>
        </a:graphic>
      </p:graphicFrame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1773F157-A253-9440-9E07-F36C5DE8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4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42428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663" y="285867"/>
            <a:ext cx="395581" cy="635067"/>
          </a:xfrm>
          <a:prstGeom prst="rect">
            <a:avLst/>
          </a:prstGeom>
        </p:spPr>
      </p:pic>
      <p:sp>
        <p:nvSpPr>
          <p:cNvPr id="82" name="Заголовок 6">
            <a:extLst>
              <a:ext uri="{FF2B5EF4-FFF2-40B4-BE49-F238E27FC236}">
                <a16:creationId xmlns:a16="http://schemas.microsoft.com/office/drawing/2014/main" id="{06AF5D50-A96D-E147-AB85-5E24B5F5A17A}"/>
              </a:ext>
            </a:extLst>
          </p:cNvPr>
          <p:cNvSpPr txBox="1">
            <a:spLocks/>
          </p:cNvSpPr>
          <p:nvPr/>
        </p:nvSpPr>
        <p:spPr>
          <a:xfrm>
            <a:off x="1364760" y="495421"/>
            <a:ext cx="4313804" cy="291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 и внутренние вызовы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92CFAB-3A48-FD4B-9166-D316A74080B8}"/>
              </a:ext>
            </a:extLst>
          </p:cNvPr>
          <p:cNvGrpSpPr/>
          <p:nvPr/>
        </p:nvGrpSpPr>
        <p:grpSpPr>
          <a:xfrm>
            <a:off x="1752210" y="1394896"/>
            <a:ext cx="9936482" cy="5425260"/>
            <a:chOff x="642552" y="1526533"/>
            <a:chExt cx="5312292" cy="2739242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BEF0F4-8505-8A4F-86C3-6C19A5CFDB60}"/>
                </a:ext>
              </a:extLst>
            </p:cNvPr>
            <p:cNvGrpSpPr/>
            <p:nvPr/>
          </p:nvGrpSpPr>
          <p:grpSpPr>
            <a:xfrm>
              <a:off x="814846" y="1526533"/>
              <a:ext cx="4965315" cy="2514621"/>
              <a:chOff x="45091" y="1180874"/>
              <a:chExt cx="6252802" cy="3166653"/>
            </a:xfrm>
          </p:grpSpPr>
          <p:sp>
            <p:nvSpPr>
              <p:cNvPr id="12" name="Google Shape;353;p29"/>
              <p:cNvSpPr/>
              <p:nvPr/>
            </p:nvSpPr>
            <p:spPr>
              <a:xfrm>
                <a:off x="45092" y="1181470"/>
                <a:ext cx="1489741" cy="1057714"/>
              </a:xfrm>
              <a:prstGeom prst="rect">
                <a:avLst/>
              </a:prstGeom>
              <a:solidFill>
                <a:srgbClr val="182F5B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Укрепление позиций России 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освоении космического 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воздушного пространства</a:t>
                </a:r>
              </a:p>
            </p:txBody>
          </p:sp>
          <p:sp>
            <p:nvSpPr>
              <p:cNvPr id="13" name="Google Shape;353;p29"/>
              <p:cNvSpPr/>
              <p:nvPr/>
            </p:nvSpPr>
            <p:spPr>
              <a:xfrm>
                <a:off x="3252220" y="1180874"/>
                <a:ext cx="1464103" cy="1058906"/>
              </a:xfrm>
              <a:prstGeom prst="rect">
                <a:avLst/>
              </a:prstGeom>
              <a:solidFill>
                <a:srgbClr val="182F5B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Снижение уровня безопасности  информационных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</a:t>
                </a:r>
                <a:r>
                  <a:rPr lang="ru-RU" sz="1200" dirty="0" err="1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киберфизических</a:t>
                </a: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систем</a:t>
                </a:r>
              </a:p>
            </p:txBody>
          </p:sp>
          <p:sp>
            <p:nvSpPr>
              <p:cNvPr id="14" name="Google Shape;353;p29"/>
              <p:cNvSpPr/>
              <p:nvPr/>
            </p:nvSpPr>
            <p:spPr>
              <a:xfrm>
                <a:off x="1593694" y="1181470"/>
                <a:ext cx="1605311" cy="1057714"/>
              </a:xfrm>
              <a:prstGeom prst="rect">
                <a:avLst/>
              </a:prstGeom>
              <a:solidFill>
                <a:srgbClr val="182F5B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Кризис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информационно-коммуникационной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инфраструктуры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производственных мощностей</a:t>
                </a:r>
              </a:p>
            </p:txBody>
          </p:sp>
          <p:sp>
            <p:nvSpPr>
              <p:cNvPr id="17" name="Google Shape;353;p29"/>
              <p:cNvSpPr/>
              <p:nvPr/>
            </p:nvSpPr>
            <p:spPr>
              <a:xfrm>
                <a:off x="4777575" y="1181468"/>
                <a:ext cx="1509016" cy="1057714"/>
              </a:xfrm>
              <a:prstGeom prst="rect">
                <a:avLst/>
              </a:prstGeom>
              <a:solidFill>
                <a:srgbClr val="182F5B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Возрастающая сложность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экономических </a:t>
                </a:r>
              </a:p>
              <a:p>
                <a:pPr lvl="0" algn="ctr"/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 социальных</a:t>
                </a:r>
                <a:r>
                  <a:rPr lang="en-US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ru-RU" sz="12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процессов</a:t>
                </a:r>
              </a:p>
            </p:txBody>
          </p:sp>
          <p:sp>
            <p:nvSpPr>
              <p:cNvPr id="18" name="Google Shape;353;p29"/>
              <p:cNvSpPr/>
              <p:nvPr/>
            </p:nvSpPr>
            <p:spPr>
              <a:xfrm>
                <a:off x="45091" y="2425705"/>
                <a:ext cx="1489742" cy="641848"/>
              </a:xfrm>
              <a:prstGeom prst="rect">
                <a:avLst/>
              </a:prstGeom>
              <a:solidFill>
                <a:srgbClr val="2567B5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1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Аэрокосмос</a:t>
                </a:r>
                <a:endParaRPr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Google Shape;353;p29"/>
              <p:cNvSpPr/>
              <p:nvPr/>
            </p:nvSpPr>
            <p:spPr>
              <a:xfrm>
                <a:off x="3261106" y="2425705"/>
                <a:ext cx="1446329" cy="635765"/>
              </a:xfrm>
              <a:prstGeom prst="rect">
                <a:avLst/>
              </a:prstGeom>
              <a:solidFill>
                <a:srgbClr val="2567B5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1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ИТ и ИИ</a:t>
                </a:r>
                <a:endParaRPr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1" name="Google Shape;353;p29"/>
              <p:cNvSpPr/>
              <p:nvPr/>
            </p:nvSpPr>
            <p:spPr>
              <a:xfrm>
                <a:off x="4766271" y="2425705"/>
                <a:ext cx="1531622" cy="643244"/>
              </a:xfrm>
              <a:prstGeom prst="rect">
                <a:avLst/>
              </a:prstGeom>
              <a:solidFill>
                <a:srgbClr val="2567B5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1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Глобальные проблемы современности</a:t>
                </a:r>
              </a:p>
            </p:txBody>
          </p:sp>
          <p:sp>
            <p:nvSpPr>
              <p:cNvPr id="22" name="Google Shape;353;p29"/>
              <p:cNvSpPr/>
              <p:nvPr/>
            </p:nvSpPr>
            <p:spPr>
              <a:xfrm>
                <a:off x="48099" y="3333598"/>
                <a:ext cx="6249793" cy="1013929"/>
              </a:xfrm>
              <a:prstGeom prst="rect">
                <a:avLst/>
              </a:prstGeom>
              <a:solidFill>
                <a:srgbClr val="55BFF4"/>
              </a:solidFill>
              <a:ln w="12700" cap="flat" cmpd="sng">
                <a:noFill/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lvl="0" algn="ctr"/>
                <a:r>
                  <a:rPr lang="ru-RU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Calibri"/>
                  </a:rPr>
                  <a:t>Подготовка инженеров в традиционных отраслях</a:t>
                </a:r>
                <a:endParaRPr lang="en-US" sz="1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endParaRPr>
              </a:p>
              <a:p>
                <a:pPr lvl="0" algn="ctr"/>
                <a:r>
                  <a:rPr lang="ru-RU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Calibri"/>
                  </a:rPr>
                  <a:t>Узкая направленность исследований и разработок   </a:t>
                </a:r>
              </a:p>
              <a:p>
                <a:pPr lvl="0" algn="ctr"/>
                <a:r>
                  <a:rPr lang="ru-RU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Calibri"/>
                  </a:rPr>
                  <a:t>Ориентация на устоявшиеся связи с организациями-партнерами     </a:t>
                </a:r>
              </a:p>
              <a:p>
                <a:pPr lvl="0" algn="ctr"/>
                <a:r>
                  <a:rPr lang="ru-RU" sz="1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Calibri"/>
                  </a:rPr>
                  <a:t>Отсутствие совместных проектов с кластерами Санкт-Петербурга</a:t>
                </a:r>
              </a:p>
            </p:txBody>
          </p:sp>
          <p:grpSp>
            <p:nvGrpSpPr>
              <p:cNvPr id="9" name="Группа 8"/>
              <p:cNvGrpSpPr/>
              <p:nvPr/>
            </p:nvGrpSpPr>
            <p:grpSpPr>
              <a:xfrm>
                <a:off x="711382" y="2257303"/>
                <a:ext cx="4899282" cy="168401"/>
                <a:chOff x="711382" y="3023920"/>
                <a:chExt cx="4899282" cy="168401"/>
              </a:xfrm>
              <a:solidFill>
                <a:srgbClr val="2567B5"/>
              </a:solidFill>
            </p:grpSpPr>
            <p:sp>
              <p:nvSpPr>
                <p:cNvPr id="26" name="Равнобедренный треугольник 25"/>
                <p:cNvSpPr/>
                <p:nvPr/>
              </p:nvSpPr>
              <p:spPr>
                <a:xfrm rot="10800000">
                  <a:off x="711382" y="3040451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8" name="Равнобедренный треугольник 37"/>
                <p:cNvSpPr/>
                <p:nvPr/>
              </p:nvSpPr>
              <p:spPr>
                <a:xfrm rot="10800000">
                  <a:off x="2317769" y="3032549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39" name="Равнобедренный треугольник 38"/>
                <p:cNvSpPr/>
                <p:nvPr/>
              </p:nvSpPr>
              <p:spPr>
                <a:xfrm rot="10800000">
                  <a:off x="3905691" y="3030291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40" name="Равнобедренный треугольник 39"/>
                <p:cNvSpPr/>
                <p:nvPr/>
              </p:nvSpPr>
              <p:spPr>
                <a:xfrm rot="10800000">
                  <a:off x="5453501" y="3023920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  <p:grpSp>
            <p:nvGrpSpPr>
              <p:cNvPr id="53" name="Группа 52"/>
              <p:cNvGrpSpPr/>
              <p:nvPr/>
            </p:nvGrpSpPr>
            <p:grpSpPr>
              <a:xfrm rot="10800000">
                <a:off x="711381" y="3148653"/>
                <a:ext cx="4899282" cy="151870"/>
                <a:chOff x="674671" y="3032185"/>
                <a:chExt cx="4899282" cy="151870"/>
              </a:xfrm>
              <a:solidFill>
                <a:srgbClr val="2567B5"/>
              </a:solidFill>
            </p:grpSpPr>
            <p:sp>
              <p:nvSpPr>
                <p:cNvPr id="54" name="Равнобедренный треугольник 53"/>
                <p:cNvSpPr/>
                <p:nvPr/>
              </p:nvSpPr>
              <p:spPr>
                <a:xfrm rot="10800000">
                  <a:off x="674671" y="3032185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5" name="Равнобедренный треугольник 54"/>
                <p:cNvSpPr/>
                <p:nvPr/>
              </p:nvSpPr>
              <p:spPr>
                <a:xfrm rot="10800000">
                  <a:off x="2222482" y="3032185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6" name="Равнобедренный треугольник 55"/>
                <p:cNvSpPr/>
                <p:nvPr/>
              </p:nvSpPr>
              <p:spPr>
                <a:xfrm rot="10800000">
                  <a:off x="3810404" y="3032185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  <p:sp>
              <p:nvSpPr>
                <p:cNvPr id="57" name="Равнобедренный треугольник 56"/>
                <p:cNvSpPr/>
                <p:nvPr/>
              </p:nvSpPr>
              <p:spPr>
                <a:xfrm rot="10800000">
                  <a:off x="5416790" y="3032185"/>
                  <a:ext cx="157163" cy="15187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p:grpSp>
        </p:grp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0AC820A5-C4C4-194D-B9BC-933530328055}"/>
                </a:ext>
              </a:extLst>
            </p:cNvPr>
            <p:cNvSpPr/>
            <p:nvPr/>
          </p:nvSpPr>
          <p:spPr>
            <a:xfrm>
              <a:off x="642552" y="4094837"/>
              <a:ext cx="5312292" cy="1709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Компетенции + Вызовы + Прогноз рынков = Ядерные направления</a:t>
              </a:r>
            </a:p>
          </p:txBody>
        </p:sp>
        <p:sp>
          <p:nvSpPr>
            <p:cNvPr id="73" name="Google Shape;353;p29"/>
            <p:cNvSpPr/>
            <p:nvPr/>
          </p:nvSpPr>
          <p:spPr>
            <a:xfrm>
              <a:off x="2055105" y="2515046"/>
              <a:ext cx="1264245" cy="509688"/>
            </a:xfrm>
            <a:prstGeom prst="rect">
              <a:avLst/>
            </a:prstGeom>
            <a:solidFill>
              <a:srgbClr val="2567B5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ru-RU" sz="10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Приборостроение</a:t>
              </a:r>
              <a:endParaRPr sz="10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4043" y="3591057"/>
            <a:ext cx="1617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Ядерные направления</a:t>
            </a:r>
            <a:endParaRPr lang="ru-RU" sz="1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F045497-B8FD-5B4D-A820-362E0C6740B6}"/>
              </a:ext>
            </a:extLst>
          </p:cNvPr>
          <p:cNvSpPr/>
          <p:nvPr/>
        </p:nvSpPr>
        <p:spPr>
          <a:xfrm>
            <a:off x="5597813" y="1036815"/>
            <a:ext cx="2884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Большие вызовы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4" name="Номер слайда 2">
            <a:extLst>
              <a:ext uri="{FF2B5EF4-FFF2-40B4-BE49-F238E27FC236}">
                <a16:creationId xmlns:a16="http://schemas.microsoft.com/office/drawing/2014/main" id="{1C408D50-D86B-2D44-B9CD-F9A0FF1C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5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16247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89307E1-353A-3F44-886B-5C0E3F9E390D}"/>
              </a:ext>
            </a:extLst>
          </p:cNvPr>
          <p:cNvSpPr/>
          <p:nvPr/>
        </p:nvSpPr>
        <p:spPr>
          <a:xfrm rot="16200000">
            <a:off x="2768183" y="3496296"/>
            <a:ext cx="3877937" cy="546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4750242-87E8-C44D-BFB4-11676DB835FD}"/>
              </a:ext>
            </a:extLst>
          </p:cNvPr>
          <p:cNvSpPr/>
          <p:nvPr/>
        </p:nvSpPr>
        <p:spPr>
          <a:xfrm>
            <a:off x="4437754" y="5040776"/>
            <a:ext cx="546541" cy="659830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Объект 26" descr="Цель">
            <a:extLst>
              <a:ext uri="{FF2B5EF4-FFF2-40B4-BE49-F238E27FC236}">
                <a16:creationId xmlns:a16="http://schemas.microsoft.com/office/drawing/2014/main" id="{06A0FB8B-C0AA-4D7D-9B4D-30F83A838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69798" y="250008"/>
            <a:ext cx="666189" cy="666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987480-0E70-1C45-AB86-32174E0E3F75}"/>
              </a:ext>
            </a:extLst>
          </p:cNvPr>
          <p:cNvSpPr txBox="1"/>
          <p:nvPr/>
        </p:nvSpPr>
        <p:spPr>
          <a:xfrm>
            <a:off x="125788" y="868662"/>
            <a:ext cx="10968172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Стратегическая цель </a:t>
            </a: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Создание современного конкурентоспособного научно-исследовательского университета в сфере прикладных инженерных разработок,  одного из ведущих в России и заметных в мире</a:t>
            </a:r>
          </a:p>
        </p:txBody>
      </p:sp>
      <p:sp>
        <p:nvSpPr>
          <p:cNvPr id="19" name="Google Shape;531;p44"/>
          <p:cNvSpPr/>
          <p:nvPr/>
        </p:nvSpPr>
        <p:spPr>
          <a:xfrm>
            <a:off x="103344" y="5832202"/>
            <a:ext cx="9942959" cy="102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Autofit/>
          </a:bodyPr>
          <a:lstStyle/>
          <a:p>
            <a:pPr>
              <a:lnSpc>
                <a:spcPct val="105000"/>
              </a:lnSpc>
              <a:buClr>
                <a:schemeClr val="dk1"/>
              </a:buClr>
              <a:buSzPts val="2400"/>
            </a:pPr>
            <a:r>
              <a:rPr lang="ru-RU" sz="14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Миссия</a:t>
            </a:r>
            <a:r>
              <a:rPr lang="ru-RU" sz="1400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 </a:t>
            </a:r>
            <a:endParaRPr lang="en-US" sz="1400" dirty="0">
              <a:solidFill>
                <a:srgbClr val="2567B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  <a:p>
            <a:pPr>
              <a:lnSpc>
                <a:spcPct val="105000"/>
              </a:lnSpc>
              <a:buClr>
                <a:schemeClr val="dk1"/>
              </a:buClr>
              <a:buSzPts val="2400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Roboto"/>
              </a:rPr>
              <a:t>Подготовка профессиональных кадров для высокотехнологичной индустрии, способных исследовать, разрабатывать и внедрять передовые технологии, создавать и развивать промышленные производства, а также производственно-технологическую среду в целом</a:t>
            </a:r>
          </a:p>
          <a:p>
            <a:pPr>
              <a:lnSpc>
                <a:spcPct val="105000"/>
              </a:lnSpc>
              <a:buClr>
                <a:schemeClr val="dk1"/>
              </a:buClr>
              <a:buSzPts val="2400"/>
            </a:pPr>
            <a:endParaRPr sz="12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endParaRPr lang="ru-RU" sz="1200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endParaRPr lang="ru-RU" sz="1200" b="1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endParaRPr lang="ru-RU" sz="1200" b="1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  <a:p>
            <a:pPr>
              <a:lnSpc>
                <a:spcPct val="105000"/>
              </a:lnSpc>
              <a:buClr>
                <a:srgbClr val="02509C"/>
              </a:buClr>
              <a:buSzPts val="2400"/>
            </a:pPr>
            <a:endParaRPr lang="ru-RU" sz="1200" b="1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Roboto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ED72B73-9ADE-2840-8C74-1A71ABEF7E56}"/>
              </a:ext>
            </a:extLst>
          </p:cNvPr>
          <p:cNvGrpSpPr/>
          <p:nvPr/>
        </p:nvGrpSpPr>
        <p:grpSpPr>
          <a:xfrm>
            <a:off x="211675" y="2960542"/>
            <a:ext cx="3588235" cy="2725453"/>
            <a:chOff x="731838" y="2633772"/>
            <a:chExt cx="4400773" cy="2725453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143B386F-3F17-E340-9601-09F79682B2B3}"/>
                </a:ext>
              </a:extLst>
            </p:cNvPr>
            <p:cNvSpPr/>
            <p:nvPr/>
          </p:nvSpPr>
          <p:spPr>
            <a:xfrm>
              <a:off x="738674" y="2633772"/>
              <a:ext cx="4365046" cy="654280"/>
            </a:xfrm>
            <a:prstGeom prst="rect">
              <a:avLst/>
            </a:prstGeom>
            <a:solidFill>
              <a:srgbClr val="2567B5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E2AB7C9F-92A2-D94B-8539-B1F4F863025A}"/>
                </a:ext>
              </a:extLst>
            </p:cNvPr>
            <p:cNvSpPr/>
            <p:nvPr/>
          </p:nvSpPr>
          <p:spPr>
            <a:xfrm>
              <a:off x="738673" y="3313393"/>
              <a:ext cx="4365047" cy="696833"/>
            </a:xfrm>
            <a:prstGeom prst="rect">
              <a:avLst/>
            </a:prstGeom>
            <a:solidFill>
              <a:srgbClr val="2567B5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0F89619-15EB-534E-8A5B-E462F930A859}"/>
                </a:ext>
              </a:extLst>
            </p:cNvPr>
            <p:cNvSpPr/>
            <p:nvPr/>
          </p:nvSpPr>
          <p:spPr>
            <a:xfrm>
              <a:off x="740885" y="4040781"/>
              <a:ext cx="4360622" cy="634873"/>
            </a:xfrm>
            <a:prstGeom prst="rect">
              <a:avLst/>
            </a:prstGeom>
            <a:solidFill>
              <a:srgbClr val="2567B5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F910F2AA-ABF8-A546-9288-40470909CF72}"/>
                </a:ext>
              </a:extLst>
            </p:cNvPr>
            <p:cNvSpPr/>
            <p:nvPr/>
          </p:nvSpPr>
          <p:spPr>
            <a:xfrm>
              <a:off x="743098" y="4718687"/>
              <a:ext cx="4360622" cy="640538"/>
            </a:xfrm>
            <a:prstGeom prst="rect">
              <a:avLst/>
            </a:prstGeom>
            <a:solidFill>
              <a:srgbClr val="2567B5">
                <a:alpha val="4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19481B3-E1D6-2B40-B268-C9B674524E03}"/>
                </a:ext>
              </a:extLst>
            </p:cNvPr>
            <p:cNvSpPr/>
            <p:nvPr/>
          </p:nvSpPr>
          <p:spPr>
            <a:xfrm>
              <a:off x="743815" y="2652987"/>
              <a:ext cx="43685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Авиационные и космические системы передачи, обработки, защиты и хранения данных</a:t>
              </a: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7B8D424B-2DD8-EE40-AD5E-A9855F764867}"/>
                </a:ext>
              </a:extLst>
            </p:cNvPr>
            <p:cNvSpPr/>
            <p:nvPr/>
          </p:nvSpPr>
          <p:spPr>
            <a:xfrm>
              <a:off x="743451" y="3393704"/>
              <a:ext cx="4373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Интеллектуальные электронные приборы и системы</a:t>
              </a: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69AD0760-090B-7448-B4C7-A2EF44A8FBC9}"/>
                </a:ext>
              </a:extLst>
            </p:cNvPr>
            <p:cNvSpPr/>
            <p:nvPr/>
          </p:nvSpPr>
          <p:spPr>
            <a:xfrm>
              <a:off x="759874" y="4786607"/>
              <a:ext cx="437273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Техносферная безопасность</a:t>
              </a:r>
            </a:p>
            <a:p>
              <a:pPr lvl="0" algn="ctr"/>
              <a:r>
                <a:rPr lang="ru-RU" sz="12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Социальные инновации</a:t>
              </a: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9800A593-961A-FF45-9763-9AB926148EE2}"/>
                </a:ext>
              </a:extLst>
            </p:cNvPr>
            <p:cNvSpPr/>
            <p:nvPr/>
          </p:nvSpPr>
          <p:spPr>
            <a:xfrm>
              <a:off x="731838" y="4095879"/>
              <a:ext cx="43650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Цифровые платформы </a:t>
              </a:r>
            </a:p>
            <a:p>
              <a:pPr lvl="0" algn="ctr"/>
              <a:r>
                <a:rPr lang="ru-RU" sz="1200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и технологии искусственного интеллекта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8678D42-7E54-D04E-902D-A4E619CAD849}"/>
              </a:ext>
            </a:extLst>
          </p:cNvPr>
          <p:cNvGrpSpPr/>
          <p:nvPr/>
        </p:nvGrpSpPr>
        <p:grpSpPr>
          <a:xfrm>
            <a:off x="10089744" y="1142956"/>
            <a:ext cx="2458750" cy="5119534"/>
            <a:chOff x="9039421" y="1150166"/>
            <a:chExt cx="2458750" cy="5119534"/>
          </a:xfrm>
        </p:grpSpPr>
        <p:pic>
          <p:nvPicPr>
            <p:cNvPr id="1030" name="Picture 6" descr="Рейтинг «Три миссии университета» (MosIUR): БФУ им. И. Канта преуспел в  рамках научно-исследовательской деятельности | Официальный сайт Балтийского  федерального университета имени Иммануила Канта">
              <a:extLst>
                <a:ext uri="{FF2B5EF4-FFF2-40B4-BE49-F238E27FC236}">
                  <a16:creationId xmlns:a16="http://schemas.microsoft.com/office/drawing/2014/main" id="{FD9FE074-740E-3A44-A8C9-92C380C60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985" y="3803446"/>
              <a:ext cx="1549725" cy="959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05B0022-B92B-B04D-903F-C8180237F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421" y="1150166"/>
              <a:ext cx="2443046" cy="2443046"/>
            </a:xfrm>
            <a:prstGeom prst="rect">
              <a:avLst/>
            </a:prstGeom>
          </p:spPr>
        </p:pic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C2A89EA6-1F06-0A45-A45C-5E6EE45CDA2B}"/>
                </a:ext>
              </a:extLst>
            </p:cNvPr>
            <p:cNvSpPr/>
            <p:nvPr/>
          </p:nvSpPr>
          <p:spPr>
            <a:xfrm>
              <a:off x="9163865" y="2910894"/>
              <a:ext cx="2265712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ТОП-100</a:t>
              </a:r>
            </a:p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QS </a:t>
              </a:r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«</a:t>
              </a:r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Mechanical, aeronautical &amp; manufacturing </a:t>
              </a:r>
              <a:endParaRPr lang="ru-RU" sz="1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1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engineering</a:t>
              </a:r>
              <a:r>
                <a:rPr lang="ru-RU" sz="100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»</a:t>
              </a:r>
              <a:r>
                <a:rPr lang="en-US" sz="105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pPr algn="ctr"/>
              <a:endParaRPr lang="en-US" sz="105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C2A89EA6-1F06-0A45-A45C-5E6EE45CDA2B}"/>
                </a:ext>
              </a:extLst>
            </p:cNvPr>
            <p:cNvSpPr/>
            <p:nvPr/>
          </p:nvSpPr>
          <p:spPr>
            <a:xfrm>
              <a:off x="9167992" y="4731373"/>
              <a:ext cx="2265712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ТОП-300 </a:t>
              </a:r>
            </a:p>
            <a:p>
              <a:pPr algn="ctr"/>
              <a:r>
                <a:rPr lang="ru-RU" sz="105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«Три миссии университета»</a:t>
              </a:r>
              <a:endParaRPr lang="ru-RU" sz="105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2A89EA6-1F06-0A45-A45C-5E6EE45CDA2B}"/>
                </a:ext>
              </a:extLst>
            </p:cNvPr>
            <p:cNvSpPr/>
            <p:nvPr/>
          </p:nvSpPr>
          <p:spPr>
            <a:xfrm>
              <a:off x="9232459" y="6008090"/>
              <a:ext cx="226571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2">
                      <a:lumMod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TRL 8, MRL 8</a:t>
              </a:r>
              <a:endParaRPr lang="ru-RU" sz="105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026" name="Picture 2" descr="Значки роста в автономном фоновом стиле, рост клипарт, значки стиля, иконки  роста PNG и вектор пнг для бесплатной загрузки">
              <a:extLst>
                <a:ext uri="{FF2B5EF4-FFF2-40B4-BE49-F238E27FC236}">
                  <a16:creationId xmlns:a16="http://schemas.microsoft.com/office/drawing/2014/main" id="{0A2161D6-59FB-5F4E-A887-43833DD272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2213" y="5378311"/>
              <a:ext cx="629779" cy="629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79F10DA-B7FA-394F-BCB7-13224732E07F}"/>
              </a:ext>
            </a:extLst>
          </p:cNvPr>
          <p:cNvSpPr txBox="1"/>
          <p:nvPr/>
        </p:nvSpPr>
        <p:spPr>
          <a:xfrm>
            <a:off x="796999" y="2613603"/>
            <a:ext cx="270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компетенции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D242C03-F285-544B-B3DD-4F94A5104A40}"/>
              </a:ext>
            </a:extLst>
          </p:cNvPr>
          <p:cNvGrpSpPr/>
          <p:nvPr/>
        </p:nvGrpSpPr>
        <p:grpSpPr>
          <a:xfrm>
            <a:off x="4711856" y="2600342"/>
            <a:ext cx="6021620" cy="3417194"/>
            <a:chOff x="3042044" y="2600342"/>
            <a:chExt cx="6021620" cy="3417194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9F8F3D9C-07C8-294A-B049-07CFAABC2F65}"/>
                </a:ext>
              </a:extLst>
            </p:cNvPr>
            <p:cNvGrpSpPr/>
            <p:nvPr/>
          </p:nvGrpSpPr>
          <p:grpSpPr>
            <a:xfrm rot="5400000">
              <a:off x="4344257" y="1298129"/>
              <a:ext cx="3417194" cy="6021620"/>
              <a:chOff x="1235106" y="1411461"/>
              <a:chExt cx="13444500" cy="4965882"/>
            </a:xfrm>
            <a:solidFill>
              <a:srgbClr val="182F5B"/>
            </a:solidFill>
          </p:grpSpPr>
          <p:sp>
            <p:nvSpPr>
              <p:cNvPr id="59" name="Google Shape;54;p13">
                <a:extLst>
                  <a:ext uri="{FF2B5EF4-FFF2-40B4-BE49-F238E27FC236}">
                    <a16:creationId xmlns:a16="http://schemas.microsoft.com/office/drawing/2014/main" id="{5BF9CD94-AB6D-F24D-99B7-E01FC1C9082A}"/>
                  </a:ext>
                </a:extLst>
              </p:cNvPr>
              <p:cNvSpPr/>
              <p:nvPr/>
            </p:nvSpPr>
            <p:spPr>
              <a:xfrm>
                <a:off x="1235106" y="1411461"/>
                <a:ext cx="13444500" cy="321387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60" name="Google Shape;55;p13">
                <a:extLst>
                  <a:ext uri="{FF2B5EF4-FFF2-40B4-BE49-F238E27FC236}">
                    <a16:creationId xmlns:a16="http://schemas.microsoft.com/office/drawing/2014/main" id="{0A46D2E5-D8A0-BC42-9957-E98AEA2E7057}"/>
                  </a:ext>
                </a:extLst>
              </p:cNvPr>
              <p:cNvCxnSpPr/>
              <p:nvPr/>
            </p:nvCxnSpPr>
            <p:spPr>
              <a:xfrm>
                <a:off x="7963659" y="1439426"/>
                <a:ext cx="134028" cy="4937917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56;p13">
                <a:extLst>
                  <a:ext uri="{FF2B5EF4-FFF2-40B4-BE49-F238E27FC236}">
                    <a16:creationId xmlns:a16="http://schemas.microsoft.com/office/drawing/2014/main" id="{F52D2105-1F1D-3B49-AC52-6A3867119B2A}"/>
                  </a:ext>
                </a:extLst>
              </p:cNvPr>
              <p:cNvCxnSpPr/>
              <p:nvPr/>
            </p:nvCxnSpPr>
            <p:spPr>
              <a:xfrm>
                <a:off x="7974295" y="1439426"/>
                <a:ext cx="2947530" cy="3428779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57;p13">
                <a:extLst>
                  <a:ext uri="{FF2B5EF4-FFF2-40B4-BE49-F238E27FC236}">
                    <a16:creationId xmlns:a16="http://schemas.microsoft.com/office/drawing/2014/main" id="{00A4F090-1EBF-4F48-8865-767204DD4939}"/>
                  </a:ext>
                </a:extLst>
              </p:cNvPr>
              <p:cNvCxnSpPr/>
              <p:nvPr/>
            </p:nvCxnSpPr>
            <p:spPr>
              <a:xfrm flipH="1">
                <a:off x="5071886" y="1439426"/>
                <a:ext cx="2859877" cy="3428779"/>
              </a:xfrm>
              <a:prstGeom prst="straightConnector1">
                <a:avLst/>
              </a:prstGeom>
              <a:grp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7" name="Google Shape;62;p13">
                <a:extLst>
                  <a:ext uri="{FF2B5EF4-FFF2-40B4-BE49-F238E27FC236}">
                    <a16:creationId xmlns:a16="http://schemas.microsoft.com/office/drawing/2014/main" id="{BD8F8EEF-CB50-774B-B059-0BFE8EC40C65}"/>
                  </a:ext>
                </a:extLst>
              </p:cNvPr>
              <p:cNvSpPr txBox="1"/>
              <p:nvPr/>
            </p:nvSpPr>
            <p:spPr>
              <a:xfrm rot="15272988">
                <a:off x="8912978" y="2678005"/>
                <a:ext cx="2640482" cy="1207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algn="ctr"/>
                <a:r>
                  <a:rPr lang="ru" sz="1200" b="1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  <a:sym typeface="Consolas"/>
                  </a:rPr>
                  <a:t>Глобальные проблемы современности</a:t>
                </a:r>
                <a:endParaRPr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endParaRPr>
              </a:p>
            </p:txBody>
          </p:sp>
        </p:grpSp>
        <p:sp>
          <p:nvSpPr>
            <p:cNvPr id="68" name="Google Shape;62;p13">
              <a:extLst>
                <a:ext uri="{FF2B5EF4-FFF2-40B4-BE49-F238E27FC236}">
                  <a16:creationId xmlns:a16="http://schemas.microsoft.com/office/drawing/2014/main" id="{B3F6F270-9D9A-4443-99BD-83177BC12832}"/>
                </a:ext>
              </a:extLst>
            </p:cNvPr>
            <p:cNvSpPr txBox="1"/>
            <p:nvPr/>
          </p:nvSpPr>
          <p:spPr>
            <a:xfrm rot="21236905">
              <a:off x="5690284" y="4346269"/>
              <a:ext cx="2180649" cy="377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rPr>
                <a:t>ИТ и ИИ</a:t>
              </a:r>
              <a:endParaRPr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nsolas"/>
              </a:endParaRPr>
            </a:p>
          </p:txBody>
        </p:sp>
        <p:sp>
          <p:nvSpPr>
            <p:cNvPr id="69" name="Google Shape;62;p13">
              <a:extLst>
                <a:ext uri="{FF2B5EF4-FFF2-40B4-BE49-F238E27FC236}">
                  <a16:creationId xmlns:a16="http://schemas.microsoft.com/office/drawing/2014/main" id="{0E12BB98-1AE9-4B40-96F8-074F12105F5C}"/>
                </a:ext>
              </a:extLst>
            </p:cNvPr>
            <p:cNvSpPr txBox="1"/>
            <p:nvPr/>
          </p:nvSpPr>
          <p:spPr>
            <a:xfrm rot="294942">
              <a:off x="5795064" y="3927503"/>
              <a:ext cx="2180649" cy="377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rPr>
                <a:t>Приборостроение</a:t>
              </a:r>
              <a:endParaRPr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nsolas"/>
              </a:endParaRPr>
            </a:p>
          </p:txBody>
        </p:sp>
        <p:sp>
          <p:nvSpPr>
            <p:cNvPr id="70" name="Google Shape;62;p13">
              <a:extLst>
                <a:ext uri="{FF2B5EF4-FFF2-40B4-BE49-F238E27FC236}">
                  <a16:creationId xmlns:a16="http://schemas.microsoft.com/office/drawing/2014/main" id="{23F8068F-F60A-FF44-9787-17FA90B54A89}"/>
                </a:ext>
              </a:extLst>
            </p:cNvPr>
            <p:cNvSpPr txBox="1"/>
            <p:nvPr/>
          </p:nvSpPr>
          <p:spPr>
            <a:xfrm rot="1078572">
              <a:off x="5766449" y="3433091"/>
              <a:ext cx="2180649" cy="3778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rPr>
                <a:t>Аэрокосмос</a:t>
              </a:r>
              <a:endParaRPr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nsolas"/>
              </a:endParaRPr>
            </a:p>
          </p:txBody>
        </p:sp>
        <p:sp>
          <p:nvSpPr>
            <p:cNvPr id="90" name="Google Shape;59;p13">
              <a:extLst>
                <a:ext uri="{FF2B5EF4-FFF2-40B4-BE49-F238E27FC236}">
                  <a16:creationId xmlns:a16="http://schemas.microsoft.com/office/drawing/2014/main" id="{300230DB-40A9-1148-88FA-4DF1B8780D3F}"/>
                </a:ext>
              </a:extLst>
            </p:cNvPr>
            <p:cNvSpPr txBox="1"/>
            <p:nvPr/>
          </p:nvSpPr>
          <p:spPr>
            <a:xfrm>
              <a:off x="4780759" y="2964526"/>
              <a:ext cx="1110286" cy="556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rPr>
                <a:t>1</a:t>
              </a:r>
              <a:endParaRPr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nsolas"/>
              </a:endParaRPr>
            </a:p>
          </p:txBody>
        </p:sp>
        <p:sp>
          <p:nvSpPr>
            <p:cNvPr id="91" name="Google Shape;59;p13">
              <a:extLst>
                <a:ext uri="{FF2B5EF4-FFF2-40B4-BE49-F238E27FC236}">
                  <a16:creationId xmlns:a16="http://schemas.microsoft.com/office/drawing/2014/main" id="{540E4C2D-AB06-7143-8176-BC4F80791238}"/>
                </a:ext>
              </a:extLst>
            </p:cNvPr>
            <p:cNvSpPr txBox="1"/>
            <p:nvPr/>
          </p:nvSpPr>
          <p:spPr>
            <a:xfrm>
              <a:off x="4798295" y="3746181"/>
              <a:ext cx="1110286" cy="556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rPr>
                <a:t>2</a:t>
              </a:r>
              <a:endParaRPr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nsolas"/>
              </a:endParaRPr>
            </a:p>
          </p:txBody>
        </p:sp>
        <p:sp>
          <p:nvSpPr>
            <p:cNvPr id="93" name="Google Shape;59;p13">
              <a:extLst>
                <a:ext uri="{FF2B5EF4-FFF2-40B4-BE49-F238E27FC236}">
                  <a16:creationId xmlns:a16="http://schemas.microsoft.com/office/drawing/2014/main" id="{0EE67AD2-4191-5749-B120-4F0DF5A38C47}"/>
                </a:ext>
              </a:extLst>
            </p:cNvPr>
            <p:cNvSpPr txBox="1"/>
            <p:nvPr/>
          </p:nvSpPr>
          <p:spPr>
            <a:xfrm>
              <a:off x="4798295" y="4403513"/>
              <a:ext cx="1110286" cy="556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rPr>
                <a:t>3</a:t>
              </a:r>
              <a:endParaRPr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nsolas"/>
              </a:endParaRPr>
            </a:p>
          </p:txBody>
        </p:sp>
        <p:sp>
          <p:nvSpPr>
            <p:cNvPr id="94" name="Google Shape;59;p13">
              <a:extLst>
                <a:ext uri="{FF2B5EF4-FFF2-40B4-BE49-F238E27FC236}">
                  <a16:creationId xmlns:a16="http://schemas.microsoft.com/office/drawing/2014/main" id="{DA9CE89D-B9A2-3943-92AA-71B1E6466886}"/>
                </a:ext>
              </a:extLst>
            </p:cNvPr>
            <p:cNvSpPr txBox="1"/>
            <p:nvPr/>
          </p:nvSpPr>
          <p:spPr>
            <a:xfrm>
              <a:off x="4795911" y="5185133"/>
              <a:ext cx="1110286" cy="556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/>
              <a:r>
                <a:rPr lang="ru" sz="24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onsolas"/>
                </a:rPr>
                <a:t>4</a:t>
              </a:r>
              <a:endParaRPr sz="2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onsola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7FFDA0A-05C2-4142-A926-66C72E5D6CB0}"/>
                </a:ext>
              </a:extLst>
            </p:cNvPr>
            <p:cNvSpPr txBox="1"/>
            <p:nvPr/>
          </p:nvSpPr>
          <p:spPr>
            <a:xfrm rot="1487733">
              <a:off x="6075733" y="3247748"/>
              <a:ext cx="2443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182F5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Ядерные направления</a:t>
              </a:r>
            </a:p>
          </p:txBody>
        </p:sp>
      </p:grpSp>
      <p:sp>
        <p:nvSpPr>
          <p:cNvPr id="41" name="Заголовок 6">
            <a:extLst>
              <a:ext uri="{FF2B5EF4-FFF2-40B4-BE49-F238E27FC236}">
                <a16:creationId xmlns:a16="http://schemas.microsoft.com/office/drawing/2014/main" id="{7824369B-8A0F-3C4F-8427-349EA4F9CCEF}"/>
              </a:ext>
            </a:extLst>
          </p:cNvPr>
          <p:cNvSpPr txBox="1">
            <a:spLocks/>
          </p:cNvSpPr>
          <p:nvPr/>
        </p:nvSpPr>
        <p:spPr>
          <a:xfrm>
            <a:off x="1386050" y="495235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Миссия и стратегическая цель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19BAA3D-1A97-0D42-8CBD-0C9D724955CB}"/>
              </a:ext>
            </a:extLst>
          </p:cNvPr>
          <p:cNvSpPr/>
          <p:nvPr/>
        </p:nvSpPr>
        <p:spPr>
          <a:xfrm rot="16200000">
            <a:off x="2164682" y="3496296"/>
            <a:ext cx="3877937" cy="546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3C7D8C6-7525-374B-9085-6D11A2225C1C}"/>
              </a:ext>
            </a:extLst>
          </p:cNvPr>
          <p:cNvSpPr/>
          <p:nvPr/>
        </p:nvSpPr>
        <p:spPr>
          <a:xfrm rot="16200000">
            <a:off x="3371684" y="3496296"/>
            <a:ext cx="3877937" cy="546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D208554-FA46-C34E-8D22-1909210C109E}"/>
              </a:ext>
            </a:extLst>
          </p:cNvPr>
          <p:cNvSpPr/>
          <p:nvPr/>
        </p:nvSpPr>
        <p:spPr>
          <a:xfrm rot="16200000">
            <a:off x="3975184" y="3496296"/>
            <a:ext cx="3877937" cy="546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E1E40DE-18E2-9248-ACF8-37857531C665}"/>
              </a:ext>
            </a:extLst>
          </p:cNvPr>
          <p:cNvSpPr/>
          <p:nvPr/>
        </p:nvSpPr>
        <p:spPr>
          <a:xfrm rot="16200000">
            <a:off x="4578684" y="3496296"/>
            <a:ext cx="3877937" cy="5465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AB5CA-4EC4-4F44-A9A0-7333034AFB4E}"/>
              </a:ext>
            </a:extLst>
          </p:cNvPr>
          <p:cNvSpPr txBox="1"/>
          <p:nvPr/>
        </p:nvSpPr>
        <p:spPr>
          <a:xfrm rot="16200000">
            <a:off x="3517901" y="2121944"/>
            <a:ext cx="1161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Освоение </a:t>
            </a:r>
            <a:r>
              <a:rPr lang="ru-RU" sz="10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земли и </a:t>
            </a:r>
            <a:r>
              <a:rPr lang="ru-RU" sz="1000" b="1" dirty="0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космоса</a:t>
            </a:r>
            <a:endParaRPr lang="ru-RU" sz="1000" b="1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38768-60D0-B247-A0CF-31FEACEC3E99}"/>
              </a:ext>
            </a:extLst>
          </p:cNvPr>
          <p:cNvSpPr txBox="1"/>
          <p:nvPr/>
        </p:nvSpPr>
        <p:spPr>
          <a:xfrm rot="16200000">
            <a:off x="4180458" y="2231192"/>
            <a:ext cx="105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Индустрия </a:t>
            </a:r>
            <a:r>
              <a:rPr lang="ru-RU" sz="10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017B8A-2185-124A-AA1C-C0346BBBD6DF}"/>
              </a:ext>
            </a:extLst>
          </p:cNvPr>
          <p:cNvSpPr txBox="1"/>
          <p:nvPr/>
        </p:nvSpPr>
        <p:spPr>
          <a:xfrm rot="16200000">
            <a:off x="4696207" y="2198887"/>
            <a:ext cx="1161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 </a:t>
            </a:r>
            <a:r>
              <a:rPr lang="ru-RU" sz="1000" b="1" dirty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мобильность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C47C0E-4AA5-6D43-8AAA-9914C0E8582F}"/>
              </a:ext>
            </a:extLst>
          </p:cNvPr>
          <p:cNvSpPr txBox="1"/>
          <p:nvPr/>
        </p:nvSpPr>
        <p:spPr>
          <a:xfrm rot="16200000">
            <a:off x="5337161" y="2282066"/>
            <a:ext cx="1149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Энергетика</a:t>
            </a:r>
            <a:endParaRPr lang="ru-RU" sz="1000" b="1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676B73-C444-E146-B69B-3C89C15F814F}"/>
              </a:ext>
            </a:extLst>
          </p:cNvPr>
          <p:cNvSpPr txBox="1"/>
          <p:nvPr/>
        </p:nvSpPr>
        <p:spPr>
          <a:xfrm rot="16200000">
            <a:off x="5869997" y="2207051"/>
            <a:ext cx="1287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Техносферная</a:t>
            </a:r>
            <a:r>
              <a:rPr lang="ru-RU" sz="1000" b="1" dirty="0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1000" b="1" dirty="0" err="1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</a:t>
            </a:r>
            <a:r>
              <a:rPr lang="ru-RU" sz="1000" b="1" dirty="0" err="1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1000" b="1" dirty="0" err="1" smtClean="0">
                <a:solidFill>
                  <a:srgbClr val="182F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ость</a:t>
            </a:r>
            <a:endParaRPr lang="ru-RU" sz="1000" b="1" dirty="0">
              <a:solidFill>
                <a:srgbClr val="182F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15AB6D6-28BA-DF47-948B-0FCB99B1DC16}"/>
              </a:ext>
            </a:extLst>
          </p:cNvPr>
          <p:cNvSpPr/>
          <p:nvPr/>
        </p:nvSpPr>
        <p:spPr>
          <a:xfrm>
            <a:off x="3835295" y="2963185"/>
            <a:ext cx="546541" cy="646330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0132F69-4EE6-8642-8122-9BCCC3296445}"/>
              </a:ext>
            </a:extLst>
          </p:cNvPr>
          <p:cNvSpPr/>
          <p:nvPr/>
        </p:nvSpPr>
        <p:spPr>
          <a:xfrm>
            <a:off x="3835295" y="3645746"/>
            <a:ext cx="546541" cy="691412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3795BFB-845B-244F-ACA2-CFD63A74869A}"/>
              </a:ext>
            </a:extLst>
          </p:cNvPr>
          <p:cNvSpPr/>
          <p:nvPr/>
        </p:nvSpPr>
        <p:spPr>
          <a:xfrm>
            <a:off x="3835295" y="4376401"/>
            <a:ext cx="546541" cy="626186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6377E33B-F234-4F48-BFD5-DC0070040F57}"/>
              </a:ext>
            </a:extLst>
          </p:cNvPr>
          <p:cNvSpPr/>
          <p:nvPr/>
        </p:nvSpPr>
        <p:spPr>
          <a:xfrm>
            <a:off x="3835295" y="5040939"/>
            <a:ext cx="546541" cy="655126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520247A-CFB9-3748-9D3B-43648C5151CD}"/>
              </a:ext>
            </a:extLst>
          </p:cNvPr>
          <p:cNvSpPr/>
          <p:nvPr/>
        </p:nvSpPr>
        <p:spPr>
          <a:xfrm>
            <a:off x="4437754" y="2967726"/>
            <a:ext cx="546541" cy="646330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A05598F-9BC0-4A4F-8C4C-5F24D3FFBD36}"/>
              </a:ext>
            </a:extLst>
          </p:cNvPr>
          <p:cNvSpPr/>
          <p:nvPr/>
        </p:nvSpPr>
        <p:spPr>
          <a:xfrm>
            <a:off x="4437754" y="3650287"/>
            <a:ext cx="546541" cy="686709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41C9DA4-269F-6C46-9082-D157C9991EA9}"/>
              </a:ext>
            </a:extLst>
          </p:cNvPr>
          <p:cNvSpPr/>
          <p:nvPr/>
        </p:nvSpPr>
        <p:spPr>
          <a:xfrm>
            <a:off x="4437754" y="4366659"/>
            <a:ext cx="546541" cy="635765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EC194356-F0F5-6F4B-B81F-45A78B8CDF0F}"/>
              </a:ext>
            </a:extLst>
          </p:cNvPr>
          <p:cNvSpPr/>
          <p:nvPr/>
        </p:nvSpPr>
        <p:spPr>
          <a:xfrm>
            <a:off x="5046291" y="2970703"/>
            <a:ext cx="546541" cy="646330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9E017B6-A74F-5E42-8693-E28C1D4B6F86}"/>
              </a:ext>
            </a:extLst>
          </p:cNvPr>
          <p:cNvSpPr/>
          <p:nvPr/>
        </p:nvSpPr>
        <p:spPr>
          <a:xfrm>
            <a:off x="5046291" y="3653264"/>
            <a:ext cx="546541" cy="691412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56AD723-62A5-5B4E-8E18-79DDF6CA1360}"/>
              </a:ext>
            </a:extLst>
          </p:cNvPr>
          <p:cNvSpPr/>
          <p:nvPr/>
        </p:nvSpPr>
        <p:spPr>
          <a:xfrm>
            <a:off x="5046291" y="4383919"/>
            <a:ext cx="546541" cy="626186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A6E67C17-F173-6340-9E53-D0CB0A767BDA}"/>
              </a:ext>
            </a:extLst>
          </p:cNvPr>
          <p:cNvSpPr/>
          <p:nvPr/>
        </p:nvSpPr>
        <p:spPr>
          <a:xfrm>
            <a:off x="5046291" y="5048457"/>
            <a:ext cx="546541" cy="655126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94E727E5-1CD9-034E-A118-070F62D7F10C}"/>
              </a:ext>
            </a:extLst>
          </p:cNvPr>
          <p:cNvSpPr/>
          <p:nvPr/>
        </p:nvSpPr>
        <p:spPr>
          <a:xfrm>
            <a:off x="5638775" y="3652627"/>
            <a:ext cx="546541" cy="691412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B1BA52AA-37A4-8346-8971-C7F361C64D10}"/>
              </a:ext>
            </a:extLst>
          </p:cNvPr>
          <p:cNvSpPr/>
          <p:nvPr/>
        </p:nvSpPr>
        <p:spPr>
          <a:xfrm>
            <a:off x="5638775" y="5050201"/>
            <a:ext cx="546541" cy="655126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35DE46B-89D7-064C-9314-02B5B21E11AD}"/>
              </a:ext>
            </a:extLst>
          </p:cNvPr>
          <p:cNvSpPr/>
          <p:nvPr/>
        </p:nvSpPr>
        <p:spPr>
          <a:xfrm>
            <a:off x="6244772" y="2967685"/>
            <a:ext cx="546541" cy="646330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128D552-A940-4242-9A84-63698C05765D}"/>
              </a:ext>
            </a:extLst>
          </p:cNvPr>
          <p:cNvSpPr/>
          <p:nvPr/>
        </p:nvSpPr>
        <p:spPr>
          <a:xfrm>
            <a:off x="6247153" y="5052582"/>
            <a:ext cx="546541" cy="655126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>
              <a:solidFill>
                <a:schemeClr val="tx1"/>
              </a:solidFill>
              <a:highlight>
                <a:srgbClr val="182F5B"/>
              </a:highligh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88" name="Google Shape;58;p13">
            <a:extLst>
              <a:ext uri="{FF2B5EF4-FFF2-40B4-BE49-F238E27FC236}">
                <a16:creationId xmlns:a16="http://schemas.microsoft.com/office/drawing/2014/main" id="{1590D69C-1A06-084B-A968-326B722EDBA6}"/>
              </a:ext>
            </a:extLst>
          </p:cNvPr>
          <p:cNvCxnSpPr>
            <a:cxnSpLocks/>
          </p:cNvCxnSpPr>
          <p:nvPr/>
        </p:nvCxnSpPr>
        <p:spPr>
          <a:xfrm>
            <a:off x="7192938" y="2296854"/>
            <a:ext cx="7866" cy="3794448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0741CA4-598D-9942-8B72-7664A8C02DCA}"/>
              </a:ext>
            </a:extLst>
          </p:cNvPr>
          <p:cNvSpPr txBox="1"/>
          <p:nvPr/>
        </p:nvSpPr>
        <p:spPr>
          <a:xfrm>
            <a:off x="3957153" y="1541128"/>
            <a:ext cx="2706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567B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Рынки</a:t>
            </a:r>
          </a:p>
        </p:txBody>
      </p:sp>
      <p:sp>
        <p:nvSpPr>
          <p:cNvPr id="83" name="Номер слайда 2">
            <a:extLst>
              <a:ext uri="{FF2B5EF4-FFF2-40B4-BE49-F238E27FC236}">
                <a16:creationId xmlns:a16="http://schemas.microsoft.com/office/drawing/2014/main" id="{60CF696B-2F08-904B-BE69-BB87EAF9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6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638775" y="2967726"/>
            <a:ext cx="546541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5" name="Прямая соединительная линия 84"/>
          <p:cNvCxnSpPr/>
          <p:nvPr/>
        </p:nvCxnSpPr>
        <p:spPr>
          <a:xfrm>
            <a:off x="5638775" y="3636089"/>
            <a:ext cx="546541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9" name="Прямая соединительная линия 88"/>
          <p:cNvCxnSpPr/>
          <p:nvPr/>
        </p:nvCxnSpPr>
        <p:spPr>
          <a:xfrm>
            <a:off x="6244382" y="3636777"/>
            <a:ext cx="546541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2" name="Прямая соединительная линия 91"/>
          <p:cNvCxnSpPr/>
          <p:nvPr/>
        </p:nvCxnSpPr>
        <p:spPr>
          <a:xfrm>
            <a:off x="6244382" y="4362585"/>
            <a:ext cx="546541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8" name="Прямая соединительная линия 97"/>
          <p:cNvCxnSpPr/>
          <p:nvPr/>
        </p:nvCxnSpPr>
        <p:spPr>
          <a:xfrm>
            <a:off x="5638775" y="4362585"/>
            <a:ext cx="546541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9" name="Прямая соединительная линия 98"/>
          <p:cNvCxnSpPr/>
          <p:nvPr/>
        </p:nvCxnSpPr>
        <p:spPr>
          <a:xfrm>
            <a:off x="5638775" y="5034222"/>
            <a:ext cx="546541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0" name="Прямая соединительная линия 99"/>
          <p:cNvCxnSpPr/>
          <p:nvPr/>
        </p:nvCxnSpPr>
        <p:spPr>
          <a:xfrm>
            <a:off x="6244382" y="5039083"/>
            <a:ext cx="546541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650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C330725-4475-CC46-BC1C-FDD989E75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9" y="256318"/>
            <a:ext cx="593127" cy="693144"/>
          </a:xfrm>
          <a:prstGeom prst="rect">
            <a:avLst/>
          </a:prstGeom>
        </p:spPr>
      </p:pic>
      <p:sp>
        <p:nvSpPr>
          <p:cNvPr id="82" name="Заголовок 6">
            <a:extLst>
              <a:ext uri="{FF2B5EF4-FFF2-40B4-BE49-F238E27FC236}">
                <a16:creationId xmlns:a16="http://schemas.microsoft.com/office/drawing/2014/main" id="{06AF5D50-A96D-E147-AB85-5E24B5F5A17A}"/>
              </a:ext>
            </a:extLst>
          </p:cNvPr>
          <p:cNvSpPr txBox="1">
            <a:spLocks/>
          </p:cNvSpPr>
          <p:nvPr/>
        </p:nvSpPr>
        <p:spPr>
          <a:xfrm>
            <a:off x="1364760" y="495421"/>
            <a:ext cx="6276088" cy="291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Научно-исследовательская повестка. Формирование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93684B1-2335-EB4F-8B41-B4888F78E20B}"/>
              </a:ext>
            </a:extLst>
          </p:cNvPr>
          <p:cNvSpPr/>
          <p:nvPr/>
        </p:nvSpPr>
        <p:spPr>
          <a:xfrm>
            <a:off x="5008193" y="6290782"/>
            <a:ext cx="76324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 объема и роста рынка по тематикам научных исследований и разработок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CB6825-5ADD-F042-B05E-F6727BA7DFA9}"/>
              </a:ext>
            </a:extLst>
          </p:cNvPr>
          <p:cNvSpPr txBox="1"/>
          <p:nvPr/>
        </p:nvSpPr>
        <p:spPr>
          <a:xfrm>
            <a:off x="249113" y="1069159"/>
            <a:ext cx="112668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Вызовы развития организаций и отраслей, России и мира, варианты ответа на которые может предложить вуз, опираясь на имеющиеся заделы и накопленную экспертизу</a:t>
            </a:r>
            <a:endParaRPr lang="en-US" sz="1400" b="1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Прогнозы темпов и размеров роста перспективных мировых рынков</a:t>
            </a:r>
            <a:endParaRPr lang="en-US" sz="1400" b="1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Актуальные повестки международных консорциумов</a:t>
            </a:r>
            <a:endParaRPr lang="en-US" sz="1400" b="1" dirty="0">
              <a:solidFill>
                <a:srgbClr val="02509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b="1" dirty="0" err="1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Фронтиры</a:t>
            </a:r>
            <a:r>
              <a:rPr lang="ru-RU" sz="14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мировом масштабе научных тематик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7283B1-DE9A-A046-961F-069E9DB775E1}"/>
              </a:ext>
            </a:extLst>
          </p:cNvPr>
          <p:cNvSpPr txBox="1"/>
          <p:nvPr/>
        </p:nvSpPr>
        <p:spPr>
          <a:xfrm>
            <a:off x="249113" y="3170277"/>
            <a:ext cx="4546898" cy="358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34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а) переход к передовым цифровым, интеллектуальным производственным технологиям, роботизированным системам, новым материалам и способам конструирования, создание систем обработки больших объемов данных, машинного обучения и искусственного интеллекта;</a:t>
            </a:r>
          </a:p>
          <a:p>
            <a:endParaRPr lang="ru-RU" sz="1134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34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д) противодействие техногенным, биогенным, социокультурным угрозам, терроризму и идеологическому экстремизму, а также киберугрозам и иным источникам опасности для общества, экономики и государства;</a:t>
            </a:r>
          </a:p>
          <a:p>
            <a:endParaRPr lang="ru-RU" sz="1134" dirty="0">
              <a:solidFill>
                <a:srgbClr val="0250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134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е) связанность территории Российской Федерации за счет создания интеллектуальных транспортных и телекоммуникационных систем, а также занятия и удержания лидерских позиций в создании международных транспортнологистических систем, освоении и использовании космического и воздушного пространства, Мирового океана, Арктики и Антарктики.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C43AA50-53DD-AF41-9FCB-F6CCD64AB20A}"/>
              </a:ext>
            </a:extLst>
          </p:cNvPr>
          <p:cNvSpPr/>
          <p:nvPr/>
        </p:nvSpPr>
        <p:spPr>
          <a:xfrm>
            <a:off x="233446" y="2316565"/>
            <a:ext cx="4384852" cy="790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34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Приоритетные направления научно-технологического развития РФ, соответствующие научно-исследовательскому и инженерному профилю ГУАП</a:t>
            </a:r>
          </a:p>
        </p:txBody>
      </p:sp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BCFCFFC5-5ED4-AF47-A5F0-3D94019BF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242666"/>
              </p:ext>
            </p:extLst>
          </p:nvPr>
        </p:nvGraphicFramePr>
        <p:xfrm>
          <a:off x="4796011" y="1967695"/>
          <a:ext cx="6944332" cy="456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0D8CCF8-4EC9-814F-B338-574C6468B650}"/>
              </a:ext>
            </a:extLst>
          </p:cNvPr>
          <p:cNvSpPr/>
          <p:nvPr/>
        </p:nvSpPr>
        <p:spPr>
          <a:xfrm>
            <a:off x="8438730" y="2175528"/>
            <a:ext cx="3301613" cy="690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Размер пунсона соответствует прогнозируемому объему рынка </a:t>
            </a:r>
          </a:p>
          <a:p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Прогноз </a:t>
            </a:r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CAGR 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составлен на 2018-2025 гг.</a:t>
            </a:r>
            <a:endParaRPr lang="en-US" sz="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Прогноз </a:t>
            </a:r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CAGR 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составлен на 20</a:t>
            </a:r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-202</a:t>
            </a:r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гг.</a:t>
            </a:r>
            <a:endParaRPr lang="en-US" sz="8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**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Прогноз </a:t>
            </a:r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CAGR 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составлен на 201</a:t>
            </a:r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5-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r>
              <a:rPr lang="en-US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</a:t>
            </a:r>
            <a:r>
              <a:rPr lang="ru-RU" sz="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гг.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A32C4736-0B82-9F43-B855-CD9257860AC4}"/>
              </a:ext>
            </a:extLst>
          </p:cNvPr>
          <p:cNvSpPr txBox="1">
            <a:spLocks/>
          </p:cNvSpPr>
          <p:nvPr/>
        </p:nvSpPr>
        <p:spPr>
          <a:xfrm>
            <a:off x="7143398" y="1881547"/>
            <a:ext cx="3476469" cy="3243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1100" b="1" dirty="0">
                <a:solidFill>
                  <a:srgbClr val="02508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Перспективные мировые рынки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15F46509-8D85-4A4F-A650-E07EA2E59D1E}"/>
              </a:ext>
            </a:extLst>
          </p:cNvPr>
          <p:cNvSpPr/>
          <p:nvPr/>
        </p:nvSpPr>
        <p:spPr>
          <a:xfrm>
            <a:off x="5415748" y="6038409"/>
            <a:ext cx="222811" cy="214452"/>
          </a:xfrm>
          <a:prstGeom prst="ellipse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56F7A42-2228-E340-A2D9-F66EE3C16FD7}"/>
              </a:ext>
            </a:extLst>
          </p:cNvPr>
          <p:cNvSpPr/>
          <p:nvPr/>
        </p:nvSpPr>
        <p:spPr>
          <a:xfrm>
            <a:off x="5415748" y="5736985"/>
            <a:ext cx="221123" cy="212828"/>
          </a:xfrm>
          <a:prstGeom prst="ellipse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6E90A94D-A6B4-244A-8EE1-F32333B5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7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39909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2FE0C4-6126-2445-86D1-C4A2E73C3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493" y="2678252"/>
            <a:ext cx="3831971" cy="2429130"/>
          </a:xfrm>
          <a:prstGeom prst="rect">
            <a:avLst/>
          </a:prstGeom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301AB-519A-4AB0-B9C9-9FA314B4DDB1}"/>
              </a:ext>
            </a:extLst>
          </p:cNvPr>
          <p:cNvSpPr txBox="1"/>
          <p:nvPr/>
        </p:nvSpPr>
        <p:spPr>
          <a:xfrm>
            <a:off x="2388569" y="3380425"/>
            <a:ext cx="196127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Междисциплинарные инженерные группы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Виртуальная инфраструктура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5174D470-2054-4204-8F9F-098F3197DBA9}"/>
              </a:ext>
            </a:extLst>
          </p:cNvPr>
          <p:cNvSpPr/>
          <p:nvPr/>
        </p:nvSpPr>
        <p:spPr>
          <a:xfrm>
            <a:off x="131911" y="2710123"/>
            <a:ext cx="4217931" cy="476799"/>
          </a:xfrm>
          <a:prstGeom prst="rect">
            <a:avLst/>
          </a:prstGeom>
          <a:solidFill>
            <a:srgbClr val="55B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Факторные условия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0F2FF0-85A1-4C1E-B666-54F10B96EC1E}"/>
              </a:ext>
            </a:extLst>
          </p:cNvPr>
          <p:cNvSpPr txBox="1"/>
          <p:nvPr/>
        </p:nvSpPr>
        <p:spPr>
          <a:xfrm>
            <a:off x="6322953" y="1511015"/>
            <a:ext cx="23359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QS –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топ-500</a:t>
            </a:r>
          </a:p>
          <a:p>
            <a:pPr marL="144000" indent="-1080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–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топ-400</a:t>
            </a:r>
          </a:p>
          <a:p>
            <a:pPr marL="144000" indent="-1080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Forbes –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топ-20</a:t>
            </a:r>
          </a:p>
          <a:p>
            <a:pPr marL="144000" indent="-10800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«Три миссии» – топ-500</a:t>
            </a:r>
          </a:p>
          <a:p>
            <a:pPr marL="144000" indent="-1080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RAEX –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CEFDD7-1A61-4640-A6E6-17C8FA70B1D9}"/>
              </a:ext>
            </a:extLst>
          </p:cNvPr>
          <p:cNvSpPr txBox="1"/>
          <p:nvPr/>
        </p:nvSpPr>
        <p:spPr>
          <a:xfrm>
            <a:off x="10270378" y="3203454"/>
            <a:ext cx="1812759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Сервисная модель вуза</a:t>
            </a:r>
          </a:p>
          <a:p>
            <a:pPr marL="144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Сервисы для студентов, партнеров, культурной миссии</a:t>
            </a:r>
          </a:p>
          <a:p>
            <a:pPr marL="144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Адаптивный кампус</a:t>
            </a:r>
          </a:p>
          <a:p>
            <a:pPr marL="144000" indent="-10800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D68C79-D9AB-434D-BF39-69DF45083A6F}"/>
              </a:ext>
            </a:extLst>
          </p:cNvPr>
          <p:cNvSpPr txBox="1"/>
          <p:nvPr/>
        </p:nvSpPr>
        <p:spPr>
          <a:xfrm>
            <a:off x="5838057" y="5686844"/>
            <a:ext cx="267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кластеры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Технологические платформы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Совместные подразделения       с индустриальными партнерами</a:t>
            </a:r>
            <a:endParaRPr lang="ru-RU" sz="9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07FE6D-858C-43FD-AAEF-BC29B9B302E3}"/>
              </a:ext>
            </a:extLst>
          </p:cNvPr>
          <p:cNvSpPr txBox="1"/>
          <p:nvPr/>
        </p:nvSpPr>
        <p:spPr>
          <a:xfrm>
            <a:off x="145291" y="3380425"/>
            <a:ext cx="19715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Специализированные научные коллективы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Лабораторная база</a:t>
            </a:r>
          </a:p>
        </p:txBody>
      </p:sp>
      <p:sp>
        <p:nvSpPr>
          <p:cNvPr id="64" name="Rectangle 22">
            <a:extLst>
              <a:ext uri="{FF2B5EF4-FFF2-40B4-BE49-F238E27FC236}">
                <a16:creationId xmlns:a16="http://schemas.microsoft.com/office/drawing/2014/main" id="{6EFA008C-0D24-4287-AEA8-ED4ACADD7CB5}"/>
              </a:ext>
            </a:extLst>
          </p:cNvPr>
          <p:cNvSpPr/>
          <p:nvPr/>
        </p:nvSpPr>
        <p:spPr>
          <a:xfrm>
            <a:off x="131911" y="2710123"/>
            <a:ext cx="4217931" cy="2004742"/>
          </a:xfrm>
          <a:prstGeom prst="rect">
            <a:avLst/>
          </a:prstGeom>
          <a:noFill/>
          <a:ln>
            <a:solidFill>
              <a:srgbClr val="55B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Rectangle 24">
            <a:extLst>
              <a:ext uri="{FF2B5EF4-FFF2-40B4-BE49-F238E27FC236}">
                <a16:creationId xmlns:a16="http://schemas.microsoft.com/office/drawing/2014/main" id="{5174D470-2054-4204-8F9F-098F3197DBA9}"/>
              </a:ext>
            </a:extLst>
          </p:cNvPr>
          <p:cNvSpPr/>
          <p:nvPr/>
        </p:nvSpPr>
        <p:spPr>
          <a:xfrm>
            <a:off x="3838210" y="990704"/>
            <a:ext cx="4689064" cy="414129"/>
          </a:xfrm>
          <a:prstGeom prst="rect">
            <a:avLst/>
          </a:prstGeom>
          <a:solidFill>
            <a:srgbClr val="182F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Структура, конкурентоспособность университета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FFDB191-4479-4177-9F47-9222088772A4}"/>
              </a:ext>
            </a:extLst>
          </p:cNvPr>
          <p:cNvSpPr txBox="1"/>
          <p:nvPr/>
        </p:nvSpPr>
        <p:spPr>
          <a:xfrm>
            <a:off x="4025765" y="1535500"/>
            <a:ext cx="18802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Forbes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64 место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RAEX –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место            в сфере «Инжиниринг           и технологии»</a:t>
            </a:r>
          </a:p>
          <a:p>
            <a:pPr marL="144000" indent="-10800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Rectangle 24">
            <a:extLst>
              <a:ext uri="{FF2B5EF4-FFF2-40B4-BE49-F238E27FC236}">
                <a16:creationId xmlns:a16="http://schemas.microsoft.com/office/drawing/2014/main" id="{5174D470-2054-4204-8F9F-098F3197DBA9}"/>
              </a:ext>
            </a:extLst>
          </p:cNvPr>
          <p:cNvSpPr/>
          <p:nvPr/>
        </p:nvSpPr>
        <p:spPr>
          <a:xfrm>
            <a:off x="8133886" y="2721017"/>
            <a:ext cx="3995322" cy="459741"/>
          </a:xfrm>
          <a:prstGeom prst="rect">
            <a:avLst/>
          </a:prstGeom>
          <a:solidFill>
            <a:srgbClr val="256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спроса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44A0D6A-132A-4DB6-A158-DADBB1031AE7}"/>
              </a:ext>
            </a:extLst>
          </p:cNvPr>
          <p:cNvSpPr txBox="1"/>
          <p:nvPr/>
        </p:nvSpPr>
        <p:spPr>
          <a:xfrm>
            <a:off x="8162249" y="3218597"/>
            <a:ext cx="190987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Традиционный формат обучения </a:t>
            </a:r>
            <a:b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элементами цифровизации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Распределенный кампус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Rectangle 22">
            <a:extLst>
              <a:ext uri="{FF2B5EF4-FFF2-40B4-BE49-F238E27FC236}">
                <a16:creationId xmlns:a16="http://schemas.microsoft.com/office/drawing/2014/main" id="{6EFA008C-0D24-4287-AEA8-ED4ACADD7CB5}"/>
              </a:ext>
            </a:extLst>
          </p:cNvPr>
          <p:cNvSpPr/>
          <p:nvPr/>
        </p:nvSpPr>
        <p:spPr>
          <a:xfrm>
            <a:off x="3838210" y="1020725"/>
            <a:ext cx="4689066" cy="1571069"/>
          </a:xfrm>
          <a:prstGeom prst="rect">
            <a:avLst/>
          </a:prstGeom>
          <a:noFill/>
          <a:ln>
            <a:solidFill>
              <a:srgbClr val="182F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Rectangle 22">
            <a:extLst>
              <a:ext uri="{FF2B5EF4-FFF2-40B4-BE49-F238E27FC236}">
                <a16:creationId xmlns:a16="http://schemas.microsoft.com/office/drawing/2014/main" id="{6EFA008C-0D24-4287-AEA8-ED4ACADD7CB5}"/>
              </a:ext>
            </a:extLst>
          </p:cNvPr>
          <p:cNvSpPr/>
          <p:nvPr/>
        </p:nvSpPr>
        <p:spPr>
          <a:xfrm>
            <a:off x="8133886" y="2721018"/>
            <a:ext cx="3995322" cy="1993848"/>
          </a:xfrm>
          <a:prstGeom prst="rect">
            <a:avLst/>
          </a:prstGeom>
          <a:noFill/>
          <a:ln>
            <a:solidFill>
              <a:srgbClr val="2567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Rectangle 24">
            <a:extLst>
              <a:ext uri="{FF2B5EF4-FFF2-40B4-BE49-F238E27FC236}">
                <a16:creationId xmlns:a16="http://schemas.microsoft.com/office/drawing/2014/main" id="{5174D470-2054-4204-8F9F-098F3197DBA9}"/>
              </a:ext>
            </a:extLst>
          </p:cNvPr>
          <p:cNvSpPr/>
          <p:nvPr/>
        </p:nvSpPr>
        <p:spPr>
          <a:xfrm>
            <a:off x="3867475" y="5190599"/>
            <a:ext cx="4579372" cy="4052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Поддерживающие индустрии</a:t>
            </a:r>
          </a:p>
        </p:txBody>
      </p:sp>
      <p:sp>
        <p:nvSpPr>
          <p:cNvPr id="80" name="Rectangle 22">
            <a:extLst>
              <a:ext uri="{FF2B5EF4-FFF2-40B4-BE49-F238E27FC236}">
                <a16:creationId xmlns:a16="http://schemas.microsoft.com/office/drawing/2014/main" id="{6EFA008C-0D24-4287-AEA8-ED4ACADD7CB5}"/>
              </a:ext>
            </a:extLst>
          </p:cNvPr>
          <p:cNvSpPr/>
          <p:nvPr/>
        </p:nvSpPr>
        <p:spPr>
          <a:xfrm>
            <a:off x="3867475" y="5190599"/>
            <a:ext cx="4579372" cy="1561337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4B51A54-D0F7-43E5-8244-7CF1DBCAA133}"/>
              </a:ext>
            </a:extLst>
          </p:cNvPr>
          <p:cNvSpPr txBox="1"/>
          <p:nvPr/>
        </p:nvSpPr>
        <p:spPr>
          <a:xfrm>
            <a:off x="3834811" y="5674718"/>
            <a:ext cx="2168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базовых кафедр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лабораторий Инженерной                 школы</a:t>
            </a:r>
          </a:p>
          <a:p>
            <a:pPr marL="144000" indent="-1080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9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модель университета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E62552AE-E450-E54B-8E20-CBFC02332566}"/>
              </a:ext>
            </a:extLst>
          </p:cNvPr>
          <p:cNvCxnSpPr>
            <a:cxnSpLocks/>
          </p:cNvCxnSpPr>
          <p:nvPr/>
        </p:nvCxnSpPr>
        <p:spPr>
          <a:xfrm>
            <a:off x="5468314" y="6190659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658CE0B1-7691-C142-8B1F-679F74DEC158}"/>
              </a:ext>
            </a:extLst>
          </p:cNvPr>
          <p:cNvCxnSpPr>
            <a:cxnSpLocks/>
          </p:cNvCxnSpPr>
          <p:nvPr/>
        </p:nvCxnSpPr>
        <p:spPr>
          <a:xfrm>
            <a:off x="9809342" y="3872668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D16C0C18-EB23-044C-87C0-E9F492936EFB}"/>
              </a:ext>
            </a:extLst>
          </p:cNvPr>
          <p:cNvCxnSpPr>
            <a:cxnSpLocks/>
          </p:cNvCxnSpPr>
          <p:nvPr/>
        </p:nvCxnSpPr>
        <p:spPr>
          <a:xfrm>
            <a:off x="5769018" y="1958021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E20A994C-B591-924A-A297-1D76A50B53E6}"/>
              </a:ext>
            </a:extLst>
          </p:cNvPr>
          <p:cNvCxnSpPr>
            <a:cxnSpLocks/>
          </p:cNvCxnSpPr>
          <p:nvPr/>
        </p:nvCxnSpPr>
        <p:spPr>
          <a:xfrm>
            <a:off x="2018826" y="3762250"/>
            <a:ext cx="369743" cy="0"/>
          </a:xfrm>
          <a:prstGeom prst="line">
            <a:avLst/>
          </a:prstGeom>
          <a:ln w="34925">
            <a:solidFill>
              <a:srgbClr val="EA3E36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sp>
        <p:nvSpPr>
          <p:cNvPr id="33" name="Номер слайда 2">
            <a:extLst>
              <a:ext uri="{FF2B5EF4-FFF2-40B4-BE49-F238E27FC236}">
                <a16:creationId xmlns:a16="http://schemas.microsoft.com/office/drawing/2014/main" id="{6D333AD9-833B-BD47-97F3-C267F412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8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A17B9A-7A41-9B46-93BA-B328705D3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" y="241632"/>
            <a:ext cx="748480" cy="6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 txBox="1">
            <a:spLocks/>
          </p:cNvSpPr>
          <p:nvPr/>
        </p:nvSpPr>
        <p:spPr>
          <a:xfrm>
            <a:off x="46850" y="182840"/>
            <a:ext cx="5472111" cy="1309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buClr>
                <a:schemeClr val="dk1"/>
              </a:buClr>
              <a:buSzPts val="4852"/>
            </a:pPr>
            <a:endParaRPr lang="ru-RU" sz="2400" b="1" dirty="0">
              <a:solidFill>
                <a:srgbClr val="0059A9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Заголовок 6">
            <a:extLst>
              <a:ext uri="{FF2B5EF4-FFF2-40B4-BE49-F238E27FC236}">
                <a16:creationId xmlns:a16="http://schemas.microsoft.com/office/drawing/2014/main" id="{C13EC1AA-49CB-0447-8C74-DAADA8611B75}"/>
              </a:ext>
            </a:extLst>
          </p:cNvPr>
          <p:cNvSpPr txBox="1">
            <a:spLocks/>
          </p:cNvSpPr>
          <p:nvPr/>
        </p:nvSpPr>
        <p:spPr>
          <a:xfrm>
            <a:off x="1401634" y="507029"/>
            <a:ext cx="5924368" cy="58034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Трансформация. Система управления университетом</a:t>
            </a:r>
          </a:p>
        </p:txBody>
      </p:sp>
      <p:grpSp>
        <p:nvGrpSpPr>
          <p:cNvPr id="56" name="Группа 55"/>
          <p:cNvGrpSpPr/>
          <p:nvPr/>
        </p:nvGrpSpPr>
        <p:grpSpPr>
          <a:xfrm>
            <a:off x="7640849" y="362391"/>
            <a:ext cx="4301215" cy="552238"/>
            <a:chOff x="7640849" y="362391"/>
            <a:chExt cx="4301215" cy="552238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4A7D0BEF-94D8-8A4E-A244-A49A12DFAC43}"/>
                </a:ext>
              </a:extLst>
            </p:cNvPr>
            <p:cNvCxnSpPr/>
            <p:nvPr/>
          </p:nvCxnSpPr>
          <p:spPr>
            <a:xfrm flipH="1">
              <a:off x="9155873" y="388639"/>
              <a:ext cx="1" cy="521001"/>
            </a:xfrm>
            <a:prstGeom prst="line">
              <a:avLst/>
            </a:prstGeom>
            <a:ln w="12700">
              <a:solidFill>
                <a:srgbClr val="504E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2" descr="https://src.guap.ru/files/logos/full/guap.png">
              <a:extLst>
                <a:ext uri="{FF2B5EF4-FFF2-40B4-BE49-F238E27FC236}">
                  <a16:creationId xmlns:a16="http://schemas.microsoft.com/office/drawing/2014/main" id="{90EEA8DC-6BAB-6F49-B51D-A866DBFC7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0849" y="362391"/>
              <a:ext cx="1515024" cy="529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41909D73-B166-5845-8B11-93996F20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7670" y="393628"/>
              <a:ext cx="2644394" cy="521001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3EB8DA9-3B97-5445-9F0E-071ACD6DF79C}"/>
              </a:ext>
            </a:extLst>
          </p:cNvPr>
          <p:cNvGrpSpPr/>
          <p:nvPr/>
        </p:nvGrpSpPr>
        <p:grpSpPr>
          <a:xfrm>
            <a:off x="319003" y="1932023"/>
            <a:ext cx="11480970" cy="4505600"/>
            <a:chOff x="97886" y="1991485"/>
            <a:chExt cx="13140877" cy="5157015"/>
          </a:xfrm>
        </p:grpSpPr>
        <p:sp>
          <p:nvSpPr>
            <p:cNvPr id="34" name="Google Shape;333;p29">
              <a:extLst>
                <a:ext uri="{FF2B5EF4-FFF2-40B4-BE49-F238E27FC236}">
                  <a16:creationId xmlns:a16="http://schemas.microsoft.com/office/drawing/2014/main" id="{EB9C027B-47CB-8C43-84B7-521D2C6C70ED}"/>
                </a:ext>
              </a:extLst>
            </p:cNvPr>
            <p:cNvSpPr/>
            <p:nvPr/>
          </p:nvSpPr>
          <p:spPr>
            <a:xfrm>
              <a:off x="267914" y="3143385"/>
              <a:ext cx="1775689" cy="658193"/>
            </a:xfrm>
            <a:prstGeom prst="roundRect">
              <a:avLst/>
            </a:prstGeom>
            <a:solidFill>
              <a:srgbClr val="3888D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334;p29">
              <a:extLst>
                <a:ext uri="{FF2B5EF4-FFF2-40B4-BE49-F238E27FC236}">
                  <a16:creationId xmlns:a16="http://schemas.microsoft.com/office/drawing/2014/main" id="{B32E3A44-D3D1-E54D-A1B2-17110B357CA0}"/>
                </a:ext>
              </a:extLst>
            </p:cNvPr>
            <p:cNvSpPr txBox="1"/>
            <p:nvPr/>
          </p:nvSpPr>
          <p:spPr>
            <a:xfrm>
              <a:off x="264623" y="3213090"/>
              <a:ext cx="1705200" cy="430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Организационная 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структура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Google Shape;335;p29">
              <a:extLst>
                <a:ext uri="{FF2B5EF4-FFF2-40B4-BE49-F238E27FC236}">
                  <a16:creationId xmlns:a16="http://schemas.microsoft.com/office/drawing/2014/main" id="{C7579870-147D-064D-955E-12CE29A2E8B5}"/>
                </a:ext>
              </a:extLst>
            </p:cNvPr>
            <p:cNvSpPr/>
            <p:nvPr/>
          </p:nvSpPr>
          <p:spPr>
            <a:xfrm>
              <a:off x="2739588" y="3153995"/>
              <a:ext cx="1751999" cy="627900"/>
            </a:xfrm>
            <a:prstGeom prst="roundRect">
              <a:avLst/>
            </a:prstGeom>
            <a:solidFill>
              <a:srgbClr val="3888D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336;p29">
              <a:extLst>
                <a:ext uri="{FF2B5EF4-FFF2-40B4-BE49-F238E27FC236}">
                  <a16:creationId xmlns:a16="http://schemas.microsoft.com/office/drawing/2014/main" id="{5067C21E-BE17-324A-8B26-F814C3800353}"/>
                </a:ext>
              </a:extLst>
            </p:cNvPr>
            <p:cNvSpPr txBox="1"/>
            <p:nvPr/>
          </p:nvSpPr>
          <p:spPr>
            <a:xfrm>
              <a:off x="2832567" y="3214283"/>
              <a:ext cx="1618201" cy="43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Международные отношения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Google Shape;337;p29">
              <a:extLst>
                <a:ext uri="{FF2B5EF4-FFF2-40B4-BE49-F238E27FC236}">
                  <a16:creationId xmlns:a16="http://schemas.microsoft.com/office/drawing/2014/main" id="{CA7BC365-9831-244B-BBF7-168CA7484EB0}"/>
                </a:ext>
              </a:extLst>
            </p:cNvPr>
            <p:cNvSpPr/>
            <p:nvPr/>
          </p:nvSpPr>
          <p:spPr>
            <a:xfrm>
              <a:off x="1620945" y="5326737"/>
              <a:ext cx="2517401" cy="1343825"/>
            </a:xfrm>
            <a:prstGeom prst="roundRect">
              <a:avLst/>
            </a:prstGeom>
            <a:solidFill>
              <a:srgbClr val="3888D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338;p29">
              <a:extLst>
                <a:ext uri="{FF2B5EF4-FFF2-40B4-BE49-F238E27FC236}">
                  <a16:creationId xmlns:a16="http://schemas.microsoft.com/office/drawing/2014/main" id="{A377F72A-DC23-F54B-9787-404E254E92C6}"/>
                </a:ext>
              </a:extLst>
            </p:cNvPr>
            <p:cNvSpPr/>
            <p:nvPr/>
          </p:nvSpPr>
          <p:spPr>
            <a:xfrm>
              <a:off x="97886" y="4787900"/>
              <a:ext cx="1390500" cy="1348200"/>
            </a:xfrm>
            <a:prstGeom prst="roundRect">
              <a:avLst/>
            </a:prstGeom>
            <a:solidFill>
              <a:srgbClr val="3888D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339;p29">
              <a:extLst>
                <a:ext uri="{FF2B5EF4-FFF2-40B4-BE49-F238E27FC236}">
                  <a16:creationId xmlns:a16="http://schemas.microsoft.com/office/drawing/2014/main" id="{639E0FD4-6F35-2141-BE37-1E86195D5FF0}"/>
                </a:ext>
              </a:extLst>
            </p:cNvPr>
            <p:cNvSpPr txBox="1"/>
            <p:nvPr/>
          </p:nvSpPr>
          <p:spPr>
            <a:xfrm>
              <a:off x="270248" y="4926410"/>
              <a:ext cx="1368152" cy="769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Кадры: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ППС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Научные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    группы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Google Shape;340;p29">
              <a:extLst>
                <a:ext uri="{FF2B5EF4-FFF2-40B4-BE49-F238E27FC236}">
                  <a16:creationId xmlns:a16="http://schemas.microsoft.com/office/drawing/2014/main" id="{75846F26-6F8C-784A-BD2C-0875B9924FF3}"/>
                </a:ext>
              </a:extLst>
            </p:cNvPr>
            <p:cNvSpPr txBox="1"/>
            <p:nvPr/>
          </p:nvSpPr>
          <p:spPr>
            <a:xfrm>
              <a:off x="1893117" y="5426466"/>
              <a:ext cx="2166451" cy="93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Маркетинг: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Реклама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Рейтинги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Бренд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Коммерциализация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Google Shape;341;p29">
              <a:extLst>
                <a:ext uri="{FF2B5EF4-FFF2-40B4-BE49-F238E27FC236}">
                  <a16:creationId xmlns:a16="http://schemas.microsoft.com/office/drawing/2014/main" id="{3FA898B9-E79B-4746-AB8E-71F8D243E3E1}"/>
                </a:ext>
              </a:extLst>
            </p:cNvPr>
            <p:cNvSpPr/>
            <p:nvPr/>
          </p:nvSpPr>
          <p:spPr>
            <a:xfrm>
              <a:off x="3638661" y="4002420"/>
              <a:ext cx="1390500" cy="1187504"/>
            </a:xfrm>
            <a:prstGeom prst="roundRect">
              <a:avLst/>
            </a:prstGeom>
            <a:solidFill>
              <a:srgbClr val="3888D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342;p29">
              <a:extLst>
                <a:ext uri="{FF2B5EF4-FFF2-40B4-BE49-F238E27FC236}">
                  <a16:creationId xmlns:a16="http://schemas.microsoft.com/office/drawing/2014/main" id="{A20E4089-4898-D74C-9A96-13F528E7FFF3}"/>
                </a:ext>
              </a:extLst>
            </p:cNvPr>
            <p:cNvSpPr txBox="1"/>
            <p:nvPr/>
          </p:nvSpPr>
          <p:spPr>
            <a:xfrm>
              <a:off x="3795380" y="4071267"/>
              <a:ext cx="1368152" cy="938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1" tIns="45693" rIns="91411" bIns="45693" anchor="t" anchorCtr="0">
              <a:no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Ресурсы: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Финансы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Кадры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Кампус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71425" indent="-190473">
                <a:buSzPts val="1400"/>
                <a:buFont typeface="Calibri"/>
                <a:buChar char="-"/>
              </a:pPr>
              <a:r>
                <a:rPr lang="ru-RU" sz="11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ИТ</a:t>
              </a:r>
              <a:endParaRPr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51" name="Google Shape;343;p29">
              <a:extLst>
                <a:ext uri="{FF2B5EF4-FFF2-40B4-BE49-F238E27FC236}">
                  <a16:creationId xmlns:a16="http://schemas.microsoft.com/office/drawing/2014/main" id="{975F0A55-6F8F-3F4C-A717-A0F93C79A524}"/>
                </a:ext>
              </a:extLst>
            </p:cNvPr>
            <p:cNvCxnSpPr/>
            <p:nvPr/>
          </p:nvCxnSpPr>
          <p:spPr>
            <a:xfrm flipV="1">
              <a:off x="2840924" y="3743542"/>
              <a:ext cx="277798" cy="407354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" name="Google Shape;344;p29">
              <a:extLst>
                <a:ext uri="{FF2B5EF4-FFF2-40B4-BE49-F238E27FC236}">
                  <a16:creationId xmlns:a16="http://schemas.microsoft.com/office/drawing/2014/main" id="{04DA34A3-51AF-F142-A0F6-170E8D36AC7C}"/>
                </a:ext>
              </a:extLst>
            </p:cNvPr>
            <p:cNvCxnSpPr/>
            <p:nvPr/>
          </p:nvCxnSpPr>
          <p:spPr>
            <a:xfrm>
              <a:off x="3300336" y="4513606"/>
              <a:ext cx="359784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3" name="Google Shape;345;p29">
              <a:extLst>
                <a:ext uri="{FF2B5EF4-FFF2-40B4-BE49-F238E27FC236}">
                  <a16:creationId xmlns:a16="http://schemas.microsoft.com/office/drawing/2014/main" id="{819E20A1-3445-F243-B27B-B59E172E9A08}"/>
                </a:ext>
              </a:extLst>
            </p:cNvPr>
            <p:cNvCxnSpPr>
              <a:endCxn id="45" idx="0"/>
            </p:cNvCxnSpPr>
            <p:nvPr/>
          </p:nvCxnSpPr>
          <p:spPr>
            <a:xfrm>
              <a:off x="2349194" y="4630103"/>
              <a:ext cx="530452" cy="69663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4" name="Google Shape;346;p29">
              <a:extLst>
                <a:ext uri="{FF2B5EF4-FFF2-40B4-BE49-F238E27FC236}">
                  <a16:creationId xmlns:a16="http://schemas.microsoft.com/office/drawing/2014/main" id="{B7A6554D-F869-D546-A7B1-67C5BA1C3A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7043" y="4701344"/>
              <a:ext cx="808436" cy="359962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5" name="Google Shape;347;p29">
              <a:extLst>
                <a:ext uri="{FF2B5EF4-FFF2-40B4-BE49-F238E27FC236}">
                  <a16:creationId xmlns:a16="http://schemas.microsoft.com/office/drawing/2014/main" id="{0AF41914-1AEC-4444-BD1C-E191EC9EF0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3117" y="3743542"/>
              <a:ext cx="162712" cy="309677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61" name="Google Shape;348;p29">
              <a:extLst>
                <a:ext uri="{FF2B5EF4-FFF2-40B4-BE49-F238E27FC236}">
                  <a16:creationId xmlns:a16="http://schemas.microsoft.com/office/drawing/2014/main" id="{AA47D9F4-0C7F-9744-9EE4-B185D9C8746D}"/>
                </a:ext>
              </a:extLst>
            </p:cNvPr>
            <p:cNvSpPr/>
            <p:nvPr/>
          </p:nvSpPr>
          <p:spPr>
            <a:xfrm>
              <a:off x="1400003" y="2004026"/>
              <a:ext cx="2319008" cy="430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Система управления</a:t>
              </a:r>
              <a:endParaRPr sz="12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Google Shape;349;p29">
              <a:extLst>
                <a:ext uri="{FF2B5EF4-FFF2-40B4-BE49-F238E27FC236}">
                  <a16:creationId xmlns:a16="http://schemas.microsoft.com/office/drawing/2014/main" id="{DED8AD37-289A-E046-9536-4182E5293DD1}"/>
                </a:ext>
              </a:extLst>
            </p:cNvPr>
            <p:cNvSpPr/>
            <p:nvPr/>
          </p:nvSpPr>
          <p:spPr>
            <a:xfrm>
              <a:off x="5574267" y="1991485"/>
              <a:ext cx="3358865" cy="430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Направления деятельности</a:t>
              </a:r>
              <a:endParaRPr sz="12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Google Shape;350;p29">
              <a:extLst>
                <a:ext uri="{FF2B5EF4-FFF2-40B4-BE49-F238E27FC236}">
                  <a16:creationId xmlns:a16="http://schemas.microsoft.com/office/drawing/2014/main" id="{57E4CC70-7AEE-144F-B1B0-1B6B5966AC2B}"/>
                </a:ext>
              </a:extLst>
            </p:cNvPr>
            <p:cNvSpPr/>
            <p:nvPr/>
          </p:nvSpPr>
          <p:spPr>
            <a:xfrm>
              <a:off x="9858037" y="1991485"/>
              <a:ext cx="2676961" cy="43079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Целеполагание вуза</a:t>
              </a:r>
              <a:endParaRPr sz="12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Google Shape;351;p29">
              <a:extLst>
                <a:ext uri="{FF2B5EF4-FFF2-40B4-BE49-F238E27FC236}">
                  <a16:creationId xmlns:a16="http://schemas.microsoft.com/office/drawing/2014/main" id="{A1170EE1-BDC4-D042-8257-2CA7890D11EC}"/>
                </a:ext>
              </a:extLst>
            </p:cNvPr>
            <p:cNvSpPr/>
            <p:nvPr/>
          </p:nvSpPr>
          <p:spPr>
            <a:xfrm>
              <a:off x="6029604" y="2763095"/>
              <a:ext cx="2394004" cy="627772"/>
            </a:xfrm>
            <a:prstGeom prst="rect">
              <a:avLst/>
            </a:prstGeom>
            <a:solidFill>
              <a:srgbClr val="55BFF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1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Образовательная</a:t>
              </a:r>
              <a:endParaRPr sz="11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Google Shape;352;p29">
              <a:extLst>
                <a:ext uri="{FF2B5EF4-FFF2-40B4-BE49-F238E27FC236}">
                  <a16:creationId xmlns:a16="http://schemas.microsoft.com/office/drawing/2014/main" id="{E67D7182-B04A-BB43-905E-BFB18813B128}"/>
                </a:ext>
              </a:extLst>
            </p:cNvPr>
            <p:cNvSpPr/>
            <p:nvPr/>
          </p:nvSpPr>
          <p:spPr>
            <a:xfrm>
              <a:off x="6029604" y="3538676"/>
              <a:ext cx="2394004" cy="627772"/>
            </a:xfrm>
            <a:prstGeom prst="rect">
              <a:avLst/>
            </a:prstGeom>
            <a:solidFill>
              <a:srgbClr val="55BFF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1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Научно-исследовательская</a:t>
              </a:r>
              <a:endParaRPr sz="11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1" name="Google Shape;353;p29">
              <a:extLst>
                <a:ext uri="{FF2B5EF4-FFF2-40B4-BE49-F238E27FC236}">
                  <a16:creationId xmlns:a16="http://schemas.microsoft.com/office/drawing/2014/main" id="{D3E4F96F-E8E5-AB4E-881C-B0AE06FA12B2}"/>
                </a:ext>
              </a:extLst>
            </p:cNvPr>
            <p:cNvSpPr/>
            <p:nvPr/>
          </p:nvSpPr>
          <p:spPr>
            <a:xfrm>
              <a:off x="6029604" y="4314259"/>
              <a:ext cx="2394004" cy="627772"/>
            </a:xfrm>
            <a:prstGeom prst="rect">
              <a:avLst/>
            </a:prstGeom>
            <a:solidFill>
              <a:srgbClr val="55BFF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1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Воспитательная</a:t>
              </a:r>
              <a:endParaRPr sz="11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2" name="Google Shape;354;p29">
              <a:extLst>
                <a:ext uri="{FF2B5EF4-FFF2-40B4-BE49-F238E27FC236}">
                  <a16:creationId xmlns:a16="http://schemas.microsoft.com/office/drawing/2014/main" id="{137B5E86-2CFE-0F47-8DA6-3A68C6D1A690}"/>
                </a:ext>
              </a:extLst>
            </p:cNvPr>
            <p:cNvCxnSpPr/>
            <p:nvPr/>
          </p:nvCxnSpPr>
          <p:spPr>
            <a:xfrm>
              <a:off x="5540916" y="2494980"/>
              <a:ext cx="0" cy="4295462"/>
            </a:xfrm>
            <a:prstGeom prst="straightConnector1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" name="Google Shape;358;p29">
              <a:extLst>
                <a:ext uri="{FF2B5EF4-FFF2-40B4-BE49-F238E27FC236}">
                  <a16:creationId xmlns:a16="http://schemas.microsoft.com/office/drawing/2014/main" id="{2DA7E07E-7DF0-0745-8833-06CB6F1B15F7}"/>
                </a:ext>
              </a:extLst>
            </p:cNvPr>
            <p:cNvSpPr/>
            <p:nvPr/>
          </p:nvSpPr>
          <p:spPr>
            <a:xfrm>
              <a:off x="9042421" y="2470463"/>
              <a:ext cx="304799" cy="4219261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364;p29">
              <a:extLst>
                <a:ext uri="{FF2B5EF4-FFF2-40B4-BE49-F238E27FC236}">
                  <a16:creationId xmlns:a16="http://schemas.microsoft.com/office/drawing/2014/main" id="{41974D4C-F59B-D64B-AB78-06CA96830C3F}"/>
                </a:ext>
              </a:extLst>
            </p:cNvPr>
            <p:cNvSpPr/>
            <p:nvPr/>
          </p:nvSpPr>
          <p:spPr>
            <a:xfrm>
              <a:off x="1638400" y="4046050"/>
              <a:ext cx="1811375" cy="769501"/>
            </a:xfrm>
            <a:prstGeom prst="rect">
              <a:avLst/>
            </a:prstGeom>
            <a:solidFill>
              <a:srgbClr val="182F5B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0" h="0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Ядерные направления</a:t>
              </a:r>
              <a:endParaRPr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6" name="Google Shape;269;p27">
              <a:extLst>
                <a:ext uri="{FF2B5EF4-FFF2-40B4-BE49-F238E27FC236}">
                  <a16:creationId xmlns:a16="http://schemas.microsoft.com/office/drawing/2014/main" id="{47F3DBD1-A65E-6842-9718-B8A32EAEFB1E}"/>
                </a:ext>
              </a:extLst>
            </p:cNvPr>
            <p:cNvSpPr/>
            <p:nvPr/>
          </p:nvSpPr>
          <p:spPr>
            <a:xfrm>
              <a:off x="11406582" y="3267512"/>
              <a:ext cx="1801383" cy="603494"/>
            </a:xfrm>
            <a:prstGeom prst="parallelogram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Отрасли</a:t>
              </a:r>
              <a:endParaRPr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2" name="Google Shape;278;p27">
              <a:extLst>
                <a:ext uri="{FF2B5EF4-FFF2-40B4-BE49-F238E27FC236}">
                  <a16:creationId xmlns:a16="http://schemas.microsoft.com/office/drawing/2014/main" id="{42A70263-984E-F849-B82F-534E915DB083}"/>
                </a:ext>
              </a:extLst>
            </p:cNvPr>
            <p:cNvSpPr/>
            <p:nvPr/>
          </p:nvSpPr>
          <p:spPr>
            <a:xfrm>
              <a:off x="9490868" y="5599839"/>
              <a:ext cx="2699601" cy="773626"/>
            </a:xfrm>
            <a:prstGeom prst="parallelogram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Международные коллаборации</a:t>
              </a:r>
              <a:endParaRPr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Google Shape;287;p27">
              <a:extLst>
                <a:ext uri="{FF2B5EF4-FFF2-40B4-BE49-F238E27FC236}">
                  <a16:creationId xmlns:a16="http://schemas.microsoft.com/office/drawing/2014/main" id="{3862B68D-9C16-1E44-AA77-72A98E9DF126}"/>
                </a:ext>
              </a:extLst>
            </p:cNvPr>
            <p:cNvSpPr/>
            <p:nvPr/>
          </p:nvSpPr>
          <p:spPr>
            <a:xfrm>
              <a:off x="9575771" y="3979598"/>
              <a:ext cx="2004301" cy="644155"/>
            </a:xfrm>
            <a:prstGeom prst="parallelogram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Вузы</a:t>
              </a:r>
              <a:endParaRPr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Google Shape;290;p27">
              <a:extLst>
                <a:ext uri="{FF2B5EF4-FFF2-40B4-BE49-F238E27FC236}">
                  <a16:creationId xmlns:a16="http://schemas.microsoft.com/office/drawing/2014/main" id="{C7D02162-8D46-E34F-920F-C00596BD7008}"/>
                </a:ext>
              </a:extLst>
            </p:cNvPr>
            <p:cNvSpPr/>
            <p:nvPr/>
          </p:nvSpPr>
          <p:spPr>
            <a:xfrm>
              <a:off x="10601800" y="4716234"/>
              <a:ext cx="2636963" cy="702848"/>
            </a:xfrm>
            <a:prstGeom prst="parallelogram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Министерства</a:t>
              </a:r>
              <a:endParaRPr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5" name="Google Shape;296;p27">
              <a:extLst>
                <a:ext uri="{FF2B5EF4-FFF2-40B4-BE49-F238E27FC236}">
                  <a16:creationId xmlns:a16="http://schemas.microsoft.com/office/drawing/2014/main" id="{C0C7A8D8-57E3-C34A-8E72-250163F019A4}"/>
                </a:ext>
              </a:extLst>
            </p:cNvPr>
            <p:cNvSpPr/>
            <p:nvPr/>
          </p:nvSpPr>
          <p:spPr>
            <a:xfrm>
              <a:off x="9604781" y="2746661"/>
              <a:ext cx="1801383" cy="609599"/>
            </a:xfrm>
            <a:prstGeom prst="parallelogram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Регионы</a:t>
              </a:r>
              <a:endParaRPr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6" name="Google Shape;269;p27">
              <a:extLst>
                <a:ext uri="{FF2B5EF4-FFF2-40B4-BE49-F238E27FC236}">
                  <a16:creationId xmlns:a16="http://schemas.microsoft.com/office/drawing/2014/main" id="{BDDB5962-662E-A345-AA58-4649F0DE72F9}"/>
                </a:ext>
              </a:extLst>
            </p:cNvPr>
            <p:cNvSpPr/>
            <p:nvPr/>
          </p:nvSpPr>
          <p:spPr>
            <a:xfrm>
              <a:off x="10933821" y="6554222"/>
              <a:ext cx="2275072" cy="594278"/>
            </a:xfrm>
            <a:prstGeom prst="parallelogram">
              <a:avLst/>
            </a:prstGeom>
            <a:solidFill>
              <a:srgbClr val="0059A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spcFirstLastPara="1" wrap="square" lIns="91411" tIns="91411" rIns="91411" bIns="91411" anchor="ctr" anchorCtr="0">
              <a:noAutofit/>
            </a:bodyPr>
            <a:lstStyle/>
            <a:p>
              <a:pPr algn="ctr"/>
              <a:r>
                <a:rPr lang="ru-RU" sz="12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Консорциумы</a:t>
              </a:r>
              <a:endParaRPr sz="1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7" name="Google Shape;353;p29">
              <a:extLst>
                <a:ext uri="{FF2B5EF4-FFF2-40B4-BE49-F238E27FC236}">
                  <a16:creationId xmlns:a16="http://schemas.microsoft.com/office/drawing/2014/main" id="{7C0BAA90-A505-5B47-AED0-6EABD327A4C5}"/>
                </a:ext>
              </a:extLst>
            </p:cNvPr>
            <p:cNvSpPr/>
            <p:nvPr/>
          </p:nvSpPr>
          <p:spPr>
            <a:xfrm>
              <a:off x="6029604" y="5061306"/>
              <a:ext cx="2394004" cy="627772"/>
            </a:xfrm>
            <a:prstGeom prst="rect">
              <a:avLst/>
            </a:prstGeom>
            <a:solidFill>
              <a:srgbClr val="55BFF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1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Инновационная</a:t>
              </a:r>
              <a:endParaRPr sz="11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9" name="Google Shape;353;p29">
              <a:extLst>
                <a:ext uri="{FF2B5EF4-FFF2-40B4-BE49-F238E27FC236}">
                  <a16:creationId xmlns:a16="http://schemas.microsoft.com/office/drawing/2014/main" id="{853E87A2-D425-1A4F-BC2B-0A314EF7EE50}"/>
                </a:ext>
              </a:extLst>
            </p:cNvPr>
            <p:cNvSpPr/>
            <p:nvPr/>
          </p:nvSpPr>
          <p:spPr>
            <a:xfrm>
              <a:off x="6045897" y="5824115"/>
              <a:ext cx="2394004" cy="627772"/>
            </a:xfrm>
            <a:prstGeom prst="rect">
              <a:avLst/>
            </a:prstGeom>
            <a:solidFill>
              <a:srgbClr val="55BFF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0" h="0" prst="artDeco"/>
            </a:sp3d>
          </p:spPr>
          <p:txBody>
            <a:bodyPr spcFirstLastPara="1" wrap="square" lIns="91411" tIns="45693" rIns="91411" bIns="45693" anchor="ctr" anchorCtr="0">
              <a:noAutofit/>
            </a:bodyPr>
            <a:lstStyle/>
            <a:p>
              <a:pPr algn="ctr"/>
              <a:r>
                <a:rPr lang="ru-RU" sz="1100" b="1" dirty="0">
                  <a:solidFill>
                    <a:srgbClr val="02509C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Технологическое предпринимательство</a:t>
              </a:r>
              <a:endParaRPr sz="1100" b="1" dirty="0">
                <a:solidFill>
                  <a:srgbClr val="02509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9858691D-27AE-2445-83AF-CD01CB491CC5}"/>
              </a:ext>
            </a:extLst>
          </p:cNvPr>
          <p:cNvSpPr/>
          <p:nvPr/>
        </p:nvSpPr>
        <p:spPr>
          <a:xfrm>
            <a:off x="1177187" y="1231194"/>
            <a:ext cx="10490589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32" b="1" dirty="0">
                <a:solidFill>
                  <a:srgbClr val="02508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управления университетом по основным направлениям деятельности</a:t>
            </a:r>
          </a:p>
        </p:txBody>
      </p:sp>
      <p:sp>
        <p:nvSpPr>
          <p:cNvPr id="62" name="Номер слайда 2">
            <a:extLst>
              <a:ext uri="{FF2B5EF4-FFF2-40B4-BE49-F238E27FC236}">
                <a16:creationId xmlns:a16="http://schemas.microsoft.com/office/drawing/2014/main" id="{5D625CE9-A3E3-274F-878A-E0EC2BBF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9429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>
                <a:solidFill>
                  <a:srgbClr val="0070C0"/>
                </a:solidFill>
              </a:rPr>
              <a:pPr/>
              <a:t>9</a:t>
            </a:fld>
            <a:r>
              <a:rPr lang="ru-RU" dirty="0">
                <a:solidFill>
                  <a:srgbClr val="0070C0"/>
                </a:solidFill>
              </a:rPr>
              <a:t>/29</a:t>
            </a:r>
          </a:p>
        </p:txBody>
      </p:sp>
      <p:pic>
        <p:nvPicPr>
          <p:cNvPr id="64" name="Объект 24" descr="Диаграмма рассеяния">
            <a:extLst>
              <a:ext uri="{FF2B5EF4-FFF2-40B4-BE49-F238E27FC236}">
                <a16:creationId xmlns:a16="http://schemas.microsoft.com/office/drawing/2014/main" id="{AEDE0019-FF09-8049-8038-BE46BD2A1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763600" y="388639"/>
            <a:ext cx="567136" cy="5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 w="19050" cap="flat" cmpd="sng">
          <a:solidFill>
            <a:srgbClr val="8C2545"/>
          </a:solidFill>
          <a:prstDash val="solid"/>
          <a:miter lim="800000"/>
          <a:headEnd type="none" w="sm" len="sm"/>
          <a:tailEnd type="triangle" w="med" len="med"/>
        </a:ln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5605</Words>
  <Application>Microsoft Office PowerPoint</Application>
  <PresentationFormat>Широкоэкранный</PresentationFormat>
  <Paragraphs>1318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Roboto</vt:lpstr>
      <vt:lpstr>Roboto Medium</vt:lpstr>
      <vt:lpstr>Wingdings</vt:lpstr>
      <vt:lpstr>Arial</vt:lpstr>
      <vt:lpstr>Calibri</vt:lpstr>
      <vt:lpstr>Roboto Light</vt:lpstr>
      <vt:lpstr>Tahoma</vt:lpstr>
      <vt:lpstr>Times New Roman</vt:lpstr>
      <vt:lpstr>Consolas</vt:lpstr>
      <vt:lpstr>Calibri Light</vt:lpstr>
      <vt:lpstr>Verdana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CIT01</cp:lastModifiedBy>
  <cp:revision>269</cp:revision>
  <cp:lastPrinted>2021-08-30T08:59:43Z</cp:lastPrinted>
  <dcterms:created xsi:type="dcterms:W3CDTF">2021-07-15T12:03:34Z</dcterms:created>
  <dcterms:modified xsi:type="dcterms:W3CDTF">2021-10-11T12:24:21Z</dcterms:modified>
</cp:coreProperties>
</file>