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71" r:id="rId9"/>
    <p:sldId id="270" r:id="rId10"/>
    <p:sldId id="262" r:id="rId11"/>
    <p:sldId id="263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867" autoAdjust="0"/>
    <p:restoredTop sz="94660"/>
  </p:normalViewPr>
  <p:slideViewPr>
    <p:cSldViewPr>
      <p:cViewPr varScale="1">
        <p:scale>
          <a:sx n="84" d="100"/>
          <a:sy n="84" d="100"/>
        </p:scale>
        <p:origin x="203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E33B-256B-4BB2-A0ED-0E2BAC449B5E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95-5766-48E5-BC73-004B1DC2C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E33B-256B-4BB2-A0ED-0E2BAC449B5E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95-5766-48E5-BC73-004B1DC2C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7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E33B-256B-4BB2-A0ED-0E2BAC449B5E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95-5766-48E5-BC73-004B1DC2C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0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E33B-256B-4BB2-A0ED-0E2BAC449B5E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95-5766-48E5-BC73-004B1DC2C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9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E33B-256B-4BB2-A0ED-0E2BAC449B5E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95-5766-48E5-BC73-004B1DC2C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3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E33B-256B-4BB2-A0ED-0E2BAC449B5E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95-5766-48E5-BC73-004B1DC2C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E33B-256B-4BB2-A0ED-0E2BAC449B5E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95-5766-48E5-BC73-004B1DC2C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9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E33B-256B-4BB2-A0ED-0E2BAC449B5E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95-5766-48E5-BC73-004B1DC2C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4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E33B-256B-4BB2-A0ED-0E2BAC449B5E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95-5766-48E5-BC73-004B1DC2C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4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E33B-256B-4BB2-A0ED-0E2BAC449B5E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95-5766-48E5-BC73-004B1DC2C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1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E33B-256B-4BB2-A0ED-0E2BAC449B5E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95-5766-48E5-BC73-004B1DC2C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9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2E33B-256B-4BB2-A0ED-0E2BAC449B5E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DF95-5766-48E5-BC73-004B1DC2C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9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ept3@aanet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7997" y="7533"/>
            <a:ext cx="1483995" cy="5594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rosvuz.ru/uploads/partition146/unit/2/14c7e2bc4dd8e9a898b6ce67c7de346b.800_415.jpg?code=MTYyNDIuODAwXzQxNQ==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9144000" cy="32095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8" y="332656"/>
            <a:ext cx="9144000" cy="1048217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+mn-lt"/>
              </a:rPr>
              <a:t>Санкт-Петербургский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государственный университет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аэрокосмического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приборостроения</a:t>
            </a:r>
            <a:endParaRPr lang="ru-RU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12848"/>
            <a:ext cx="9144000" cy="172819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инновационных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 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электромеханике и робототехнике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413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Формы </a:t>
            </a:r>
            <a:r>
              <a:rPr lang="ru-RU" sz="3600" b="1" dirty="0" smtClean="0">
                <a:solidFill>
                  <a:schemeClr val="tx1"/>
                </a:solidFill>
              </a:rPr>
              <a:t>и сроки обучения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6840760" cy="22322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Формы обучения </a:t>
            </a:r>
            <a:r>
              <a:rPr lang="ru-RU" sz="2800" dirty="0" smtClean="0">
                <a:solidFill>
                  <a:schemeClr val="tx1"/>
                </a:solidFill>
              </a:rPr>
              <a:t>– очная и заочная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Сроки </a:t>
            </a:r>
            <a:r>
              <a:rPr lang="ru-RU" sz="2800" b="1" dirty="0" smtClean="0">
                <a:solidFill>
                  <a:schemeClr val="tx1"/>
                </a:solidFill>
              </a:rPr>
              <a:t>обучения</a:t>
            </a:r>
            <a:r>
              <a:rPr lang="ru-RU" sz="2800" dirty="0" smtClean="0">
                <a:solidFill>
                  <a:schemeClr val="tx1"/>
                </a:solidFill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очная форма – 2 года  (4 семестра)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заочная форма – 2 года (4 семестра)</a:t>
            </a:r>
          </a:p>
          <a:p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407720"/>
            <a:ext cx="9144000" cy="594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Иногородним студентам предоставляется общежитие</a:t>
            </a:r>
            <a:endParaRPr lang="ru-RU" sz="2800" b="1" dirty="0"/>
          </a:p>
        </p:txBody>
      </p:sp>
      <p:pic>
        <p:nvPicPr>
          <p:cNvPr id="5" name="Object 4"/>
          <p:cNvPicPr>
            <a:picLocks noChangeArrowheads="1"/>
          </p:cNvPicPr>
          <p:nvPr/>
        </p:nvPicPr>
        <p:blipFill>
          <a:blip r:embed="rId2" cstate="print"/>
          <a:srcRect r="-53" b="-134"/>
          <a:stretch>
            <a:fillRect/>
          </a:stretch>
        </p:blipFill>
        <p:spPr bwMode="auto">
          <a:xfrm>
            <a:off x="756865" y="4310196"/>
            <a:ext cx="31622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user\Рабочий стол\Анастасия\Отчет 2010\Фото Иванов\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580" y="4241691"/>
            <a:ext cx="2933697" cy="220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444485"/>
              </p:ext>
            </p:extLst>
          </p:nvPr>
        </p:nvGraphicFramePr>
        <p:xfrm>
          <a:off x="286574" y="1700808"/>
          <a:ext cx="8605906" cy="3989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0544"/>
                <a:gridCol w="2543538"/>
                <a:gridCol w="1523169"/>
                <a:gridCol w="1370852"/>
                <a:gridCol w="1827803"/>
              </a:tblGrid>
              <a:tr h="9150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Направление подготовки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Контрольные цифры приема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Стоимость обучения</a:t>
                      </a:r>
                      <a:r>
                        <a:rPr lang="ru-RU" sz="2000" dirty="0" smtClean="0"/>
                        <a:t>,</a:t>
                      </a:r>
                    </a:p>
                    <a:p>
                      <a:pPr algn="ctr"/>
                      <a:r>
                        <a:rPr lang="ru-RU" sz="2000" dirty="0" smtClean="0"/>
                        <a:t>тыс</a:t>
                      </a:r>
                      <a:r>
                        <a:rPr lang="ru-RU" sz="2000" dirty="0" smtClean="0"/>
                        <a:t>. руб.</a:t>
                      </a:r>
                      <a:endParaRPr lang="ru-RU" sz="2000" dirty="0"/>
                    </a:p>
                  </a:txBody>
                  <a:tcPr/>
                </a:tc>
              </a:tr>
              <a:tr h="5433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бюджет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контракт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1507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13.04.02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Электроэнергетика и электротехника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71</a:t>
                      </a:r>
                      <a:endParaRPr lang="ru-RU" sz="2000" dirty="0"/>
                    </a:p>
                  </a:txBody>
                  <a:tcPr/>
                </a:tc>
              </a:tr>
              <a:tr h="6405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15.04.06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/>
                        <a:t>Мехатроника</a:t>
                      </a:r>
                      <a:r>
                        <a:rPr lang="ru-RU" sz="2000" dirty="0" smtClean="0"/>
                        <a:t> и робототехника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71</a:t>
                      </a:r>
                      <a:endParaRPr lang="ru-RU" sz="2000" dirty="0"/>
                    </a:p>
                  </a:txBody>
                  <a:tcPr/>
                </a:tc>
              </a:tr>
              <a:tr h="91507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27.04.04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Управление</a:t>
                      </a:r>
                      <a:r>
                        <a:rPr lang="ru-RU" sz="2000" baseline="0" dirty="0" smtClean="0"/>
                        <a:t> в технических системах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71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86575" y="116632"/>
            <a:ext cx="8786874" cy="1357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Контрольные цифры приема в </a:t>
            </a:r>
            <a:r>
              <a:rPr lang="ru-RU" sz="2800" b="1" dirty="0" smtClean="0">
                <a:solidFill>
                  <a:prstClr val="black"/>
                </a:solidFill>
              </a:rPr>
              <a:t>магистратуру</a:t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smtClean="0"/>
              <a:t>на 2016/2017 уч. год</a:t>
            </a:r>
            <a:br>
              <a:rPr lang="ru-RU" sz="2800" b="1" dirty="0" smtClean="0"/>
            </a:br>
            <a:r>
              <a:rPr lang="ru-RU" sz="2800" b="1" dirty="0" smtClean="0"/>
              <a:t>на очную форму обучения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6874" cy="13573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Контрольные цифры приема </a:t>
            </a:r>
            <a:r>
              <a:rPr lang="ru-RU" sz="2800" b="1" dirty="0" smtClean="0">
                <a:solidFill>
                  <a:schemeClr val="tx1"/>
                </a:solidFill>
              </a:rPr>
              <a:t>в </a:t>
            </a:r>
            <a:r>
              <a:rPr lang="ru-RU" sz="2800" b="1" dirty="0" smtClean="0">
                <a:solidFill>
                  <a:prstClr val="black"/>
                </a:solidFill>
              </a:rPr>
              <a:t>магистратуру</a:t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на 2016/2017 уч. год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/>
              <a:t>на заочную форму </a:t>
            </a:r>
            <a:r>
              <a:rPr lang="ru-RU" sz="2800" b="1" dirty="0" smtClean="0">
                <a:solidFill>
                  <a:schemeClr val="tx1"/>
                </a:solidFill>
              </a:rPr>
              <a:t>обучения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06867"/>
              </p:ext>
            </p:extLst>
          </p:nvPr>
        </p:nvGraphicFramePr>
        <p:xfrm>
          <a:off x="179512" y="2348880"/>
          <a:ext cx="8786874" cy="2514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2661043"/>
                <a:gridCol w="1458953"/>
                <a:gridCol w="1525269"/>
                <a:gridCol w="1989481"/>
              </a:tblGrid>
              <a:tr h="9516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Направление подготовки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Контрольные цифры приема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Стоимость обучения, тыс. руб.</a:t>
                      </a:r>
                      <a:endParaRPr lang="ru-RU" sz="2000" dirty="0"/>
                    </a:p>
                  </a:txBody>
                  <a:tcPr/>
                </a:tc>
              </a:tr>
              <a:tr h="7544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бюджет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контракт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7544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27.04.04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Управление в технических системах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541"/>
            <a:ext cx="9144000" cy="70674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Порядок зачисления в магистратуру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093" y="1714488"/>
            <a:ext cx="4780947" cy="29289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 В приемную комиссию подаются следующие документы: </a:t>
            </a:r>
          </a:p>
          <a:p>
            <a:pPr algn="just">
              <a:spcBef>
                <a:spcPts val="0"/>
              </a:spcBef>
            </a:pPr>
            <a:endParaRPr lang="ru-RU" b="1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1. Диплом бакалавра/специалиста (оригинал)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2. Копия паспорта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3. Заявление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4. 2 фотографии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5. Заявление о</a:t>
            </a:r>
            <a:r>
              <a:rPr lang="ru-RU" dirty="0" smtClean="0">
                <a:solidFill>
                  <a:schemeClr val="tx1"/>
                </a:solidFill>
              </a:rPr>
              <a:t> согласии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зачисление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8797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Перечень вопросов для вступительных испытаний </a:t>
            </a:r>
            <a:r>
              <a:rPr lang="ru-RU" dirty="0" smtClean="0"/>
              <a:t>размещен </a:t>
            </a:r>
            <a:r>
              <a:rPr lang="ru-RU" dirty="0" smtClean="0"/>
              <a:t>на </a:t>
            </a:r>
            <a:r>
              <a:rPr lang="ru-RU" dirty="0" smtClean="0"/>
              <a:t>сайте ГУАП в </a:t>
            </a:r>
            <a:r>
              <a:rPr lang="ru-RU" dirty="0"/>
              <a:t>разделе Центр организационно-методического обеспечения магистерской </a:t>
            </a:r>
            <a:r>
              <a:rPr lang="ru-RU" dirty="0" smtClean="0"/>
              <a:t>подготовки </a:t>
            </a:r>
            <a:r>
              <a:rPr lang="en-US" dirty="0" smtClean="0"/>
              <a:t>http</a:t>
            </a:r>
            <a:r>
              <a:rPr lang="en-US" dirty="0"/>
              <a:t>://magistr.guap.ru</a:t>
            </a:r>
            <a:r>
              <a:rPr lang="en-US" dirty="0" smtClean="0"/>
              <a:t>/</a:t>
            </a:r>
            <a:r>
              <a:rPr lang="ru-RU" dirty="0" smtClean="0"/>
              <a:t>.   </a:t>
            </a:r>
            <a:endParaRPr lang="ru-RU" dirty="0" smtClean="0"/>
          </a:p>
        </p:txBody>
      </p:sp>
      <p:pic>
        <p:nvPicPr>
          <p:cNvPr id="3074" name="Picture 2" descr="http://media.guap.ru/482/1012.jpg?s=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808" y="2046100"/>
            <a:ext cx="3977730" cy="2597345"/>
          </a:xfrm>
          <a:prstGeom prst="rect">
            <a:avLst/>
          </a:prstGeom>
          <a:noFill/>
        </p:spPr>
      </p:pic>
      <p:pic>
        <p:nvPicPr>
          <p:cNvPr id="6" name="Picture 13" descr="http://www.oreninform.ru/upload/iblock/8af/1374757452_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903943"/>
            <a:ext cx="2666372" cy="17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8326" y="4290253"/>
            <a:ext cx="5041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</a:t>
            </a:r>
            <a:r>
              <a:rPr lang="ru-RU" b="1" dirty="0" smtClean="0"/>
              <a:t>рок </a:t>
            </a:r>
            <a:r>
              <a:rPr lang="ru-RU" b="1" dirty="0" smtClean="0"/>
              <a:t>подачи документов </a:t>
            </a:r>
            <a:r>
              <a:rPr lang="ru-RU" b="1" dirty="0" smtClean="0"/>
              <a:t>- </a:t>
            </a:r>
            <a:r>
              <a:rPr lang="ru-RU" dirty="0" smtClean="0"/>
              <a:t>до </a:t>
            </a:r>
            <a:r>
              <a:rPr lang="ru-RU" dirty="0" smtClean="0"/>
              <a:t>11 августа 2016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Контактная информация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86430"/>
            <a:ext cx="8160972" cy="42308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Телефон/факс деканата: </a:t>
            </a:r>
            <a:r>
              <a:rPr lang="ru-RU" sz="2000" dirty="0" smtClean="0">
                <a:solidFill>
                  <a:schemeClr val="tx1"/>
                </a:solidFill>
              </a:rPr>
              <a:t>8 (812) </a:t>
            </a:r>
            <a:r>
              <a:rPr lang="ru-RU" sz="2000" dirty="0" smtClean="0">
                <a:solidFill>
                  <a:schemeClr val="tx1"/>
                </a:solidFill>
              </a:rPr>
              <a:t>494-70-30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</a:rPr>
              <a:t>e-</a:t>
            </a:r>
            <a:r>
              <a:rPr lang="ru-RU" sz="2000" b="1" dirty="0" err="1">
                <a:solidFill>
                  <a:schemeClr val="tx1"/>
                </a:solidFill>
              </a:rPr>
              <a:t>mail</a:t>
            </a:r>
            <a:r>
              <a:rPr lang="ru-RU" sz="2000" b="1" dirty="0">
                <a:solidFill>
                  <a:schemeClr val="tx1"/>
                </a:solidFill>
              </a:rPr>
              <a:t>: </a:t>
            </a:r>
            <a:r>
              <a:rPr lang="ru-RU" sz="2000" dirty="0">
                <a:solidFill>
                  <a:schemeClr val="tx1"/>
                </a:solidFill>
                <a:hlinkClick r:id="rId2"/>
              </a:rPr>
              <a:t>dept3@aanet.ru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Приёмная комиссия института: </a:t>
            </a:r>
            <a:r>
              <a:rPr lang="ru-RU" sz="2000" dirty="0" smtClean="0">
                <a:solidFill>
                  <a:schemeClr val="tx1"/>
                </a:solidFill>
              </a:rPr>
              <a:t>8 (963) 322-80-74 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Ответственная </a:t>
            </a:r>
            <a:r>
              <a:rPr lang="ru-RU" sz="2000" b="1" dirty="0" smtClean="0">
                <a:solidFill>
                  <a:schemeClr val="tx1"/>
                </a:solidFill>
              </a:rPr>
              <a:t>за </a:t>
            </a:r>
            <a:r>
              <a:rPr lang="ru-RU" sz="2000" b="1" dirty="0" smtClean="0">
                <a:solidFill>
                  <a:schemeClr val="tx1"/>
                </a:solidFill>
              </a:rPr>
              <a:t>приём </a:t>
            </a:r>
            <a:r>
              <a:rPr lang="ru-RU" sz="2000" b="1" dirty="0" smtClean="0">
                <a:solidFill>
                  <a:schemeClr val="tx1"/>
                </a:solidFill>
              </a:rPr>
              <a:t>документов: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Солёная </a:t>
            </a:r>
            <a:r>
              <a:rPr lang="ru-RU" sz="2000" dirty="0" smtClean="0">
                <a:solidFill>
                  <a:schemeClr val="tx1"/>
                </a:solidFill>
              </a:rPr>
              <a:t>Оксана </a:t>
            </a:r>
            <a:r>
              <a:rPr lang="ru-RU" sz="2000" dirty="0" err="1" smtClean="0">
                <a:solidFill>
                  <a:schemeClr val="tx1"/>
                </a:solidFill>
              </a:rPr>
              <a:t>Ярославовна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8 </a:t>
            </a:r>
            <a:r>
              <a:rPr lang="ru-RU" sz="2000" dirty="0">
                <a:solidFill>
                  <a:schemeClr val="tx1"/>
                </a:solidFill>
              </a:rPr>
              <a:t>(812) </a:t>
            </a:r>
            <a:r>
              <a:rPr lang="ru-RU" sz="2000" dirty="0" smtClean="0">
                <a:solidFill>
                  <a:schemeClr val="tx1"/>
                </a:solidFill>
              </a:rPr>
              <a:t>494-70-34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Почтовый </a:t>
            </a:r>
            <a:r>
              <a:rPr lang="ru-RU" sz="2000" b="1" dirty="0" smtClean="0">
                <a:solidFill>
                  <a:schemeClr val="tx1"/>
                </a:solidFill>
              </a:rPr>
              <a:t>адрес</a:t>
            </a:r>
            <a:r>
              <a:rPr lang="ru-RU" sz="2000" b="1" dirty="0" smtClean="0">
                <a:solidFill>
                  <a:schemeClr val="tx1"/>
                </a:solidFill>
              </a:rPr>
              <a:t>: </a:t>
            </a:r>
            <a:r>
              <a:rPr lang="ru-RU" sz="2000" dirty="0" smtClean="0">
                <a:solidFill>
                  <a:schemeClr val="tx1"/>
                </a:solidFill>
              </a:rPr>
              <a:t>ул. Большая Морская, д. 67, лит. А, Санкт-Петербург, 190000, Россия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Сайт</a:t>
            </a:r>
            <a:r>
              <a:rPr lang="ru-RU" sz="2000" b="1" dirty="0" smtClean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solidFill>
                  <a:schemeClr val="tx1"/>
                </a:solidFill>
              </a:rPr>
              <a:t>www.guap.ru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7140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Структура института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340973"/>
              </p:ext>
            </p:extLst>
          </p:nvPr>
        </p:nvGraphicFramePr>
        <p:xfrm>
          <a:off x="323528" y="1556792"/>
          <a:ext cx="8496944" cy="3077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7143"/>
                <a:gridCol w="3544031"/>
                <a:gridCol w="3295770"/>
              </a:tblGrid>
              <a:tr h="6700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Кафедры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Название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Заведующий</a:t>
                      </a:r>
                      <a:endParaRPr lang="ru-RU" sz="2000" dirty="0"/>
                    </a:p>
                  </a:txBody>
                  <a:tcPr anchor="ctr"/>
                </a:tc>
              </a:tr>
              <a:tr h="6700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Кафедра управления в технических системах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д.т.н., проф. </a:t>
                      </a:r>
                      <a:r>
                        <a:rPr lang="ru-RU" sz="2000" dirty="0" err="1" smtClean="0"/>
                        <a:t>Шишлаков</a:t>
                      </a:r>
                      <a:r>
                        <a:rPr lang="ru-RU" sz="2000" dirty="0" smtClean="0"/>
                        <a:t> В. Ф.</a:t>
                      </a:r>
                      <a:endParaRPr lang="ru-RU" sz="2000" dirty="0"/>
                    </a:p>
                  </a:txBody>
                  <a:tcPr anchor="ctr"/>
                </a:tc>
              </a:tr>
              <a:tr h="6700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Кафедра электромеханики и робототехники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д.т.н., проф. </a:t>
                      </a:r>
                      <a:r>
                        <a:rPr lang="ru-RU" sz="2000" dirty="0" err="1" smtClean="0"/>
                        <a:t>Ронжин</a:t>
                      </a:r>
                      <a:r>
                        <a:rPr lang="ru-RU" sz="2000" dirty="0" smtClean="0"/>
                        <a:t> А. Л.</a:t>
                      </a:r>
                      <a:endParaRPr lang="ru-RU" sz="2000" dirty="0"/>
                    </a:p>
                  </a:txBody>
                  <a:tcPr anchor="ctr"/>
                </a:tc>
              </a:tr>
              <a:tr h="6700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33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Кафедра программно-целевого управления в приборостроении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д.э.н</a:t>
                      </a:r>
                      <a:r>
                        <a:rPr lang="ru-RU" sz="2000" dirty="0" smtClean="0"/>
                        <a:t>., проф. </a:t>
                      </a:r>
                      <a:r>
                        <a:rPr lang="ru-RU" sz="2000" dirty="0" err="1" smtClean="0"/>
                        <a:t>Антохина</a:t>
                      </a:r>
                      <a:r>
                        <a:rPr lang="ru-RU" sz="2000" dirty="0" smtClean="0"/>
                        <a:t> Ю. А.</a:t>
                      </a:r>
                      <a:endParaRPr lang="ru-RU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p.vk.me/c621420/v621420944/bebc/_Ytczsn4U1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96" y="4049046"/>
            <a:ext cx="4180719" cy="27860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36"/>
          </a:xfrm>
        </p:spPr>
        <p:txBody>
          <a:bodyPr>
            <a:normAutofit/>
          </a:bodyPr>
          <a:lstStyle/>
          <a:p>
            <a:pPr lvl="0" algn="ctr"/>
            <a:r>
              <a:rPr lang="ru-RU" sz="3100" b="1" dirty="0" smtClean="0">
                <a:solidFill>
                  <a:schemeClr val="tx1"/>
                </a:solidFill>
              </a:rPr>
              <a:t>Научно-исследовательские </a:t>
            </a:r>
            <a:r>
              <a:rPr lang="ru-RU" sz="3100" b="1" dirty="0" smtClean="0">
                <a:solidFill>
                  <a:schemeClr val="tx1"/>
                </a:solidFill>
              </a:rPr>
              <a:t>лаборатории и </a:t>
            </a:r>
            <a:r>
              <a:rPr lang="ru-RU" sz="3100" b="1" dirty="0" smtClean="0">
                <a:solidFill>
                  <a:schemeClr val="tx1"/>
                </a:solidFill>
              </a:rPr>
              <a:t>центры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" y="668769"/>
            <a:ext cx="8812833" cy="28575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Лаборатория </a:t>
            </a: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интеллектуальных систем управления </a:t>
            </a: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базе ФГБУН института </a:t>
            </a: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 машиноведения </a:t>
            </a: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РАН;</a:t>
            </a:r>
            <a:endParaRPr lang="ru-RU" sz="19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Базовая кафедра </a:t>
            </a:r>
            <a:r>
              <a:rPr lang="ru-RU" sz="19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наноматериалов</a:t>
            </a: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электромеханических и электротехнических системах </a:t>
            </a: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институте </a:t>
            </a: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химии силикатов им. И.В. Гребенщикова </a:t>
            </a: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РАН;</a:t>
            </a:r>
            <a:endParaRPr lang="ru-RU" sz="19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Научно-образовательный центр </a:t>
            </a:r>
            <a:r>
              <a:rPr lang="ru-RU" sz="19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наноматериалов</a:t>
            </a: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сверхпроводимости;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Научно-исследовательская лаборатория проектирования и программирования робототехнических систем на базе института инновационных технологий в электромеханике и робототехнике ГУАП и лаборатории автономных робототехнических систем Санкт-Петербургского института информатики </a:t>
            </a: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автоматизации </a:t>
            </a: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</a:t>
            </a:r>
            <a:r>
              <a:rPr lang="ru-RU" sz="1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академии наук</a:t>
            </a:r>
            <a:r>
              <a:rPr lang="ru-RU" sz="195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ru-RU" sz="1950" dirty="0"/>
          </a:p>
        </p:txBody>
      </p:sp>
      <p:pic>
        <p:nvPicPr>
          <p:cNvPr id="1026" name="Picture 2" descr="https://pp.vk.me/c618226/v618226382/1f168/Ee783nDss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456384" cy="319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2852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Магистратура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12229"/>
              </p:ext>
            </p:extLst>
          </p:nvPr>
        </p:nvGraphicFramePr>
        <p:xfrm>
          <a:off x="844317" y="1484784"/>
          <a:ext cx="7643865" cy="3588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5681"/>
                <a:gridCol w="3280229"/>
                <a:gridCol w="2547955"/>
              </a:tblGrid>
              <a:tr h="4082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Код подготовки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Направление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Профиль</a:t>
                      </a:r>
                      <a:endParaRPr lang="ru-RU" sz="1800" dirty="0"/>
                    </a:p>
                  </a:txBody>
                  <a:tcPr/>
                </a:tc>
              </a:tr>
              <a:tr h="408219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13.04.02</a:t>
                      </a:r>
                      <a:endParaRPr lang="ru-RU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Электроэнергетика и электротехника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«Электромеханика»</a:t>
                      </a:r>
                      <a:endParaRPr lang="ru-RU" sz="1800" dirty="0"/>
                    </a:p>
                  </a:txBody>
                  <a:tcPr/>
                </a:tc>
              </a:tr>
              <a:tr h="5541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«Менеджмент</a:t>
                      </a:r>
                      <a:r>
                        <a:rPr lang="ru-RU" sz="1800" baseline="0" dirty="0" smtClean="0"/>
                        <a:t> в электроэнергетике»</a:t>
                      </a:r>
                      <a:endParaRPr lang="ru-RU" sz="1800" dirty="0"/>
                    </a:p>
                  </a:txBody>
                  <a:tcPr/>
                </a:tc>
              </a:tr>
              <a:tr h="1266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15.04.06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Мехатроника</a:t>
                      </a:r>
                      <a:r>
                        <a:rPr lang="ru-RU" sz="1800" dirty="0" smtClean="0"/>
                        <a:t> и </a:t>
                      </a:r>
                      <a:r>
                        <a:rPr lang="ru-RU" sz="1800" dirty="0" smtClean="0"/>
                        <a:t>робототехника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«Компьютерные технологии управления в </a:t>
                      </a:r>
                      <a:r>
                        <a:rPr lang="ru-RU" sz="1800" dirty="0" err="1" smtClean="0"/>
                        <a:t>мехатронике</a:t>
                      </a:r>
                      <a:r>
                        <a:rPr lang="ru-RU" sz="1800" dirty="0" smtClean="0"/>
                        <a:t> и робототехнике»</a:t>
                      </a:r>
                      <a:endParaRPr lang="ru-RU" sz="1800" dirty="0"/>
                    </a:p>
                  </a:txBody>
                  <a:tcPr/>
                </a:tc>
              </a:tr>
              <a:tr h="8648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27.04.04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Управление</a:t>
                      </a:r>
                      <a:r>
                        <a:rPr lang="ru-RU" sz="1800" baseline="0" dirty="0" smtClean="0"/>
                        <a:t> в технических системах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«Управление в технических системах»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</a:rPr>
              <a:t>Направление «Электроэнергетика и электротехника»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6819" y="4279172"/>
            <a:ext cx="4813653" cy="2369356"/>
          </a:xfrm>
        </p:spPr>
        <p:txBody>
          <a:bodyPr>
            <a:noAutofit/>
          </a:bodyPr>
          <a:lstStyle/>
          <a:p>
            <a:endParaRPr lang="ru-RU" sz="1700" b="1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700" b="1" i="1" dirty="0" smtClean="0">
                <a:solidFill>
                  <a:schemeClr val="tx1"/>
                </a:solidFill>
              </a:rPr>
              <a:t>Профиль подготовки – «Менеджмент в электроэнергетике»</a:t>
            </a: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r>
              <a:rPr lang="ru-RU" sz="1700" b="0" dirty="0" err="1" smtClean="0">
                <a:solidFill>
                  <a:schemeClr val="tx1"/>
                </a:solidFill>
              </a:rPr>
              <a:t>Энергоменеджмент</a:t>
            </a:r>
            <a:r>
              <a:rPr lang="ru-RU" sz="1700" b="0" dirty="0" smtClean="0">
                <a:solidFill>
                  <a:schemeClr val="tx1"/>
                </a:solidFill>
              </a:rPr>
              <a:t> представляет собой грамотное, гибкое и научно обоснованное управление энергетическими ресурсами </a:t>
            </a:r>
            <a:r>
              <a:rPr lang="ru-RU" sz="1700" b="0" dirty="0" smtClean="0">
                <a:solidFill>
                  <a:schemeClr val="tx1"/>
                </a:solidFill>
              </a:rPr>
              <a:t>производства, </a:t>
            </a:r>
            <a:r>
              <a:rPr lang="ru-RU" sz="1700" b="0" dirty="0" smtClean="0">
                <a:solidFill>
                  <a:schemeClr val="tx1"/>
                </a:solidFill>
              </a:rPr>
              <a:t>начиная с уровня цеха и заканчивая предприятием, концерном, отраслью. </a:t>
            </a:r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/>
          </a:p>
        </p:txBody>
      </p:sp>
      <p:pic>
        <p:nvPicPr>
          <p:cNvPr id="9218" name="Picture 2" descr="https://pp.vk.me/c622216/v622216405/4303d/33avlVfahxs.jpg"/>
          <p:cNvPicPr>
            <a:picLocks noChangeAspect="1" noChangeArrowheads="1"/>
          </p:cNvPicPr>
          <p:nvPr/>
        </p:nvPicPr>
        <p:blipFill rotWithShape="1">
          <a:blip r:embed="rId2" cstate="print"/>
          <a:srcRect t="9758"/>
          <a:stretch/>
        </p:blipFill>
        <p:spPr bwMode="auto">
          <a:xfrm>
            <a:off x="209213" y="4430801"/>
            <a:ext cx="3711891" cy="22725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906794"/>
            <a:ext cx="691276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/>
              <a:t>Профиль подготовки – «Электромеханика»</a:t>
            </a:r>
          </a:p>
          <a:p>
            <a:endParaRPr lang="ru-RU" sz="800" dirty="0" smtClean="0"/>
          </a:p>
          <a:p>
            <a:pPr algn="just"/>
            <a:r>
              <a:rPr lang="ru-RU" sz="1700" dirty="0" smtClean="0"/>
              <a:t>Направление базируется на сочетании фундаментальных знаний в области электромеханики, электротехники, энергетики, а также информационных технологий с использованием </a:t>
            </a:r>
            <a:r>
              <a:rPr lang="ru-RU" sz="1700" dirty="0" smtClean="0"/>
              <a:t>современного оборудования, </a:t>
            </a:r>
            <a:r>
              <a:rPr lang="ru-RU" sz="1700" dirty="0" smtClean="0"/>
              <a:t>программного обеспечения и средств связи.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66" y="941899"/>
            <a:ext cx="1663210" cy="1439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2533322"/>
            <a:ext cx="6120680" cy="174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</a:rPr>
              <a:t>Направление «</a:t>
            </a:r>
            <a:r>
              <a:rPr lang="ru-RU" sz="3100" b="1" dirty="0" err="1" smtClean="0">
                <a:solidFill>
                  <a:schemeClr val="tx1"/>
                </a:solidFill>
              </a:rPr>
              <a:t>Мехатроника</a:t>
            </a:r>
            <a:r>
              <a:rPr lang="ru-RU" sz="3100" b="1" dirty="0" smtClean="0">
                <a:solidFill>
                  <a:schemeClr val="tx1"/>
                </a:solidFill>
              </a:rPr>
              <a:t> и робототехника»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5357818" cy="407196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b="1" i="1" dirty="0" smtClean="0">
                <a:solidFill>
                  <a:schemeClr val="tx1"/>
                </a:solidFill>
              </a:rPr>
              <a:t>Профиль подготовки – «Компьютерные технологии управления в </a:t>
            </a:r>
            <a:r>
              <a:rPr lang="ru-RU" b="1" i="1" dirty="0" err="1" smtClean="0">
                <a:solidFill>
                  <a:schemeClr val="tx1"/>
                </a:solidFill>
              </a:rPr>
              <a:t>мехатронике</a:t>
            </a:r>
            <a:r>
              <a:rPr lang="ru-RU" b="1" i="1" dirty="0" smtClean="0">
                <a:solidFill>
                  <a:schemeClr val="tx1"/>
                </a:solidFill>
              </a:rPr>
              <a:t> и робототехнике»</a:t>
            </a:r>
          </a:p>
          <a:p>
            <a:pPr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</a:rPr>
              <a:t>Направление базируется на изучении новейших информационных технологий в проектировании </a:t>
            </a:r>
            <a:r>
              <a:rPr lang="ru-RU" b="0" dirty="0" err="1" smtClean="0">
                <a:solidFill>
                  <a:schemeClr val="tx1"/>
                </a:solidFill>
              </a:rPr>
              <a:t>мехатронных</a:t>
            </a:r>
            <a:r>
              <a:rPr lang="ru-RU" b="0" dirty="0" smtClean="0">
                <a:solidFill>
                  <a:schemeClr val="tx1"/>
                </a:solidFill>
              </a:rPr>
              <a:t> робототехнических систем и комплексов, основ компьютерного моделирования технологических процессов и виртуального </a:t>
            </a:r>
            <a:r>
              <a:rPr lang="ru-RU" b="0" dirty="0" err="1" smtClean="0">
                <a:solidFill>
                  <a:schemeClr val="tx1"/>
                </a:solidFill>
              </a:rPr>
              <a:t>прототипирования</a:t>
            </a:r>
            <a:r>
              <a:rPr lang="ru-RU" b="0" dirty="0" smtClean="0">
                <a:solidFill>
                  <a:schemeClr val="tx1"/>
                </a:solidFill>
              </a:rPr>
              <a:t>, создании специальной техники, в том числе </a:t>
            </a:r>
            <a:r>
              <a:rPr lang="ru-RU" b="0" dirty="0" err="1" smtClean="0">
                <a:solidFill>
                  <a:schemeClr val="tx1"/>
                </a:solidFill>
              </a:rPr>
              <a:t>мехатронных</a:t>
            </a:r>
            <a:r>
              <a:rPr lang="ru-RU" b="0" dirty="0" smtClean="0">
                <a:solidFill>
                  <a:schemeClr val="tx1"/>
                </a:solidFill>
              </a:rPr>
              <a:t> модулей и роботизированных устройств. 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29" y="1249878"/>
            <a:ext cx="3167694" cy="2111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3"/>
          <a:stretch/>
        </p:blipFill>
        <p:spPr>
          <a:xfrm>
            <a:off x="5334239" y="4187861"/>
            <a:ext cx="3654232" cy="2490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86479"/>
            <a:ext cx="3738047" cy="2492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0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sz="3100" b="1" dirty="0" smtClean="0">
                <a:solidFill>
                  <a:schemeClr val="tx1"/>
                </a:solidFill>
              </a:rPr>
              <a:t>Направление «Управление в технических системах»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497" y="908720"/>
            <a:ext cx="5235077" cy="3429024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Профиль подготовки – «Управление </a:t>
            </a:r>
            <a:r>
              <a:rPr lang="ru-RU" b="1" i="1" dirty="0" smtClean="0">
                <a:solidFill>
                  <a:schemeClr val="tx1"/>
                </a:solidFill>
              </a:rPr>
              <a:t>в </a:t>
            </a:r>
            <a:r>
              <a:rPr lang="ru-RU" b="1" i="1" dirty="0" smtClean="0">
                <a:solidFill>
                  <a:schemeClr val="tx1"/>
                </a:solidFill>
              </a:rPr>
              <a:t>технических системах»</a:t>
            </a: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r>
              <a:rPr lang="ru-RU" b="0" dirty="0" smtClean="0">
                <a:solidFill>
                  <a:schemeClr val="tx1"/>
                </a:solidFill>
              </a:rPr>
              <a:t>Направление подготовки носит ярко выраженный межотраслевой характер, поскольку кибернетический подход позволяет рассматривать различные по физической природе процессы с единых позиций. Выпускники </a:t>
            </a:r>
            <a:r>
              <a:rPr lang="ru-RU" b="0" dirty="0" smtClean="0">
                <a:solidFill>
                  <a:schemeClr val="tx1"/>
                </a:solidFill>
              </a:rPr>
              <a:t>умеют </a:t>
            </a:r>
            <a:r>
              <a:rPr lang="ru-RU" b="0" dirty="0" smtClean="0">
                <a:solidFill>
                  <a:schemeClr val="tx1"/>
                </a:solidFill>
              </a:rPr>
              <a:t>создавать и эксплуатировать системы автоматического управления в авиации, космонавтике и других технических областях.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80267"/>
            <a:ext cx="3024336" cy="2534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89" y="986250"/>
            <a:ext cx="2966197" cy="3129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59630"/>
            <a:ext cx="3115056" cy="200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29062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dirty="0" smtClean="0"/>
              <a:t>Научно-исследовательская</a:t>
            </a:r>
            <a:br>
              <a:rPr lang="ru-RU" sz="4000" b="1" dirty="0" smtClean="0"/>
            </a:br>
            <a:r>
              <a:rPr lang="ru-RU" sz="4000" b="1" dirty="0" smtClean="0"/>
              <a:t> деятельность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200" dirty="0" smtClean="0">
                <a:latin typeface="+mn-lt"/>
              </a:rPr>
              <a:t>Научно-исследовательская деятельность студентов включает в себя весь спектр направлений научных работ, проводимых институтом, от проектирования отдельных элементов и устройств, исследования технологий создания электромеханического оборудования, решения вопросов диагностики и разработки прикладного программного обеспечения, до построения сложных систем и комплексов, различных по своему функциональному назначению.</a:t>
            </a:r>
            <a:endParaRPr lang="ru-RU" sz="22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933056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Ежегодно </a:t>
            </a:r>
            <a:r>
              <a:rPr lang="ru-RU" sz="2000" dirty="0"/>
              <a:t>в рамках </a:t>
            </a:r>
            <a:r>
              <a:rPr lang="ru-RU" sz="2000" dirty="0" smtClean="0"/>
              <a:t>МСНК </a:t>
            </a:r>
            <a:r>
              <a:rPr lang="ru-RU" sz="2000" dirty="0"/>
              <a:t>ГУАП </a:t>
            </a:r>
            <a:r>
              <a:rPr lang="ru-RU" sz="2000" dirty="0" smtClean="0"/>
              <a:t>в институте №</a:t>
            </a:r>
            <a:r>
              <a:rPr lang="ru-RU" sz="2000" dirty="0"/>
              <a:t> </a:t>
            </a:r>
            <a:r>
              <a:rPr lang="ru-RU" sz="2000" dirty="0" smtClean="0"/>
              <a:t>3 проводится научно-техническая конференция </a:t>
            </a:r>
            <a:r>
              <a:rPr lang="ru-RU" sz="2000" dirty="0"/>
              <a:t>«</a:t>
            </a:r>
            <a:r>
              <a:rPr lang="ru-RU" sz="2000" dirty="0" err="1"/>
              <a:t>Завалишинские</a:t>
            </a:r>
            <a:r>
              <a:rPr lang="ru-RU" sz="2000" dirty="0"/>
              <a:t> чтения</a:t>
            </a:r>
            <a:r>
              <a:rPr lang="ru-RU" sz="2000" dirty="0" smtClean="0"/>
              <a:t>», по результатам которой издается </a:t>
            </a:r>
            <a:r>
              <a:rPr lang="ru-RU" sz="2000" dirty="0"/>
              <a:t>сборник </a:t>
            </a:r>
            <a:r>
              <a:rPr lang="ru-RU" sz="2000" dirty="0" smtClean="0"/>
              <a:t>докладов</a:t>
            </a:r>
          </a:p>
          <a:p>
            <a:pPr algn="just"/>
            <a:r>
              <a:rPr lang="en-US" sz="2000" dirty="0" smtClean="0"/>
              <a:t>ISBN 978-5-8088-1054-9.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076" name="Picture 4" descr="http://media.guap.ru/166/001.jpg?s=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818902" cy="28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Международное сотрудничество</a:t>
            </a:r>
          </a:p>
          <a:p>
            <a:pPr algn="just"/>
            <a:endParaRPr lang="ru-RU" dirty="0">
              <a:latin typeface="Verdana" panose="020B0604030504040204" pitchFamily="34" charset="0"/>
            </a:endParaRPr>
          </a:p>
          <a:p>
            <a:pPr algn="just"/>
            <a:r>
              <a:rPr lang="ru-RU" dirty="0" smtClean="0">
                <a:latin typeface="Verdana" panose="020B0604030504040204" pitchFamily="34" charset="0"/>
              </a:rPr>
              <a:t>Студенты института в </a:t>
            </a:r>
            <a:r>
              <a:rPr lang="ru-RU" dirty="0">
                <a:latin typeface="Verdana" panose="020B0604030504040204" pitchFamily="34" charset="0"/>
              </a:rPr>
              <a:t>рамках магистерской программы международного обмена студентами </a:t>
            </a:r>
            <a:r>
              <a:rPr lang="ru-RU" dirty="0" smtClean="0">
                <a:latin typeface="Verdana" panose="020B0604030504040204" pitchFamily="34" charset="0"/>
              </a:rPr>
              <a:t>проходят </a:t>
            </a:r>
            <a:r>
              <a:rPr lang="ru-RU" dirty="0">
                <a:latin typeface="Verdana" panose="020B0604030504040204" pitchFamily="34" charset="0"/>
              </a:rPr>
              <a:t>обучение в зарубежных университетах-партнерах в </a:t>
            </a:r>
            <a:r>
              <a:rPr lang="ru-RU" dirty="0" smtClean="0">
                <a:latin typeface="Verdana" panose="020B0604030504040204" pitchFamily="34" charset="0"/>
              </a:rPr>
              <a:t>КНР - Пекинском аэрокосмическом университете, Нанкинском университете </a:t>
            </a:r>
            <a:r>
              <a:rPr lang="ru-RU" dirty="0">
                <a:latin typeface="Verdana" panose="020B0604030504040204" pitchFamily="34" charset="0"/>
              </a:rPr>
              <a:t>аэронавтики и </a:t>
            </a:r>
            <a:r>
              <a:rPr lang="ru-RU" dirty="0" smtClean="0">
                <a:latin typeface="Verdana" panose="020B0604030504040204" pitchFamily="34" charset="0"/>
              </a:rPr>
              <a:t>космонавтики.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5992"/>
            <a:ext cx="3383868" cy="2255912"/>
          </a:xfrm>
          <a:prstGeom prst="rect">
            <a:avLst/>
          </a:prstGeom>
        </p:spPr>
      </p:pic>
      <p:pic>
        <p:nvPicPr>
          <p:cNvPr id="2050" name="Picture 2" descr="http://media.guap.ru/212/005.jpg?s=l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/>
          <a:stretch/>
        </p:blipFill>
        <p:spPr bwMode="auto">
          <a:xfrm>
            <a:off x="3275855" y="3356992"/>
            <a:ext cx="3240709" cy="24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/>
          <a:stretch/>
        </p:blipFill>
        <p:spPr>
          <a:xfrm>
            <a:off x="6300192" y="2724077"/>
            <a:ext cx="2520280" cy="21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608</Words>
  <Application>Microsoft Office PowerPoint</Application>
  <PresentationFormat>Экран (4:3)</PresentationFormat>
  <Paragraphs>121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Тема Office</vt:lpstr>
      <vt:lpstr>Санкт-Петербургский государственный университет  аэрокосмического приборостроения</vt:lpstr>
      <vt:lpstr>Структура института</vt:lpstr>
      <vt:lpstr>Научно-исследовательские лаборатории и центры </vt:lpstr>
      <vt:lpstr>Магистратура</vt:lpstr>
      <vt:lpstr>Направление «Электроэнергетика и электротехника» </vt:lpstr>
      <vt:lpstr>Направление «Мехатроника и робототехника» </vt:lpstr>
      <vt:lpstr> Направление «Управление в технических системах» </vt:lpstr>
      <vt:lpstr>Научно-исследовательская  деятельность  Научно-исследовательская деятельность студентов включает в себя весь спектр направлений научных работ, проводимых институтом, от проектирования отдельных элементов и устройств, исследования технологий создания электромеханического оборудования, решения вопросов диагностики и разработки прикладного программного обеспечения, до построения сложных систем и комплексов, различных по своему функциональному назначению.</vt:lpstr>
      <vt:lpstr>Презентация PowerPoint</vt:lpstr>
      <vt:lpstr>Формы и сроки обучения</vt:lpstr>
      <vt:lpstr>Презентация PowerPoint</vt:lpstr>
      <vt:lpstr>Контрольные цифры приема в магистратуру  на 2016/2017 уч. год на заочную форму обучения </vt:lpstr>
      <vt:lpstr>Порядок зачисления в магистратуру 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государственный университет аэрокосмического приборостроения</dc:title>
  <dc:creator>RePack by SPecialiST</dc:creator>
  <cp:lastModifiedBy>Сергей Соленый</cp:lastModifiedBy>
  <cp:revision>50</cp:revision>
  <dcterms:created xsi:type="dcterms:W3CDTF">2016-06-29T19:45:23Z</dcterms:created>
  <dcterms:modified xsi:type="dcterms:W3CDTF">2016-07-06T00:07:06Z</dcterms:modified>
</cp:coreProperties>
</file>