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jpeg"/>
  <Override PartName="/ppt/media/image14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56" r:id="rId2"/>
    <p:sldId id="279" r:id="rId3"/>
    <p:sldId id="278" r:id="rId4"/>
    <p:sldId id="257" r:id="rId5"/>
    <p:sldId id="263" r:id="rId6"/>
    <p:sldId id="258" r:id="rId7"/>
    <p:sldId id="277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5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25C"/>
    <a:srgbClr val="15B012"/>
    <a:srgbClr val="40BA21"/>
    <a:srgbClr val="12152A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0" y="67"/>
      </p:cViewPr>
      <p:guideLst>
        <p:guide orient="horz" pos="595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D5654-8295-4AFC-A03D-02FA40A6C845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EA118-46AE-4F4C-B873-9CDB2CC33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5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EA118-46AE-4F4C-B873-9CDB2CC33B7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08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EA118-46AE-4F4C-B873-9CDB2CC33B7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79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EA118-46AE-4F4C-B873-9CDB2CC33B7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59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EA118-46AE-4F4C-B873-9CDB2CC33B7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10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EA118-46AE-4F4C-B873-9CDB2CC33B7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1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EA118-46AE-4F4C-B873-9CDB2CC33B7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EA118-46AE-4F4C-B873-9CDB2CC33B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0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EA118-46AE-4F4C-B873-9CDB2CC33B7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3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EA118-46AE-4F4C-B873-9CDB2CC33B7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2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EA118-46AE-4F4C-B873-9CDB2CC33B7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06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EA118-46AE-4F4C-B873-9CDB2CC33B7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3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EA118-46AE-4F4C-B873-9CDB2CC33B7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5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EA118-46AE-4F4C-B873-9CDB2CC33B7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00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EA118-46AE-4F4C-B873-9CDB2CC33B7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0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FE61F-5766-BB6B-7795-7BA38C818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4EEC62-A2B8-559F-5333-A984D1A13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55D6D-A9B1-36A4-A8AF-6BB41153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7022-50E0-4795-9A1D-4DF8B6C6E7CA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3C3E78-77FC-CCD1-57D6-EA38099E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DC11C-6A1A-C893-E8E0-36D3F620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D692F-A689-0BAB-FF2B-6D8FDA01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99B755-927F-BF1D-CF78-C6AD51FF1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8E56D2-96CC-D6A5-54ED-C1B63AFF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F324-36A1-461D-BE80-B0807DEC04A0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C7CE9-0FA8-D8CB-9861-9097FB44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51181-7845-789C-C3A8-777BBE3D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6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7B16B7-FA9E-C444-1646-6D7CDF832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31B4B9-CCC6-11E7-FC29-4BEF314BC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FDB007-66D6-4A09-333B-61650737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E512-7B1B-4643-A5C2-F7710E9EF76D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7B31A-6348-742A-3FFB-2361293D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5F6F1-679A-3283-E0E3-3C76E3CA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6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E339F-8643-9139-445D-0FA67355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A248A-52B9-2E19-E471-3EC9710EB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36324-84C7-138D-7C91-EB4A8E08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C0E4-7C8C-4DC3-961F-FFF94E78F10D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5A4C44-5212-A038-792D-71BFC8F4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5B11A5-49A9-6153-9F2E-0B880B01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7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85829-D6AE-0156-C255-181DEE62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A914C3-C1C0-3BCB-2536-E3200AD9D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89CBFC-B781-7D46-9081-C7048981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4B3B-CB5D-490F-94AC-9345BF8AA6D2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9304FA-4A4E-3885-76E9-8B2AAC01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B1B153-27BB-6753-3794-767E1177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3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3C046-F1BE-5947-50BB-282D16C7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783871-C398-6E0D-58B6-F9D871F03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88D7FA-EDA6-05F3-1096-66EA91926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09DA49-E0E2-67CE-F157-D4341673A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FFA6-3B25-42FF-929C-488863352980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FFB19A-FF96-4104-C443-4292E73A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3E9BC5-78AA-1A23-413C-2CF71F61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5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E0333-5014-7DEF-6396-4034200F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4D92CC-CB95-5402-C3AA-096C54619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9B79B0-640C-7805-7818-47442CE0C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318B51-C2BE-2A33-C3B6-3B127A9AC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3A8E72-0D87-CDD2-CABD-D3EC1FDB3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C85EAB-FD2B-B75E-F4D9-908E1701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E52F-D5A4-4F50-B288-E589BF4AB6D1}" type="datetime1">
              <a:rPr lang="ru-RU" smtClean="0"/>
              <a:t>28.06.2022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91D976-9AF9-3D6A-46E7-97765C16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3E7B28-1F37-2200-8D33-ABF1C95B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2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08984-EAED-F3F0-0FCB-630458B6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261F22-D74D-8DF1-2BDB-9A3ED911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E8C3-C5F6-4EC8-82FA-F87C4DEAF83A}" type="datetime1">
              <a:rPr lang="ru-RU" smtClean="0"/>
              <a:t>28.06.2022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BFCA15-2720-F710-D8B0-D8C8A8BE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BC5747-77F0-DB17-52D3-46710A81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6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A35469-0B2A-DEAD-4CAA-6CDF46E9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84BC-1932-4023-96D8-DF19C76BC27C}" type="datetime1">
              <a:rPr lang="ru-RU" smtClean="0"/>
              <a:t>28.06.2022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830D64-8E69-365A-DF76-882C8C3D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D29387-24D7-FB6B-87E7-FD661563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7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9CD7F-B90A-282E-B844-00E6E1B2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F5D1A6-FE8D-BF5E-2FCE-73F88A152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CDB63-4DC6-8C67-F448-170419C5B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ABA4A-DC02-4A28-E6D6-3E5060D3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CD03-98B0-4DFE-B486-21178C52D0C1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D0B699-1901-4371-59B2-884DDF9A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2BD05E-22CF-6E2C-6914-0B6EF7D6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0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09328-BC1E-D3E8-74A9-AE9B9735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0F8D35-0600-A0D3-517E-E660CD1FF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5D5DB-E76E-6427-CF77-CD62546E6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09BDC6-8854-F0CD-85F5-24722426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0F79-C7AA-4FF5-97B8-DD4645DCFDBB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90DE5E-9115-8516-D474-F132F30B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12827C-EE96-1E13-CC9C-538BE3A3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ECEE-6A18-46D0-9A9B-D896EEC1D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0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8591B-2F4C-AF46-7763-144185056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AB11CF-27C5-3E50-4DA4-04D4FDF9F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823F2-C907-BAD0-5B99-3165E1DF6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65A9-D1D6-4234-8886-497C17F27643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5BE82-E980-7254-BA35-813D7ED74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16EE09-394C-D9A5-2D85-4DED82CAD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ECEE-6A18-46D0-9A9B-D896EEC1D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3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F5638E-53C7-125C-0D2D-07991604F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2FF8B-F687-4201-96DE-9A19E99061BD}"/>
              </a:ext>
            </a:extLst>
          </p:cNvPr>
          <p:cNvSpPr txBox="1"/>
          <p:nvPr/>
        </p:nvSpPr>
        <p:spPr>
          <a:xfrm>
            <a:off x="731837" y="2585047"/>
            <a:ext cx="46910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«Особенности проектирования и сборки программ ДПО в ответ на вызовы экономики»</a:t>
            </a:r>
            <a:endParaRPr lang="ru-RU" sz="3000" b="1" dirty="0">
              <a:solidFill>
                <a:srgbClr val="DF125C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163A7-1DB2-4890-B79B-3B214B3AA86E}"/>
              </a:ext>
            </a:extLst>
          </p:cNvPr>
          <p:cNvSpPr txBox="1"/>
          <p:nvPr/>
        </p:nvSpPr>
        <p:spPr>
          <a:xfrm>
            <a:off x="771602" y="5704405"/>
            <a:ext cx="536134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40BA21"/>
                </a:solidFill>
                <a:latin typeface="IBM Plex Sans SemiBold" panose="020B0703050203000203" pitchFamily="34" charset="0"/>
              </a:rPr>
              <a:t>Александра Михайловна Мельниченко</a:t>
            </a:r>
          </a:p>
          <a:p>
            <a:r>
              <a:rPr lang="ru-RU" sz="1400" dirty="0" smtClean="0">
                <a:solidFill>
                  <a:srgbClr val="40BA21"/>
                </a:solidFill>
                <a:latin typeface="IBM Plex Sans SemiBold" panose="020B0703050203000203" pitchFamily="34" charset="0"/>
              </a:rPr>
              <a:t>Декан ФДПО ГУАП, доктор экономических наук, доцент</a:t>
            </a:r>
            <a:endParaRPr lang="ru-RU" sz="1400" dirty="0">
              <a:solidFill>
                <a:srgbClr val="40BA21"/>
              </a:solidFill>
              <a:latin typeface="IBM Plex Sans SemiBold" panose="020B0703050203000203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D6A3D19-0C97-28B5-2210-C58BBEC8F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" y="705025"/>
            <a:ext cx="2062162" cy="960864"/>
          </a:xfrm>
          <a:prstGeom prst="rect">
            <a:avLst/>
          </a:prstGeom>
        </p:spPr>
      </p:pic>
      <p:pic>
        <p:nvPicPr>
          <p:cNvPr id="7" name="Рисунок 6" descr="белое лог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2276" y="712751"/>
            <a:ext cx="2376549" cy="4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0676A-6ED8-75B2-88EE-41E8657A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7" y="215900"/>
            <a:ext cx="8159317" cy="8509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Инженер по тестированию</a:t>
            </a:r>
            <a:endParaRPr lang="ru-RU" b="1" dirty="0">
              <a:solidFill>
                <a:srgbClr val="DF125C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536" y="1631936"/>
            <a:ext cx="6065479" cy="19408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Целью реализации </a:t>
            </a:r>
            <a:r>
              <a:rPr lang="ru-RU" dirty="0" smtClean="0"/>
              <a:t>ДПП ПП является </a:t>
            </a:r>
            <a:r>
              <a:rPr lang="ru-RU" dirty="0"/>
              <a:t>приобретение системных знаний  для выполнения нового вида профессиональной деятельности в сфере верификации и тестирования программного обеспечения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Слушатель, успешно освоивший обучение по данной программе, должен решать следующие профессиональные задачи в соответствии с видами профессиональной деятельности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1EEC54-61BB-BA94-1A01-E824D74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500" y="6182867"/>
            <a:ext cx="2743200" cy="365125"/>
          </a:xfrm>
        </p:spPr>
        <p:txBody>
          <a:bodyPr/>
          <a:lstStyle/>
          <a:p>
            <a:fld id="{CE4FECEE-6A18-46D0-9A9B-D896EEC1DC49}" type="slidenum">
              <a:rPr lang="ru-RU" smtClean="0"/>
              <a:t>10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6EC3F3-D4A8-D927-77A4-9B63954D8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3075"/>
            <a:ext cx="1526517" cy="15233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60B8A1-B5DF-CD19-7E3D-793A00858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8" y="6195492"/>
            <a:ext cx="348166" cy="348166"/>
          </a:xfrm>
          <a:prstGeom prst="rect">
            <a:avLst/>
          </a:prstGeom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7158182" y="5118214"/>
            <a:ext cx="4063352" cy="1247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Белая Татьяна Ивановна</a:t>
            </a:r>
            <a:endParaRPr lang="ru-RU" sz="2000" b="1" dirty="0" smtClean="0"/>
          </a:p>
          <a:p>
            <a:pPr algn="ctr"/>
            <a:r>
              <a:rPr lang="ru-RU" dirty="0"/>
              <a:t>кандидат технических наук, доцент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827540" y="3570514"/>
            <a:ext cx="5790076" cy="328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декомпозировать </a:t>
            </a:r>
            <a:r>
              <a:rPr lang="ru-RU" sz="1600" dirty="0"/>
              <a:t>требования с помощью диаграмм связей (</a:t>
            </a:r>
            <a:r>
              <a:rPr lang="ru-RU" sz="1600" dirty="0" err="1"/>
              <a:t>mindmap</a:t>
            </a:r>
            <a:r>
              <a:rPr lang="ru-RU" sz="1600" dirty="0"/>
              <a:t>), блок-схем, </a:t>
            </a:r>
            <a:r>
              <a:rPr lang="ru-RU" sz="1600" dirty="0" smtClean="0"/>
              <a:t>чек-листов;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работать </a:t>
            </a:r>
            <a:r>
              <a:rPr lang="ru-RU" sz="1600" dirty="0"/>
              <a:t>с API, в том числе освоите программы </a:t>
            </a:r>
            <a:r>
              <a:rPr lang="ru-RU" sz="1600" dirty="0" err="1"/>
              <a:t>Postman</a:t>
            </a:r>
            <a:r>
              <a:rPr lang="ru-RU" sz="1600" dirty="0"/>
              <a:t> и </a:t>
            </a:r>
            <a:r>
              <a:rPr lang="ru-RU" sz="1600" dirty="0" err="1" smtClean="0"/>
              <a:t>Charles</a:t>
            </a:r>
            <a:r>
              <a:rPr lang="ru-RU" sz="1600" dirty="0" smtClean="0"/>
              <a:t>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проводить </a:t>
            </a:r>
            <a:r>
              <a:rPr lang="ru-RU" sz="1600" dirty="0" err="1"/>
              <a:t>кроссбраузерное</a:t>
            </a:r>
            <a:r>
              <a:rPr lang="ru-RU" sz="1600" dirty="0"/>
              <a:t> тестирование </a:t>
            </a:r>
            <a:r>
              <a:rPr lang="ru-RU" sz="1600" dirty="0" smtClean="0"/>
              <a:t>веб-приложений;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применять </a:t>
            </a:r>
            <a:r>
              <a:rPr lang="ru-RU" sz="1600" dirty="0"/>
              <a:t>техники тест-дизайна «Выделение классов эквивалентности», «Анализ граничных значений», «Таблицы принятия решений», «</a:t>
            </a:r>
            <a:r>
              <a:rPr lang="ru-RU" sz="1600" dirty="0" err="1"/>
              <a:t>Pairwise</a:t>
            </a:r>
            <a:r>
              <a:rPr lang="ru-RU" sz="1600" dirty="0" smtClean="0"/>
              <a:t>»;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проводить </a:t>
            </a:r>
            <a:r>
              <a:rPr lang="ru-RU" sz="1600" dirty="0"/>
              <a:t>функциональное тестирование веб-приложений, мобильных приложений, </a:t>
            </a:r>
            <a:r>
              <a:rPr lang="ru-RU" sz="1600" dirty="0" smtClean="0"/>
              <a:t>API;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использовать </a:t>
            </a:r>
            <a:r>
              <a:rPr lang="ru-RU" sz="1600" dirty="0" err="1"/>
              <a:t>Android</a:t>
            </a:r>
            <a:r>
              <a:rPr lang="ru-RU" sz="1600" dirty="0"/>
              <a:t> </a:t>
            </a:r>
            <a:r>
              <a:rPr lang="ru-RU" sz="1600" dirty="0" err="1"/>
              <a:t>Studio</a:t>
            </a:r>
            <a:r>
              <a:rPr lang="ru-RU" sz="1600" dirty="0"/>
              <a:t> для функционального тестирования мобильных приложений на базе </a:t>
            </a:r>
            <a:r>
              <a:rPr lang="ru-RU" sz="1600" dirty="0" err="1" smtClean="0"/>
              <a:t>Android</a:t>
            </a:r>
            <a:r>
              <a:rPr lang="ru-RU" sz="1600" dirty="0" smtClean="0"/>
              <a:t>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читать </a:t>
            </a:r>
            <a:r>
              <a:rPr lang="ru-RU" sz="1600" dirty="0"/>
              <a:t>и оформлять данные в формате </a:t>
            </a:r>
            <a:r>
              <a:rPr lang="ru-RU" sz="1600" dirty="0" smtClean="0"/>
              <a:t>JSON;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подключаться </a:t>
            </a:r>
            <a:r>
              <a:rPr lang="ru-RU" sz="1600" dirty="0"/>
              <a:t>к удаленному серверу по </a:t>
            </a:r>
            <a:r>
              <a:rPr lang="ru-RU" sz="1600" dirty="0" err="1" smtClean="0"/>
              <a:t>ssh</a:t>
            </a:r>
            <a:r>
              <a:rPr lang="ru-RU" sz="1600" dirty="0"/>
              <a:t> </a:t>
            </a:r>
            <a:r>
              <a:rPr lang="ru-RU" sz="1600" dirty="0" smtClean="0"/>
              <a:t>и др.</a:t>
            </a:r>
          </a:p>
          <a:p>
            <a:pPr>
              <a:spcBef>
                <a:spcPts val="0"/>
              </a:spcBef>
            </a:pP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70" y="1463780"/>
            <a:ext cx="2630775" cy="32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3856" y="3341649"/>
            <a:ext cx="945615" cy="3173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7465" y="5171723"/>
            <a:ext cx="945615" cy="3173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3855" y="1258725"/>
            <a:ext cx="945615" cy="317378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1EEC54-61BB-BA94-1A01-E824D74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500" y="6182867"/>
            <a:ext cx="2743200" cy="365125"/>
          </a:xfrm>
        </p:spPr>
        <p:txBody>
          <a:bodyPr/>
          <a:lstStyle/>
          <a:p>
            <a:fld id="{CE4FECEE-6A18-46D0-9A9B-D896EEC1DC49}" type="slidenum">
              <a:rPr lang="ru-RU" smtClean="0"/>
              <a:t>11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6EC3F3-D4A8-D927-77A4-9B63954D82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3075"/>
            <a:ext cx="1526517" cy="15233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60B8A1-B5DF-CD19-7E3D-793A00858F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8" y="6195492"/>
            <a:ext cx="348166" cy="348166"/>
          </a:xfrm>
          <a:prstGeom prst="rect">
            <a:avLst/>
          </a:prstGeom>
        </p:spPr>
      </p:pic>
      <p:sp>
        <p:nvSpPr>
          <p:cNvPr id="14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6200000">
            <a:off x="-1662229" y="3704204"/>
            <a:ext cx="5122332" cy="44565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>
                    <a:lumMod val="95000"/>
                  </a:schemeClr>
                </a:solidFill>
              </a:rPr>
              <a:t>КОМПЕТЕНЦИИ</a:t>
            </a:r>
            <a:endParaRPr lang="ru-RU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1635901"/>
            <a:ext cx="9571382" cy="1715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Термины </a:t>
            </a:r>
            <a:r>
              <a:rPr lang="ru-RU" sz="1600" dirty="0"/>
              <a:t>и понятия, общеупотребимые в профессии и необходимые для понимания задач по функциональному тестированию; </a:t>
            </a:r>
            <a:endParaRPr lang="ru-RU" sz="1600" dirty="0" smtClean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Техники </a:t>
            </a:r>
            <a:r>
              <a:rPr lang="ru-RU" sz="1600" dirty="0"/>
              <a:t>тест-дизайна и виды тестирования, которые используются в </a:t>
            </a:r>
            <a:r>
              <a:rPr lang="ru-RU" sz="1600" dirty="0" smtClean="0"/>
              <a:t>профессии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Тестовые </a:t>
            </a:r>
            <a:r>
              <a:rPr lang="ru-RU" sz="1600" dirty="0"/>
              <a:t>окружения и платформы в веб-технологиях: различные браузеры, </a:t>
            </a:r>
            <a:r>
              <a:rPr lang="ru-RU" sz="1600" dirty="0" err="1"/>
              <a:t>десктопный</a:t>
            </a:r>
            <a:r>
              <a:rPr lang="ru-RU" sz="1600" dirty="0"/>
              <a:t> веб, </a:t>
            </a:r>
            <a:r>
              <a:rPr lang="ru-RU" sz="1600" dirty="0" smtClean="0"/>
              <a:t>мобильный </a:t>
            </a:r>
            <a:r>
              <a:rPr lang="ru-RU" sz="1600" dirty="0"/>
              <a:t>веб, виды документации к API: </a:t>
            </a:r>
            <a:r>
              <a:rPr lang="ru-RU" sz="1600" dirty="0" err="1"/>
              <a:t>Swagger</a:t>
            </a:r>
            <a:r>
              <a:rPr lang="ru-RU" sz="1600" dirty="0"/>
              <a:t>; 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Консоли</a:t>
            </a:r>
            <a:r>
              <a:rPr lang="ru-RU" sz="1600" dirty="0"/>
              <a:t>, SQL как инструмент работы с данными, отношения между таблицами; </a:t>
            </a: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Принципы автоматизации. Жизненный </a:t>
            </a:r>
            <a:r>
              <a:rPr lang="ru-RU" sz="1600" dirty="0"/>
              <a:t>цикл </a:t>
            </a:r>
            <a:r>
              <a:rPr lang="ru-RU" sz="1600" dirty="0" smtClean="0"/>
              <a:t>разработки. Виды тестирования</a:t>
            </a:r>
            <a:r>
              <a:rPr lang="ru-RU" sz="1600" dirty="0"/>
              <a:t>.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</p:txBody>
      </p:sp>
      <p:sp>
        <p:nvSpPr>
          <p:cNvPr id="17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3686735"/>
            <a:ext cx="9571382" cy="149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Анализировать документацию. Декомпозировать </a:t>
            </a:r>
            <a:r>
              <a:rPr lang="ru-RU" sz="1600" dirty="0"/>
              <a:t>требования с помощью диаграмм </a:t>
            </a:r>
            <a:r>
              <a:rPr lang="ru-RU" sz="1600" dirty="0" smtClean="0"/>
              <a:t>связей; Оперировать </a:t>
            </a:r>
            <a:r>
              <a:rPr lang="ru-RU" sz="1600" dirty="0"/>
              <a:t>техниками тест-дизайна «Выделение классов эквивалентности», «Анализ граничных значений», «Таблицы принятия решений», «</a:t>
            </a:r>
            <a:r>
              <a:rPr lang="ru-RU" sz="1600" dirty="0" err="1"/>
              <a:t>Pairwise</a:t>
            </a:r>
            <a:r>
              <a:rPr lang="ru-RU" sz="1600" dirty="0" smtClean="0"/>
              <a:t>»;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Работать </a:t>
            </a:r>
            <a:r>
              <a:rPr lang="ru-RU" sz="1600" dirty="0"/>
              <a:t>с API; </a:t>
            </a:r>
            <a:r>
              <a:rPr lang="ru-RU" sz="1600" dirty="0" smtClean="0"/>
              <a:t>Проводить </a:t>
            </a:r>
            <a:r>
              <a:rPr lang="ru-RU" sz="1600" dirty="0" err="1"/>
              <a:t>кроссбраузерное</a:t>
            </a:r>
            <a:r>
              <a:rPr lang="ru-RU" sz="1600" dirty="0"/>
              <a:t> тестирование веб-приложений; </a:t>
            </a:r>
            <a:r>
              <a:rPr lang="ru-RU" sz="1600" dirty="0" smtClean="0"/>
              <a:t>Проводить </a:t>
            </a:r>
            <a:r>
              <a:rPr lang="ru-RU" sz="1600" dirty="0"/>
              <a:t>тестирование на различных разрешениях </a:t>
            </a:r>
            <a:r>
              <a:rPr lang="ru-RU" sz="1600" dirty="0" smtClean="0"/>
              <a:t>экрана; Проводить </a:t>
            </a:r>
            <a:r>
              <a:rPr lang="ru-RU" sz="1600" dirty="0"/>
              <a:t>функциональное тестирование веб-приложений, мобильных приложений, API; </a:t>
            </a:r>
            <a:r>
              <a:rPr lang="ru-RU" sz="1600" dirty="0" smtClean="0"/>
              <a:t>Подключаться </a:t>
            </a:r>
            <a:r>
              <a:rPr lang="ru-RU" sz="1600" dirty="0"/>
              <a:t>к удаленному серверу по </a:t>
            </a:r>
            <a:r>
              <a:rPr lang="ru-RU" sz="1600" dirty="0" err="1" smtClean="0"/>
              <a:t>ssh</a:t>
            </a:r>
            <a:r>
              <a:rPr lang="ru-RU" sz="1600" dirty="0"/>
              <a:t> </a:t>
            </a:r>
            <a:r>
              <a:rPr lang="ru-RU" sz="1600" dirty="0" smtClean="0"/>
              <a:t>и другое.</a:t>
            </a:r>
            <a:endParaRPr lang="ru-RU" sz="1600" dirty="0"/>
          </a:p>
        </p:txBody>
      </p:sp>
      <p:sp>
        <p:nvSpPr>
          <p:cNvPr id="19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5508285"/>
            <a:ext cx="9571382" cy="90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Н</a:t>
            </a:r>
            <a:r>
              <a:rPr lang="ru-RU" sz="1600" dirty="0" smtClean="0"/>
              <a:t>авыками </a:t>
            </a:r>
            <a:r>
              <a:rPr lang="ru-RU" sz="1600" dirty="0"/>
              <a:t>работы в </a:t>
            </a:r>
            <a:r>
              <a:rPr lang="ru-RU" sz="1600" dirty="0" err="1"/>
              <a:t>Postman</a:t>
            </a:r>
            <a:r>
              <a:rPr lang="ru-RU" sz="1600" dirty="0"/>
              <a:t>, </a:t>
            </a:r>
            <a:r>
              <a:rPr lang="ru-RU" sz="1600" dirty="0" err="1"/>
              <a:t>Charles</a:t>
            </a:r>
            <a:r>
              <a:rPr lang="ru-RU" sz="1600" dirty="0"/>
              <a:t>, </a:t>
            </a:r>
            <a:r>
              <a:rPr lang="ru-RU" sz="1600" dirty="0" err="1"/>
              <a:t>Яндекс.Трекер</a:t>
            </a:r>
            <a:r>
              <a:rPr lang="ru-RU" sz="1600" dirty="0"/>
              <a:t>. Для автоматизации тестирования — основы </a:t>
            </a:r>
            <a:r>
              <a:rPr lang="ru-RU" sz="1600" dirty="0" err="1"/>
              <a:t>Javascript</a:t>
            </a:r>
            <a:r>
              <a:rPr lang="ru-RU" sz="1600" dirty="0"/>
              <a:t> и библиотеки </a:t>
            </a:r>
            <a:r>
              <a:rPr lang="ru-RU" sz="1600" dirty="0" err="1" smtClean="0"/>
              <a:t>Puppeteer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Н</a:t>
            </a:r>
            <a:r>
              <a:rPr lang="ru-RU" sz="1600" dirty="0" smtClean="0"/>
              <a:t>авыками </a:t>
            </a:r>
            <a:r>
              <a:rPr lang="ru-RU" sz="1600" dirty="0"/>
              <a:t>работы с серверным протоколом HTTP-клиент для тестирования веб-сайтов — </a:t>
            </a:r>
            <a:r>
              <a:rPr lang="ru-RU" sz="1600" dirty="0" err="1"/>
              <a:t>Postman</a:t>
            </a:r>
            <a:r>
              <a:rPr lang="ru-RU" sz="1600" dirty="0"/>
              <a:t>.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Н</a:t>
            </a:r>
            <a:r>
              <a:rPr lang="ru-RU" sz="1600" dirty="0" smtClean="0"/>
              <a:t>авыками </a:t>
            </a:r>
            <a:r>
              <a:rPr lang="ru-RU" sz="1600" dirty="0"/>
              <a:t>работы с SQL — </a:t>
            </a:r>
            <a:r>
              <a:rPr lang="ru-RU" sz="1600" dirty="0" err="1"/>
              <a:t>structured</a:t>
            </a:r>
            <a:r>
              <a:rPr lang="ru-RU" sz="1600" dirty="0"/>
              <a:t> </a:t>
            </a:r>
            <a:r>
              <a:rPr lang="ru-RU" sz="1600" dirty="0" err="1"/>
              <a:t>query</a:t>
            </a:r>
            <a:r>
              <a:rPr lang="ru-RU" sz="1600" dirty="0"/>
              <a:t> </a:t>
            </a:r>
            <a:r>
              <a:rPr lang="ru-RU" sz="1600" dirty="0" err="1"/>
              <a:t>language</a:t>
            </a:r>
            <a:r>
              <a:rPr lang="ru-RU" sz="1600" dirty="0"/>
              <a:t> — язык структурированных запросов.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О</a:t>
            </a:r>
            <a:r>
              <a:rPr lang="ru-RU" sz="1600" dirty="0" smtClean="0"/>
              <a:t>сновами </a:t>
            </a:r>
            <a:r>
              <a:rPr lang="ru-RU" sz="1600" dirty="0"/>
              <a:t>языка программирования </a:t>
            </a:r>
            <a:r>
              <a:rPr lang="ru-RU" sz="1600" dirty="0" err="1"/>
              <a:t>JavaScript</a:t>
            </a:r>
            <a:r>
              <a:rPr lang="ru-RU" sz="1600" dirty="0"/>
              <a:t>, библиотекой </a:t>
            </a:r>
            <a:r>
              <a:rPr lang="ru-RU" sz="1600" dirty="0" err="1"/>
              <a:t>Puppeteer</a:t>
            </a:r>
            <a:r>
              <a:rPr lang="ru-RU" sz="1600" dirty="0"/>
              <a:t>.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50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1258725"/>
            <a:ext cx="825646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Знать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3351574"/>
            <a:ext cx="825646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Уметь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5168855"/>
            <a:ext cx="892852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Владеть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C8D0676A-6ED8-75B2-88EE-41E8657A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7" y="215900"/>
            <a:ext cx="8159317" cy="8509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Инженер по тестированию</a:t>
            </a:r>
            <a:endParaRPr lang="ru-RU" b="1" dirty="0">
              <a:solidFill>
                <a:srgbClr val="DF125C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84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0676A-6ED8-75B2-88EE-41E8657A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7" y="215900"/>
            <a:ext cx="8159317" cy="8509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Основы </a:t>
            </a:r>
            <a:r>
              <a:rPr lang="en-US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Frontend-</a:t>
            </a:r>
            <a:r>
              <a:rPr lang="ru-RU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разработки</a:t>
            </a:r>
            <a:endParaRPr lang="ru-RU" b="1" dirty="0">
              <a:solidFill>
                <a:srgbClr val="DF125C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536" y="1631936"/>
            <a:ext cx="6065479" cy="1940820"/>
          </a:xfrm>
        </p:spPr>
        <p:txBody>
          <a:bodyPr>
            <a:normAutofit/>
          </a:bodyPr>
          <a:lstStyle/>
          <a:p>
            <a:r>
              <a:rPr lang="ru-RU" dirty="0"/>
              <a:t>Целью реализации </a:t>
            </a:r>
            <a:r>
              <a:rPr lang="ru-RU" dirty="0" smtClean="0"/>
              <a:t>ДПП ПП </a:t>
            </a:r>
            <a:r>
              <a:rPr lang="ru-RU" dirty="0"/>
              <a:t>является приобретение системных знаний  для выполнения нового вида профессиональной деятельности в сфере разработки программного обеспечения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Слушатель</a:t>
            </a:r>
            <a:r>
              <a:rPr lang="ru-RU" dirty="0"/>
              <a:t>, успешно освоивший обучение по данной программе, должен решать следующие профессиональные задачи в соответствии с видами профессиональной деятельности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1EEC54-61BB-BA94-1A01-E824D74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500" y="6182867"/>
            <a:ext cx="2743200" cy="365125"/>
          </a:xfrm>
        </p:spPr>
        <p:txBody>
          <a:bodyPr/>
          <a:lstStyle/>
          <a:p>
            <a:fld id="{CE4FECEE-6A18-46D0-9A9B-D896EEC1DC49}" type="slidenum">
              <a:rPr lang="ru-RU" smtClean="0"/>
              <a:t>12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6EC3F3-D4A8-D927-77A4-9B63954D8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3075"/>
            <a:ext cx="1526517" cy="15233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60B8A1-B5DF-CD19-7E3D-793A00858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8" y="6195492"/>
            <a:ext cx="348166" cy="348166"/>
          </a:xfrm>
          <a:prstGeom prst="rect">
            <a:avLst/>
          </a:prstGeom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7158182" y="5118214"/>
            <a:ext cx="4063352" cy="1247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/>
              <a:t>Красильникова Ольга </a:t>
            </a:r>
            <a:r>
              <a:rPr lang="ru-RU" sz="1800" b="1" dirty="0" smtClean="0"/>
              <a:t>Ивановна</a:t>
            </a:r>
          </a:p>
          <a:p>
            <a:pPr algn="ctr"/>
            <a:r>
              <a:rPr lang="ru-RU" dirty="0"/>
              <a:t>доцент кафедры информационных систем и технологий, институт информационных технологий и программирования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827540" y="3570514"/>
            <a:ext cx="5790076" cy="328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Применять </a:t>
            </a:r>
            <a:r>
              <a:rPr lang="ru-RU" sz="1600" dirty="0"/>
              <a:t>выбранные языки программирования для написания программного </a:t>
            </a:r>
            <a:r>
              <a:rPr lang="ru-RU" sz="1600" dirty="0" smtClean="0"/>
              <a:t>кода;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Применять </a:t>
            </a:r>
            <a:r>
              <a:rPr lang="ru-RU" sz="1600" dirty="0"/>
              <a:t>нормативные документы, определяющие требования к оформлению программного </a:t>
            </a:r>
            <a:r>
              <a:rPr lang="ru-RU" sz="1600" dirty="0" smtClean="0"/>
              <a:t>кода;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Применять </a:t>
            </a:r>
            <a:r>
              <a:rPr lang="ru-RU" sz="1600" dirty="0"/>
              <a:t>инструментарий для создания и актуализации исходных текстов программ.</a:t>
            </a:r>
          </a:p>
          <a:p>
            <a:pPr>
              <a:spcBef>
                <a:spcPts val="0"/>
              </a:spcBef>
            </a:pPr>
            <a:endParaRPr lang="ru-RU" sz="1600" dirty="0"/>
          </a:p>
        </p:txBody>
      </p:sp>
      <p:pic>
        <p:nvPicPr>
          <p:cNvPr id="1026" name="Picture 2" descr="Личный кабинет ГУА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221" y="1520308"/>
            <a:ext cx="2245879" cy="320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3856" y="3341649"/>
            <a:ext cx="945615" cy="3173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7465" y="5171723"/>
            <a:ext cx="945615" cy="3173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3855" y="1258725"/>
            <a:ext cx="945615" cy="317378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1EEC54-61BB-BA94-1A01-E824D74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500" y="6182867"/>
            <a:ext cx="2743200" cy="365125"/>
          </a:xfrm>
        </p:spPr>
        <p:txBody>
          <a:bodyPr/>
          <a:lstStyle/>
          <a:p>
            <a:fld id="{CE4FECEE-6A18-46D0-9A9B-D896EEC1DC49}" type="slidenum">
              <a:rPr lang="ru-RU" smtClean="0"/>
              <a:t>13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6EC3F3-D4A8-D927-77A4-9B63954D82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3075"/>
            <a:ext cx="1526517" cy="15233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60B8A1-B5DF-CD19-7E3D-793A00858F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8" y="6195492"/>
            <a:ext cx="348166" cy="348166"/>
          </a:xfrm>
          <a:prstGeom prst="rect">
            <a:avLst/>
          </a:prstGeom>
        </p:spPr>
      </p:pic>
      <p:sp>
        <p:nvSpPr>
          <p:cNvPr id="14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6200000">
            <a:off x="-1662229" y="3704204"/>
            <a:ext cx="5122332" cy="44565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>
                    <a:lumMod val="95000"/>
                  </a:schemeClr>
                </a:solidFill>
              </a:rPr>
              <a:t>КОМПЕТЕНЦИИ</a:t>
            </a:r>
            <a:endParaRPr lang="ru-RU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1635901"/>
            <a:ext cx="9571382" cy="1715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синтаксис </a:t>
            </a:r>
            <a:r>
              <a:rPr lang="ru-RU" sz="1600" dirty="0"/>
              <a:t>выбранного языка программирования, особенности программирования на этом языке, стандартные библиотеки языка </a:t>
            </a:r>
            <a:r>
              <a:rPr lang="ru-RU" sz="1600" dirty="0" smtClean="0"/>
              <a:t>программирования;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технологии </a:t>
            </a:r>
            <a:r>
              <a:rPr lang="ru-RU" sz="1600" dirty="0"/>
              <a:t>программирования; </a:t>
            </a:r>
            <a:endParaRPr lang="ru-RU" sz="1600" dirty="0" smtClean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методологии </a:t>
            </a:r>
            <a:r>
              <a:rPr lang="ru-RU" sz="1600" dirty="0"/>
              <a:t>разработки программного обеспечения; </a:t>
            </a:r>
            <a:endParaRPr lang="ru-RU" sz="1600" dirty="0" smtClean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компоненты </a:t>
            </a:r>
            <a:r>
              <a:rPr lang="ru-RU" sz="1600" dirty="0"/>
              <a:t>программно-технических архитектур, существующие приложения и интерфейсы взаимодействия с ними; </a:t>
            </a:r>
            <a:endParaRPr lang="ru-RU" sz="1600" dirty="0" smtClean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методы </a:t>
            </a:r>
            <a:r>
              <a:rPr lang="ru-RU" sz="1600" dirty="0"/>
              <a:t>повышения читаемости программного кода.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</p:txBody>
      </p:sp>
      <p:sp>
        <p:nvSpPr>
          <p:cNvPr id="17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3686735"/>
            <a:ext cx="9571382" cy="149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применять </a:t>
            </a:r>
            <a:r>
              <a:rPr lang="ru-RU" sz="1600" dirty="0"/>
              <a:t>выбранные языки программирования для написания программного кода; </a:t>
            </a: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применять </a:t>
            </a:r>
            <a:r>
              <a:rPr lang="ru-RU" sz="1600" dirty="0"/>
              <a:t>нормативные документы, определяющие требования к оформлению программного </a:t>
            </a:r>
            <a:r>
              <a:rPr lang="ru-RU" sz="1600" dirty="0" smtClean="0"/>
              <a:t>кода;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применять </a:t>
            </a:r>
            <a:r>
              <a:rPr lang="ru-RU" sz="1600" dirty="0"/>
              <a:t>инструментарий для создания и актуализации исходных текстов программ.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</p:txBody>
      </p:sp>
      <p:sp>
        <p:nvSpPr>
          <p:cNvPr id="19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5508285"/>
            <a:ext cx="9571382" cy="90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методами </a:t>
            </a:r>
            <a:r>
              <a:rPr lang="ru-RU" sz="1600" dirty="0"/>
              <a:t>и приемами формализации </a:t>
            </a:r>
            <a:r>
              <a:rPr lang="ru-RU" sz="1600" dirty="0" smtClean="0"/>
              <a:t>задач;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методами </a:t>
            </a:r>
            <a:r>
              <a:rPr lang="ru-RU" sz="1600" dirty="0"/>
              <a:t>и средствами проектирования программного обеспечения.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1258725"/>
            <a:ext cx="825646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Знать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3351574"/>
            <a:ext cx="825646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Уметь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5168855"/>
            <a:ext cx="892852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Владеть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C8D0676A-6ED8-75B2-88EE-41E8657AD1C0}"/>
              </a:ext>
            </a:extLst>
          </p:cNvPr>
          <p:cNvSpPr txBox="1">
            <a:spLocks/>
          </p:cNvSpPr>
          <p:nvPr/>
        </p:nvSpPr>
        <p:spPr>
          <a:xfrm>
            <a:off x="744537" y="215900"/>
            <a:ext cx="8159317" cy="850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Основы </a:t>
            </a:r>
            <a:r>
              <a:rPr lang="en-US" b="1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Frontend-</a:t>
            </a:r>
            <a:r>
              <a:rPr lang="ru-RU" b="1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разработки</a:t>
            </a:r>
            <a:endParaRPr lang="ru-RU" b="1" dirty="0">
              <a:solidFill>
                <a:srgbClr val="DF125C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855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0676A-6ED8-75B2-88EE-41E8657A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7" y="215900"/>
            <a:ext cx="8159317" cy="8509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Основы тестирования ПО</a:t>
            </a:r>
            <a:endParaRPr lang="ru-RU" b="1" dirty="0">
              <a:solidFill>
                <a:srgbClr val="DF125C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536" y="1631936"/>
            <a:ext cx="6065479" cy="19408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Целью реализации </a:t>
            </a:r>
            <a:r>
              <a:rPr lang="ru-RU" dirty="0" smtClean="0"/>
              <a:t>ДПП ПП </a:t>
            </a:r>
            <a:r>
              <a:rPr lang="ru-RU" dirty="0"/>
              <a:t>является приобретение системных знаний  для выполнения нового вида профессиональной деятельности в сфере верификации и тестирования программного обеспечения.</a:t>
            </a:r>
          </a:p>
          <a:p>
            <a:endParaRPr lang="ru-RU" dirty="0"/>
          </a:p>
          <a:p>
            <a:r>
              <a:rPr lang="ru-RU" dirty="0" smtClean="0"/>
              <a:t>Слушатель</a:t>
            </a:r>
            <a:r>
              <a:rPr lang="ru-RU" dirty="0"/>
              <a:t>, успешно освоивший обучение по данной программе, должен решать следующие профессиональные задачи в соответствии с видами профессиональной деятельности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1EEC54-61BB-BA94-1A01-E824D74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500" y="6182867"/>
            <a:ext cx="2743200" cy="365125"/>
          </a:xfrm>
        </p:spPr>
        <p:txBody>
          <a:bodyPr/>
          <a:lstStyle/>
          <a:p>
            <a:fld id="{CE4FECEE-6A18-46D0-9A9B-D896EEC1DC49}" type="slidenum">
              <a:rPr lang="ru-RU" smtClean="0"/>
              <a:t>14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6EC3F3-D4A8-D927-77A4-9B63954D8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3075"/>
            <a:ext cx="1526517" cy="15233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60B8A1-B5DF-CD19-7E3D-793A00858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8" y="6195492"/>
            <a:ext cx="348166" cy="348166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827540" y="3570514"/>
            <a:ext cx="5790076" cy="328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6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знать </a:t>
            </a:r>
            <a:r>
              <a:rPr lang="ru-RU" sz="1600" dirty="0"/>
              <a:t>современные концепции тестирования программного обеспечения и виды </a:t>
            </a:r>
            <a:r>
              <a:rPr lang="ru-RU" sz="1600" dirty="0" smtClean="0"/>
              <a:t>тестирований;</a:t>
            </a:r>
          </a:p>
          <a:p>
            <a:pPr marL="268288" indent="-268288">
              <a:spcBef>
                <a:spcPts val="6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понимать </a:t>
            </a:r>
            <a:r>
              <a:rPr lang="ru-RU" sz="1600" dirty="0"/>
              <a:t>особенности тестирования веб-приложений</a:t>
            </a:r>
            <a:r>
              <a:rPr lang="ru-RU" sz="1600" dirty="0" smtClean="0"/>
              <a:t>;</a:t>
            </a:r>
          </a:p>
          <a:p>
            <a:pPr marL="268288" indent="-268288">
              <a:spcBef>
                <a:spcPts val="6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составлять </a:t>
            </a:r>
            <a:r>
              <a:rPr lang="ru-RU" sz="1600" dirty="0"/>
              <a:t>отчет о  выполнении тестирования ПО с конкретизацией и описанием дефекта; </a:t>
            </a:r>
          </a:p>
          <a:p>
            <a:pPr marL="268288" indent="-268288">
              <a:spcBef>
                <a:spcPts val="6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использовать </a:t>
            </a:r>
            <a:r>
              <a:rPr lang="ru-RU" sz="1600" dirty="0"/>
              <a:t>системы контроля дефектов </a:t>
            </a:r>
            <a:r>
              <a:rPr lang="ru-RU" sz="1600" dirty="0" smtClean="0"/>
              <a:t>ПО.</a:t>
            </a:r>
          </a:p>
          <a:p>
            <a:pPr>
              <a:spcBef>
                <a:spcPts val="600"/>
              </a:spcBef>
              <a:buClr>
                <a:srgbClr val="DF125C"/>
              </a:buClr>
              <a:buSzPct val="120000"/>
              <a:tabLst>
                <a:tab pos="268288" algn="l"/>
              </a:tabLst>
            </a:pPr>
            <a:endParaRPr lang="ru-RU" sz="1600" dirty="0" smtClean="0"/>
          </a:p>
          <a:p>
            <a:pPr>
              <a:spcBef>
                <a:spcPts val="600"/>
              </a:spcBef>
              <a:buClr>
                <a:srgbClr val="DF125C"/>
              </a:buClr>
              <a:buSzPct val="120000"/>
              <a:tabLst>
                <a:tab pos="268288" algn="l"/>
              </a:tabLst>
            </a:pPr>
            <a:r>
              <a:rPr lang="ru-RU" sz="1600" dirty="0">
                <a:solidFill>
                  <a:srgbClr val="DF125C"/>
                </a:solidFill>
              </a:rPr>
              <a:t>«Конкурентоспособность веб-приложения обеспечивается интенсивным и многофакторным тестированием его компонентов»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7158182" y="5118214"/>
            <a:ext cx="4063352" cy="1247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err="1"/>
              <a:t>Турнецкая</a:t>
            </a:r>
            <a:r>
              <a:rPr lang="ru-RU" sz="1800" b="1" dirty="0"/>
              <a:t> Елена Леонидовна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dirty="0"/>
              <a:t>доцент кафедры прикладной информатики, институт информационных технологий и программирования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02" y="1360257"/>
            <a:ext cx="4020616" cy="33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3856" y="3341649"/>
            <a:ext cx="945615" cy="3173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7465" y="5171723"/>
            <a:ext cx="945615" cy="3173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3855" y="1258725"/>
            <a:ext cx="945615" cy="317378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1EEC54-61BB-BA94-1A01-E824D74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500" y="6182867"/>
            <a:ext cx="2743200" cy="365125"/>
          </a:xfrm>
        </p:spPr>
        <p:txBody>
          <a:bodyPr/>
          <a:lstStyle/>
          <a:p>
            <a:fld id="{CE4FECEE-6A18-46D0-9A9B-D896EEC1DC49}" type="slidenum">
              <a:rPr lang="ru-RU" smtClean="0"/>
              <a:t>15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6EC3F3-D4A8-D927-77A4-9B63954D82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3075"/>
            <a:ext cx="1526517" cy="15233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60B8A1-B5DF-CD19-7E3D-793A00858F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8" y="6195492"/>
            <a:ext cx="348166" cy="348166"/>
          </a:xfrm>
          <a:prstGeom prst="rect">
            <a:avLst/>
          </a:prstGeom>
        </p:spPr>
      </p:pic>
      <p:sp>
        <p:nvSpPr>
          <p:cNvPr id="14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6200000">
            <a:off x="-1662229" y="3704204"/>
            <a:ext cx="5122332" cy="44565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>
                    <a:lumMod val="95000"/>
                  </a:schemeClr>
                </a:solidFill>
              </a:rPr>
              <a:t>КОМПЕТЕНЦИИ</a:t>
            </a:r>
            <a:endParaRPr lang="ru-RU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1635901"/>
            <a:ext cx="9955846" cy="1715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нормативно-технические </a:t>
            </a:r>
            <a:r>
              <a:rPr lang="ru-RU" sz="1600" dirty="0"/>
              <a:t>материалы по вопросам </a:t>
            </a:r>
            <a:r>
              <a:rPr lang="ru-RU" sz="1600" dirty="0" smtClean="0"/>
              <a:t>тестирования </a:t>
            </a:r>
            <a:r>
              <a:rPr lang="ru-RU" sz="1600" dirty="0"/>
              <a:t>ПО; </a:t>
            </a:r>
            <a:endParaRPr lang="ru-RU" sz="1600" dirty="0" smtClean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основные </a:t>
            </a:r>
            <a:r>
              <a:rPr lang="ru-RU" sz="1600" dirty="0"/>
              <a:t>термины, используемые в технической документации; 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жизненный </a:t>
            </a:r>
            <a:r>
              <a:rPr lang="ru-RU" sz="1600" dirty="0"/>
              <a:t>цикл дефекта </a:t>
            </a:r>
            <a:r>
              <a:rPr lang="ru-RU" sz="1600" dirty="0" smtClean="0"/>
              <a:t>ПО;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правила </a:t>
            </a:r>
            <a:r>
              <a:rPr lang="ru-RU" sz="1600" dirty="0"/>
              <a:t>оформления технической документации; 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принципы </a:t>
            </a:r>
            <a:r>
              <a:rPr lang="ru-RU" sz="1600" dirty="0"/>
              <a:t>работы в системе контроля дефектов.</a:t>
            </a: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</p:txBody>
      </p:sp>
      <p:sp>
        <p:nvSpPr>
          <p:cNvPr id="17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3686735"/>
            <a:ext cx="9571382" cy="149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выполнять </a:t>
            </a:r>
            <a:r>
              <a:rPr lang="ru-RU" sz="1600" dirty="0"/>
              <a:t>тесты с использованием инструментов тестирования; 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использовать </a:t>
            </a:r>
            <a:r>
              <a:rPr lang="ru-RU" sz="1600" dirty="0"/>
              <a:t>системы контроля дефектов ПО; 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работать </a:t>
            </a:r>
            <a:r>
              <a:rPr lang="ru-RU" sz="1600" dirty="0"/>
              <a:t>в команде со специалистами по тестированию ПО и </a:t>
            </a:r>
            <a:r>
              <a:rPr lang="ru-RU" sz="1600" dirty="0" smtClean="0"/>
              <a:t>разработчиками;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конкретизировать </a:t>
            </a:r>
            <a:r>
              <a:rPr lang="ru-RU" sz="1600" dirty="0"/>
              <a:t>и описывать дефект </a:t>
            </a:r>
            <a:r>
              <a:rPr lang="ru-RU" sz="1600" dirty="0" smtClean="0"/>
              <a:t>ПО;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составлять </a:t>
            </a:r>
            <a:r>
              <a:rPr lang="ru-RU" sz="1600" dirty="0"/>
              <a:t>отчет о тестировании ПО.</a:t>
            </a:r>
          </a:p>
        </p:txBody>
      </p:sp>
      <p:sp>
        <p:nvSpPr>
          <p:cNvPr id="19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5508285"/>
            <a:ext cx="9571382" cy="90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навыками </a:t>
            </a:r>
            <a:r>
              <a:rPr lang="ru-RU" sz="1600" dirty="0"/>
              <a:t>поиска и исправления </a:t>
            </a:r>
            <a:r>
              <a:rPr lang="ru-RU" sz="1600" dirty="0" smtClean="0"/>
              <a:t>ошибок; 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навыками </a:t>
            </a:r>
            <a:r>
              <a:rPr lang="ru-RU" sz="1600" dirty="0"/>
              <a:t>работы в специализированных программных средах тестирования.</a:t>
            </a:r>
          </a:p>
          <a:p>
            <a:pPr lvl="0">
              <a:spcBef>
                <a:spcPts val="0"/>
              </a:spcBef>
              <a:buClr>
                <a:srgbClr val="DF125C"/>
              </a:buClr>
              <a:buSzPct val="120000"/>
              <a:tabLst>
                <a:tab pos="268288" algn="l"/>
              </a:tabLst>
            </a:pPr>
            <a:endParaRPr lang="ru-RU" sz="1600" dirty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1258725"/>
            <a:ext cx="825646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Знать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3351574"/>
            <a:ext cx="825646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Уметь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5168855"/>
            <a:ext cx="892852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Владеть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C8D0676A-6ED8-75B2-88EE-41E8657A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7" y="215900"/>
            <a:ext cx="8159317" cy="8509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Основы тестирования ПО</a:t>
            </a:r>
            <a:endParaRPr lang="ru-RU" b="1" dirty="0">
              <a:solidFill>
                <a:srgbClr val="DF125C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693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0676A-6ED8-75B2-88EE-41E8657A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7" y="215900"/>
            <a:ext cx="8159317" cy="8509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Программирование на языке </a:t>
            </a:r>
            <a:r>
              <a:rPr lang="en-US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Python</a:t>
            </a:r>
            <a:endParaRPr lang="ru-RU" b="1" dirty="0">
              <a:solidFill>
                <a:srgbClr val="DF125C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536" y="1631936"/>
            <a:ext cx="6065479" cy="19408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Целью реализации </a:t>
            </a:r>
            <a:r>
              <a:rPr lang="ru-RU" dirty="0" smtClean="0"/>
              <a:t>ДПП ПП </a:t>
            </a:r>
            <a:r>
              <a:rPr lang="ru-RU" dirty="0"/>
              <a:t>является приобретение системных знаний  для выполнения нового вида профессиональной деятельности в сфере написания программного кода с использованием языков программирования, определения и манипулирования данными.</a:t>
            </a:r>
          </a:p>
          <a:p>
            <a:endParaRPr lang="ru-RU" dirty="0"/>
          </a:p>
          <a:p>
            <a:r>
              <a:rPr lang="ru-RU" dirty="0" smtClean="0"/>
              <a:t>Слушатель</a:t>
            </a:r>
            <a:r>
              <a:rPr lang="ru-RU" dirty="0"/>
              <a:t>, успешно освоивший обучение по данной программе, должен решать следующие профессиональные задачи в соответствии с видами профессиональной деятельности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1EEC54-61BB-BA94-1A01-E824D74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500" y="6182867"/>
            <a:ext cx="2743200" cy="365125"/>
          </a:xfrm>
        </p:spPr>
        <p:txBody>
          <a:bodyPr/>
          <a:lstStyle/>
          <a:p>
            <a:fld id="{CE4FECEE-6A18-46D0-9A9B-D896EEC1DC49}" type="slidenum">
              <a:rPr lang="ru-RU" smtClean="0"/>
              <a:t>16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6EC3F3-D4A8-D927-77A4-9B63954D8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3075"/>
            <a:ext cx="1526517" cy="15233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60B8A1-B5DF-CD19-7E3D-793A00858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8" y="6195492"/>
            <a:ext cx="348166" cy="348166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827540" y="3570514"/>
            <a:ext cx="5790076" cy="279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описывать </a:t>
            </a:r>
            <a:r>
              <a:rPr lang="ru-RU" sz="1600" dirty="0"/>
              <a:t>структуры данных на языке программирования </a:t>
            </a:r>
            <a:r>
              <a:rPr lang="en-US" sz="1600" dirty="0"/>
              <a:t>Python</a:t>
            </a:r>
            <a:r>
              <a:rPr lang="ru-RU" sz="1600" dirty="0" smtClean="0"/>
              <a:t>;</a:t>
            </a:r>
            <a:endParaRPr lang="en-US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en-US" sz="1600" dirty="0"/>
              <a:t> </a:t>
            </a:r>
            <a:r>
              <a:rPr lang="ru-RU" sz="1600" dirty="0" smtClean="0"/>
              <a:t>самостоятельно </a:t>
            </a:r>
            <a:r>
              <a:rPr lang="ru-RU" sz="1600" dirty="0"/>
              <a:t>создавать простые </a:t>
            </a:r>
            <a:r>
              <a:rPr lang="ru-RU" sz="1600" dirty="0" smtClean="0"/>
              <a:t>скрипты;</a:t>
            </a:r>
            <a:endParaRPr lang="en-US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en-US" sz="1600" dirty="0"/>
              <a:t> </a:t>
            </a:r>
            <a:r>
              <a:rPr lang="ru-RU" sz="1600" dirty="0" smtClean="0"/>
              <a:t>работать </a:t>
            </a:r>
            <a:r>
              <a:rPr lang="ru-RU" sz="1600" dirty="0"/>
              <a:t>с разными форматами файлов с </a:t>
            </a:r>
            <a:r>
              <a:rPr lang="ru-RU" sz="1600" dirty="0" smtClean="0"/>
              <a:t>данными;</a:t>
            </a:r>
            <a:endParaRPr lang="en-US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en-US" sz="1600" dirty="0"/>
              <a:t> </a:t>
            </a:r>
            <a:r>
              <a:rPr lang="ru-RU" sz="1600" dirty="0" smtClean="0"/>
              <a:t>разрабатывать </a:t>
            </a:r>
            <a:r>
              <a:rPr lang="ru-RU" sz="1600" dirty="0"/>
              <a:t>программы на языке программирования </a:t>
            </a:r>
            <a:r>
              <a:rPr lang="en-US" sz="1600" dirty="0"/>
              <a:t>Python</a:t>
            </a:r>
            <a:r>
              <a:rPr lang="ru-RU" sz="1600" dirty="0" smtClean="0"/>
              <a:t>.</a:t>
            </a:r>
          </a:p>
          <a:p>
            <a:pPr>
              <a:spcBef>
                <a:spcPts val="0"/>
              </a:spcBef>
              <a:buClr>
                <a:srgbClr val="DF125C"/>
              </a:buClr>
              <a:buSzPct val="120000"/>
              <a:tabLst>
                <a:tab pos="268288" algn="l"/>
              </a:tabLst>
            </a:pPr>
            <a:endParaRPr lang="ru-RU" sz="1600" dirty="0" smtClean="0"/>
          </a:p>
          <a:p>
            <a:pPr>
              <a:spcBef>
                <a:spcPts val="0"/>
              </a:spcBef>
              <a:buClr>
                <a:srgbClr val="DF125C"/>
              </a:buClr>
              <a:buSzPct val="120000"/>
              <a:tabLst>
                <a:tab pos="268288" algn="l"/>
              </a:tabLst>
            </a:pPr>
            <a:endParaRPr lang="ru-RU" sz="1600" dirty="0"/>
          </a:p>
          <a:p>
            <a:pPr>
              <a:spcBef>
                <a:spcPts val="0"/>
              </a:spcBef>
              <a:buClr>
                <a:srgbClr val="DF125C"/>
              </a:buClr>
              <a:buSzPct val="120000"/>
              <a:tabLst>
                <a:tab pos="268288" algn="l"/>
              </a:tabLst>
            </a:pPr>
            <a:r>
              <a:rPr lang="ru-RU" sz="1600" dirty="0">
                <a:solidFill>
                  <a:srgbClr val="DF125C"/>
                </a:solidFill>
              </a:rPr>
              <a:t>«…Особенность нашего курса – практико-ориентированное обучение на основе интеграционных решений: от изучения азов программирования до подключения к базам данных с выполнением запросов по обработке информации и построения </a:t>
            </a:r>
            <a:r>
              <a:rPr lang="ru-RU" sz="1600" dirty="0" err="1">
                <a:solidFill>
                  <a:srgbClr val="DF125C"/>
                </a:solidFill>
              </a:rPr>
              <a:t>дашбордов</a:t>
            </a:r>
            <a:r>
              <a:rPr lang="ru-RU" sz="1600" dirty="0">
                <a:solidFill>
                  <a:srgbClr val="DF125C"/>
                </a:solidFill>
              </a:rPr>
              <a:t>…» </a:t>
            </a:r>
          </a:p>
          <a:p>
            <a:pPr>
              <a:spcBef>
                <a:spcPts val="0"/>
              </a:spcBef>
            </a:pPr>
            <a:endParaRPr lang="ru-RU" sz="160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7158182" y="5118214"/>
            <a:ext cx="4063352" cy="1247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/>
              <a:t>Боженко Виктория </a:t>
            </a:r>
            <a:r>
              <a:rPr lang="ru-RU" sz="1800" b="1" dirty="0" smtClean="0"/>
              <a:t>Вячеславовна</a:t>
            </a:r>
            <a:endParaRPr lang="en-US" sz="1800" b="1" dirty="0" smtClean="0"/>
          </a:p>
          <a:p>
            <a:pPr algn="ctr"/>
            <a:r>
              <a:rPr lang="ru-RU" dirty="0"/>
              <a:t>ассистент кафедры прикладной информатики, институт информационных технологий и программирования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7" b="4624"/>
          <a:stretch/>
        </p:blipFill>
        <p:spPr>
          <a:xfrm>
            <a:off x="7768167" y="1496291"/>
            <a:ext cx="2843381" cy="34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3856" y="3341649"/>
            <a:ext cx="945615" cy="3173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7465" y="5171723"/>
            <a:ext cx="945615" cy="3173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3855" y="1258725"/>
            <a:ext cx="945615" cy="317378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1EEC54-61BB-BA94-1A01-E824D74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500" y="6182867"/>
            <a:ext cx="2743200" cy="365125"/>
          </a:xfrm>
        </p:spPr>
        <p:txBody>
          <a:bodyPr/>
          <a:lstStyle/>
          <a:p>
            <a:fld id="{CE4FECEE-6A18-46D0-9A9B-D896EEC1DC49}" type="slidenum">
              <a:rPr lang="ru-RU" smtClean="0"/>
              <a:t>17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6EC3F3-D4A8-D927-77A4-9B63954D82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3075"/>
            <a:ext cx="1526517" cy="15233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60B8A1-B5DF-CD19-7E3D-793A00858F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8" y="6195492"/>
            <a:ext cx="348166" cy="348166"/>
          </a:xfrm>
          <a:prstGeom prst="rect">
            <a:avLst/>
          </a:prstGeom>
        </p:spPr>
      </p:pic>
      <p:sp>
        <p:nvSpPr>
          <p:cNvPr id="14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6200000">
            <a:off x="-1662229" y="3704204"/>
            <a:ext cx="5122332" cy="44565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>
                    <a:lumMod val="95000"/>
                  </a:schemeClr>
                </a:solidFill>
              </a:rPr>
              <a:t>КОМПЕТЕНЦИИ</a:t>
            </a:r>
            <a:endParaRPr lang="ru-RU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1635901"/>
            <a:ext cx="9955846" cy="1715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синтаксис </a:t>
            </a:r>
            <a:r>
              <a:rPr lang="ru-RU" sz="1600" dirty="0"/>
              <a:t>языка программирования </a:t>
            </a:r>
            <a:r>
              <a:rPr lang="en-US" sz="1600" dirty="0"/>
              <a:t>Python</a:t>
            </a:r>
            <a:r>
              <a:rPr lang="ru-RU" sz="1600" dirty="0"/>
              <a:t>, особенности программирования на этом языке, стандартные библиотеки языка программирования; </a:t>
            </a:r>
            <a:endParaRPr lang="en-US" sz="1600" dirty="0" smtClean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en-US" sz="1600" dirty="0"/>
              <a:t> </a:t>
            </a:r>
            <a:r>
              <a:rPr lang="ru-RU" sz="1600" dirty="0" smtClean="0"/>
              <a:t>технологии программирования;</a:t>
            </a:r>
            <a:endParaRPr lang="en-US" sz="1600" dirty="0" smtClean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en-US" sz="1600" dirty="0"/>
              <a:t> </a:t>
            </a:r>
            <a:r>
              <a:rPr lang="ru-RU" sz="1600" dirty="0" smtClean="0"/>
              <a:t>компоненты </a:t>
            </a:r>
            <a:r>
              <a:rPr lang="ru-RU" sz="1600" dirty="0"/>
              <a:t>программно-технических архитектур, существующие приложения и интерфейсы взаимодействия с </a:t>
            </a:r>
            <a:r>
              <a:rPr lang="ru-RU" sz="1600" dirty="0" smtClean="0"/>
              <a:t>ними;</a:t>
            </a:r>
            <a:r>
              <a:rPr lang="en-US" sz="1600" dirty="0" smtClean="0"/>
              <a:t> 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en-US" sz="1600" dirty="0"/>
              <a:t> </a:t>
            </a:r>
            <a:r>
              <a:rPr lang="ru-RU" sz="1600" dirty="0" smtClean="0"/>
              <a:t>особенности </a:t>
            </a:r>
            <a:r>
              <a:rPr lang="ru-RU" sz="1600" dirty="0"/>
              <a:t>среды программирования </a:t>
            </a:r>
            <a:r>
              <a:rPr lang="en-US" sz="1600" dirty="0"/>
              <a:t>Python</a:t>
            </a:r>
            <a:r>
              <a:rPr lang="ru-RU" sz="1600" dirty="0"/>
              <a:t> и системы управления базами данных;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</p:txBody>
      </p:sp>
      <p:sp>
        <p:nvSpPr>
          <p:cNvPr id="17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3686735"/>
            <a:ext cx="9571382" cy="149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применять </a:t>
            </a:r>
            <a:r>
              <a:rPr lang="ru-RU" sz="1600" dirty="0"/>
              <a:t>язык программирования </a:t>
            </a:r>
            <a:r>
              <a:rPr lang="en-US" sz="1600" dirty="0"/>
              <a:t>Python</a:t>
            </a:r>
            <a:r>
              <a:rPr lang="ru-RU" sz="1600" dirty="0"/>
              <a:t> для написания программного </a:t>
            </a:r>
            <a:r>
              <a:rPr lang="ru-RU" sz="1600" dirty="0" smtClean="0"/>
              <a:t>кода;</a:t>
            </a:r>
            <a:endParaRPr lang="en-US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использовать </a:t>
            </a:r>
            <a:r>
              <a:rPr lang="ru-RU" sz="1600" dirty="0"/>
              <a:t>возможности имеющейся технической и/ или программной </a:t>
            </a:r>
            <a:r>
              <a:rPr lang="ru-RU" sz="1600" dirty="0" smtClean="0"/>
              <a:t>архитектуры;</a:t>
            </a:r>
            <a:endParaRPr lang="en-US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использовать </a:t>
            </a:r>
            <a:r>
              <a:rPr lang="ru-RU" sz="1600" dirty="0"/>
              <a:t>среду программирования </a:t>
            </a:r>
            <a:r>
              <a:rPr lang="en-US" sz="1600" dirty="0"/>
              <a:t>Python</a:t>
            </a:r>
            <a:r>
              <a:rPr lang="ru-RU" sz="1600" dirty="0"/>
              <a:t> и средства системы управления базами данных;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</p:txBody>
      </p:sp>
      <p:sp>
        <p:nvSpPr>
          <p:cNvPr id="19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5508285"/>
            <a:ext cx="9571382" cy="90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навыками </a:t>
            </a:r>
            <a:r>
              <a:rPr lang="ru-RU" sz="1600" dirty="0"/>
              <a:t>написания, анализа и редактирования программного </a:t>
            </a:r>
            <a:r>
              <a:rPr lang="ru-RU" sz="1600" dirty="0" smtClean="0"/>
              <a:t>кода;</a:t>
            </a:r>
            <a:endParaRPr lang="en-US" sz="1600" dirty="0" smtClean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en-US" sz="1600" dirty="0"/>
              <a:t> </a:t>
            </a:r>
            <a:r>
              <a:rPr lang="ru-RU" sz="1600" dirty="0" smtClean="0"/>
              <a:t>навыками  </a:t>
            </a:r>
            <a:r>
              <a:rPr lang="ru-RU" sz="1600" dirty="0"/>
              <a:t>программирования на языке </a:t>
            </a:r>
            <a:r>
              <a:rPr lang="en-US" sz="1600" dirty="0"/>
              <a:t>Python</a:t>
            </a:r>
            <a:r>
              <a:rPr lang="ru-RU" sz="1600" dirty="0" smtClean="0"/>
              <a:t>;</a:t>
            </a:r>
            <a:endParaRPr lang="en-US" sz="1600" dirty="0" smtClean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en-US" sz="1600" dirty="0"/>
              <a:t> </a:t>
            </a:r>
            <a:r>
              <a:rPr lang="ru-RU" sz="1600" dirty="0" smtClean="0"/>
              <a:t>навыками </a:t>
            </a:r>
            <a:r>
              <a:rPr lang="ru-RU" sz="1600" dirty="0"/>
              <a:t>работы с разными форматами файлов с </a:t>
            </a:r>
            <a:r>
              <a:rPr lang="ru-RU" sz="1600" dirty="0" smtClean="0"/>
              <a:t>данными;</a:t>
            </a:r>
            <a:endParaRPr lang="en-US" sz="1600" dirty="0" smtClean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en-US" sz="1600" dirty="0" smtClean="0"/>
              <a:t> </a:t>
            </a:r>
            <a:r>
              <a:rPr lang="ru-RU" sz="1600" dirty="0" smtClean="0"/>
              <a:t>навыками </a:t>
            </a:r>
            <a:r>
              <a:rPr lang="ru-RU" sz="1600" dirty="0"/>
              <a:t>поиска необходимых для программирования на языке </a:t>
            </a:r>
            <a:r>
              <a:rPr lang="en-US" sz="1600" dirty="0"/>
              <a:t>Python</a:t>
            </a:r>
            <a:r>
              <a:rPr lang="ru-RU" sz="1600" dirty="0"/>
              <a:t> </a:t>
            </a:r>
            <a:r>
              <a:rPr lang="ru-RU" sz="1600" dirty="0" smtClean="0"/>
              <a:t>данных;</a:t>
            </a:r>
            <a:endParaRPr lang="en-US" sz="1600" dirty="0" smtClean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en-US" sz="1600" dirty="0" smtClean="0"/>
              <a:t> </a:t>
            </a:r>
            <a:r>
              <a:rPr lang="ru-RU" sz="1600" dirty="0" smtClean="0"/>
              <a:t>навыками </a:t>
            </a:r>
            <a:r>
              <a:rPr lang="ru-RU" sz="1600" dirty="0"/>
              <a:t>сбора и обработки данных на языке программирования </a:t>
            </a:r>
            <a:r>
              <a:rPr lang="en-US" sz="1600" dirty="0"/>
              <a:t>Python</a:t>
            </a:r>
            <a:r>
              <a:rPr lang="ru-RU" sz="1600" dirty="0"/>
              <a:t>.</a:t>
            </a:r>
          </a:p>
          <a:p>
            <a:pPr lvl="0">
              <a:spcBef>
                <a:spcPts val="0"/>
              </a:spcBef>
              <a:buClr>
                <a:srgbClr val="DF125C"/>
              </a:buClr>
              <a:buSzPct val="120000"/>
              <a:tabLst>
                <a:tab pos="268288" algn="l"/>
              </a:tabLst>
            </a:pPr>
            <a:endParaRPr lang="ru-RU" sz="1600" dirty="0"/>
          </a:p>
          <a:p>
            <a:pPr lvl="0">
              <a:spcBef>
                <a:spcPts val="0"/>
              </a:spcBef>
              <a:buClr>
                <a:srgbClr val="DF125C"/>
              </a:buClr>
              <a:buSzPct val="120000"/>
              <a:tabLst>
                <a:tab pos="268288" algn="l"/>
              </a:tabLst>
            </a:pPr>
            <a:endParaRPr lang="ru-RU" sz="1600" dirty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1258725"/>
            <a:ext cx="825646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Знать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3351574"/>
            <a:ext cx="825646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Уметь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5168855"/>
            <a:ext cx="892852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Владеть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C8D0676A-6ED8-75B2-88EE-41E8657AD1C0}"/>
              </a:ext>
            </a:extLst>
          </p:cNvPr>
          <p:cNvSpPr txBox="1">
            <a:spLocks/>
          </p:cNvSpPr>
          <p:nvPr/>
        </p:nvSpPr>
        <p:spPr>
          <a:xfrm>
            <a:off x="744537" y="215900"/>
            <a:ext cx="8159317" cy="850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Программирование на языке </a:t>
            </a:r>
            <a:r>
              <a:rPr lang="en-US" b="1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Python</a:t>
            </a:r>
            <a:endParaRPr lang="ru-RU" b="1" dirty="0">
              <a:solidFill>
                <a:srgbClr val="DF125C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932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0676A-6ED8-75B2-88EE-41E8657A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7" y="215900"/>
            <a:ext cx="8159317" cy="8509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</a:t>
            </a:r>
            <a:r>
              <a:rPr lang="ru-RU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ектирование на </a:t>
            </a:r>
            <a:r>
              <a:rPr lang="en-US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FPGA</a:t>
            </a:r>
            <a:endParaRPr lang="ru-RU" b="1" dirty="0">
              <a:solidFill>
                <a:srgbClr val="DF125C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536" y="1631935"/>
            <a:ext cx="6065479" cy="455093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Целью реализации </a:t>
            </a:r>
            <a:r>
              <a:rPr lang="ru-RU" dirty="0" smtClean="0"/>
              <a:t>ДПП ПП </a:t>
            </a:r>
            <a:r>
              <a:rPr lang="ru-RU" dirty="0"/>
              <a:t>является приобретение системных знаний для профессиональной деятельности в сфере проектирования устройств и систем на современной элементной базе – системах-на-кристалле и программируемых логических интегральных схемах, с использованием языков описания аппаратуры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Программа </a:t>
            </a:r>
            <a:r>
              <a:rPr lang="ru-RU" dirty="0"/>
              <a:t>профессиональной переподготовки разработана с учетом потребностей сотрудников высокотехнологичных производств, в обязанности которых входит разработка, моделирование и верификация цифровых </a:t>
            </a:r>
            <a:r>
              <a:rPr lang="ru-RU" dirty="0" smtClean="0"/>
              <a:t>сложно функциональных </a:t>
            </a:r>
            <a:r>
              <a:rPr lang="ru-RU" dirty="0"/>
              <a:t>блоков, а также проектирование электрических схем цифровых электронных устройств, реализующие требуемые разработчиком функции.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DF125C"/>
                </a:solidFill>
              </a:rPr>
              <a:t>«…Студентов </a:t>
            </a:r>
            <a:r>
              <a:rPr lang="ru-RU" dirty="0">
                <a:solidFill>
                  <a:srgbClr val="DF125C"/>
                </a:solidFill>
              </a:rPr>
              <a:t>планируется не только ознакомить с основами проектирования, но и научить их пользоваться некоторыми разработками на базе IP-ядер, что в настоящее время актуально как среди разработчиков в целом, так и важно при постановке вопроса </a:t>
            </a:r>
            <a:r>
              <a:rPr lang="ru-RU" dirty="0" err="1" smtClean="0">
                <a:solidFill>
                  <a:srgbClr val="DF125C"/>
                </a:solidFill>
              </a:rPr>
              <a:t>импортозамещения</a:t>
            </a:r>
            <a:r>
              <a:rPr lang="ru-RU" dirty="0" smtClean="0">
                <a:solidFill>
                  <a:srgbClr val="DF125C"/>
                </a:solidFill>
              </a:rPr>
              <a:t>…»</a:t>
            </a:r>
            <a:endParaRPr lang="ru-RU" dirty="0">
              <a:solidFill>
                <a:srgbClr val="DF125C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1EEC54-61BB-BA94-1A01-E824D74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500" y="6182867"/>
            <a:ext cx="2743200" cy="365125"/>
          </a:xfrm>
        </p:spPr>
        <p:txBody>
          <a:bodyPr/>
          <a:lstStyle/>
          <a:p>
            <a:fld id="{CE4FECEE-6A18-46D0-9A9B-D896EEC1DC49}" type="slidenum">
              <a:rPr lang="ru-RU" smtClean="0"/>
              <a:t>18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6EC3F3-D4A8-D927-77A4-9B63954D8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3075"/>
            <a:ext cx="1526517" cy="15233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60B8A1-B5DF-CD19-7E3D-793A00858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8" y="6195492"/>
            <a:ext cx="348166" cy="348166"/>
          </a:xfrm>
          <a:prstGeom prst="rect">
            <a:avLst/>
          </a:prstGeom>
        </p:spPr>
      </p:pic>
      <p:sp>
        <p:nvSpPr>
          <p:cNvPr id="10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7158182" y="5118214"/>
            <a:ext cx="4063352" cy="1247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/>
              <a:t>Акопян Белла </a:t>
            </a:r>
            <a:r>
              <a:rPr lang="ru-RU" sz="1800" b="1" dirty="0" err="1" smtClean="0"/>
              <a:t>Кареновна</a:t>
            </a:r>
            <a:endParaRPr lang="ru-RU" sz="1800" b="1" dirty="0" smtClean="0"/>
          </a:p>
          <a:p>
            <a:pPr algn="ctr"/>
            <a:r>
              <a:rPr lang="ru-RU" dirty="0"/>
              <a:t>ассистент кафедры прикладной информатики, институт информационных технологий и программирования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1"/>
          <a:stretch/>
        </p:blipFill>
        <p:spPr>
          <a:xfrm>
            <a:off x="7680545" y="1234241"/>
            <a:ext cx="3027276" cy="37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3856" y="2685869"/>
            <a:ext cx="945615" cy="3173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7465" y="4312742"/>
            <a:ext cx="945615" cy="3173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3855" y="1258725"/>
            <a:ext cx="945615" cy="317378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1EEC54-61BB-BA94-1A01-E824D74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500" y="6182867"/>
            <a:ext cx="2743200" cy="365125"/>
          </a:xfrm>
        </p:spPr>
        <p:txBody>
          <a:bodyPr/>
          <a:lstStyle/>
          <a:p>
            <a:fld id="{CE4FECEE-6A18-46D0-9A9B-D896EEC1DC49}" type="slidenum">
              <a:rPr lang="ru-RU" smtClean="0"/>
              <a:t>19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6EC3F3-D4A8-D927-77A4-9B63954D82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3075"/>
            <a:ext cx="1526517" cy="15233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60B8A1-B5DF-CD19-7E3D-793A00858F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8" y="6195492"/>
            <a:ext cx="348166" cy="348166"/>
          </a:xfrm>
          <a:prstGeom prst="rect">
            <a:avLst/>
          </a:prstGeom>
        </p:spPr>
      </p:pic>
      <p:sp>
        <p:nvSpPr>
          <p:cNvPr id="14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6200000">
            <a:off x="-1662229" y="3704204"/>
            <a:ext cx="5122332" cy="44565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>
                    <a:lumMod val="95000"/>
                  </a:schemeClr>
                </a:solidFill>
              </a:rPr>
              <a:t>КОМПЕТЕНЦИИ</a:t>
            </a:r>
            <a:endParaRPr lang="ru-RU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1635901"/>
            <a:ext cx="9955846" cy="1715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основы </a:t>
            </a:r>
            <a:r>
              <a:rPr lang="ru-RU" sz="1600" dirty="0"/>
              <a:t>методики проектирования средств вычислительной техники с использованием языковых средств представления </a:t>
            </a:r>
            <a:r>
              <a:rPr lang="ru-RU" sz="1600" dirty="0" smtClean="0"/>
              <a:t>проектов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типовые </a:t>
            </a:r>
            <a:r>
              <a:rPr lang="ru-RU" sz="1600" dirty="0"/>
              <a:t>синтаксические конструкции некоторых языков </a:t>
            </a:r>
            <a:r>
              <a:rPr lang="ru-RU" sz="1600" dirty="0" smtClean="0"/>
              <a:t>проектирования;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принципы </a:t>
            </a:r>
            <a:r>
              <a:rPr lang="ru-RU" sz="1600" dirty="0"/>
              <a:t>представления типовых дискретных устройств на языке проектирования аппаратуры;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</p:txBody>
      </p:sp>
      <p:sp>
        <p:nvSpPr>
          <p:cNvPr id="17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3030955"/>
            <a:ext cx="9571382" cy="149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описывать </a:t>
            </a:r>
            <a:r>
              <a:rPr lang="ru-RU" sz="1600" dirty="0"/>
              <a:t>и моделировать специализированные цифровые устройства средней </a:t>
            </a:r>
            <a:r>
              <a:rPr lang="ru-RU" sz="1600" dirty="0" smtClean="0"/>
              <a:t>сложности;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писать </a:t>
            </a:r>
            <a:r>
              <a:rPr lang="ru-RU" sz="1600" dirty="0"/>
              <a:t>синтезируемый код на </a:t>
            </a:r>
            <a:r>
              <a:rPr lang="en-US" sz="1600" dirty="0"/>
              <a:t>VHDL</a:t>
            </a:r>
            <a:r>
              <a:rPr lang="ru-RU" sz="1600" dirty="0" smtClean="0"/>
              <a:t>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писать </a:t>
            </a:r>
            <a:r>
              <a:rPr lang="ru-RU" sz="1600" dirty="0"/>
              <a:t>тестовые модули (</a:t>
            </a:r>
            <a:r>
              <a:rPr lang="ru-RU" sz="1600" dirty="0" err="1"/>
              <a:t>testbench</a:t>
            </a:r>
            <a:r>
              <a:rPr lang="ru-RU" sz="1600" dirty="0"/>
              <a:t>) и определять конструкции языка, предназначенные только для </a:t>
            </a:r>
            <a:r>
              <a:rPr lang="ru-RU" sz="1600" dirty="0" smtClean="0"/>
              <a:t>моделирования;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реализовывать </a:t>
            </a:r>
            <a:r>
              <a:rPr lang="ru-RU" sz="1600" dirty="0"/>
              <a:t>стандартные конструкции на VHDL (конечные автоматы (FSM), память (ОЗУ/ПЗУ));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</p:txBody>
      </p:sp>
      <p:sp>
        <p:nvSpPr>
          <p:cNvPr id="19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4649304"/>
            <a:ext cx="9571382" cy="1973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навыками </a:t>
            </a:r>
            <a:r>
              <a:rPr lang="ru-RU" sz="1600" dirty="0"/>
              <a:t>оптимизации VHDL кода для более полного и гибкого использования аппаратных ресурсов FPGA фирмы </a:t>
            </a:r>
            <a:r>
              <a:rPr lang="en-US" sz="1600" smtClean="0"/>
              <a:t>Altera</a:t>
            </a:r>
            <a:r>
              <a:rPr lang="ru-RU" sz="1600" smtClean="0"/>
              <a:t>;</a:t>
            </a:r>
            <a:endParaRPr lang="ru-RU" sz="1600" dirty="0" smtClean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навыками </a:t>
            </a:r>
            <a:r>
              <a:rPr lang="ru-RU" sz="1600" dirty="0"/>
              <a:t>создания и управления проектами в среде </a:t>
            </a:r>
            <a:r>
              <a:rPr lang="ru-RU" sz="1600"/>
              <a:t>проектирования </a:t>
            </a:r>
            <a:r>
              <a:rPr lang="en-US" sz="1600"/>
              <a:t>Quartus Prime Web-Edition</a:t>
            </a:r>
            <a:r>
              <a:rPr lang="ru-RU" sz="1600" smtClean="0"/>
              <a:t>;</a:t>
            </a:r>
            <a:endParaRPr lang="ru-RU" sz="1600" dirty="0" smtClean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навыками </a:t>
            </a:r>
            <a:r>
              <a:rPr lang="ru-RU" sz="1600" dirty="0"/>
              <a:t>разработки, моделирования и синтеза дискретных устройств на базе их языкового </a:t>
            </a:r>
            <a:r>
              <a:rPr lang="ru-RU" sz="1600" dirty="0" smtClean="0"/>
              <a:t>описания;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навыками </a:t>
            </a:r>
            <a:r>
              <a:rPr lang="ru-RU" sz="1600" dirty="0"/>
              <a:t>написания эффективного и переносимого RTL кода, тестовых модулей (</a:t>
            </a:r>
            <a:r>
              <a:rPr lang="ru-RU" sz="1600" dirty="0" err="1"/>
              <a:t>testbench</a:t>
            </a:r>
            <a:r>
              <a:rPr lang="ru-RU" sz="1600" dirty="0"/>
              <a:t>) и </a:t>
            </a:r>
            <a:r>
              <a:rPr lang="ru-RU" sz="1600" dirty="0" smtClean="0"/>
              <a:t>пакетов;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навыками  </a:t>
            </a:r>
            <a:r>
              <a:rPr lang="ru-RU" sz="1600" dirty="0"/>
              <a:t>создания тестовых модулей (</a:t>
            </a:r>
            <a:r>
              <a:rPr lang="ru-RU" sz="1600" dirty="0" err="1"/>
              <a:t>testbench</a:t>
            </a:r>
            <a:r>
              <a:rPr lang="ru-RU" sz="1600" dirty="0"/>
              <a:t>), осуществляющих </a:t>
            </a:r>
            <a:r>
              <a:rPr lang="ru-RU" sz="1600" dirty="0" smtClean="0"/>
              <a:t>самоконтроль;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навыками </a:t>
            </a:r>
            <a:r>
              <a:rPr lang="ru-RU" sz="1600" dirty="0"/>
              <a:t>использования возможности текстового ввода/вывода в языке </a:t>
            </a:r>
            <a:r>
              <a:rPr lang="ru-RU" sz="1600" dirty="0" smtClean="0"/>
              <a:t>VHDL;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навыками </a:t>
            </a:r>
            <a:r>
              <a:rPr lang="ru-RU" sz="1600" dirty="0"/>
              <a:t>написания параметризируемого кода для повторного использования проекта.</a:t>
            </a:r>
          </a:p>
          <a:p>
            <a:pPr lvl="0">
              <a:spcBef>
                <a:spcPts val="0"/>
              </a:spcBef>
              <a:buClr>
                <a:srgbClr val="DF125C"/>
              </a:buClr>
              <a:buSzPct val="120000"/>
              <a:tabLst>
                <a:tab pos="268288" algn="l"/>
              </a:tabLst>
            </a:pPr>
            <a:endParaRPr lang="ru-RU" sz="1600" dirty="0"/>
          </a:p>
          <a:p>
            <a:pPr lvl="0">
              <a:spcBef>
                <a:spcPts val="0"/>
              </a:spcBef>
              <a:buClr>
                <a:srgbClr val="DF125C"/>
              </a:buClr>
              <a:buSzPct val="120000"/>
              <a:tabLst>
                <a:tab pos="268288" algn="l"/>
              </a:tabLst>
            </a:pPr>
            <a:endParaRPr lang="ru-RU" sz="1600" dirty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1258725"/>
            <a:ext cx="825646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Знать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2695794"/>
            <a:ext cx="825646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Уметь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4309874"/>
            <a:ext cx="892852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Владеть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C8D0676A-6ED8-75B2-88EE-41E8657A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7" y="215900"/>
            <a:ext cx="8159317" cy="8509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</a:t>
            </a:r>
            <a:r>
              <a:rPr lang="ru-RU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ектирование на </a:t>
            </a:r>
            <a:r>
              <a:rPr lang="en-US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FPGA</a:t>
            </a:r>
            <a:endParaRPr lang="ru-RU" b="1" dirty="0">
              <a:solidFill>
                <a:srgbClr val="DF125C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784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112BC-EE06-A1D2-24BD-9E9EEC9B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69" y="46172"/>
            <a:ext cx="6114168" cy="185420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DF125C"/>
                </a:solidFill>
                <a:latin typeface="Montserrat SemiBold" panose="00000700000000000000" pitchFamily="2" charset="-52"/>
              </a:rPr>
              <a:t>ГУАП реализует проект «Цифровые кафедры» в рамках реализации программы стратегического академического лидерства «Приоритет 2030»</a:t>
            </a:r>
            <a:endParaRPr lang="ru-RU" sz="2000" b="1" dirty="0">
              <a:solidFill>
                <a:srgbClr val="DF125C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442F82-166B-62F2-4391-825DC749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4048" y="6309963"/>
            <a:ext cx="2711238" cy="113743"/>
          </a:xfrm>
        </p:spPr>
        <p:txBody>
          <a:bodyPr/>
          <a:lstStyle/>
          <a:p>
            <a:fld id="{CE4FECEE-6A18-46D0-9A9B-D896EEC1DC49}" type="slidenum">
              <a:rPr lang="ru-RU" smtClean="0"/>
              <a:t>2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E568B-A03D-0A8D-5010-3DE0F5899CBA}"/>
              </a:ext>
            </a:extLst>
          </p:cNvPr>
          <p:cNvSpPr txBox="1"/>
          <p:nvPr/>
        </p:nvSpPr>
        <p:spPr>
          <a:xfrm rot="16200000">
            <a:off x="-984839" y="3559661"/>
            <a:ext cx="4162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IBM Plex Sans SemiBold" panose="020B0703050203000203" pitchFamily="34" charset="0"/>
              </a:rPr>
              <a:t>КОМАНДА ПРОЕКТА </a:t>
            </a:r>
            <a:endParaRPr lang="ru-RU" sz="3200" b="1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46DB1B-E1BE-E379-B409-C69698B7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84" y="0"/>
            <a:ext cx="1526517" cy="15277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093B8C-BF14-9F52-FC58-EC3EC5237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676" y="6202298"/>
            <a:ext cx="348166" cy="3481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07" y="3011691"/>
            <a:ext cx="1680713" cy="16807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FE568B-A03D-0A8D-5010-3DE0F5899CBA}"/>
              </a:ext>
            </a:extLst>
          </p:cNvPr>
          <p:cNvSpPr txBox="1"/>
          <p:nvPr/>
        </p:nvSpPr>
        <p:spPr>
          <a:xfrm>
            <a:off x="1597891" y="4748118"/>
            <a:ext cx="3565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DF125C"/>
                </a:solidFill>
                <a:latin typeface="IBM Plex Sans SemiBold" panose="020B0703050203000203" pitchFamily="34" charset="0"/>
              </a:rPr>
              <a:t>Профессорско</a:t>
            </a:r>
            <a:r>
              <a:rPr lang="ru-RU" sz="1600" b="1" dirty="0" smtClean="0">
                <a:solidFill>
                  <a:srgbClr val="DF125C"/>
                </a:solidFill>
                <a:latin typeface="IBM Plex Sans SemiBold" panose="020B0703050203000203" pitchFamily="34" charset="0"/>
              </a:rPr>
              <a:t> -</a:t>
            </a:r>
          </a:p>
          <a:p>
            <a:pPr algn="ctr"/>
            <a:r>
              <a:rPr lang="ru-RU" sz="1600" b="1" dirty="0" smtClean="0">
                <a:solidFill>
                  <a:srgbClr val="DF125C"/>
                </a:solidFill>
                <a:latin typeface="IBM Plex Sans SemiBold" panose="020B0703050203000203" pitchFamily="34" charset="0"/>
              </a:rPr>
              <a:t>преподавательский </a:t>
            </a:r>
          </a:p>
          <a:p>
            <a:pPr algn="ctr"/>
            <a:r>
              <a:rPr lang="ru-RU" sz="1600" b="1" dirty="0" smtClean="0">
                <a:solidFill>
                  <a:srgbClr val="DF125C"/>
                </a:solidFill>
                <a:latin typeface="IBM Plex Sans SemiBold" panose="020B0703050203000203" pitchFamily="34" charset="0"/>
              </a:rPr>
              <a:t>состав ГУАП</a:t>
            </a:r>
          </a:p>
          <a:p>
            <a:pPr algn="ctr"/>
            <a:endParaRPr lang="ru-RU" sz="1600" b="1" dirty="0" smtClean="0">
              <a:solidFill>
                <a:srgbClr val="DF125C"/>
              </a:solidFill>
              <a:latin typeface="IBM Plex Sans SemiBold" panose="020B0703050203000203" pitchFamily="34" charset="0"/>
            </a:endParaRPr>
          </a:p>
          <a:p>
            <a:pPr algn="ctr"/>
            <a:endParaRPr lang="ru-RU" sz="1600" b="1" dirty="0"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574" y="2927753"/>
            <a:ext cx="1634532" cy="16345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FE568B-A03D-0A8D-5010-3DE0F5899CBA}"/>
              </a:ext>
            </a:extLst>
          </p:cNvPr>
          <p:cNvSpPr txBox="1"/>
          <p:nvPr/>
        </p:nvSpPr>
        <p:spPr>
          <a:xfrm>
            <a:off x="6093058" y="4669950"/>
            <a:ext cx="4359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F125C"/>
                </a:solidFill>
                <a:latin typeface="IBM Plex Sans SemiBold" panose="020B0703050203000203" pitchFamily="34" charset="0"/>
              </a:rPr>
              <a:t>Подразделения ГУАП</a:t>
            </a:r>
            <a:endParaRPr lang="ru-RU" sz="1600" b="1" dirty="0">
              <a:latin typeface="Montserrat" panose="00000500000000000000" pitchFamily="2" charset="-52"/>
            </a:endParaRPr>
          </a:p>
          <a:p>
            <a:pPr algn="ctr">
              <a:buClr>
                <a:srgbClr val="DF125C"/>
              </a:buClr>
              <a:buSzPct val="120000"/>
              <a:tabLst>
                <a:tab pos="268288" algn="l"/>
              </a:tabLst>
            </a:pPr>
            <a:r>
              <a:rPr lang="ru-RU" sz="1400" dirty="0" smtClean="0">
                <a:latin typeface="Montserrat" panose="00000500000000000000" pitchFamily="2" charset="-52"/>
              </a:rPr>
              <a:t>Факультет ДПО</a:t>
            </a:r>
          </a:p>
          <a:p>
            <a:pPr algn="ctr">
              <a:buClr>
                <a:srgbClr val="DF125C"/>
              </a:buClr>
              <a:buSzPct val="120000"/>
              <a:tabLst>
                <a:tab pos="268288" algn="l"/>
              </a:tabLst>
            </a:pPr>
            <a:r>
              <a:rPr lang="ru-RU" sz="1400" dirty="0" smtClean="0">
                <a:latin typeface="Montserrat" panose="00000500000000000000" pitchFamily="2" charset="-52"/>
              </a:rPr>
              <a:t>Управление цифрового развития</a:t>
            </a:r>
          </a:p>
          <a:p>
            <a:pPr algn="ctr">
              <a:buClr>
                <a:srgbClr val="DF125C"/>
              </a:buClr>
              <a:buSzPct val="120000"/>
              <a:tabLst>
                <a:tab pos="268288" algn="l"/>
              </a:tabLst>
            </a:pPr>
            <a:r>
              <a:rPr lang="ru-RU" sz="1400" dirty="0" smtClean="0">
                <a:latin typeface="Montserrat" panose="00000500000000000000" pitchFamily="2" charset="-52"/>
              </a:rPr>
              <a:t>Учебно-методический отдел</a:t>
            </a:r>
          </a:p>
          <a:p>
            <a:pPr algn="ctr">
              <a:buClr>
                <a:srgbClr val="DF125C"/>
              </a:buClr>
              <a:buSzPct val="120000"/>
              <a:tabLst>
                <a:tab pos="268288" algn="l"/>
              </a:tabLst>
            </a:pPr>
            <a:r>
              <a:rPr lang="ru-RU" sz="1400" dirty="0" smtClean="0">
                <a:latin typeface="Montserrat" panose="00000500000000000000" pitchFamily="2" charset="-52"/>
              </a:rPr>
              <a:t>Финансово-экономическое управление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85085" y="1891509"/>
            <a:ext cx="2542509" cy="378090"/>
          </a:xfrm>
          <a:prstGeom prst="rect">
            <a:avLst/>
          </a:prstGeom>
        </p:spPr>
      </p:pic>
      <p:sp>
        <p:nvSpPr>
          <p:cNvPr id="18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735833" y="1909981"/>
            <a:ext cx="2380932" cy="378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БОЛЕЕ 20 ЧЕЛОВЕК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FE568B-A03D-0A8D-5010-3DE0F5899CBA}"/>
              </a:ext>
            </a:extLst>
          </p:cNvPr>
          <p:cNvSpPr txBox="1"/>
          <p:nvPr/>
        </p:nvSpPr>
        <p:spPr>
          <a:xfrm>
            <a:off x="4662726" y="1779181"/>
            <a:ext cx="722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tserrat" panose="00000500000000000000"/>
              </a:rPr>
              <a:t>Руководитель проекта – </a:t>
            </a:r>
            <a:r>
              <a:rPr lang="ru-RU" sz="1600" b="1" dirty="0" smtClean="0">
                <a:latin typeface="Montserrat" panose="00000500000000000000"/>
              </a:rPr>
              <a:t>Мельниченко Александра Михайловна</a:t>
            </a:r>
            <a:r>
              <a:rPr lang="ru-RU" sz="1600" dirty="0" smtClean="0">
                <a:latin typeface="Montserrat" panose="00000500000000000000"/>
              </a:rPr>
              <a:t>, </a:t>
            </a:r>
          </a:p>
          <a:p>
            <a:r>
              <a:rPr lang="ru-RU" sz="1400" dirty="0" smtClean="0">
                <a:latin typeface="Montserrat" panose="00000500000000000000"/>
              </a:rPr>
              <a:t>Декан </a:t>
            </a:r>
            <a:r>
              <a:rPr lang="ru-RU" sz="1400" dirty="0">
                <a:latin typeface="Montserrat" panose="00000500000000000000"/>
              </a:rPr>
              <a:t>ФДПО ГУАП, доктор экономических наук, доцент</a:t>
            </a:r>
          </a:p>
          <a:p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3" name="Плюс 2"/>
          <p:cNvSpPr/>
          <p:nvPr/>
        </p:nvSpPr>
        <p:spPr>
          <a:xfrm>
            <a:off x="5372621" y="3491786"/>
            <a:ext cx="720437" cy="720437"/>
          </a:xfrm>
          <a:prstGeom prst="mathPlus">
            <a:avLst/>
          </a:prstGeom>
          <a:solidFill>
            <a:srgbClr val="15B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0676A-6ED8-75B2-88EE-41E8657A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7" y="215900"/>
            <a:ext cx="8159317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Основы аналитики данных по отраслям</a:t>
            </a:r>
            <a:endParaRPr lang="ru-RU" b="1" dirty="0">
              <a:solidFill>
                <a:srgbClr val="DF125C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536" y="1631936"/>
            <a:ext cx="6065479" cy="19408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Целью реализации </a:t>
            </a:r>
            <a:r>
              <a:rPr lang="ru-RU" dirty="0" smtClean="0"/>
              <a:t>ДПП ПП </a:t>
            </a:r>
            <a:r>
              <a:rPr lang="ru-RU" dirty="0"/>
              <a:t>является приобретение системных знаний для выполнения нового вида профессиональной проектно-исследовательской деятельности в области информационных технологий.</a:t>
            </a:r>
          </a:p>
          <a:p>
            <a:endParaRPr lang="ru-RU" dirty="0"/>
          </a:p>
          <a:p>
            <a:r>
              <a:rPr lang="ru-RU" dirty="0" smtClean="0"/>
              <a:t>Слушатель</a:t>
            </a:r>
            <a:r>
              <a:rPr lang="ru-RU" dirty="0"/>
              <a:t>, успешно освоивший обучение по данной программе, должен решать следующие профессиональные задачи в соответствии с видами профессиональной деятельности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1EEC54-61BB-BA94-1A01-E824D74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500" y="6182867"/>
            <a:ext cx="2743200" cy="365125"/>
          </a:xfrm>
        </p:spPr>
        <p:txBody>
          <a:bodyPr/>
          <a:lstStyle/>
          <a:p>
            <a:fld id="{CE4FECEE-6A18-46D0-9A9B-D896EEC1DC49}" type="slidenum">
              <a:rPr lang="ru-RU" smtClean="0"/>
              <a:t>20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6EC3F3-D4A8-D927-77A4-9B63954D8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3075"/>
            <a:ext cx="1526517" cy="15233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60B8A1-B5DF-CD19-7E3D-793A00858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8" y="6195492"/>
            <a:ext cx="348166" cy="348166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827540" y="3570514"/>
            <a:ext cx="5790076" cy="328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подготовка </a:t>
            </a:r>
            <a:r>
              <a:rPr lang="ru-RU" sz="1600" dirty="0"/>
              <a:t>и создание проектов в различных </a:t>
            </a:r>
            <a:r>
              <a:rPr lang="ru-RU" sz="1600" dirty="0" smtClean="0"/>
              <a:t>сферах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использование </a:t>
            </a:r>
            <a:r>
              <a:rPr lang="ru-RU" sz="1600" dirty="0"/>
              <a:t>методов классической </a:t>
            </a:r>
            <a:r>
              <a:rPr lang="ru-RU" sz="1600" dirty="0" smtClean="0"/>
              <a:t>статистики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использование </a:t>
            </a:r>
            <a:r>
              <a:rPr lang="ru-RU" sz="1600" dirty="0"/>
              <a:t>методов обработки естественных </a:t>
            </a:r>
            <a:r>
              <a:rPr lang="ru-RU" sz="1600" dirty="0" smtClean="0"/>
              <a:t>языков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использование </a:t>
            </a:r>
            <a:r>
              <a:rPr lang="ru-RU" sz="1600" dirty="0"/>
              <a:t>компьютерного зрения</a:t>
            </a:r>
          </a:p>
          <a:p>
            <a:pPr>
              <a:spcBef>
                <a:spcPts val="0"/>
              </a:spcBef>
            </a:pPr>
            <a:endParaRPr lang="ru-RU" sz="1600" dirty="0" smtClean="0"/>
          </a:p>
          <a:p>
            <a:pPr>
              <a:spcBef>
                <a:spcPts val="0"/>
              </a:spcBef>
            </a:pPr>
            <a:endParaRPr lang="ru-RU" sz="1600" dirty="0"/>
          </a:p>
          <a:p>
            <a:pPr>
              <a:spcBef>
                <a:spcPts val="0"/>
              </a:spcBef>
            </a:pP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DF125C"/>
                </a:solidFill>
              </a:rPr>
              <a:t>«..Есть </a:t>
            </a:r>
            <a:r>
              <a:rPr lang="ru-RU" sz="1600" dirty="0">
                <a:solidFill>
                  <a:srgbClr val="DF125C"/>
                </a:solidFill>
              </a:rPr>
              <a:t>большой массив данных по отелям со всего мира ( более 1 500 000 отелей). По которым можно проводить разные виды </a:t>
            </a:r>
            <a:r>
              <a:rPr lang="ru-RU" sz="1600" dirty="0" smtClean="0">
                <a:solidFill>
                  <a:srgbClr val="DF125C"/>
                </a:solidFill>
              </a:rPr>
              <a:t>аналитики..»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DF125C"/>
                </a:solidFill>
              </a:rPr>
              <a:t>«…В </a:t>
            </a:r>
            <a:r>
              <a:rPr lang="ru-RU" sz="1600" dirty="0">
                <a:solidFill>
                  <a:srgbClr val="DF125C"/>
                </a:solidFill>
              </a:rPr>
              <a:t>аналитике рассматриваю анализ и обработку данных из БД и Итоговый проект - разработка ТГ бота по бронированию отелей с </a:t>
            </a:r>
            <a:r>
              <a:rPr lang="ru-RU" sz="1600" dirty="0" smtClean="0">
                <a:solidFill>
                  <a:srgbClr val="DF125C"/>
                </a:solidFill>
              </a:rPr>
              <a:t>аналитикой…»</a:t>
            </a:r>
            <a:endParaRPr lang="ru-RU" sz="1600" dirty="0">
              <a:solidFill>
                <a:srgbClr val="DF125C"/>
              </a:solidFill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7158182" y="5118214"/>
            <a:ext cx="4063352" cy="12472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err="1"/>
              <a:t>Бердин</a:t>
            </a:r>
            <a:r>
              <a:rPr lang="ru-RU" sz="1800" b="1" dirty="0"/>
              <a:t> Александр </a:t>
            </a:r>
            <a:r>
              <a:rPr lang="ru-RU" sz="1800" b="1" dirty="0" smtClean="0"/>
              <a:t>Эдуардович</a:t>
            </a:r>
          </a:p>
          <a:p>
            <a:pPr algn="ctr"/>
            <a:r>
              <a:rPr lang="ru-RU" dirty="0"/>
              <a:t>старший преподаватель кафедры экономики высокотехнологичных производств, институт технологий предпринимательства и права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40"/>
          <a:stretch/>
        </p:blipFill>
        <p:spPr>
          <a:xfrm>
            <a:off x="7493333" y="1463996"/>
            <a:ext cx="3285765" cy="31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3856" y="3230816"/>
            <a:ext cx="945615" cy="3173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7465" y="5171723"/>
            <a:ext cx="945615" cy="3173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3855" y="1258725"/>
            <a:ext cx="945615" cy="317378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1EEC54-61BB-BA94-1A01-E824D74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500" y="6182867"/>
            <a:ext cx="2743200" cy="365125"/>
          </a:xfrm>
        </p:spPr>
        <p:txBody>
          <a:bodyPr/>
          <a:lstStyle/>
          <a:p>
            <a:fld id="{CE4FECEE-6A18-46D0-9A9B-D896EEC1DC49}" type="slidenum">
              <a:rPr lang="ru-RU" smtClean="0"/>
              <a:t>21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6EC3F3-D4A8-D927-77A4-9B63954D82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3075"/>
            <a:ext cx="1526517" cy="15233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60B8A1-B5DF-CD19-7E3D-793A00858F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8" y="6195492"/>
            <a:ext cx="348166" cy="348166"/>
          </a:xfrm>
          <a:prstGeom prst="rect">
            <a:avLst/>
          </a:prstGeom>
        </p:spPr>
      </p:pic>
      <p:sp>
        <p:nvSpPr>
          <p:cNvPr id="14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6200000">
            <a:off x="-1662229" y="3704204"/>
            <a:ext cx="5122332" cy="44565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>
                    <a:lumMod val="95000"/>
                  </a:schemeClr>
                </a:solidFill>
              </a:rPr>
              <a:t>КОМПЕТЕНЦИИ</a:t>
            </a:r>
            <a:endParaRPr lang="ru-RU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1571249"/>
            <a:ext cx="9955846" cy="1715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регламенты </a:t>
            </a:r>
            <a:r>
              <a:rPr lang="ru-RU" sz="1600" dirty="0"/>
              <a:t>организации по оформлению требований к результатам аналитических исследований с использованием технологий больших </a:t>
            </a:r>
            <a:r>
              <a:rPr lang="ru-RU" sz="1600" dirty="0" smtClean="0"/>
              <a:t>данных;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технологии </a:t>
            </a:r>
            <a:r>
              <a:rPr lang="ru-RU" sz="1600" dirty="0"/>
              <a:t>подготовки и проведения </a:t>
            </a:r>
            <a:r>
              <a:rPr lang="ru-RU" sz="1600" dirty="0" smtClean="0"/>
              <a:t>презентаций;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предметную </a:t>
            </a:r>
            <a:r>
              <a:rPr lang="ru-RU" sz="1600" dirty="0"/>
              <a:t>область анализа больших данных в соответствии с требованиями </a:t>
            </a:r>
            <a:r>
              <a:rPr lang="ru-RU" sz="1600" dirty="0" smtClean="0"/>
              <a:t>заказчика;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сетевые </a:t>
            </a:r>
            <a:r>
              <a:rPr lang="ru-RU" sz="1600" dirty="0"/>
              <a:t>протоколы и основы </a:t>
            </a:r>
            <a:r>
              <a:rPr lang="ru-RU" sz="1600" dirty="0" err="1" smtClean="0"/>
              <a:t>web</a:t>
            </a:r>
            <a:r>
              <a:rPr lang="ru-RU" sz="1600" dirty="0" smtClean="0"/>
              <a:t>-технологи;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системы </a:t>
            </a:r>
            <a:r>
              <a:rPr lang="ru-RU" sz="1600" dirty="0"/>
              <a:t>хранения и анализа баз </a:t>
            </a:r>
            <a:r>
              <a:rPr lang="ru-RU" sz="1600" dirty="0" smtClean="0"/>
              <a:t>данных;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методы </a:t>
            </a:r>
            <a:r>
              <a:rPr lang="ru-RU" sz="1600" dirty="0"/>
              <a:t>и средства проектирования баз </a:t>
            </a:r>
            <a:r>
              <a:rPr lang="ru-RU" sz="1600" dirty="0" smtClean="0"/>
              <a:t>данных и другое.</a:t>
            </a:r>
            <a:endParaRPr lang="ru-RU" sz="1600" dirty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</p:txBody>
      </p:sp>
      <p:sp>
        <p:nvSpPr>
          <p:cNvPr id="17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3575902"/>
            <a:ext cx="9571382" cy="149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проводить </a:t>
            </a:r>
            <a:r>
              <a:rPr lang="ru-RU" sz="1600" dirty="0"/>
              <a:t>анализ больших данных в соответствии с утвержденными требованиями к результатам аналитического </a:t>
            </a:r>
            <a:r>
              <a:rPr lang="ru-RU" sz="1600" dirty="0" smtClean="0"/>
              <a:t>исследования;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проводить </a:t>
            </a:r>
            <a:r>
              <a:rPr lang="ru-RU" sz="1600" dirty="0"/>
              <a:t>анализ больших </a:t>
            </a:r>
            <a:r>
              <a:rPr lang="ru-RU" sz="1600" dirty="0" smtClean="0"/>
              <a:t>данных;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осуществлять </a:t>
            </a:r>
            <a:r>
              <a:rPr lang="ru-RU" sz="1600" dirty="0"/>
              <a:t>интеграцию и преобразование данных в ходе работ по анализу больших </a:t>
            </a:r>
            <a:r>
              <a:rPr lang="ru-RU" sz="1600" dirty="0" smtClean="0"/>
              <a:t>данных;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производить </a:t>
            </a:r>
            <a:r>
              <a:rPr lang="ru-RU" sz="1600" dirty="0"/>
              <a:t>оценку и обоснование рекомендуемых </a:t>
            </a:r>
            <a:r>
              <a:rPr lang="ru-RU" sz="1600" dirty="0" smtClean="0"/>
              <a:t>решений;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осуществлять </a:t>
            </a:r>
            <a:r>
              <a:rPr lang="ru-RU" sz="1600" dirty="0"/>
              <a:t>коммуникации с заинтересованными </a:t>
            </a:r>
            <a:r>
              <a:rPr lang="ru-RU" sz="1600" dirty="0" smtClean="0"/>
              <a:t>сторонами;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производить </a:t>
            </a:r>
            <a:r>
              <a:rPr lang="ru-RU" sz="1600" dirty="0"/>
              <a:t>анализ исполнения </a:t>
            </a:r>
            <a:r>
              <a:rPr lang="ru-RU" sz="1600" dirty="0" smtClean="0"/>
              <a:t>требований и другое.</a:t>
            </a:r>
            <a:endParaRPr lang="ru-RU" sz="1600" dirty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</p:txBody>
      </p:sp>
      <p:sp>
        <p:nvSpPr>
          <p:cNvPr id="19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5508285"/>
            <a:ext cx="9571382" cy="90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навыками  </a:t>
            </a:r>
            <a:r>
              <a:rPr lang="ru-RU" sz="1600" dirty="0"/>
              <a:t>проведения анализа больших </a:t>
            </a:r>
            <a:r>
              <a:rPr lang="ru-RU" sz="1600" dirty="0" smtClean="0"/>
              <a:t>данных</a:t>
            </a:r>
            <a:r>
              <a:rPr lang="ru-RU" sz="1600" i="1" dirty="0" smtClean="0"/>
              <a:t>;</a:t>
            </a:r>
            <a:endParaRPr lang="ru-RU" sz="1600" dirty="0"/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навыками </a:t>
            </a:r>
            <a:r>
              <a:rPr lang="ru-RU" sz="1600" dirty="0"/>
              <a:t>очистки данных для проведения аналитических </a:t>
            </a:r>
            <a:r>
              <a:rPr lang="ru-RU" sz="1600" dirty="0" smtClean="0"/>
              <a:t>работ;</a:t>
            </a:r>
          </a:p>
          <a:p>
            <a:pPr marL="268288" lvl="0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навыками </a:t>
            </a:r>
            <a:r>
              <a:rPr lang="ru-RU" sz="1600" dirty="0"/>
              <a:t>осуществления интеграции и преобразования данных в ходе работ по анализу больших </a:t>
            </a:r>
            <a:r>
              <a:rPr lang="ru-RU" sz="1600" dirty="0" smtClean="0"/>
              <a:t>данных</a:t>
            </a:r>
            <a:r>
              <a:rPr lang="ru-RU" sz="1600" i="1" dirty="0"/>
              <a:t> </a:t>
            </a:r>
            <a:r>
              <a:rPr lang="ru-RU" sz="1600" dirty="0" smtClean="0"/>
              <a:t>и другое.</a:t>
            </a:r>
            <a:endParaRPr lang="ru-RU" sz="1600" dirty="0"/>
          </a:p>
          <a:p>
            <a:pPr lvl="0">
              <a:spcBef>
                <a:spcPts val="0"/>
              </a:spcBef>
              <a:buClr>
                <a:srgbClr val="DF125C"/>
              </a:buClr>
              <a:buSzPct val="120000"/>
              <a:tabLst>
                <a:tab pos="268288" algn="l"/>
              </a:tabLst>
            </a:pPr>
            <a:endParaRPr lang="ru-RU" sz="1600" dirty="0"/>
          </a:p>
          <a:p>
            <a:pPr lvl="0">
              <a:spcBef>
                <a:spcPts val="0"/>
              </a:spcBef>
              <a:buClr>
                <a:srgbClr val="DF125C"/>
              </a:buClr>
              <a:buSzPct val="120000"/>
              <a:tabLst>
                <a:tab pos="268288" algn="l"/>
              </a:tabLst>
            </a:pPr>
            <a:endParaRPr lang="ru-RU" sz="1600" dirty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160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1258725"/>
            <a:ext cx="825646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Знать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3240741"/>
            <a:ext cx="825646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Уметь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5168855"/>
            <a:ext cx="892852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Владеть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C8D0676A-6ED8-75B2-88EE-41E8657A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7" y="215900"/>
            <a:ext cx="8159317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Основы аналитики данных по отраслям</a:t>
            </a:r>
            <a:endParaRPr lang="ru-RU" b="1" dirty="0">
              <a:solidFill>
                <a:srgbClr val="DF125C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039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5A2443-B254-F548-3C91-9820E78CF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BE415F-98B1-4CE1-B899-02CA8E6FA751}"/>
              </a:ext>
            </a:extLst>
          </p:cNvPr>
          <p:cNvSpPr txBox="1"/>
          <p:nvPr/>
        </p:nvSpPr>
        <p:spPr>
          <a:xfrm>
            <a:off x="731837" y="2523879"/>
            <a:ext cx="2557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Montserrat" panose="00000500000000000000" pitchFamily="2" charset="-52"/>
              </a:rPr>
              <a:t>Спасибо за </a:t>
            </a:r>
            <a:r>
              <a:rPr lang="ru-RU" sz="3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внимание!</a:t>
            </a:r>
            <a:endParaRPr lang="ru-RU" sz="30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8F8CC2-3AB3-4365-96BE-D3D563712404}"/>
              </a:ext>
            </a:extLst>
          </p:cNvPr>
          <p:cNvSpPr txBox="1"/>
          <p:nvPr/>
        </p:nvSpPr>
        <p:spPr>
          <a:xfrm>
            <a:off x="2141448" y="4743034"/>
            <a:ext cx="3021443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15B012"/>
              </a:buClr>
              <a:buSzPct val="120000"/>
              <a:tabLst>
                <a:tab pos="268288" algn="l"/>
              </a:tabLst>
            </a:pPr>
            <a:r>
              <a:rPr lang="ru-RU" sz="1300" dirty="0" smtClean="0">
                <a:solidFill>
                  <a:schemeClr val="bg1"/>
                </a:solidFill>
                <a:latin typeface="IBM Plex Sans" panose="020B0503050203000203" pitchFamily="34" charset="0"/>
              </a:rPr>
              <a:t>Факультет дополнительного профессионального образования ГУАП</a:t>
            </a:r>
          </a:p>
          <a:p>
            <a:pPr>
              <a:spcBef>
                <a:spcPts val="600"/>
              </a:spcBef>
              <a:buClr>
                <a:srgbClr val="15B012"/>
              </a:buClr>
              <a:buSzPct val="120000"/>
              <a:tabLst>
                <a:tab pos="268288" algn="l"/>
              </a:tabLst>
            </a:pPr>
            <a:r>
              <a:rPr lang="ru-RU" sz="1300" dirty="0" err="1" smtClean="0">
                <a:solidFill>
                  <a:schemeClr val="bg1"/>
                </a:solidFill>
                <a:latin typeface="IBM Plex Sans" panose="020B0503050203000203" pitchFamily="34" charset="0"/>
              </a:rPr>
              <a:t>Г.Санкт</a:t>
            </a:r>
            <a:r>
              <a:rPr lang="ru-RU" sz="1300" dirty="0" smtClean="0">
                <a:solidFill>
                  <a:schemeClr val="bg1"/>
                </a:solidFill>
                <a:latin typeface="IBM Plex Sans" panose="020B0503050203000203" pitchFamily="34" charset="0"/>
              </a:rPr>
              <a:t>-Петербург, ул. Большая Морская, 67, каб.14-22</a:t>
            </a:r>
            <a:endParaRPr lang="ru-RU" sz="1300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4F2C5-91C9-4E3B-AFC3-63363BD4CE53}"/>
              </a:ext>
            </a:extLst>
          </p:cNvPr>
          <p:cNvSpPr txBox="1"/>
          <p:nvPr/>
        </p:nvSpPr>
        <p:spPr>
          <a:xfrm>
            <a:off x="2141448" y="5885155"/>
            <a:ext cx="268778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15B012"/>
              </a:buClr>
              <a:buSzPct val="120000"/>
              <a:tabLst>
                <a:tab pos="268288" algn="l"/>
              </a:tabLst>
            </a:pPr>
            <a:r>
              <a:rPr lang="en-US" sz="1200" dirty="0" smtClean="0">
                <a:solidFill>
                  <a:srgbClr val="DF125C"/>
                </a:solidFill>
                <a:latin typeface="IBM Plex Sans" panose="020B0503050203000203" pitchFamily="34" charset="0"/>
              </a:rPr>
              <a:t>fdpo_guap@list.ru</a:t>
            </a:r>
            <a:endParaRPr lang="en-US" sz="1200" dirty="0">
              <a:solidFill>
                <a:srgbClr val="DF125C"/>
              </a:solidFill>
              <a:latin typeface="IBM Plex Sans" panose="020B0503050203000203" pitchFamily="34" charset="0"/>
            </a:endParaRPr>
          </a:p>
          <a:p>
            <a:pPr>
              <a:spcBef>
                <a:spcPts val="600"/>
              </a:spcBef>
              <a:buClr>
                <a:srgbClr val="15B012"/>
              </a:buClr>
              <a:buSzPct val="120000"/>
              <a:tabLst>
                <a:tab pos="268288" algn="l"/>
              </a:tabLst>
            </a:pPr>
            <a:r>
              <a:rPr lang="en-US" sz="1200" dirty="0" smtClean="0">
                <a:solidFill>
                  <a:srgbClr val="DF125C"/>
                </a:solidFill>
                <a:latin typeface="IBM Plex Sans" panose="020B0503050203000203" pitchFamily="34" charset="0"/>
              </a:rPr>
              <a:t>8 (812) 708-38-85</a:t>
            </a:r>
            <a:endParaRPr lang="ru-RU" sz="1200" dirty="0" smtClean="0">
              <a:solidFill>
                <a:srgbClr val="DF125C"/>
              </a:solidFill>
              <a:latin typeface="IBM Plex Sans" panose="020B0503050203000203" pitchFamily="34" charset="0"/>
            </a:endParaRPr>
          </a:p>
          <a:p>
            <a:pPr>
              <a:spcBef>
                <a:spcPts val="600"/>
              </a:spcBef>
              <a:buClr>
                <a:srgbClr val="15B012"/>
              </a:buClr>
              <a:buSzPct val="120000"/>
              <a:tabLst>
                <a:tab pos="268288" algn="l"/>
              </a:tabLst>
            </a:pPr>
            <a:r>
              <a:rPr lang="ru-RU" sz="1200" dirty="0" smtClean="0">
                <a:solidFill>
                  <a:srgbClr val="DF125C"/>
                </a:solidFill>
                <a:latin typeface="IBM Plex Sans" panose="020B0503050203000203" pitchFamily="34" charset="0"/>
              </a:rPr>
              <a:t>8 (911) 296-34-00</a:t>
            </a:r>
            <a:endParaRPr lang="en-US" sz="1200" dirty="0">
              <a:solidFill>
                <a:srgbClr val="DF125C"/>
              </a:solidFill>
              <a:latin typeface="IBM Plex Sans" panose="020B050305020300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03474B-A421-74ED-2985-DDD4730CD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0" y="0"/>
            <a:ext cx="1481460" cy="1481460"/>
          </a:xfrm>
          <a:prstGeom prst="rect">
            <a:avLst/>
          </a:prstGeom>
        </p:spPr>
      </p:pic>
      <p:pic>
        <p:nvPicPr>
          <p:cNvPr id="10" name="Picture 2" descr="http://qrcoder.ru/code/?https%3A%2F%2Ffdpo.guap.ru%2F&amp;4&amp;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10834" r="10160" b="9193"/>
          <a:stretch/>
        </p:blipFill>
        <p:spPr bwMode="auto">
          <a:xfrm>
            <a:off x="671094" y="4712931"/>
            <a:ext cx="1090331" cy="11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белое 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0568" y="529069"/>
            <a:ext cx="2376549" cy="4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112BC-EE06-A1D2-24BD-9E9EEC9B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69" y="46172"/>
            <a:ext cx="4276132" cy="148154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DF125C"/>
                </a:solidFill>
                <a:latin typeface="Montserrat SemiBold" panose="00000700000000000000" pitchFamily="2" charset="-52"/>
              </a:rPr>
              <a:t>Программы в рамках проекта «Цифровые кафедры»</a:t>
            </a:r>
            <a:endParaRPr lang="ru-RU" sz="2000" b="1" dirty="0">
              <a:solidFill>
                <a:srgbClr val="DF125C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442F82-166B-62F2-4391-825DC749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4048" y="6309963"/>
            <a:ext cx="2711238" cy="113743"/>
          </a:xfrm>
        </p:spPr>
        <p:txBody>
          <a:bodyPr/>
          <a:lstStyle/>
          <a:p>
            <a:fld id="{CE4FECEE-6A18-46D0-9A9B-D896EEC1DC49}" type="slidenum">
              <a:rPr lang="ru-RU" smtClean="0"/>
              <a:t>3</a:t>
            </a:fld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46DB1B-E1BE-E379-B409-C69698B7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84" y="0"/>
            <a:ext cx="1526517" cy="15277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093B8C-BF14-9F52-FC58-EC3EC5237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676" y="6202298"/>
            <a:ext cx="348166" cy="3481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FE568B-A03D-0A8D-5010-3DE0F5899CBA}"/>
              </a:ext>
            </a:extLst>
          </p:cNvPr>
          <p:cNvSpPr txBox="1"/>
          <p:nvPr/>
        </p:nvSpPr>
        <p:spPr>
          <a:xfrm>
            <a:off x="2690276" y="1921902"/>
            <a:ext cx="82909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en-US" sz="1600" dirty="0">
                <a:latin typeface="Montserrat" panose="00000500000000000000"/>
              </a:rPr>
              <a:t> </a:t>
            </a:r>
            <a:r>
              <a:rPr lang="ru-RU" sz="1600" dirty="0" smtClean="0">
                <a:latin typeface="Montserrat" panose="00000500000000000000"/>
              </a:rPr>
              <a:t>Анализ программ на рынке ДПО</a:t>
            </a:r>
          </a:p>
          <a:p>
            <a:pPr marL="268288" indent="-268288">
              <a:spcBef>
                <a:spcPts val="6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>
                <a:latin typeface="Montserrat" panose="00000500000000000000"/>
              </a:rPr>
              <a:t> Отсутствие идентичных программ на рынке ДПО</a:t>
            </a:r>
          </a:p>
          <a:p>
            <a:pPr marL="268288" indent="-268288">
              <a:spcBef>
                <a:spcPts val="6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>
                <a:latin typeface="Montserrat" panose="00000500000000000000"/>
              </a:rPr>
              <a:t> </a:t>
            </a:r>
            <a:r>
              <a:rPr lang="ru-RU" sz="1600" dirty="0" smtClean="0">
                <a:latin typeface="Montserrat" panose="00000500000000000000"/>
              </a:rPr>
              <a:t>Проведен отбор актуальных программ среди потенциальных   студентов для реализации в рамках проекта</a:t>
            </a:r>
            <a:endParaRPr lang="ru-RU" sz="1600" dirty="0">
              <a:latin typeface="Montserrat" panose="0000050000000000000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3" y="1527717"/>
            <a:ext cx="1532931" cy="15329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FE568B-A03D-0A8D-5010-3DE0F5899CBA}"/>
              </a:ext>
            </a:extLst>
          </p:cNvPr>
          <p:cNvSpPr txBox="1"/>
          <p:nvPr/>
        </p:nvSpPr>
        <p:spPr>
          <a:xfrm>
            <a:off x="2729053" y="4315987"/>
            <a:ext cx="82909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en-US" sz="1600" dirty="0">
                <a:latin typeface="Montserrat" panose="00000500000000000000"/>
              </a:rPr>
              <a:t> </a:t>
            </a:r>
            <a:r>
              <a:rPr lang="ru-RU" sz="1600" dirty="0" smtClean="0">
                <a:latin typeface="Montserrat" panose="00000500000000000000"/>
              </a:rPr>
              <a:t>Обмен опытом</a:t>
            </a:r>
          </a:p>
          <a:p>
            <a:pPr marL="268288" indent="-268288">
              <a:spcBef>
                <a:spcPts val="6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>
                <a:latin typeface="Montserrat" panose="00000500000000000000"/>
              </a:rPr>
              <a:t> Сетевая </a:t>
            </a:r>
            <a:r>
              <a:rPr lang="ru-RU" sz="1600" dirty="0" smtClean="0">
                <a:latin typeface="Montserrat" panose="00000500000000000000"/>
              </a:rPr>
              <a:t>реализация </a:t>
            </a:r>
            <a:r>
              <a:rPr lang="ru-RU" sz="1600" dirty="0" smtClean="0">
                <a:latin typeface="Montserrat" panose="00000500000000000000"/>
              </a:rPr>
              <a:t>программ</a:t>
            </a:r>
          </a:p>
          <a:p>
            <a:pPr marL="268288" indent="-268288">
              <a:spcBef>
                <a:spcPts val="6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>
                <a:latin typeface="Montserrat" panose="00000500000000000000"/>
              </a:rPr>
              <a:t> Предоставление права студенту выбора вуза и программы в рамках   проекта «Цифровые кафедры»</a:t>
            </a:r>
            <a:endParaRPr lang="ru-RU" sz="1600" dirty="0">
              <a:latin typeface="Montserrat" panose="0000050000000000000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4" y="3789933"/>
            <a:ext cx="1504520" cy="15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7B57A97-902A-967F-F5C5-2A2229D3E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DCAAF-6549-402F-9185-18696392D792}"/>
              </a:ext>
            </a:extLst>
          </p:cNvPr>
          <p:cNvSpPr txBox="1"/>
          <p:nvPr/>
        </p:nvSpPr>
        <p:spPr>
          <a:xfrm>
            <a:off x="760990" y="517235"/>
            <a:ext cx="8299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DF125C"/>
                </a:solidFill>
                <a:latin typeface="Montserrat SemiBold" panose="00000700000000000000" pitchFamily="2" charset="-52"/>
              </a:rPr>
              <a:t>Проанализировано программ ВО на  предмет дублирования дисциплин</a:t>
            </a:r>
            <a:r>
              <a:rPr lang="en-US" sz="2000" b="1" dirty="0" smtClean="0">
                <a:solidFill>
                  <a:srgbClr val="DF125C"/>
                </a:solidFill>
                <a:latin typeface="Montserrat SemiBold" panose="00000700000000000000" pitchFamily="2" charset="-52"/>
              </a:rPr>
              <a:t>(</a:t>
            </a:r>
            <a:r>
              <a:rPr lang="ru-RU" sz="2000" b="1" dirty="0" smtClean="0">
                <a:solidFill>
                  <a:srgbClr val="DF125C"/>
                </a:solidFill>
                <a:latin typeface="Montserrat SemiBold" panose="00000700000000000000" pitchFamily="2" charset="-52"/>
              </a:rPr>
              <a:t>модулей</a:t>
            </a:r>
            <a:r>
              <a:rPr lang="en-US" sz="2000" b="1" dirty="0" smtClean="0">
                <a:solidFill>
                  <a:srgbClr val="DF125C"/>
                </a:solidFill>
                <a:latin typeface="Montserrat SemiBold" panose="00000700000000000000" pitchFamily="2" charset="-52"/>
              </a:rPr>
              <a:t>)</a:t>
            </a:r>
            <a:r>
              <a:rPr lang="ru-RU" sz="2000" b="1" dirty="0" smtClean="0">
                <a:solidFill>
                  <a:srgbClr val="DF125C"/>
                </a:solidFill>
                <a:latin typeface="Montserrat SemiBold" panose="00000700000000000000" pitchFamily="2" charset="-52"/>
              </a:rPr>
              <a:t>/компетенций</a:t>
            </a:r>
            <a:endParaRPr lang="ru-RU" sz="2000" b="1" dirty="0">
              <a:solidFill>
                <a:srgbClr val="DF125C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4D12D5-D041-47D0-B01F-F79927EC2D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075" y="2016423"/>
            <a:ext cx="6423580" cy="569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A6B98C-5B96-4FE1-94B3-7FC6E1503166}"/>
              </a:ext>
            </a:extLst>
          </p:cNvPr>
          <p:cNvSpPr txBox="1"/>
          <p:nvPr/>
        </p:nvSpPr>
        <p:spPr>
          <a:xfrm>
            <a:off x="869542" y="2108785"/>
            <a:ext cx="6140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ОПОП ВО, реализуемые в ГУАП в 2022-2023 учебном году: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1323-F805-4D06-9590-9156E500D36C}"/>
              </a:ext>
            </a:extLst>
          </p:cNvPr>
          <p:cNvSpPr txBox="1"/>
          <p:nvPr/>
        </p:nvSpPr>
        <p:spPr>
          <a:xfrm>
            <a:off x="743451" y="2928982"/>
            <a:ext cx="68497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>
              <a:spcBef>
                <a:spcPts val="18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67 </a:t>
            </a:r>
            <a:r>
              <a:rPr lang="ru-RU" dirty="0">
                <a:solidFill>
                  <a:schemeClr val="bg1"/>
                </a:solidFill>
              </a:rPr>
              <a:t>ОПОП ВО </a:t>
            </a:r>
            <a:r>
              <a:rPr lang="ru-RU" dirty="0" err="1">
                <a:solidFill>
                  <a:schemeClr val="bg1"/>
                </a:solidFill>
              </a:rPr>
              <a:t>бакалавриата</a:t>
            </a:r>
            <a:r>
              <a:rPr lang="ru-RU" dirty="0">
                <a:solidFill>
                  <a:schemeClr val="bg1"/>
                </a:solidFill>
              </a:rPr>
              <a:t>; </a:t>
            </a:r>
            <a:endParaRPr lang="ru-RU" dirty="0" smtClean="0">
              <a:solidFill>
                <a:schemeClr val="bg1"/>
              </a:solidFill>
            </a:endParaRPr>
          </a:p>
          <a:p>
            <a:pPr marL="268288" indent="-268288">
              <a:spcBef>
                <a:spcPts val="18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45 </a:t>
            </a:r>
            <a:r>
              <a:rPr lang="ru-RU" dirty="0">
                <a:solidFill>
                  <a:schemeClr val="bg1"/>
                </a:solidFill>
              </a:rPr>
              <a:t>ОПОП ВО </a:t>
            </a:r>
            <a:r>
              <a:rPr lang="ru-RU" dirty="0" smtClean="0">
                <a:solidFill>
                  <a:schemeClr val="bg1"/>
                </a:solidFill>
              </a:rPr>
              <a:t>магистратуры;</a:t>
            </a:r>
          </a:p>
          <a:p>
            <a:pPr marL="268288" indent="-268288">
              <a:spcBef>
                <a:spcPts val="18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22 ОПОП </a:t>
            </a:r>
            <a:r>
              <a:rPr lang="ru-RU" dirty="0">
                <a:solidFill>
                  <a:schemeClr val="bg1"/>
                </a:solidFill>
              </a:rPr>
              <a:t>ВО </a:t>
            </a:r>
            <a:r>
              <a:rPr lang="ru-RU" dirty="0" err="1">
                <a:solidFill>
                  <a:schemeClr val="bg1"/>
                </a:solidFill>
              </a:rPr>
              <a:t>специалитета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012E813D-28C6-44ED-A257-D3EA62AB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8144" y="6158395"/>
            <a:ext cx="2051048" cy="415660"/>
          </a:xfrm>
        </p:spPr>
        <p:txBody>
          <a:bodyPr/>
          <a:lstStyle/>
          <a:p>
            <a:fld id="{CE4FECEE-6A18-46D0-9A9B-D896EEC1DC49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4813CC3-CC1C-58F8-3255-884DBA921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69" y="3509"/>
            <a:ext cx="1481460" cy="14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71D3D4-5881-0B7C-2F3E-2B3E2F931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15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2C064-A999-2EEF-C811-D0275182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01" y="1382856"/>
            <a:ext cx="4299371" cy="10004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DF125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b="1" dirty="0" smtClean="0">
                <a:solidFill>
                  <a:srgbClr val="DF125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ru-RU" b="1" dirty="0" smtClean="0">
                <a:solidFill>
                  <a:srgbClr val="DF125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br>
              <a:rPr lang="ru-RU" b="1" dirty="0" smtClean="0">
                <a:solidFill>
                  <a:srgbClr val="DF125C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DF125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направления</a:t>
            </a:r>
            <a:endParaRPr lang="ru-RU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DD5F03-D759-D782-157E-8DF9565B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780" y="6195492"/>
            <a:ext cx="2743200" cy="348166"/>
          </a:xfrm>
        </p:spPr>
        <p:txBody>
          <a:bodyPr/>
          <a:lstStyle/>
          <a:p>
            <a:fld id="{CE4FECEE-6A18-46D0-9A9B-D896EEC1DC49}" type="slidenum">
              <a:rPr lang="ru-RU" smtClean="0"/>
              <a:t>5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F9BE09-1BF4-6FE1-81DC-A1643C67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345" y="15573"/>
            <a:ext cx="1481460" cy="14814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726961-798A-046D-36B1-5A639A279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267" y="6195492"/>
            <a:ext cx="348166" cy="348166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BF2C064-A999-2EEF-C811-D02751827828}"/>
              </a:ext>
            </a:extLst>
          </p:cNvPr>
          <p:cNvSpPr txBox="1">
            <a:spLocks/>
          </p:cNvSpPr>
          <p:nvPr/>
        </p:nvSpPr>
        <p:spPr>
          <a:xfrm>
            <a:off x="6381648" y="1382856"/>
            <a:ext cx="5191332" cy="10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DF125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 «</a:t>
            </a:r>
            <a:r>
              <a:rPr lang="en-US" b="1" dirty="0" smtClean="0">
                <a:solidFill>
                  <a:srgbClr val="DF125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ru-RU" b="1" dirty="0" smtClean="0">
                <a:solidFill>
                  <a:srgbClr val="DF125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» направления (</a:t>
            </a:r>
            <a:r>
              <a:rPr lang="ru-RU" b="1" dirty="0" err="1" smtClean="0">
                <a:solidFill>
                  <a:srgbClr val="DF125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технические+гуманитарные</a:t>
            </a:r>
            <a:r>
              <a:rPr lang="ru-RU" b="1" dirty="0">
                <a:solidFill>
                  <a:srgbClr val="DF125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11323-F805-4D06-9590-9156E500D36C}"/>
              </a:ext>
            </a:extLst>
          </p:cNvPr>
          <p:cNvSpPr txBox="1"/>
          <p:nvPr/>
        </p:nvSpPr>
        <p:spPr>
          <a:xfrm>
            <a:off x="878450" y="3192176"/>
            <a:ext cx="4050222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DF125C"/>
              </a:buClr>
              <a:buSzPct val="120000"/>
              <a:tabLst>
                <a:tab pos="268288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01</a:t>
            </a:r>
            <a:r>
              <a:rPr lang="ru-RU" dirty="0">
                <a:solidFill>
                  <a:schemeClr val="bg1"/>
                </a:solidFill>
              </a:rPr>
              <a:t>, 02, 09, 10 УГСН + 11.03.02, </a:t>
            </a:r>
            <a:r>
              <a:rPr lang="ru-RU" dirty="0" smtClean="0">
                <a:solidFill>
                  <a:schemeClr val="bg1"/>
                </a:solidFill>
              </a:rPr>
              <a:t>11.04.02</a:t>
            </a:r>
          </a:p>
          <a:p>
            <a:pPr marL="268288" indent="-268288">
              <a:spcBef>
                <a:spcPts val="18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ОПОП ВО </a:t>
            </a:r>
            <a:r>
              <a:rPr lang="ru-RU" dirty="0" err="1" smtClean="0">
                <a:solidFill>
                  <a:schemeClr val="bg1"/>
                </a:solidFill>
              </a:rPr>
              <a:t>бакалавриата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268288" indent="-268288">
              <a:spcBef>
                <a:spcPts val="18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17 </a:t>
            </a:r>
            <a:r>
              <a:rPr lang="ru-RU" dirty="0">
                <a:solidFill>
                  <a:schemeClr val="bg1"/>
                </a:solidFill>
              </a:rPr>
              <a:t>ОПОП ВО </a:t>
            </a:r>
            <a:r>
              <a:rPr lang="ru-RU" dirty="0" smtClean="0">
                <a:solidFill>
                  <a:schemeClr val="bg1"/>
                </a:solidFill>
              </a:rPr>
              <a:t>магистратуры;</a:t>
            </a:r>
          </a:p>
          <a:p>
            <a:pPr marL="268288" indent="-268288">
              <a:spcBef>
                <a:spcPts val="18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6 </a:t>
            </a:r>
            <a:r>
              <a:rPr lang="ru-RU" dirty="0">
                <a:solidFill>
                  <a:schemeClr val="bg1"/>
                </a:solidFill>
              </a:rPr>
              <a:t>ОПОП ВО </a:t>
            </a:r>
            <a:r>
              <a:rPr lang="ru-RU" dirty="0" err="1">
                <a:solidFill>
                  <a:schemeClr val="bg1"/>
                </a:solidFill>
              </a:rPr>
              <a:t>специалитета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11323-F805-4D06-9590-9156E500D36C}"/>
              </a:ext>
            </a:extLst>
          </p:cNvPr>
          <p:cNvSpPr txBox="1"/>
          <p:nvPr/>
        </p:nvSpPr>
        <p:spPr>
          <a:xfrm>
            <a:off x="6516598" y="3053677"/>
            <a:ext cx="505638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03, 11 (кроме 11.03.02 и 11.04.02), 12, 13, 14, 15, 16, 19,20, 23,24,27, 38, 40, 41, 42, 43, 45, 51 УГСН:</a:t>
            </a:r>
          </a:p>
          <a:p>
            <a:pPr marL="268288" indent="-268288">
              <a:spcBef>
                <a:spcPts val="18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48 </a:t>
            </a:r>
            <a:r>
              <a:rPr lang="ru-RU" dirty="0">
                <a:solidFill>
                  <a:schemeClr val="bg1"/>
                </a:solidFill>
              </a:rPr>
              <a:t>ОПОП ВО </a:t>
            </a:r>
            <a:r>
              <a:rPr lang="ru-RU" dirty="0" err="1" smtClean="0">
                <a:solidFill>
                  <a:schemeClr val="bg1"/>
                </a:solidFill>
              </a:rPr>
              <a:t>бакалавриата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268288" indent="-268288">
              <a:spcBef>
                <a:spcPts val="18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28 </a:t>
            </a:r>
            <a:r>
              <a:rPr lang="ru-RU" dirty="0">
                <a:solidFill>
                  <a:schemeClr val="bg1"/>
                </a:solidFill>
              </a:rPr>
              <a:t>ОПОП ВО </a:t>
            </a:r>
            <a:r>
              <a:rPr lang="ru-RU" dirty="0" smtClean="0">
                <a:solidFill>
                  <a:schemeClr val="bg1"/>
                </a:solidFill>
              </a:rPr>
              <a:t>магистратуры;</a:t>
            </a:r>
          </a:p>
          <a:p>
            <a:pPr marL="268288" indent="-268288">
              <a:spcBef>
                <a:spcPts val="180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16 </a:t>
            </a:r>
            <a:r>
              <a:rPr lang="ru-RU" dirty="0">
                <a:solidFill>
                  <a:schemeClr val="bg1"/>
                </a:solidFill>
              </a:rPr>
              <a:t>ОПОП ВО </a:t>
            </a:r>
            <a:r>
              <a:rPr lang="ru-RU" dirty="0" err="1">
                <a:solidFill>
                  <a:schemeClr val="bg1"/>
                </a:solidFill>
              </a:rPr>
              <a:t>специалитета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5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21B45BF-3A7C-6DCE-B562-79290C4CC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" y="-678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F1FBF0-0D94-49C9-B3CD-9B851F2CBA48}"/>
              </a:ext>
            </a:extLst>
          </p:cNvPr>
          <p:cNvSpPr txBox="1"/>
          <p:nvPr/>
        </p:nvSpPr>
        <p:spPr>
          <a:xfrm>
            <a:off x="735549" y="534156"/>
            <a:ext cx="7761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Нормативно-правовые документы регламентирующие учет модулей ДПО в ОПОП ВО</a:t>
            </a:r>
            <a:endParaRPr lang="ru-RU" sz="2000" b="1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311580-5079-47E5-8102-FA1370AF3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549" y="1776876"/>
            <a:ext cx="8482652" cy="16554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B3A2BD-D2EA-4FB4-BA8E-25D8A27D0553}"/>
              </a:ext>
            </a:extLst>
          </p:cNvPr>
          <p:cNvSpPr txBox="1"/>
          <p:nvPr/>
        </p:nvSpPr>
        <p:spPr>
          <a:xfrm>
            <a:off x="1265692" y="1933483"/>
            <a:ext cx="78693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/>
              <a:t>Приказ </a:t>
            </a:r>
            <a:r>
              <a:rPr lang="ru-RU" sz="1600" dirty="0" err="1"/>
              <a:t>Минобрнауки</a:t>
            </a:r>
            <a:r>
              <a:rPr lang="ru-RU" sz="1600" dirty="0"/>
              <a:t> России от 30.07.2020 № 845/369 «Об утверждении Порядка зачета организацией, осуществляющей образовательную деятельность,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организациях, осуществляющих образовательную деятельность».</a:t>
            </a:r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B688AFE5-C547-474F-9EA4-3BDCF92C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8144" y="6167631"/>
            <a:ext cx="2054256" cy="385569"/>
          </a:xfrm>
        </p:spPr>
        <p:txBody>
          <a:bodyPr/>
          <a:lstStyle/>
          <a:p>
            <a:fld id="{CE4FECEE-6A18-46D0-9A9B-D896EEC1DC49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1E915D-C686-9C69-7BBF-77D4664D1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581" y="0"/>
            <a:ext cx="1481460" cy="148146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311580-5079-47E5-8102-FA1370AF3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549" y="3850441"/>
            <a:ext cx="8482652" cy="9617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BB3A2BD-D2EA-4FB4-BA8E-25D8A27D0553}"/>
              </a:ext>
            </a:extLst>
          </p:cNvPr>
          <p:cNvSpPr txBox="1"/>
          <p:nvPr/>
        </p:nvSpPr>
        <p:spPr>
          <a:xfrm>
            <a:off x="1265692" y="4007047"/>
            <a:ext cx="7869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РДО ГУАП. СМК 2.101</a:t>
            </a:r>
            <a:br>
              <a:rPr lang="ru-RU" sz="1600" dirty="0"/>
            </a:br>
            <a:r>
              <a:rPr lang="ru-RU" sz="1600" dirty="0"/>
              <a:t>«Положение об аттестационных комиссиях ГУАП и порядке проведения аттестации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340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112BC-EE06-A1D2-24BD-9E9EEC9B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68" y="46172"/>
            <a:ext cx="7656641" cy="148154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DF125C"/>
                </a:solidFill>
                <a:latin typeface="Montserrat SemiBold" panose="00000700000000000000" pitchFamily="2" charset="-52"/>
              </a:rPr>
              <a:t>Программы в рамках проекта «Цифровые кафедры»</a:t>
            </a:r>
            <a:endParaRPr lang="ru-RU" sz="2000" b="1" dirty="0">
              <a:solidFill>
                <a:srgbClr val="DF125C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442F82-166B-62F2-4391-825DC749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4048" y="6236075"/>
            <a:ext cx="2711238" cy="113743"/>
          </a:xfrm>
        </p:spPr>
        <p:txBody>
          <a:bodyPr/>
          <a:lstStyle/>
          <a:p>
            <a:fld id="{CE4FECEE-6A18-46D0-9A9B-D896EEC1DC49}" type="slidenum">
              <a:rPr lang="ru-RU" smtClean="0"/>
              <a:t>7</a:t>
            </a:fld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46DB1B-E1BE-E379-B409-C69698B7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84" y="0"/>
            <a:ext cx="1526517" cy="15277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093B8C-BF14-9F52-FC58-EC3EC5237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676" y="6100698"/>
            <a:ext cx="348166" cy="348166"/>
          </a:xfrm>
          <a:prstGeom prst="rect">
            <a:avLst/>
          </a:prstGeom>
        </p:spPr>
      </p:pic>
      <p:sp>
        <p:nvSpPr>
          <p:cNvPr id="11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3140670" y="2246411"/>
            <a:ext cx="8765003" cy="58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/>
              <a:t>Акопян Белла </a:t>
            </a:r>
            <a:r>
              <a:rPr lang="ru-RU" b="1" dirty="0" err="1" smtClean="0"/>
              <a:t>Кареновна</a:t>
            </a:r>
            <a:endParaRPr lang="ru-RU" b="1" dirty="0" smtClean="0"/>
          </a:p>
          <a:p>
            <a:pPr>
              <a:spcBef>
                <a:spcPts val="0"/>
              </a:spcBef>
            </a:pPr>
            <a:r>
              <a:rPr lang="ru-RU" sz="1400" dirty="0"/>
              <a:t>ассистент кафедры прикладной информатики, институт информационных технологий и программирования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2271" y="2285102"/>
            <a:ext cx="2253365" cy="457600"/>
          </a:xfrm>
          <a:prstGeom prst="rect">
            <a:avLst/>
          </a:prstGeom>
        </p:spPr>
      </p:pic>
      <p:sp>
        <p:nvSpPr>
          <p:cNvPr id="9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784439" y="2278953"/>
            <a:ext cx="1967997" cy="4146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500" dirty="0">
                <a:solidFill>
                  <a:schemeClr val="bg1"/>
                </a:solidFill>
              </a:rPr>
              <a:t>«Проектирование 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на </a:t>
            </a:r>
            <a:r>
              <a:rPr lang="en-US" sz="1500" dirty="0" smtClean="0">
                <a:solidFill>
                  <a:schemeClr val="bg1"/>
                </a:solidFill>
              </a:rPr>
              <a:t>FPGA</a:t>
            </a:r>
            <a:r>
              <a:rPr lang="ru-RU" sz="1500" dirty="0" smtClean="0">
                <a:solidFill>
                  <a:schemeClr val="bg1"/>
                </a:solidFill>
              </a:rPr>
              <a:t>»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3140670" y="2759055"/>
            <a:ext cx="8838894" cy="76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 err="1"/>
              <a:t>Бердин</a:t>
            </a:r>
            <a:r>
              <a:rPr lang="ru-RU" b="1" dirty="0"/>
              <a:t> Александр </a:t>
            </a:r>
            <a:r>
              <a:rPr lang="ru-RU" b="1" dirty="0" smtClean="0"/>
              <a:t>Эдуардович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Старший преподаватель кафедры </a:t>
            </a:r>
            <a:r>
              <a:rPr lang="ru-RU" sz="1400" dirty="0"/>
              <a:t>экономики высокотехнологичных производств, институт технологий предпринимательства и права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2271" y="2863800"/>
            <a:ext cx="2253365" cy="457600"/>
          </a:xfrm>
          <a:prstGeom prst="rect">
            <a:avLst/>
          </a:prstGeom>
        </p:spPr>
      </p:pic>
      <p:sp>
        <p:nvSpPr>
          <p:cNvPr id="20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784440" y="2848415"/>
            <a:ext cx="2097306" cy="4146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«</a:t>
            </a:r>
            <a:r>
              <a:rPr lang="ru-RU" sz="1500" dirty="0">
                <a:solidFill>
                  <a:schemeClr val="bg1"/>
                </a:solidFill>
              </a:rPr>
              <a:t>Основы аналитики данных по </a:t>
            </a:r>
            <a:r>
              <a:rPr lang="ru-RU" sz="1500" dirty="0" smtClean="0">
                <a:solidFill>
                  <a:schemeClr val="bg1"/>
                </a:solidFill>
              </a:rPr>
              <a:t>отраслям»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9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3140670" y="3476360"/>
            <a:ext cx="8765003" cy="589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700" b="1" dirty="0"/>
              <a:t>Боженко Виктория </a:t>
            </a:r>
            <a:r>
              <a:rPr lang="ru-RU" sz="1700" b="1" dirty="0" smtClean="0"/>
              <a:t>Вячеславовна</a:t>
            </a:r>
          </a:p>
          <a:p>
            <a:pPr>
              <a:spcBef>
                <a:spcPts val="0"/>
              </a:spcBef>
            </a:pPr>
            <a:r>
              <a:rPr lang="ru-RU" sz="1500" dirty="0"/>
              <a:t>ассистент кафедры прикладной информатики, институт информационных технологий и программирования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2271" y="3450399"/>
            <a:ext cx="2253365" cy="457600"/>
          </a:xfrm>
          <a:prstGeom prst="rect">
            <a:avLst/>
          </a:prstGeom>
        </p:spPr>
      </p:pic>
      <p:sp>
        <p:nvSpPr>
          <p:cNvPr id="31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784439" y="3444250"/>
            <a:ext cx="1967997" cy="4146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«</a:t>
            </a:r>
            <a:r>
              <a:rPr lang="ru-RU" sz="1500" dirty="0">
                <a:solidFill>
                  <a:schemeClr val="bg1"/>
                </a:solidFill>
              </a:rPr>
              <a:t>Программирование на языке </a:t>
            </a:r>
            <a:r>
              <a:rPr lang="en-US" sz="1500" dirty="0">
                <a:solidFill>
                  <a:schemeClr val="bg1"/>
                </a:solidFill>
              </a:rPr>
              <a:t>Python</a:t>
            </a:r>
            <a:r>
              <a:rPr lang="ru-RU" sz="1500" dirty="0" smtClean="0">
                <a:solidFill>
                  <a:schemeClr val="bg1"/>
                </a:solidFill>
              </a:rPr>
              <a:t>»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3140670" y="3943695"/>
            <a:ext cx="9051330" cy="76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 smtClean="0"/>
              <a:t>Красильникова Ольга Ивановна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доцент кафедры информационных систем и технологий, институт информационных технологий и программирования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2271" y="4048440"/>
            <a:ext cx="2253365" cy="457600"/>
          </a:xfrm>
          <a:prstGeom prst="rect">
            <a:avLst/>
          </a:prstGeom>
        </p:spPr>
      </p:pic>
      <p:sp>
        <p:nvSpPr>
          <p:cNvPr id="34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784440" y="4033055"/>
            <a:ext cx="2097306" cy="4146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«</a:t>
            </a:r>
            <a:r>
              <a:rPr lang="ru-RU" sz="1500" dirty="0">
                <a:solidFill>
                  <a:schemeClr val="bg1"/>
                </a:solidFill>
              </a:rPr>
              <a:t>Основы </a:t>
            </a:r>
            <a:r>
              <a:rPr lang="en-US" sz="1500" dirty="0">
                <a:solidFill>
                  <a:schemeClr val="bg1"/>
                </a:solidFill>
              </a:rPr>
              <a:t>Frontend</a:t>
            </a:r>
            <a:r>
              <a:rPr lang="ru-RU" sz="1500" dirty="0">
                <a:solidFill>
                  <a:schemeClr val="bg1"/>
                </a:solidFill>
              </a:rPr>
              <a:t>-разработки</a:t>
            </a:r>
            <a:r>
              <a:rPr lang="ru-RU" sz="1500" dirty="0" smtClean="0">
                <a:solidFill>
                  <a:schemeClr val="bg1"/>
                </a:solidFill>
              </a:rPr>
              <a:t>»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3140670" y="5274047"/>
            <a:ext cx="8838894" cy="572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 err="1" smtClean="0"/>
              <a:t>Турнецкая</a:t>
            </a:r>
            <a:r>
              <a:rPr lang="ru-RU" b="1" dirty="0" smtClean="0"/>
              <a:t> Елена Леонидовна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доцент кафедры прикладной информатики, институт информационных технологий и программирования</a:t>
            </a:r>
            <a:endParaRPr lang="ru-RU" sz="12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035" y="4658067"/>
            <a:ext cx="2253365" cy="457600"/>
          </a:xfrm>
          <a:prstGeom prst="rect">
            <a:avLst/>
          </a:prstGeom>
        </p:spPr>
      </p:pic>
      <p:sp>
        <p:nvSpPr>
          <p:cNvPr id="37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775204" y="4642682"/>
            <a:ext cx="2097306" cy="4146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«Инженер по тестированию»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035" y="5282780"/>
            <a:ext cx="2253365" cy="457600"/>
          </a:xfrm>
          <a:prstGeom prst="rect">
            <a:avLst/>
          </a:prstGeom>
        </p:spPr>
      </p:pic>
      <p:sp>
        <p:nvSpPr>
          <p:cNvPr id="40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775203" y="5276631"/>
            <a:ext cx="1967997" cy="4146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«Основы тестирования ПО»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3149907" y="6008408"/>
            <a:ext cx="8765003" cy="589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700" b="1" dirty="0" smtClean="0"/>
              <a:t>Ушаков Виталий Анатольевич</a:t>
            </a:r>
          </a:p>
          <a:p>
            <a:pPr>
              <a:spcBef>
                <a:spcPts val="0"/>
              </a:spcBef>
            </a:pPr>
            <a:r>
              <a:rPr lang="ru-RU" sz="1500" dirty="0"/>
              <a:t>старший преподаватель кафедры информационных систем и технологий, институт информационных технологий и программирования</a:t>
            </a:r>
            <a:endParaRPr lang="ru-RU" sz="1300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1508" y="5908560"/>
            <a:ext cx="2253365" cy="685382"/>
          </a:xfrm>
          <a:prstGeom prst="rect">
            <a:avLst/>
          </a:prstGeom>
        </p:spPr>
      </p:pic>
      <p:sp>
        <p:nvSpPr>
          <p:cNvPr id="46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711508" y="5902411"/>
            <a:ext cx="2234313" cy="6915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«</a:t>
            </a:r>
            <a:r>
              <a:rPr lang="ru-RU" sz="1500" dirty="0">
                <a:solidFill>
                  <a:schemeClr val="bg1"/>
                </a:solidFill>
              </a:rPr>
              <a:t>Введение в разработку корпоративных приложений на </a:t>
            </a:r>
            <a:r>
              <a:rPr lang="en-US" sz="1500" dirty="0">
                <a:solidFill>
                  <a:schemeClr val="bg1"/>
                </a:solidFill>
              </a:rPr>
              <a:t>Java</a:t>
            </a:r>
            <a:r>
              <a:rPr lang="ru-RU" sz="1500" dirty="0" smtClean="0">
                <a:solidFill>
                  <a:schemeClr val="bg1"/>
                </a:solidFill>
              </a:rPr>
              <a:t>»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FE568B-A03D-0A8D-5010-3DE0F5899CBA}"/>
              </a:ext>
            </a:extLst>
          </p:cNvPr>
          <p:cNvSpPr txBox="1"/>
          <p:nvPr/>
        </p:nvSpPr>
        <p:spPr>
          <a:xfrm>
            <a:off x="3149907" y="1535315"/>
            <a:ext cx="7213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/>
              </a:rPr>
              <a:t>Директор института информационных технологий и программирования, доктор технических наук, профессор</a:t>
            </a:r>
            <a:endParaRPr lang="ru-RU" sz="1400" dirty="0">
              <a:latin typeface="Montserrat" panose="00000500000000000000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3149907" y="4679626"/>
            <a:ext cx="8838894" cy="572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 smtClean="0"/>
              <a:t>Белая Татьяна Ивановна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к</a:t>
            </a:r>
            <a:r>
              <a:rPr lang="ru-RU" sz="1400" dirty="0" smtClean="0"/>
              <a:t>андидат технических наук, доцент</a:t>
            </a:r>
            <a:endParaRPr lang="ru-RU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FE568B-A03D-0A8D-5010-3DE0F5899CBA}"/>
              </a:ext>
            </a:extLst>
          </p:cNvPr>
          <p:cNvSpPr txBox="1"/>
          <p:nvPr/>
        </p:nvSpPr>
        <p:spPr>
          <a:xfrm>
            <a:off x="803868" y="1443068"/>
            <a:ext cx="2142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Montserrat" panose="00000500000000000000"/>
              </a:rPr>
              <a:t>Татарникова Татьяна </a:t>
            </a:r>
          </a:p>
          <a:p>
            <a:pPr algn="ctr"/>
            <a:r>
              <a:rPr lang="ru-RU" sz="1600" b="1" dirty="0" smtClean="0">
                <a:latin typeface="Montserrat" panose="00000500000000000000"/>
              </a:rPr>
              <a:t>Михайловна</a:t>
            </a:r>
            <a:r>
              <a:rPr lang="ru-RU" sz="1600" dirty="0" smtClean="0">
                <a:latin typeface="Montserrat" panose="00000500000000000000"/>
              </a:rPr>
              <a:t> </a:t>
            </a:r>
          </a:p>
          <a:p>
            <a:pPr algn="ctr"/>
            <a:endParaRPr lang="ru-RU" sz="16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2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0676A-6ED8-75B2-88EE-41E8657A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7" y="215900"/>
            <a:ext cx="8159317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Введение в разработку корпоративных приложений на </a:t>
            </a:r>
            <a:r>
              <a:rPr lang="en-US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Java</a:t>
            </a:r>
            <a:endParaRPr lang="ru-RU" b="1" dirty="0">
              <a:solidFill>
                <a:srgbClr val="DF125C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536" y="1631936"/>
            <a:ext cx="6065479" cy="1940820"/>
          </a:xfrm>
        </p:spPr>
        <p:txBody>
          <a:bodyPr>
            <a:normAutofit/>
          </a:bodyPr>
          <a:lstStyle/>
          <a:p>
            <a:r>
              <a:rPr lang="ru-RU" dirty="0"/>
              <a:t>Целью реализации </a:t>
            </a:r>
            <a:r>
              <a:rPr lang="ru-RU" dirty="0" smtClean="0"/>
              <a:t>ДПП ПП является </a:t>
            </a:r>
            <a:r>
              <a:rPr lang="ru-RU" dirty="0"/>
              <a:t>приобретение системных знаний  для выполнения нового вида профессиональной деятельности в сфере разработки программного обеспечения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Слушатель, успешно освоивший обучение по данной программе, должен решать следующие профессиональные задачи в соответствии с видами профессиональной деятельности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1EEC54-61BB-BA94-1A01-E824D74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500" y="6182867"/>
            <a:ext cx="2743200" cy="365125"/>
          </a:xfrm>
        </p:spPr>
        <p:txBody>
          <a:bodyPr/>
          <a:lstStyle/>
          <a:p>
            <a:fld id="{CE4FECEE-6A18-46D0-9A9B-D896EEC1DC49}" type="slidenum">
              <a:rPr lang="ru-RU" smtClean="0"/>
              <a:t>8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6EC3F3-D4A8-D927-77A4-9B63954D8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3075"/>
            <a:ext cx="1526517" cy="15233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60B8A1-B5DF-CD19-7E3D-793A00858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8" y="6195492"/>
            <a:ext cx="348166" cy="348166"/>
          </a:xfrm>
          <a:prstGeom prst="rect">
            <a:avLst/>
          </a:prstGeom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7158182" y="5118214"/>
            <a:ext cx="4063352" cy="12472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/>
              <a:t>Ушаков Виталий </a:t>
            </a:r>
            <a:r>
              <a:rPr lang="ru-RU" sz="1800" b="1" dirty="0" smtClean="0"/>
              <a:t>Анатольевич </a:t>
            </a:r>
          </a:p>
          <a:p>
            <a:pPr algn="ctr"/>
            <a:r>
              <a:rPr lang="ru-RU" dirty="0" smtClean="0"/>
              <a:t>старший </a:t>
            </a:r>
            <a:r>
              <a:rPr lang="ru-RU" dirty="0"/>
              <a:t>преподаватель кафедры информационных систем и технологий, институт информационных технологий и программирования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827540" y="3570514"/>
            <a:ext cx="5790076" cy="328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Применять </a:t>
            </a:r>
            <a:r>
              <a:rPr lang="ru-RU" sz="1600" dirty="0"/>
              <a:t>нормативные документы, определяющие требования к оформлению программного </a:t>
            </a:r>
            <a:r>
              <a:rPr lang="ru-RU" sz="1600" dirty="0" smtClean="0"/>
              <a:t>кода;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Выявлять </a:t>
            </a:r>
            <a:r>
              <a:rPr lang="ru-RU" sz="1600" dirty="0"/>
              <a:t>ошибки в программном </a:t>
            </a:r>
            <a:r>
              <a:rPr lang="ru-RU" sz="1600" dirty="0" smtClean="0"/>
              <a:t>коде;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Интерпретировать </a:t>
            </a:r>
            <a:r>
              <a:rPr lang="ru-RU" sz="1600" dirty="0"/>
              <a:t>сообщения об ошибках, предупреждения, записи технологических </a:t>
            </a:r>
            <a:r>
              <a:rPr lang="ru-RU" sz="1600" dirty="0" smtClean="0"/>
              <a:t>журналов;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Разрабатывать </a:t>
            </a:r>
            <a:r>
              <a:rPr lang="ru-RU" sz="1600" dirty="0"/>
              <a:t>и оформлять контрольные примеры для проверки работоспособности программного </a:t>
            </a:r>
            <a:r>
              <a:rPr lang="ru-RU" sz="1600" dirty="0" smtClean="0"/>
              <a:t>обеспечения;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Применять </a:t>
            </a:r>
            <a:r>
              <a:rPr lang="ru-RU" sz="1600" dirty="0"/>
              <a:t>методы и приемы отладки дефектного программного кода.</a:t>
            </a:r>
          </a:p>
          <a:p>
            <a:endParaRPr lang="ru-RU" dirty="0"/>
          </a:p>
        </p:txBody>
      </p:sp>
      <p:pic>
        <p:nvPicPr>
          <p:cNvPr id="2050" name="Picture 2" descr="Личный кабинет ГУА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68" y="1631936"/>
            <a:ext cx="2498180" cy="32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7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3856" y="3535608"/>
            <a:ext cx="945615" cy="3173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7465" y="5365682"/>
            <a:ext cx="945615" cy="3173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BA9AD8-9206-44CA-BE2E-58D3867A9D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3855" y="1452684"/>
            <a:ext cx="945615" cy="3173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0676A-6ED8-75B2-88EE-41E8657A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7" y="215900"/>
            <a:ext cx="8159317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Введение в разработку корпоративных приложений на </a:t>
            </a:r>
            <a:r>
              <a:rPr lang="en-US" sz="3200" b="1" dirty="0" smtClean="0">
                <a:solidFill>
                  <a:srgbClr val="DF125C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Java</a:t>
            </a:r>
            <a:endParaRPr lang="ru-RU" b="1" dirty="0">
              <a:solidFill>
                <a:srgbClr val="DF125C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1EEC54-61BB-BA94-1A01-E824D74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500" y="6182867"/>
            <a:ext cx="2743200" cy="365125"/>
          </a:xfrm>
        </p:spPr>
        <p:txBody>
          <a:bodyPr/>
          <a:lstStyle/>
          <a:p>
            <a:fld id="{CE4FECEE-6A18-46D0-9A9B-D896EEC1DC49}" type="slidenum">
              <a:rPr lang="ru-RU" smtClean="0"/>
              <a:t>9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6EC3F3-D4A8-D927-77A4-9B63954D82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3075"/>
            <a:ext cx="1526517" cy="15233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60B8A1-B5DF-CD19-7E3D-793A00858F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8" y="6195492"/>
            <a:ext cx="348166" cy="348166"/>
          </a:xfrm>
          <a:prstGeom prst="rect">
            <a:avLst/>
          </a:prstGeom>
        </p:spPr>
      </p:pic>
      <p:sp>
        <p:nvSpPr>
          <p:cNvPr id="14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6200000">
            <a:off x="-1662229" y="3704204"/>
            <a:ext cx="5122332" cy="44565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>
                    <a:lumMod val="95000"/>
                  </a:schemeClr>
                </a:solidFill>
              </a:rPr>
              <a:t>КОМПЕТЕНЦИИ</a:t>
            </a:r>
            <a:endParaRPr lang="ru-RU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1829860"/>
            <a:ext cx="9571382" cy="1715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синтаксис </a:t>
            </a:r>
            <a:r>
              <a:rPr lang="ru-RU" sz="1600" dirty="0"/>
              <a:t>выбранного языка программирования, особенности программирования на этом языке, стандартные библиотеки языка программирования; </a:t>
            </a: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инструментарий </a:t>
            </a:r>
            <a:r>
              <a:rPr lang="ru-RU" sz="1600" dirty="0"/>
              <a:t>для создания и актуализации исходных текстов программ; </a:t>
            </a: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основы </a:t>
            </a:r>
            <a:r>
              <a:rPr lang="ru-RU" sz="1600" dirty="0"/>
              <a:t>объектно-ориентированного подхода в </a:t>
            </a:r>
            <a:r>
              <a:rPr lang="ru-RU" sz="1600" dirty="0" smtClean="0"/>
              <a:t>программировании;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методы </a:t>
            </a:r>
            <a:r>
              <a:rPr lang="ru-RU" sz="1600" dirty="0"/>
              <a:t>и приемы отладки программного кода; </a:t>
            </a: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правила</a:t>
            </a:r>
            <a:r>
              <a:rPr lang="ru-RU" sz="1600" dirty="0"/>
              <a:t>, алгоритмы и технологии создания тестовых наборов данных; </a:t>
            </a: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методы </a:t>
            </a:r>
            <a:r>
              <a:rPr lang="ru-RU" sz="1600" dirty="0"/>
              <a:t>и средства сборки модулей и компонент программного обеспечения.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17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3880694"/>
            <a:ext cx="9571382" cy="149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применять </a:t>
            </a:r>
            <a:r>
              <a:rPr lang="ru-RU" sz="1600" dirty="0"/>
              <a:t>нормативные документы, определяющие требования к оформлению программного кода; </a:t>
            </a: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выявлять </a:t>
            </a:r>
            <a:r>
              <a:rPr lang="ru-RU" sz="1600" dirty="0"/>
              <a:t>ошибки в программном коде; </a:t>
            </a: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интерпретировать </a:t>
            </a:r>
            <a:r>
              <a:rPr lang="ru-RU" sz="1600" dirty="0"/>
              <a:t>сообщения об ошибках, предупреждения, записи технологических журналов; </a:t>
            </a: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разрабатывать </a:t>
            </a:r>
            <a:r>
              <a:rPr lang="ru-RU" sz="1600" dirty="0"/>
              <a:t>и оформлять контрольные примеры для проверки работоспособности программного </a:t>
            </a:r>
            <a:r>
              <a:rPr lang="ru-RU" sz="1600" dirty="0" smtClean="0"/>
              <a:t>   обеспечения</a:t>
            </a:r>
            <a:r>
              <a:rPr lang="ru-RU" sz="1600" dirty="0"/>
              <a:t>; </a:t>
            </a: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применять </a:t>
            </a:r>
            <a:r>
              <a:rPr lang="ru-RU" sz="1600" dirty="0"/>
              <a:t>методы и приемы отладки дефектного программного кода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9" name="Объект 8">
            <a:extLst>
              <a:ext uri="{FF2B5EF4-FFF2-40B4-BE49-F238E27FC236}">
                <a16:creationId xmlns:a16="http://schemas.microsoft.com/office/drawing/2014/main" id="{761BA526-5A3A-A17C-C3CB-2DCBC5FBC3EA}"/>
              </a:ext>
            </a:extLst>
          </p:cNvPr>
          <p:cNvSpPr txBox="1">
            <a:spLocks/>
          </p:cNvSpPr>
          <p:nvPr/>
        </p:nvSpPr>
        <p:spPr>
          <a:xfrm>
            <a:off x="1613854" y="5702244"/>
            <a:ext cx="9571382" cy="90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 smtClean="0"/>
              <a:t> навыками </a:t>
            </a:r>
            <a:r>
              <a:rPr lang="ru-RU" sz="1600" dirty="0"/>
              <a:t>анализа возможностей реализации требований к программному обеспечению; </a:t>
            </a: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навыками </a:t>
            </a:r>
            <a:r>
              <a:rPr lang="ru-RU" sz="1600" dirty="0"/>
              <a:t>применения инструментария для создания и актуализации исходных текстов программ; </a:t>
            </a:r>
            <a:endParaRPr lang="ru-RU" sz="1600" dirty="0" smtClean="0"/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навыками </a:t>
            </a:r>
            <a:r>
              <a:rPr lang="ru-RU" sz="1600" dirty="0"/>
              <a:t>применения современных компиляторов, отладчиков и оптимизаторов программного кода.</a:t>
            </a:r>
          </a:p>
          <a:p>
            <a:pPr marL="268288" indent="-268288">
              <a:spcBef>
                <a:spcPts val="0"/>
              </a:spcBef>
              <a:buClr>
                <a:srgbClr val="DF125C"/>
              </a:buClr>
              <a:buSzPct val="120000"/>
              <a:buFont typeface="IBM Plex Sans" panose="020B0503050203000203" pitchFamily="34" charset="0"/>
              <a:buChar char="—"/>
              <a:tabLst>
                <a:tab pos="268288" algn="l"/>
              </a:tabLst>
            </a:pPr>
            <a:endParaRPr lang="ru-RU" sz="80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1452684"/>
            <a:ext cx="825646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Знать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3545533"/>
            <a:ext cx="825646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Уметь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37073D34-37BB-1BB6-E12C-54A2922E7328}"/>
              </a:ext>
            </a:extLst>
          </p:cNvPr>
          <p:cNvSpPr txBox="1">
            <a:spLocks/>
          </p:cNvSpPr>
          <p:nvPr/>
        </p:nvSpPr>
        <p:spPr>
          <a:xfrm>
            <a:off x="1673839" y="5362814"/>
            <a:ext cx="892852" cy="3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Владеть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2167</TotalTime>
  <Words>2344</Words>
  <Application>Microsoft Office PowerPoint</Application>
  <PresentationFormat>Широкоэкранный</PresentationFormat>
  <Paragraphs>317</Paragraphs>
  <Slides>22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IBM Plex Sans</vt:lpstr>
      <vt:lpstr>IBM Plex Sans SemiBold</vt:lpstr>
      <vt:lpstr>Montserrat</vt:lpstr>
      <vt:lpstr>Montserrat SemiBold</vt:lpstr>
      <vt:lpstr>Tahoma</vt:lpstr>
      <vt:lpstr>Тема Office</vt:lpstr>
      <vt:lpstr>Презентация PowerPoint</vt:lpstr>
      <vt:lpstr>ГУАП реализует проект «Цифровые кафедры» в рамках реализации программы стратегического академического лидерства «Приоритет 2030»</vt:lpstr>
      <vt:lpstr>Программы в рамках проекта «Цифровые кафедры»</vt:lpstr>
      <vt:lpstr>Презентация PowerPoint</vt:lpstr>
      <vt:lpstr>«IT»  направления</vt:lpstr>
      <vt:lpstr>Презентация PowerPoint</vt:lpstr>
      <vt:lpstr>Программы в рамках проекта «Цифровые кафедры»</vt:lpstr>
      <vt:lpstr>Введение в разработку корпоративных приложений на Java</vt:lpstr>
      <vt:lpstr>Введение в разработку корпоративных приложений на Java</vt:lpstr>
      <vt:lpstr>Инженер по тестированию</vt:lpstr>
      <vt:lpstr>Инженер по тестированию</vt:lpstr>
      <vt:lpstr>Основы Frontend-разработки</vt:lpstr>
      <vt:lpstr>Презентация PowerPoint</vt:lpstr>
      <vt:lpstr>Основы тестирования ПО</vt:lpstr>
      <vt:lpstr>Основы тестирования ПО</vt:lpstr>
      <vt:lpstr>Программирование на языке Python</vt:lpstr>
      <vt:lpstr>Презентация PowerPoint</vt:lpstr>
      <vt:lpstr>Проектирование на FPGA</vt:lpstr>
      <vt:lpstr>Проектирование на FPGA</vt:lpstr>
      <vt:lpstr>Основы аналитики данных по отраслям</vt:lpstr>
      <vt:lpstr>Основы аналитики данных по отраслям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Innopolis University193</dc:creator>
  <cp:lastModifiedBy>Аня</cp:lastModifiedBy>
  <cp:revision>74</cp:revision>
  <dcterms:created xsi:type="dcterms:W3CDTF">2022-02-16T06:52:16Z</dcterms:created>
  <dcterms:modified xsi:type="dcterms:W3CDTF">2022-06-28T05:45:50Z</dcterms:modified>
</cp:coreProperties>
</file>