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PT Sans Narrow" panose="020B0604020202020204" charset="-52"/>
      <p:regular r:id="rId17"/>
      <p:bold r:id="rId18"/>
    </p:embeddedFont>
    <p:embeddedFont>
      <p:font typeface="Open Sans"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96" y="186"/>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2083817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0994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4343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96997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4061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666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9001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77732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3175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93731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75175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pPr lvl="0" algn="r">
                <a:spcBef>
                  <a:spcPts val="0"/>
                </a:spcBef>
                <a:buNone/>
              </a:p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8000" y="2994450"/>
            <a:ext cx="5178000" cy="1941300"/>
          </a:xfrm>
          <a:prstGeom prst="rect">
            <a:avLst/>
          </a:prstGeom>
        </p:spPr>
        <p:txBody>
          <a:bodyPr lIns="91425" tIns="91425" rIns="91425" bIns="91425" anchor="t" anchorCtr="0">
            <a:noAutofit/>
          </a:bodyPr>
          <a:lstStyle/>
          <a:p>
            <a:pPr lvl="0" algn="just" rtl="0">
              <a:spcBef>
                <a:spcPts val="0"/>
              </a:spcBef>
              <a:buNone/>
            </a:pPr>
            <a:r>
              <a:rPr lang="en" sz="1800" u="sng">
                <a:solidFill>
                  <a:srgbClr val="000000"/>
                </a:solidFill>
                <a:latin typeface="Calibri"/>
                <a:ea typeface="Calibri"/>
                <a:cs typeface="Calibri"/>
                <a:sym typeface="Calibri"/>
              </a:rPr>
              <a:t>SUBJECT:</a:t>
            </a:r>
            <a:r>
              <a:rPr lang="en" sz="1800">
                <a:solidFill>
                  <a:srgbClr val="000000"/>
                </a:solidFill>
                <a:latin typeface="Calibri"/>
                <a:ea typeface="Calibri"/>
                <a:cs typeface="Calibri"/>
                <a:sym typeface="Calibri"/>
              </a:rPr>
              <a:t> </a:t>
            </a:r>
            <a:r>
              <a:rPr lang="en" sz="1800">
                <a:solidFill>
                  <a:srgbClr val="000000"/>
                </a:solidFill>
                <a:latin typeface="Times New Roman"/>
                <a:ea typeface="Times New Roman"/>
                <a:cs typeface="Times New Roman"/>
                <a:sym typeface="Times New Roman"/>
              </a:rPr>
              <a:t>PRACTICAL RESEARCH OF THE ANALYSIS AND AUTOMATION OF THE WORK OF THE AIRPORT SYSTEMS  ON THE BASIS OF  MATHEMATICAL MODELS AND SIMULATION MODELING</a:t>
            </a:r>
          </a:p>
        </p:txBody>
      </p:sp>
      <p:cxnSp>
        <p:nvCxnSpPr>
          <p:cNvPr id="67" name="Shape 67"/>
          <p:cNvCxnSpPr/>
          <p:nvPr/>
        </p:nvCxnSpPr>
        <p:spPr>
          <a:xfrm>
            <a:off x="5336725" y="3123750"/>
            <a:ext cx="0" cy="1682700"/>
          </a:xfrm>
          <a:prstGeom prst="straightConnector1">
            <a:avLst/>
          </a:prstGeom>
          <a:noFill/>
          <a:ln w="28575" cap="flat" cmpd="sng">
            <a:solidFill>
              <a:srgbClr val="37AEB9"/>
            </a:solidFill>
            <a:prstDash val="solid"/>
            <a:round/>
            <a:headEnd type="none" w="lg" len="lg"/>
            <a:tailEnd type="none" w="lg" len="lg"/>
          </a:ln>
        </p:spPr>
      </p:cxnSp>
      <p:sp>
        <p:nvSpPr>
          <p:cNvPr id="68" name="Shape 68"/>
          <p:cNvSpPr txBox="1"/>
          <p:nvPr/>
        </p:nvSpPr>
        <p:spPr>
          <a:xfrm>
            <a:off x="5336700" y="3143254"/>
            <a:ext cx="3807300" cy="775200"/>
          </a:xfrm>
          <a:prstGeom prst="rect">
            <a:avLst/>
          </a:prstGeom>
          <a:noFill/>
          <a:ln>
            <a:noFill/>
          </a:ln>
        </p:spPr>
        <p:txBody>
          <a:bodyPr lIns="91425" tIns="91425" rIns="91425" bIns="91425" anchor="t" anchorCtr="0">
            <a:noAutofit/>
          </a:bodyPr>
          <a:lstStyle/>
          <a:p>
            <a:pPr lvl="0">
              <a:spcBef>
                <a:spcPts val="0"/>
              </a:spcBef>
              <a:buNone/>
            </a:pPr>
            <a:r>
              <a:rPr lang="en" sz="1800" b="1" u="sng" dirty="0">
                <a:latin typeface="Calibri"/>
                <a:ea typeface="Calibri"/>
                <a:cs typeface="Calibri"/>
                <a:sym typeface="Calibri"/>
              </a:rPr>
              <a:t>Authors</a:t>
            </a:r>
            <a:r>
              <a:rPr lang="en" sz="1800" b="1" dirty="0">
                <a:latin typeface="Calibri"/>
                <a:ea typeface="Calibri"/>
                <a:cs typeface="Calibri"/>
                <a:sym typeface="Calibri"/>
              </a:rPr>
              <a:t>: 	VERSHININA M.M.</a:t>
            </a:r>
          </a:p>
          <a:p>
            <a:pPr marL="457200" lvl="0" indent="457200" rtl="0">
              <a:spcBef>
                <a:spcPts val="0"/>
              </a:spcBef>
              <a:buNone/>
            </a:pPr>
            <a:r>
              <a:rPr lang="en" sz="1800" b="1" dirty="0">
                <a:latin typeface="Calibri"/>
                <a:ea typeface="Calibri"/>
                <a:cs typeface="Calibri"/>
                <a:sym typeface="Calibri"/>
              </a:rPr>
              <a:t>OKHREMENKO </a:t>
            </a:r>
            <a:r>
              <a:rPr lang="en" sz="1800" b="1" dirty="0" smtClean="0">
                <a:latin typeface="Calibri"/>
                <a:ea typeface="Calibri"/>
                <a:cs typeface="Calibri"/>
                <a:sym typeface="Calibri"/>
              </a:rPr>
              <a:t>A.A</a:t>
            </a:r>
          </a:p>
          <a:p>
            <a:pPr marL="457200" lvl="0" indent="457200" rtl="0">
              <a:spcBef>
                <a:spcPts val="0"/>
              </a:spcBef>
              <a:buNone/>
            </a:pPr>
            <a:r>
              <a:rPr lang="en" sz="1800" b="1" dirty="0" smtClean="0">
                <a:latin typeface="Calibri"/>
                <a:ea typeface="Calibri"/>
                <a:cs typeface="Calibri"/>
                <a:sym typeface="Calibri"/>
              </a:rPr>
              <a:t> </a:t>
            </a:r>
            <a:endParaRPr lang="en" sz="1800" b="1" dirty="0">
              <a:latin typeface="Calibri"/>
              <a:ea typeface="Calibri"/>
              <a:cs typeface="Calibri"/>
              <a:sym typeface="Calibri"/>
            </a:endParaRPr>
          </a:p>
        </p:txBody>
      </p:sp>
      <p:pic>
        <p:nvPicPr>
          <p:cNvPr id="69" name="Shape 69" descr="http://www.davestravelcorner.com/wp-blog/wp-content/uploads/2013/10/airport-baggage.jpg"/>
          <p:cNvPicPr preferRelativeResize="0"/>
          <p:nvPr/>
        </p:nvPicPr>
        <p:blipFill rotWithShape="1">
          <a:blip r:embed="rId4">
            <a:alphaModFix/>
          </a:blip>
          <a:srcRect/>
          <a:stretch/>
        </p:blipFill>
        <p:spPr>
          <a:xfrm>
            <a:off x="5246000" y="400975"/>
            <a:ext cx="3807300" cy="2514600"/>
          </a:xfrm>
          <a:prstGeom prst="rect">
            <a:avLst/>
          </a:prstGeom>
          <a:noFill/>
          <a:ln>
            <a:noFill/>
          </a:ln>
        </p:spPr>
      </p:pic>
      <p:pic>
        <p:nvPicPr>
          <p:cNvPr id="70" name="Shape 70" descr="http://img-fotki.yandex.ru/get/9500/163896663.42/0_c3403_17b80e0c_XXL.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4650" y="400975"/>
            <a:ext cx="4304700" cy="2514600"/>
          </a:xfrm>
          <a:prstGeom prst="rect">
            <a:avLst/>
          </a:prstGeom>
          <a:noFill/>
          <a:ln>
            <a:noFill/>
          </a:ln>
        </p:spPr>
      </p:pic>
      <p:sp>
        <p:nvSpPr>
          <p:cNvPr id="71" name="Shape 71"/>
          <p:cNvSpPr txBox="1"/>
          <p:nvPr/>
        </p:nvSpPr>
        <p:spPr>
          <a:xfrm>
            <a:off x="504650" y="0"/>
            <a:ext cx="9637800" cy="855900"/>
          </a:xfrm>
          <a:prstGeom prst="rect">
            <a:avLst/>
          </a:prstGeom>
          <a:noFill/>
          <a:ln>
            <a:noFill/>
          </a:ln>
        </p:spPr>
        <p:txBody>
          <a:bodyPr lIns="91425" tIns="91425" rIns="91425" bIns="91425" anchor="t" anchorCtr="0">
            <a:noAutofit/>
          </a:bodyPr>
          <a:lstStyle/>
          <a:p>
            <a:pPr lvl="0">
              <a:spcBef>
                <a:spcPts val="0"/>
              </a:spcBef>
              <a:buNone/>
            </a:pPr>
            <a:r>
              <a:rPr lang="en" sz="1800">
                <a:latin typeface="Calibri"/>
                <a:ea typeface="Calibri"/>
                <a:cs typeface="Calibri"/>
                <a:sym typeface="Calibri"/>
              </a:rPr>
              <a:t>Saint- Petersburg State University of Aerospace Instrumentation</a:t>
            </a:r>
          </a:p>
        </p:txBody>
      </p:sp>
      <p:sp>
        <p:nvSpPr>
          <p:cNvPr id="8" name="Прямоугольник 7"/>
          <p:cNvSpPr/>
          <p:nvPr/>
        </p:nvSpPr>
        <p:spPr>
          <a:xfrm>
            <a:off x="5429256" y="3857634"/>
            <a:ext cx="3610284" cy="307777"/>
          </a:xfrm>
          <a:prstGeom prst="rect">
            <a:avLst/>
          </a:prstGeom>
        </p:spPr>
        <p:txBody>
          <a:bodyPr wrap="none">
            <a:spAutoFit/>
          </a:bodyPr>
          <a:lstStyle/>
          <a:p>
            <a:r>
              <a:rPr lang="en-US" b="1" dirty="0" smtClean="0">
                <a:latin typeface="Calibri"/>
                <a:ea typeface="Calibri"/>
                <a:cs typeface="Calibri"/>
                <a:sym typeface="Calibri"/>
              </a:rPr>
              <a:t>M</a:t>
            </a:r>
            <a:r>
              <a:rPr lang="en" b="1" dirty="0" smtClean="0">
                <a:latin typeface="Calibri"/>
                <a:ea typeface="Calibri"/>
                <a:cs typeface="Calibri"/>
                <a:sym typeface="Calibri"/>
              </a:rPr>
              <a:t>asters degree </a:t>
            </a:r>
            <a:r>
              <a:rPr lang="en-US" b="1" dirty="0" smtClean="0">
                <a:latin typeface="Calibri"/>
                <a:ea typeface="Calibri"/>
                <a:cs typeface="Calibri"/>
                <a:sym typeface="Calibri"/>
              </a:rPr>
              <a:t>“System analysis and control”</a:t>
            </a:r>
            <a:endParaRPr lang="ru-RU" dirty="0"/>
          </a:p>
        </p:txBody>
      </p:sp>
      <p:pic>
        <p:nvPicPr>
          <p:cNvPr id="20482" name="Picture 2" descr="http://suai.ru/include/full_text_logo.png"/>
          <p:cNvPicPr>
            <a:picLocks noChangeAspect="1" noChangeArrowheads="1"/>
          </p:cNvPicPr>
          <p:nvPr/>
        </p:nvPicPr>
        <p:blipFill>
          <a:blip r:embed="rId6"/>
          <a:srcRect/>
          <a:stretch>
            <a:fillRect/>
          </a:stretch>
        </p:blipFill>
        <p:spPr bwMode="auto">
          <a:xfrm>
            <a:off x="5500694" y="4214824"/>
            <a:ext cx="3567619" cy="78581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6" name="Shape 166"/>
          <p:cNvSpPr txBox="1"/>
          <p:nvPr/>
        </p:nvSpPr>
        <p:spPr>
          <a:xfrm>
            <a:off x="857224" y="571486"/>
            <a:ext cx="6344100" cy="740100"/>
          </a:xfrm>
          <a:prstGeom prst="rect">
            <a:avLst/>
          </a:prstGeom>
          <a:noFill/>
          <a:ln>
            <a:noFill/>
          </a:ln>
        </p:spPr>
        <p:txBody>
          <a:bodyPr lIns="91425" tIns="91425" rIns="91425" bIns="91425" anchor="t" anchorCtr="0">
            <a:noAutofit/>
          </a:bodyPr>
          <a:lstStyle/>
          <a:p>
            <a:pPr lvl="0">
              <a:spcBef>
                <a:spcPts val="0"/>
              </a:spcBef>
              <a:buNone/>
            </a:pPr>
            <a:r>
              <a:rPr lang="en" sz="2400" b="1" dirty="0">
                <a:solidFill>
                  <a:srgbClr val="073763"/>
                </a:solidFill>
                <a:latin typeface="Calibri"/>
                <a:ea typeface="Calibri"/>
                <a:cs typeface="Calibri"/>
                <a:sym typeface="Calibri"/>
              </a:rPr>
              <a:t>THANK YOU FOR ATTENTION!</a:t>
            </a:r>
          </a:p>
        </p:txBody>
      </p:sp>
      <p:sp>
        <p:nvSpPr>
          <p:cNvPr id="4" name="Shape 68"/>
          <p:cNvSpPr txBox="1"/>
          <p:nvPr/>
        </p:nvSpPr>
        <p:spPr>
          <a:xfrm>
            <a:off x="1000100" y="1071552"/>
            <a:ext cx="3807300" cy="775200"/>
          </a:xfrm>
          <a:prstGeom prst="rect">
            <a:avLst/>
          </a:prstGeom>
          <a:noFill/>
          <a:ln>
            <a:noFill/>
          </a:ln>
        </p:spPr>
        <p:txBody>
          <a:bodyPr lIns="91425" tIns="91425" rIns="91425" bIns="91425" anchor="t" anchorCtr="0">
            <a:noAutofit/>
          </a:bodyPr>
          <a:lstStyle/>
          <a:p>
            <a:pPr lvl="0">
              <a:spcBef>
                <a:spcPts val="0"/>
              </a:spcBef>
              <a:buNone/>
            </a:pPr>
            <a:r>
              <a:rPr lang="en" sz="1800" b="1" u="sng" dirty="0">
                <a:solidFill>
                  <a:srgbClr val="002060"/>
                </a:solidFill>
                <a:latin typeface="Calibri"/>
                <a:ea typeface="Calibri"/>
                <a:cs typeface="Calibri"/>
                <a:sym typeface="Calibri"/>
              </a:rPr>
              <a:t>Authors</a:t>
            </a:r>
            <a:r>
              <a:rPr lang="en" sz="1800" b="1" dirty="0">
                <a:solidFill>
                  <a:srgbClr val="002060"/>
                </a:solidFill>
                <a:latin typeface="Calibri"/>
                <a:ea typeface="Calibri"/>
                <a:cs typeface="Calibri"/>
                <a:sym typeface="Calibri"/>
              </a:rPr>
              <a:t>: 	VERSHININA M.M.</a:t>
            </a:r>
          </a:p>
          <a:p>
            <a:pPr marL="457200" lvl="0" indent="457200" rtl="0">
              <a:spcBef>
                <a:spcPts val="0"/>
              </a:spcBef>
              <a:buNone/>
            </a:pPr>
            <a:r>
              <a:rPr lang="en" sz="1800" b="1" dirty="0">
                <a:solidFill>
                  <a:srgbClr val="002060"/>
                </a:solidFill>
                <a:latin typeface="Calibri"/>
                <a:ea typeface="Calibri"/>
                <a:cs typeface="Calibri"/>
                <a:sym typeface="Calibri"/>
              </a:rPr>
              <a:t>OKHREMENKO A.A </a:t>
            </a:r>
          </a:p>
        </p:txBody>
      </p:sp>
      <p:pic>
        <p:nvPicPr>
          <p:cNvPr id="2052" name="Picture 4" descr="bm.jpg"/>
          <p:cNvPicPr>
            <a:picLocks noChangeAspect="1" noChangeArrowheads="1"/>
          </p:cNvPicPr>
          <p:nvPr/>
        </p:nvPicPr>
        <p:blipFill>
          <a:blip r:embed="rId4"/>
          <a:srcRect/>
          <a:stretch>
            <a:fillRect/>
          </a:stretch>
        </p:blipFill>
        <p:spPr bwMode="auto">
          <a:xfrm>
            <a:off x="4231107" y="3000378"/>
            <a:ext cx="4912893" cy="2000264"/>
          </a:xfrm>
          <a:prstGeom prst="rect">
            <a:avLst/>
          </a:prstGeom>
          <a:noFill/>
        </p:spPr>
      </p:pic>
      <p:sp>
        <p:nvSpPr>
          <p:cNvPr id="7" name="Прямоугольник 6"/>
          <p:cNvSpPr/>
          <p:nvPr/>
        </p:nvSpPr>
        <p:spPr>
          <a:xfrm>
            <a:off x="2857488" y="2643188"/>
            <a:ext cx="6286512" cy="307777"/>
          </a:xfrm>
          <a:prstGeom prst="rect">
            <a:avLst/>
          </a:prstGeom>
        </p:spPr>
        <p:txBody>
          <a:bodyPr wrap="square">
            <a:spAutoFit/>
          </a:bodyPr>
          <a:lstStyle/>
          <a:p>
            <a:r>
              <a:rPr lang="en-US" dirty="0" smtClean="0"/>
              <a:t>Saint Petersburg State University of Aerospace Instrumentation (SUAI)</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145425"/>
            <a:ext cx="8520600" cy="710100"/>
          </a:xfrm>
          <a:prstGeom prst="rect">
            <a:avLst/>
          </a:prstGeom>
        </p:spPr>
        <p:txBody>
          <a:bodyPr lIns="91425" tIns="91425" rIns="91425" bIns="91425" anchor="t" anchorCtr="0">
            <a:noAutofit/>
          </a:bodyPr>
          <a:lstStyle/>
          <a:p>
            <a:pPr lvl="0" algn="ctr" rtl="0">
              <a:lnSpc>
                <a:spcPct val="80000"/>
              </a:lnSpc>
              <a:spcBef>
                <a:spcPts val="0"/>
              </a:spcBef>
              <a:buClr>
                <a:srgbClr val="000000"/>
              </a:buClr>
              <a:buSzPct val="61111"/>
              <a:buFont typeface="Arial"/>
              <a:buNone/>
            </a:pPr>
            <a:r>
              <a:rPr lang="en" sz="1800">
                <a:solidFill>
                  <a:srgbClr val="212121"/>
                </a:solidFill>
                <a:latin typeface="Calibri"/>
                <a:ea typeface="Calibri"/>
                <a:cs typeface="Calibri"/>
                <a:sym typeface="Calibri"/>
              </a:rPr>
              <a:t>MATHEMATICAL METHODS OF MODELING PASSENGER TRANSPORTATION</a:t>
            </a:r>
          </a:p>
          <a:p>
            <a:pPr lvl="0" algn="ctr" rtl="0">
              <a:lnSpc>
                <a:spcPct val="80000"/>
              </a:lnSpc>
              <a:spcBef>
                <a:spcPts val="0"/>
              </a:spcBef>
              <a:buClr>
                <a:srgbClr val="0C0C0C"/>
              </a:buClr>
              <a:buSzPct val="25000"/>
              <a:buFont typeface="Questrial"/>
              <a:buNone/>
            </a:pPr>
            <a:endParaRPr sz="1800">
              <a:solidFill>
                <a:srgbClr val="073763"/>
              </a:solidFill>
              <a:latin typeface="Calibri"/>
              <a:ea typeface="Calibri"/>
              <a:cs typeface="Calibri"/>
              <a:sym typeface="Calibri"/>
            </a:endParaRPr>
          </a:p>
        </p:txBody>
      </p:sp>
      <p:sp>
        <p:nvSpPr>
          <p:cNvPr id="77" name="Shape 77"/>
          <p:cNvSpPr txBox="1">
            <a:spLocks noGrp="1"/>
          </p:cNvSpPr>
          <p:nvPr>
            <p:ph type="body" idx="1"/>
          </p:nvPr>
        </p:nvSpPr>
        <p:spPr>
          <a:xfrm>
            <a:off x="311700" y="900025"/>
            <a:ext cx="8520600" cy="1010400"/>
          </a:xfrm>
          <a:prstGeom prst="rect">
            <a:avLst/>
          </a:prstGeom>
          <a:ln>
            <a:noFill/>
          </a:ln>
        </p:spPr>
        <p:txBody>
          <a:bodyPr lIns="91425" tIns="91425" rIns="91425" bIns="91425" anchor="t" anchorCtr="0">
            <a:noAutofit/>
          </a:bodyPr>
          <a:lstStyle/>
          <a:p>
            <a:pPr marL="91440" lvl="0" indent="-40639" algn="just" rtl="0">
              <a:lnSpc>
                <a:spcPct val="80000"/>
              </a:lnSpc>
              <a:spcBef>
                <a:spcPts val="0"/>
              </a:spcBef>
              <a:spcAft>
                <a:spcPts val="0"/>
              </a:spcAft>
              <a:buClr>
                <a:srgbClr val="000000"/>
              </a:buClr>
              <a:buSzPct val="100000"/>
              <a:buFont typeface="Calibri"/>
              <a:buChar char=" "/>
            </a:pPr>
            <a:r>
              <a:rPr lang="en" sz="1400" dirty="0">
                <a:solidFill>
                  <a:srgbClr val="212121"/>
                </a:solidFill>
                <a:latin typeface="Calibri"/>
                <a:ea typeface="Calibri"/>
                <a:cs typeface="Calibri"/>
                <a:sym typeface="Calibri"/>
              </a:rPr>
              <a:t>The urgency of the work is the introduction into the baggage system of the airport and the processing of the aircraft.</a:t>
            </a:r>
            <a:br>
              <a:rPr lang="en" sz="1400" dirty="0">
                <a:solidFill>
                  <a:srgbClr val="212121"/>
                </a:solidFill>
                <a:latin typeface="Calibri"/>
                <a:ea typeface="Calibri"/>
                <a:cs typeface="Calibri"/>
                <a:sym typeface="Calibri"/>
              </a:rPr>
            </a:br>
            <a:r>
              <a:rPr lang="en" sz="1400" dirty="0">
                <a:solidFill>
                  <a:srgbClr val="212121"/>
                </a:solidFill>
                <a:latin typeface="Calibri"/>
                <a:ea typeface="Calibri"/>
                <a:cs typeface="Calibri"/>
                <a:sym typeface="Calibri"/>
              </a:rPr>
              <a:t>	Dynamic simulation objects </a:t>
            </a:r>
            <a:r>
              <a:rPr lang="en-US" sz="1400" dirty="0" smtClean="0">
                <a:solidFill>
                  <a:srgbClr val="212121"/>
                </a:solidFill>
                <a:latin typeface="Calibri"/>
                <a:ea typeface="Calibri"/>
                <a:cs typeface="Calibri"/>
                <a:sym typeface="Calibri"/>
              </a:rPr>
              <a:t> </a:t>
            </a:r>
            <a:r>
              <a:rPr lang="en" sz="1400" dirty="0" smtClean="0">
                <a:solidFill>
                  <a:srgbClr val="212121"/>
                </a:solidFill>
                <a:latin typeface="Calibri"/>
                <a:ea typeface="Calibri"/>
                <a:cs typeface="Calibri"/>
                <a:sym typeface="Calibri"/>
              </a:rPr>
              <a:t>are </a:t>
            </a:r>
            <a:r>
              <a:rPr lang="en" sz="1400" dirty="0">
                <a:solidFill>
                  <a:srgbClr val="212121"/>
                </a:solidFill>
                <a:latin typeface="Calibri"/>
                <a:ea typeface="Calibri"/>
                <a:cs typeface="Calibri"/>
                <a:sym typeface="Calibri"/>
              </a:rPr>
              <a:t>used in the work. The dynamics of the simulated system is represented as a sequence of operations.</a:t>
            </a:r>
          </a:p>
        </p:txBody>
      </p:sp>
      <p:sp>
        <p:nvSpPr>
          <p:cNvPr id="78" name="Shape 78"/>
          <p:cNvSpPr txBox="1"/>
          <p:nvPr/>
        </p:nvSpPr>
        <p:spPr>
          <a:xfrm>
            <a:off x="332925" y="2327462"/>
            <a:ext cx="4166100" cy="1621200"/>
          </a:xfrm>
          <a:prstGeom prst="rect">
            <a:avLst/>
          </a:prstGeom>
          <a:noFill/>
          <a:ln w="19050" cap="flat" cmpd="sng">
            <a:solidFill>
              <a:srgbClr val="37AEB9"/>
            </a:solidFill>
            <a:prstDash val="solid"/>
            <a:round/>
            <a:headEnd type="none" w="med" len="med"/>
            <a:tailEnd type="none" w="med" len="med"/>
          </a:ln>
        </p:spPr>
        <p:txBody>
          <a:bodyPr lIns="91425" tIns="91425" rIns="91425" bIns="91425" anchor="ctr" anchorCtr="0">
            <a:noAutofit/>
          </a:bodyPr>
          <a:lstStyle/>
          <a:p>
            <a:pPr lvl="0" algn="just" rtl="0">
              <a:lnSpc>
                <a:spcPct val="115000"/>
              </a:lnSpc>
              <a:spcBef>
                <a:spcPts val="0"/>
              </a:spcBef>
              <a:buNone/>
            </a:pPr>
            <a:r>
              <a:rPr lang="en">
                <a:solidFill>
                  <a:srgbClr val="212121"/>
                </a:solidFill>
                <a:latin typeface="Calibri"/>
                <a:ea typeface="Calibri"/>
                <a:cs typeface="Calibri"/>
                <a:sym typeface="Calibri"/>
              </a:rPr>
              <a:t>The simulation model was built on the basis of a technological schedule for servicing the aircraft, in accordance with which the operational planning and management preparation processes of aircraft for flight is being carried out.</a:t>
            </a:r>
          </a:p>
        </p:txBody>
      </p:sp>
      <p:sp>
        <p:nvSpPr>
          <p:cNvPr id="79" name="Shape 79"/>
          <p:cNvSpPr txBox="1"/>
          <p:nvPr/>
        </p:nvSpPr>
        <p:spPr>
          <a:xfrm>
            <a:off x="5553525" y="2327475"/>
            <a:ext cx="3268800" cy="1621200"/>
          </a:xfrm>
          <a:prstGeom prst="rect">
            <a:avLst/>
          </a:prstGeom>
          <a:noFill/>
          <a:ln w="19050" cap="flat" cmpd="sng">
            <a:solidFill>
              <a:srgbClr val="37AEB9"/>
            </a:solidFill>
            <a:prstDash val="solid"/>
            <a:round/>
            <a:headEnd type="none" w="med" len="med"/>
            <a:tailEnd type="none" w="med" len="med"/>
          </a:ln>
        </p:spPr>
        <p:txBody>
          <a:bodyPr lIns="91425" tIns="91425" rIns="91425" bIns="91425" anchor="ctr" anchorCtr="0">
            <a:noAutofit/>
          </a:bodyPr>
          <a:lstStyle/>
          <a:p>
            <a:pPr marL="0" marR="0" lvl="0" indent="0" algn="just" rtl="0">
              <a:lnSpc>
                <a:spcPct val="115000"/>
              </a:lnSpc>
              <a:spcBef>
                <a:spcPts val="0"/>
              </a:spcBef>
              <a:spcAft>
                <a:spcPts val="0"/>
              </a:spcAft>
              <a:buNone/>
            </a:pPr>
            <a:r>
              <a:rPr lang="en">
                <a:solidFill>
                  <a:srgbClr val="212121"/>
                </a:solidFill>
                <a:latin typeface="Calibri"/>
                <a:ea typeface="Calibri"/>
                <a:cs typeface="Calibri"/>
                <a:sym typeface="Calibri"/>
              </a:rPr>
              <a:t>The structural model (reliability) is represented in the form of logical relationships, the conditions under which the system and the object are in a workable state.</a:t>
            </a:r>
          </a:p>
        </p:txBody>
      </p:sp>
      <p:cxnSp>
        <p:nvCxnSpPr>
          <p:cNvPr id="80" name="Shape 80"/>
          <p:cNvCxnSpPr/>
          <p:nvPr/>
        </p:nvCxnSpPr>
        <p:spPr>
          <a:xfrm rot="10800000" flipH="1">
            <a:off x="332925" y="838775"/>
            <a:ext cx="8489400" cy="16800"/>
          </a:xfrm>
          <a:prstGeom prst="straightConnector1">
            <a:avLst/>
          </a:prstGeom>
          <a:noFill/>
          <a:ln w="28575" cap="flat" cmpd="sng">
            <a:solidFill>
              <a:srgbClr val="37AEB9"/>
            </a:solidFill>
            <a:prstDash val="solid"/>
            <a:round/>
            <a:headEnd type="none" w="lg" len="lg"/>
            <a:tailEnd type="none" w="lg" len="lg"/>
          </a:ln>
        </p:spPr>
      </p:cxnSp>
      <p:cxnSp>
        <p:nvCxnSpPr>
          <p:cNvPr id="81" name="Shape 81"/>
          <p:cNvCxnSpPr>
            <a:endCxn id="79" idx="0"/>
          </p:cNvCxnSpPr>
          <p:nvPr/>
        </p:nvCxnSpPr>
        <p:spPr>
          <a:xfrm>
            <a:off x="5116725" y="1900275"/>
            <a:ext cx="2071200" cy="427200"/>
          </a:xfrm>
          <a:prstGeom prst="curvedConnector2">
            <a:avLst/>
          </a:prstGeom>
          <a:noFill/>
          <a:ln w="38100" cap="flat" cmpd="sng">
            <a:solidFill>
              <a:srgbClr val="37AEB9"/>
            </a:solidFill>
            <a:prstDash val="solid"/>
            <a:round/>
            <a:headEnd type="none" w="lg" len="lg"/>
            <a:tailEnd type="stealth" w="lg" len="lg"/>
          </a:ln>
        </p:spPr>
      </p:cxnSp>
      <p:cxnSp>
        <p:nvCxnSpPr>
          <p:cNvPr id="82" name="Shape 82"/>
          <p:cNvCxnSpPr>
            <a:endCxn id="78" idx="0"/>
          </p:cNvCxnSpPr>
          <p:nvPr/>
        </p:nvCxnSpPr>
        <p:spPr>
          <a:xfrm flipH="1">
            <a:off x="2415975" y="1900262"/>
            <a:ext cx="2501700" cy="427200"/>
          </a:xfrm>
          <a:prstGeom prst="curvedConnector2">
            <a:avLst/>
          </a:prstGeom>
          <a:noFill/>
          <a:ln w="38100" cap="flat" cmpd="sng">
            <a:solidFill>
              <a:srgbClr val="37AEB9"/>
            </a:solidFill>
            <a:prstDash val="solid"/>
            <a:round/>
            <a:headEnd type="none" w="lg" len="lg"/>
            <a:tailEnd type="stealth" w="lg" len="lg"/>
          </a:ln>
        </p:spPr>
      </p:cxnSp>
      <p:sp>
        <p:nvSpPr>
          <p:cNvPr id="83" name="Shape 83"/>
          <p:cNvSpPr/>
          <p:nvPr/>
        </p:nvSpPr>
        <p:spPr>
          <a:xfrm>
            <a:off x="332925" y="4133175"/>
            <a:ext cx="8489400" cy="801900"/>
          </a:xfrm>
          <a:prstGeom prst="rect">
            <a:avLst/>
          </a:prstGeom>
          <a:noFill/>
          <a:ln w="28575" cap="flat" cmpd="sng">
            <a:solidFill>
              <a:srgbClr val="37AEB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37AEB9"/>
              </a:solidFill>
            </a:endParaRPr>
          </a:p>
        </p:txBody>
      </p:sp>
      <p:sp>
        <p:nvSpPr>
          <p:cNvPr id="84" name="Shape 84"/>
          <p:cNvSpPr txBox="1"/>
          <p:nvPr/>
        </p:nvSpPr>
        <p:spPr>
          <a:xfrm>
            <a:off x="5786446" y="4143386"/>
            <a:ext cx="3000000" cy="801900"/>
          </a:xfrm>
          <a:prstGeom prst="rect">
            <a:avLst/>
          </a:prstGeom>
          <a:noFill/>
          <a:ln>
            <a:noFill/>
          </a:ln>
        </p:spPr>
        <p:txBody>
          <a:bodyPr lIns="91425" tIns="91425" rIns="91425" bIns="91425" anchor="ctr" anchorCtr="0">
            <a:noAutofit/>
          </a:bodyPr>
          <a:lstStyle/>
          <a:p>
            <a:pPr marL="457200" lvl="0" indent="-228600" rtl="0">
              <a:lnSpc>
                <a:spcPct val="80000"/>
              </a:lnSpc>
              <a:spcBef>
                <a:spcPts val="800"/>
              </a:spcBef>
              <a:buClr>
                <a:srgbClr val="37AEB9"/>
              </a:buClr>
              <a:buFont typeface="Calibri"/>
              <a:buChar char="●"/>
            </a:pPr>
            <a:r>
              <a:rPr lang="en" b="1" dirty="0">
                <a:solidFill>
                  <a:srgbClr val="37AEB9"/>
                </a:solidFill>
                <a:latin typeface="Calibri"/>
                <a:ea typeface="Calibri"/>
                <a:cs typeface="Calibri"/>
                <a:sym typeface="Calibri"/>
              </a:rPr>
              <a:t>Medel time;</a:t>
            </a:r>
          </a:p>
          <a:p>
            <a:pPr marL="457200" lvl="0" indent="-228600" rtl="0">
              <a:lnSpc>
                <a:spcPct val="80000"/>
              </a:lnSpc>
              <a:spcBef>
                <a:spcPts val="800"/>
              </a:spcBef>
              <a:buClr>
                <a:srgbClr val="37AEB9"/>
              </a:buClr>
              <a:buFont typeface="Calibri"/>
              <a:buChar char="●"/>
            </a:pPr>
            <a:r>
              <a:rPr lang="en" b="1" dirty="0">
                <a:solidFill>
                  <a:srgbClr val="37AEB9"/>
                </a:solidFill>
                <a:latin typeface="Calibri"/>
                <a:ea typeface="Calibri"/>
                <a:cs typeface="Calibri"/>
                <a:sym typeface="Calibri"/>
              </a:rPr>
              <a:t>Condition;</a:t>
            </a:r>
          </a:p>
          <a:p>
            <a:pPr marL="457200" lvl="0" indent="-228600" rtl="0">
              <a:lnSpc>
                <a:spcPct val="80000"/>
              </a:lnSpc>
              <a:spcBef>
                <a:spcPts val="800"/>
              </a:spcBef>
              <a:buClr>
                <a:srgbClr val="37AEB9"/>
              </a:buClr>
              <a:buFont typeface="Calibri"/>
              <a:buChar char="●"/>
            </a:pPr>
            <a:r>
              <a:rPr lang="en" b="1" dirty="0">
                <a:solidFill>
                  <a:srgbClr val="37AEB9"/>
                </a:solidFill>
                <a:latin typeface="Calibri"/>
                <a:ea typeface="Calibri"/>
                <a:cs typeface="Calibri"/>
                <a:sym typeface="Calibri"/>
              </a:rPr>
              <a:t>Statistics.</a:t>
            </a:r>
          </a:p>
        </p:txBody>
      </p:sp>
      <p:sp>
        <p:nvSpPr>
          <p:cNvPr id="85" name="Shape 85"/>
          <p:cNvSpPr txBox="1"/>
          <p:nvPr/>
        </p:nvSpPr>
        <p:spPr>
          <a:xfrm>
            <a:off x="2145600" y="4133175"/>
            <a:ext cx="3000000" cy="1010400"/>
          </a:xfrm>
          <a:prstGeom prst="rect">
            <a:avLst/>
          </a:prstGeom>
          <a:noFill/>
          <a:ln>
            <a:noFill/>
          </a:ln>
        </p:spPr>
        <p:txBody>
          <a:bodyPr lIns="91425" tIns="91425" rIns="91425" bIns="91425" anchor="ctr" anchorCtr="0">
            <a:noAutofit/>
          </a:bodyPr>
          <a:lstStyle/>
          <a:p>
            <a:pPr marL="457200" lvl="0" indent="-228600" rtl="0">
              <a:lnSpc>
                <a:spcPct val="80000"/>
              </a:lnSpc>
              <a:spcBef>
                <a:spcPts val="800"/>
              </a:spcBef>
              <a:buClr>
                <a:srgbClr val="37AEB9"/>
              </a:buClr>
              <a:buFont typeface="Calibri"/>
              <a:buChar char="●"/>
            </a:pPr>
            <a:r>
              <a:rPr lang="en" b="1">
                <a:solidFill>
                  <a:srgbClr val="37AEB9"/>
                </a:solidFill>
                <a:latin typeface="Calibri"/>
                <a:ea typeface="Calibri"/>
                <a:cs typeface="Calibri"/>
                <a:sym typeface="Calibri"/>
              </a:rPr>
              <a:t>The queue of events;</a:t>
            </a:r>
          </a:p>
          <a:p>
            <a:pPr marL="457200" lvl="0" indent="-228600" rtl="0">
              <a:lnSpc>
                <a:spcPct val="80000"/>
              </a:lnSpc>
              <a:spcBef>
                <a:spcPts val="800"/>
              </a:spcBef>
              <a:buClr>
                <a:srgbClr val="37AEB9"/>
              </a:buClr>
              <a:buFont typeface="Calibri"/>
              <a:buChar char="●"/>
            </a:pPr>
            <a:r>
              <a:rPr lang="en" b="1">
                <a:solidFill>
                  <a:srgbClr val="37AEB9"/>
                </a:solidFill>
                <a:latin typeface="Calibri"/>
                <a:ea typeface="Calibri"/>
                <a:cs typeface="Calibri"/>
                <a:sym typeface="Calibri"/>
              </a:rPr>
              <a:t>Events;</a:t>
            </a:r>
          </a:p>
          <a:p>
            <a:pPr marL="457200" lvl="0" indent="-228600" rtl="0">
              <a:lnSpc>
                <a:spcPct val="80000"/>
              </a:lnSpc>
              <a:spcBef>
                <a:spcPts val="800"/>
              </a:spcBef>
              <a:buClr>
                <a:srgbClr val="37AEB9"/>
              </a:buClr>
              <a:buFont typeface="Calibri"/>
              <a:buChar char="●"/>
            </a:pPr>
            <a:r>
              <a:rPr lang="en" b="1">
                <a:solidFill>
                  <a:srgbClr val="37AEB9"/>
                </a:solidFill>
                <a:latin typeface="Calibri"/>
                <a:ea typeface="Calibri"/>
                <a:cs typeface="Calibri"/>
                <a:sym typeface="Calibri"/>
              </a:rPr>
              <a:t>Event handlers;</a:t>
            </a:r>
          </a:p>
          <a:p>
            <a:pPr lvl="0" rtl="0">
              <a:lnSpc>
                <a:spcPct val="80000"/>
              </a:lnSpc>
              <a:spcBef>
                <a:spcPts val="800"/>
              </a:spcBef>
              <a:buNone/>
            </a:pPr>
            <a:endParaRPr b="1">
              <a:solidFill>
                <a:srgbClr val="37AEB9"/>
              </a:solidFill>
              <a:latin typeface="Calibri"/>
              <a:ea typeface="Calibri"/>
              <a:cs typeface="Calibri"/>
              <a:sym typeface="Calibri"/>
            </a:endParaRPr>
          </a:p>
        </p:txBody>
      </p:sp>
      <p:sp>
        <p:nvSpPr>
          <p:cNvPr id="86" name="Shape 86"/>
          <p:cNvSpPr txBox="1"/>
          <p:nvPr/>
        </p:nvSpPr>
        <p:spPr>
          <a:xfrm>
            <a:off x="519500" y="4133175"/>
            <a:ext cx="1566900" cy="637800"/>
          </a:xfrm>
          <a:prstGeom prst="rect">
            <a:avLst/>
          </a:prstGeom>
          <a:noFill/>
          <a:ln>
            <a:noFill/>
          </a:ln>
        </p:spPr>
        <p:txBody>
          <a:bodyPr lIns="91425" tIns="91425" rIns="91425" bIns="91425" anchor="ctr" anchorCtr="0">
            <a:noAutofit/>
          </a:bodyPr>
          <a:lstStyle/>
          <a:p>
            <a:pPr lvl="0" rtl="0">
              <a:lnSpc>
                <a:spcPct val="80000"/>
              </a:lnSpc>
              <a:spcBef>
                <a:spcPts val="1400"/>
              </a:spcBef>
              <a:buNone/>
            </a:pPr>
            <a:r>
              <a:rPr lang="en" b="1" dirty="0">
                <a:solidFill>
                  <a:srgbClr val="37AEB9"/>
                </a:solidFill>
                <a:latin typeface="Calibri"/>
                <a:ea typeface="Calibri"/>
                <a:cs typeface="Calibri"/>
                <a:sym typeface="Calibri"/>
              </a:rPr>
              <a:t>Elements </a:t>
            </a:r>
            <a:r>
              <a:rPr lang="en" b="1" dirty="0" smtClean="0">
                <a:solidFill>
                  <a:srgbClr val="37AEB9"/>
                </a:solidFill>
                <a:latin typeface="Calibri"/>
                <a:ea typeface="Calibri"/>
                <a:cs typeface="Calibri"/>
                <a:sym typeface="Calibri"/>
              </a:rPr>
              <a:t> :</a:t>
            </a:r>
            <a:endParaRPr lang="en" b="1" dirty="0">
              <a:solidFill>
                <a:srgbClr val="37AEB9"/>
              </a:solidFill>
              <a:latin typeface="Calibri"/>
              <a:ea typeface="Calibri"/>
              <a:cs typeface="Calibri"/>
              <a:sym typeface="Calibri"/>
            </a:endParaRPr>
          </a:p>
          <a:p>
            <a:pPr marL="266700" lvl="0" indent="-215900" rtl="0">
              <a:lnSpc>
                <a:spcPct val="80000"/>
              </a:lnSpc>
              <a:spcBef>
                <a:spcPts val="800"/>
              </a:spcBef>
              <a:buClr>
                <a:srgbClr val="37AEB9"/>
              </a:buClr>
              <a:buFont typeface="Calibri"/>
              <a:buChar char=" "/>
            </a:pPr>
            <a:endParaRPr b="1">
              <a:solidFill>
                <a:srgbClr val="37AEB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213000"/>
            <a:ext cx="8520600" cy="707400"/>
          </a:xfrm>
          <a:prstGeom prst="rect">
            <a:avLst/>
          </a:prstGeom>
        </p:spPr>
        <p:txBody>
          <a:bodyPr lIns="91425" tIns="91425" rIns="91425" bIns="91425" anchor="t" anchorCtr="0">
            <a:noAutofit/>
          </a:bodyPr>
          <a:lstStyle/>
          <a:p>
            <a:pPr lvl="0" rtl="0">
              <a:spcBef>
                <a:spcPts val="0"/>
              </a:spcBef>
              <a:buNone/>
            </a:pPr>
            <a:r>
              <a:rPr lang="en" sz="1800">
                <a:solidFill>
                  <a:srgbClr val="073763"/>
                </a:solidFill>
                <a:latin typeface="Calibri"/>
                <a:ea typeface="Calibri"/>
                <a:cs typeface="Calibri"/>
                <a:sym typeface="Calibri"/>
              </a:rPr>
              <a:t>GOAL OF THE WORK</a:t>
            </a:r>
          </a:p>
        </p:txBody>
      </p:sp>
      <p:sp>
        <p:nvSpPr>
          <p:cNvPr id="92" name="Shape 92"/>
          <p:cNvSpPr txBox="1">
            <a:spLocks noGrp="1"/>
          </p:cNvSpPr>
          <p:nvPr>
            <p:ph type="body" idx="1"/>
          </p:nvPr>
        </p:nvSpPr>
        <p:spPr>
          <a:xfrm>
            <a:off x="311700" y="1091175"/>
            <a:ext cx="8520600" cy="1417200"/>
          </a:xfrm>
          <a:prstGeom prst="rect">
            <a:avLst/>
          </a:prstGeom>
        </p:spPr>
        <p:txBody>
          <a:bodyPr lIns="91425" tIns="91425" rIns="91425" bIns="91425" anchor="t" anchorCtr="0">
            <a:noAutofit/>
          </a:bodyPr>
          <a:lstStyle/>
          <a:p>
            <a:pPr marL="457200" lvl="0" indent="-330200" algn="just" rtl="0">
              <a:lnSpc>
                <a:spcPct val="115000"/>
              </a:lnSpc>
              <a:spcBef>
                <a:spcPts val="0"/>
              </a:spcBef>
              <a:spcAft>
                <a:spcPts val="0"/>
              </a:spcAft>
              <a:buClr>
                <a:srgbClr val="000000"/>
              </a:buClr>
              <a:buSzPct val="100000"/>
              <a:buFont typeface="Calibri"/>
            </a:pPr>
            <a:r>
              <a:rPr lang="en" sz="1600">
                <a:solidFill>
                  <a:srgbClr val="000000"/>
                </a:solidFill>
                <a:latin typeface="Calibri"/>
                <a:ea typeface="Calibri"/>
                <a:cs typeface="Calibri"/>
                <a:sym typeface="Calibri"/>
              </a:rPr>
              <a:t>To describe the mathematical model for calculating the reliability of the luggage system of the airport. </a:t>
            </a:r>
          </a:p>
          <a:p>
            <a:pPr marL="457200" lvl="0" indent="-330200" algn="just" rtl="0">
              <a:lnSpc>
                <a:spcPct val="115000"/>
              </a:lnSpc>
              <a:spcBef>
                <a:spcPts val="0"/>
              </a:spcBef>
              <a:spcAft>
                <a:spcPts val="0"/>
              </a:spcAft>
              <a:buClr>
                <a:srgbClr val="000000"/>
              </a:buClr>
              <a:buSzPct val="100000"/>
              <a:buFont typeface="Calibri"/>
            </a:pPr>
            <a:r>
              <a:rPr lang="en" sz="1600">
                <a:solidFill>
                  <a:srgbClr val="000000"/>
                </a:solidFill>
                <a:latin typeface="Calibri"/>
                <a:ea typeface="Calibri"/>
                <a:cs typeface="Calibri"/>
                <a:sym typeface="Calibri"/>
              </a:rPr>
              <a:t>To describe the  construction of a simulation model for the technological processes at parking sites of servicing aircraft.</a:t>
            </a:r>
          </a:p>
        </p:txBody>
      </p:sp>
      <p:cxnSp>
        <p:nvCxnSpPr>
          <p:cNvPr id="93" name="Shape 93"/>
          <p:cNvCxnSpPr/>
          <p:nvPr/>
        </p:nvCxnSpPr>
        <p:spPr>
          <a:xfrm rot="10800000" flipH="1">
            <a:off x="299625" y="755550"/>
            <a:ext cx="8472600" cy="50100"/>
          </a:xfrm>
          <a:prstGeom prst="straightConnector1">
            <a:avLst/>
          </a:prstGeom>
          <a:noFill/>
          <a:ln w="28575" cap="flat" cmpd="sng">
            <a:solidFill>
              <a:srgbClr val="37AEB9"/>
            </a:solidFill>
            <a:prstDash val="solid"/>
            <a:round/>
            <a:headEnd type="none" w="lg" len="lg"/>
            <a:tailEnd type="none" w="lg" len="lg"/>
          </a:ln>
        </p:spPr>
      </p:cxnSp>
      <p:sp>
        <p:nvSpPr>
          <p:cNvPr id="94" name="Shape 94"/>
          <p:cNvSpPr txBox="1"/>
          <p:nvPr/>
        </p:nvSpPr>
        <p:spPr>
          <a:xfrm>
            <a:off x="682300" y="3280350"/>
            <a:ext cx="2781600" cy="459300"/>
          </a:xfrm>
          <a:prstGeom prst="rect">
            <a:avLst/>
          </a:prstGeom>
          <a:noFill/>
          <a:ln>
            <a:noFill/>
          </a:ln>
        </p:spPr>
        <p:txBody>
          <a:bodyPr lIns="91425" tIns="91425" rIns="91425" bIns="91425" anchor="t" anchorCtr="0">
            <a:noAutofit/>
          </a:bodyPr>
          <a:lstStyle/>
          <a:p>
            <a:pPr lvl="0">
              <a:spcBef>
                <a:spcPts val="0"/>
              </a:spcBef>
              <a:buNone/>
            </a:pPr>
            <a:r>
              <a:rPr lang="en" sz="1600">
                <a:latin typeface="Calibri"/>
                <a:ea typeface="Calibri"/>
                <a:cs typeface="Calibri"/>
                <a:sym typeface="Calibri"/>
              </a:rPr>
              <a:t>Stages of work performance:</a:t>
            </a:r>
          </a:p>
        </p:txBody>
      </p:sp>
      <p:sp>
        <p:nvSpPr>
          <p:cNvPr id="95" name="Shape 95"/>
          <p:cNvSpPr txBox="1"/>
          <p:nvPr/>
        </p:nvSpPr>
        <p:spPr>
          <a:xfrm>
            <a:off x="4723625" y="2899775"/>
            <a:ext cx="2571600" cy="7074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96" name="Shape 96"/>
          <p:cNvSpPr txBox="1"/>
          <p:nvPr/>
        </p:nvSpPr>
        <p:spPr>
          <a:xfrm>
            <a:off x="3660725" y="3214675"/>
            <a:ext cx="3634500" cy="1417200"/>
          </a:xfrm>
          <a:prstGeom prst="rect">
            <a:avLst/>
          </a:prstGeom>
          <a:noFill/>
          <a:ln>
            <a:noFill/>
          </a:ln>
        </p:spPr>
        <p:txBody>
          <a:bodyPr lIns="91425" tIns="91425" rIns="91425" bIns="91425" anchor="t" anchorCtr="0">
            <a:noAutofit/>
          </a:bodyPr>
          <a:lstStyle/>
          <a:p>
            <a:pPr marL="457200" marR="0" lvl="0" indent="-330200" algn="l" rtl="0">
              <a:lnSpc>
                <a:spcPct val="100000"/>
              </a:lnSpc>
              <a:spcBef>
                <a:spcPts val="0"/>
              </a:spcBef>
              <a:spcAft>
                <a:spcPts val="0"/>
              </a:spcAft>
              <a:buSzPct val="100000"/>
              <a:buFont typeface="Calibri"/>
              <a:buChar char="●"/>
            </a:pPr>
            <a:r>
              <a:rPr lang="en" sz="1600">
                <a:latin typeface="Calibri"/>
                <a:ea typeface="Calibri"/>
                <a:cs typeface="Calibri"/>
                <a:sym typeface="Calibri"/>
              </a:rPr>
              <a:t>Collection of information at the airport</a:t>
            </a:r>
          </a:p>
          <a:p>
            <a:pPr marL="457200" marR="0" lvl="0" indent="-330200" algn="l" rtl="0">
              <a:lnSpc>
                <a:spcPct val="100000"/>
              </a:lnSpc>
              <a:spcBef>
                <a:spcPts val="0"/>
              </a:spcBef>
              <a:spcAft>
                <a:spcPts val="0"/>
              </a:spcAft>
              <a:buSzPct val="100000"/>
              <a:buFont typeface="Calibri"/>
              <a:buChar char="●"/>
            </a:pPr>
            <a:r>
              <a:rPr lang="en" sz="1600">
                <a:latin typeface="Calibri"/>
                <a:ea typeface="Calibri"/>
                <a:cs typeface="Calibri"/>
                <a:sym typeface="Calibri"/>
              </a:rPr>
              <a:t>Processing of received data</a:t>
            </a:r>
          </a:p>
          <a:p>
            <a:pPr marL="457200" marR="0" lvl="0" indent="-330200" algn="l" rtl="0">
              <a:lnSpc>
                <a:spcPct val="100000"/>
              </a:lnSpc>
              <a:spcBef>
                <a:spcPts val="0"/>
              </a:spcBef>
              <a:spcAft>
                <a:spcPts val="0"/>
              </a:spcAft>
              <a:buSzPct val="100000"/>
              <a:buFont typeface="Calibri"/>
              <a:buChar char="●"/>
            </a:pPr>
            <a:r>
              <a:rPr lang="en" sz="1600">
                <a:latin typeface="Calibri"/>
                <a:ea typeface="Calibri"/>
                <a:cs typeface="Calibri"/>
                <a:sym typeface="Calibri"/>
              </a:rPr>
              <a:t>Constructing the logic</a:t>
            </a:r>
          </a:p>
          <a:p>
            <a:pPr marL="457200" marR="0" lvl="0" indent="-330200" algn="l" rtl="0">
              <a:lnSpc>
                <a:spcPct val="100000"/>
              </a:lnSpc>
              <a:spcBef>
                <a:spcPts val="0"/>
              </a:spcBef>
              <a:spcAft>
                <a:spcPts val="0"/>
              </a:spcAft>
              <a:buSzPct val="100000"/>
              <a:buFont typeface="Calibri"/>
              <a:buChar char="●"/>
            </a:pPr>
            <a:r>
              <a:rPr lang="en" sz="1600">
                <a:latin typeface="Calibri"/>
                <a:ea typeface="Calibri"/>
                <a:cs typeface="Calibri"/>
                <a:sym typeface="Calibri"/>
              </a:rPr>
              <a:t>Creating a simulation model</a:t>
            </a:r>
          </a:p>
          <a:p>
            <a:pPr marR="0" lvl="0" algn="l" rtl="0">
              <a:lnSpc>
                <a:spcPct val="100000"/>
              </a:lnSpc>
              <a:spcBef>
                <a:spcPts val="0"/>
              </a:spcBef>
              <a:spcAft>
                <a:spcPts val="0"/>
              </a:spcAft>
              <a:buNone/>
            </a:pPr>
            <a:endParaRPr sz="1600">
              <a:latin typeface="Calibri"/>
              <a:ea typeface="Calibri"/>
              <a:cs typeface="Calibri"/>
              <a:sym typeface="Calibri"/>
            </a:endParaRPr>
          </a:p>
        </p:txBody>
      </p:sp>
      <p:sp>
        <p:nvSpPr>
          <p:cNvPr id="97" name="Shape 97"/>
          <p:cNvSpPr/>
          <p:nvPr/>
        </p:nvSpPr>
        <p:spPr>
          <a:xfrm>
            <a:off x="299625" y="3214675"/>
            <a:ext cx="8472600" cy="1417200"/>
          </a:xfrm>
          <a:prstGeom prst="rect">
            <a:avLst/>
          </a:prstGeom>
          <a:noFill/>
          <a:ln w="28575" cap="flat" cmpd="sng">
            <a:solidFill>
              <a:srgbClr val="1CADE4"/>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0"/>
            <a:ext cx="8520600" cy="707400"/>
          </a:xfrm>
          <a:prstGeom prst="rect">
            <a:avLst/>
          </a:prstGeom>
        </p:spPr>
        <p:txBody>
          <a:bodyPr lIns="91425" tIns="91425" rIns="91425" bIns="91425" anchor="t" anchorCtr="0">
            <a:noAutofit/>
          </a:bodyPr>
          <a:lstStyle/>
          <a:p>
            <a:pPr lvl="0" algn="ctr" rtl="0">
              <a:spcBef>
                <a:spcPts val="0"/>
              </a:spcBef>
              <a:buNone/>
            </a:pPr>
            <a:r>
              <a:rPr lang="en" sz="1800">
                <a:solidFill>
                  <a:srgbClr val="073763"/>
                </a:solidFill>
                <a:latin typeface="Calibri"/>
                <a:ea typeface="Calibri"/>
                <a:cs typeface="Calibri"/>
                <a:sym typeface="Calibri"/>
              </a:rPr>
              <a:t>TECHNOLOGICAL PROCESSES OF GROUND HANDLING</a:t>
            </a:r>
          </a:p>
        </p:txBody>
      </p:sp>
      <p:cxnSp>
        <p:nvCxnSpPr>
          <p:cNvPr id="103" name="Shape 103"/>
          <p:cNvCxnSpPr/>
          <p:nvPr/>
        </p:nvCxnSpPr>
        <p:spPr>
          <a:xfrm rot="10800000" flipH="1">
            <a:off x="311700" y="638900"/>
            <a:ext cx="8499300" cy="29700"/>
          </a:xfrm>
          <a:prstGeom prst="straightConnector1">
            <a:avLst/>
          </a:prstGeom>
          <a:noFill/>
          <a:ln w="28575" cap="flat" cmpd="sng">
            <a:solidFill>
              <a:srgbClr val="37AEB9"/>
            </a:solidFill>
            <a:prstDash val="solid"/>
            <a:round/>
            <a:headEnd type="none" w="lg" len="lg"/>
            <a:tailEnd type="none" w="lg" len="lg"/>
          </a:ln>
        </p:spPr>
      </p:cxnSp>
      <p:sp>
        <p:nvSpPr>
          <p:cNvPr id="104" name="Shape 104"/>
          <p:cNvSpPr txBox="1"/>
          <p:nvPr/>
        </p:nvSpPr>
        <p:spPr>
          <a:xfrm>
            <a:off x="83550" y="3167200"/>
            <a:ext cx="8955600" cy="1839300"/>
          </a:xfrm>
          <a:prstGeom prst="rect">
            <a:avLst/>
          </a:prstGeom>
          <a:noFill/>
          <a:ln w="28575" cap="flat" cmpd="sng">
            <a:solidFill>
              <a:srgbClr val="37AEB9"/>
            </a:solidFill>
            <a:prstDash val="solid"/>
            <a:round/>
            <a:headEnd type="none" w="med" len="med"/>
            <a:tailEnd type="none" w="med" len="med"/>
          </a:ln>
        </p:spPr>
        <p:txBody>
          <a:bodyPr lIns="91425" tIns="91425" rIns="91425" bIns="91425" anchor="ctr" anchorCtr="0">
            <a:noAutofit/>
          </a:bodyPr>
          <a:lstStyle/>
          <a:p>
            <a:pPr marL="457200" marR="0" lvl="0" indent="-330200" algn="just" rtl="0">
              <a:lnSpc>
                <a:spcPct val="115000"/>
              </a:lnSpc>
              <a:spcBef>
                <a:spcPts val="0"/>
              </a:spcBef>
              <a:spcAft>
                <a:spcPts val="0"/>
              </a:spcAft>
              <a:buSzPct val="100000"/>
              <a:buFont typeface="Calibri"/>
              <a:buChar char="●"/>
            </a:pPr>
            <a:r>
              <a:rPr lang="en" sz="1600">
                <a:latin typeface="Calibri"/>
                <a:ea typeface="Calibri"/>
                <a:cs typeface="Calibri"/>
                <a:sym typeface="Calibri"/>
              </a:rPr>
              <a:t>This approach allows to organize the realization of operations of the maintenance of flights, and monitor the implementation of these operations. This is achieved by splitting one process into elementary components - technological operations.</a:t>
            </a:r>
          </a:p>
          <a:p>
            <a:pPr marL="457200" marR="0" lvl="0" indent="-330200" algn="just" rtl="0">
              <a:lnSpc>
                <a:spcPct val="115000"/>
              </a:lnSpc>
              <a:spcBef>
                <a:spcPts val="0"/>
              </a:spcBef>
              <a:spcAft>
                <a:spcPts val="0"/>
              </a:spcAft>
              <a:buSzPct val="100000"/>
              <a:buFont typeface="Calibri"/>
              <a:buChar char="●"/>
            </a:pPr>
            <a:r>
              <a:rPr lang="en" sz="1600">
                <a:latin typeface="Calibri"/>
                <a:ea typeface="Calibri"/>
                <a:cs typeface="Calibri"/>
                <a:sym typeface="Calibri"/>
              </a:rPr>
              <a:t>The advantage of the model is that it allows to analyze the processing process by adjusting the model parameters, in other words, state of the system while changing the route of movement of each vehicle, duration of one of the operations or entire process, makes  possible to predict the behavior of the system.</a:t>
            </a:r>
          </a:p>
        </p:txBody>
      </p:sp>
      <p:cxnSp>
        <p:nvCxnSpPr>
          <p:cNvPr id="105" name="Shape 105"/>
          <p:cNvCxnSpPr>
            <a:endCxn id="106" idx="3"/>
          </p:cNvCxnSpPr>
          <p:nvPr/>
        </p:nvCxnSpPr>
        <p:spPr>
          <a:xfrm flipH="1">
            <a:off x="3615875" y="1692899"/>
            <a:ext cx="1341600" cy="225000"/>
          </a:xfrm>
          <a:prstGeom prst="curvedConnector3">
            <a:avLst>
              <a:gd name="adj1" fmla="val 50000"/>
            </a:avLst>
          </a:prstGeom>
          <a:noFill/>
          <a:ln w="38100" cap="flat" cmpd="sng">
            <a:solidFill>
              <a:srgbClr val="37AEB9"/>
            </a:solidFill>
            <a:prstDash val="solid"/>
            <a:round/>
            <a:headEnd type="stealth" w="lg" len="lg"/>
            <a:tailEnd type="none" w="lg" len="lg"/>
          </a:ln>
        </p:spPr>
      </p:cxnSp>
      <p:pic>
        <p:nvPicPr>
          <p:cNvPr id="107" name="Shape 107"/>
          <p:cNvPicPr preferRelativeResize="0"/>
          <p:nvPr/>
        </p:nvPicPr>
        <p:blipFill>
          <a:blip r:embed="rId4">
            <a:alphaModFix/>
          </a:blip>
          <a:stretch>
            <a:fillRect/>
          </a:stretch>
        </p:blipFill>
        <p:spPr>
          <a:xfrm>
            <a:off x="4957469" y="771575"/>
            <a:ext cx="3874705" cy="2292650"/>
          </a:xfrm>
          <a:prstGeom prst="rect">
            <a:avLst/>
          </a:prstGeom>
          <a:noFill/>
          <a:ln w="19050" cap="flat" cmpd="sng">
            <a:solidFill>
              <a:srgbClr val="37AEB9"/>
            </a:solidFill>
            <a:prstDash val="solid"/>
            <a:round/>
            <a:headEnd type="none" w="med" len="med"/>
            <a:tailEnd type="none" w="med" len="med"/>
          </a:ln>
        </p:spPr>
      </p:pic>
      <p:pic>
        <p:nvPicPr>
          <p:cNvPr id="106" name="Shape 106" descr="Picture2.png"/>
          <p:cNvPicPr preferRelativeResize="0"/>
          <p:nvPr/>
        </p:nvPicPr>
        <p:blipFill rotWithShape="1">
          <a:blip r:embed="rId5">
            <a:alphaModFix/>
          </a:blip>
          <a:srcRect l="9877" t="10421" b="9967"/>
          <a:stretch/>
        </p:blipFill>
        <p:spPr>
          <a:xfrm>
            <a:off x="517650" y="771574"/>
            <a:ext cx="3098225" cy="2292649"/>
          </a:xfrm>
          <a:prstGeom prst="rect">
            <a:avLst/>
          </a:prstGeom>
          <a:noFill/>
          <a:ln w="19050" cap="flat" cmpd="sng">
            <a:solidFill>
              <a:srgbClr val="37AEB9"/>
            </a:solidFill>
            <a:prstDash val="solid"/>
            <a:round/>
            <a:headEnd type="none" w="med" len="med"/>
            <a:tailEnd type="none" w="med" len="med"/>
          </a:ln>
        </p:spPr>
      </p:pic>
      <p:sp>
        <p:nvSpPr>
          <p:cNvPr id="108" name="Shape 108"/>
          <p:cNvSpPr txBox="1"/>
          <p:nvPr/>
        </p:nvSpPr>
        <p:spPr>
          <a:xfrm>
            <a:off x="440550" y="707400"/>
            <a:ext cx="2114700" cy="466200"/>
          </a:xfrm>
          <a:prstGeom prst="rect">
            <a:avLst/>
          </a:prstGeom>
          <a:noFill/>
          <a:ln>
            <a:noFill/>
          </a:ln>
        </p:spPr>
        <p:txBody>
          <a:bodyPr lIns="91425" tIns="91425" rIns="91425" bIns="91425" anchor="ctr" anchorCtr="0">
            <a:noAutofit/>
          </a:bodyPr>
          <a:lstStyle/>
          <a:p>
            <a:pPr marL="0" marR="0" lvl="0" indent="0" rtl="0">
              <a:lnSpc>
                <a:spcPct val="115000"/>
              </a:lnSpc>
              <a:spcBef>
                <a:spcPts val="0"/>
              </a:spcBef>
              <a:buNone/>
            </a:pPr>
            <a:r>
              <a:rPr lang="en" sz="1200">
                <a:solidFill>
                  <a:schemeClr val="dk2"/>
                </a:solidFill>
                <a:latin typeface="Calibri"/>
                <a:ea typeface="Calibri"/>
                <a:cs typeface="Calibri"/>
                <a:sym typeface="Calibri"/>
              </a:rPr>
              <a:t>Results of simulation</a:t>
            </a:r>
          </a:p>
        </p:txBody>
      </p:sp>
      <p:sp>
        <p:nvSpPr>
          <p:cNvPr id="109" name="Shape 109"/>
          <p:cNvSpPr txBox="1"/>
          <p:nvPr/>
        </p:nvSpPr>
        <p:spPr>
          <a:xfrm>
            <a:off x="4702950" y="947650"/>
            <a:ext cx="4857900" cy="466200"/>
          </a:xfrm>
          <a:prstGeom prst="rect">
            <a:avLst/>
          </a:prstGeom>
          <a:noFill/>
          <a:ln>
            <a:noFill/>
          </a:ln>
        </p:spPr>
        <p:txBody>
          <a:bodyPr lIns="91425" tIns="91425" rIns="91425" bIns="91425" anchor="ctr" anchorCtr="0">
            <a:noAutofit/>
          </a:bodyPr>
          <a:lstStyle/>
          <a:p>
            <a:pPr marR="0" lvl="0" indent="457200" rtl="0">
              <a:lnSpc>
                <a:spcPct val="115000"/>
              </a:lnSpc>
              <a:spcBef>
                <a:spcPts val="0"/>
              </a:spcBef>
              <a:buNone/>
            </a:pPr>
            <a:r>
              <a:rPr lang="en" sz="1200">
                <a:solidFill>
                  <a:schemeClr val="dk2"/>
                </a:solidFill>
                <a:latin typeface="Calibri"/>
                <a:ea typeface="Calibri"/>
                <a:cs typeface="Calibri"/>
                <a:sym typeface="Calibri"/>
              </a:rPr>
              <a:t>Time chart of</a:t>
            </a:r>
          </a:p>
          <a:p>
            <a:pPr marR="0" lvl="0" indent="457200" rtl="0">
              <a:lnSpc>
                <a:spcPct val="115000"/>
              </a:lnSpc>
              <a:spcBef>
                <a:spcPts val="0"/>
              </a:spcBef>
              <a:buNone/>
            </a:pPr>
            <a:r>
              <a:rPr lang="en" sz="1200">
                <a:solidFill>
                  <a:schemeClr val="dk2"/>
                </a:solidFill>
                <a:latin typeface="Calibri"/>
                <a:ea typeface="Calibri"/>
                <a:cs typeface="Calibri"/>
                <a:sym typeface="Calibri"/>
              </a:rPr>
              <a:t>aircraft maintenance</a:t>
            </a:r>
          </a:p>
          <a:p>
            <a:pPr marR="0" lvl="0" indent="457200" rtl="0">
              <a:lnSpc>
                <a:spcPct val="115000"/>
              </a:lnSpc>
              <a:spcBef>
                <a:spcPts val="0"/>
              </a:spcBef>
              <a:buNone/>
            </a:pPr>
            <a:endParaRPr sz="1200">
              <a:solidFill>
                <a:schemeClr val="dk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10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fade">
                                      <p:cBhvr>
                                        <p:cTn id="17" dur="1000"/>
                                        <p:tgtEl>
                                          <p:spTgt spid="1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183700"/>
            <a:ext cx="8520600" cy="523800"/>
          </a:xfrm>
          <a:prstGeom prst="rect">
            <a:avLst/>
          </a:prstGeom>
        </p:spPr>
        <p:txBody>
          <a:bodyPr lIns="91425" tIns="91425" rIns="91425" bIns="91425" anchor="t" anchorCtr="0">
            <a:noAutofit/>
          </a:bodyPr>
          <a:lstStyle/>
          <a:p>
            <a:pPr lvl="0" algn="ctr" rtl="0">
              <a:spcBef>
                <a:spcPts val="0"/>
              </a:spcBef>
              <a:buNone/>
            </a:pPr>
            <a:r>
              <a:rPr lang="en" sz="1800">
                <a:solidFill>
                  <a:srgbClr val="073763"/>
                </a:solidFill>
                <a:latin typeface="Calibri"/>
                <a:ea typeface="Calibri"/>
                <a:cs typeface="Calibri"/>
                <a:sym typeface="Calibri"/>
              </a:rPr>
              <a:t>RATIONALITY OF TECHNOLOGICAL PROCESSES OF GROUND AIRCRAFT SERVICE</a:t>
            </a:r>
          </a:p>
        </p:txBody>
      </p:sp>
      <p:cxnSp>
        <p:nvCxnSpPr>
          <p:cNvPr id="115" name="Shape 115"/>
          <p:cNvCxnSpPr/>
          <p:nvPr/>
        </p:nvCxnSpPr>
        <p:spPr>
          <a:xfrm>
            <a:off x="321750" y="739575"/>
            <a:ext cx="8500500" cy="9300"/>
          </a:xfrm>
          <a:prstGeom prst="straightConnector1">
            <a:avLst/>
          </a:prstGeom>
          <a:noFill/>
          <a:ln w="28575" cap="flat" cmpd="sng">
            <a:solidFill>
              <a:srgbClr val="37AEB9"/>
            </a:solidFill>
            <a:prstDash val="solid"/>
            <a:round/>
            <a:headEnd type="none" w="lg" len="lg"/>
            <a:tailEnd type="none" w="lg" len="lg"/>
          </a:ln>
        </p:spPr>
      </p:cxnSp>
      <p:sp>
        <p:nvSpPr>
          <p:cNvPr id="116" name="Shape 116"/>
          <p:cNvSpPr txBox="1"/>
          <p:nvPr/>
        </p:nvSpPr>
        <p:spPr>
          <a:xfrm>
            <a:off x="189050" y="1006950"/>
            <a:ext cx="5373000" cy="3299400"/>
          </a:xfrm>
          <a:prstGeom prst="rect">
            <a:avLst/>
          </a:prstGeom>
          <a:noFill/>
          <a:ln w="28575" cap="flat" cmpd="sng">
            <a:solidFill>
              <a:srgbClr val="37AEB9"/>
            </a:solidFill>
            <a:prstDash val="solid"/>
            <a:round/>
            <a:headEnd type="none" w="med" len="med"/>
            <a:tailEnd type="none" w="med" len="med"/>
          </a:ln>
        </p:spPr>
        <p:txBody>
          <a:bodyPr lIns="91425" tIns="91425" rIns="91425" bIns="91425" anchor="ctr" anchorCtr="0">
            <a:noAutofit/>
          </a:bodyPr>
          <a:lstStyle/>
          <a:p>
            <a:pPr marL="457200" lvl="0" indent="-330200" algn="just" rtl="0">
              <a:lnSpc>
                <a:spcPct val="115000"/>
              </a:lnSpc>
              <a:spcBef>
                <a:spcPts val="0"/>
              </a:spcBef>
              <a:buSzPct val="100000"/>
              <a:buFont typeface="Calibri"/>
              <a:buChar char="●"/>
            </a:pPr>
            <a:r>
              <a:rPr lang="en" sz="1600">
                <a:latin typeface="Calibri"/>
                <a:ea typeface="Calibri"/>
                <a:cs typeface="Calibri"/>
                <a:sym typeface="Calibri"/>
              </a:rPr>
              <a:t>Simulation was carried out for the fullest range of services provided by airport services for this aircraft, subject to the use of the largest number of special equipment.</a:t>
            </a:r>
          </a:p>
          <a:p>
            <a:pPr marL="457200" lvl="0" indent="-330200" algn="just" rtl="0">
              <a:lnSpc>
                <a:spcPct val="115000"/>
              </a:lnSpc>
              <a:spcBef>
                <a:spcPts val="0"/>
              </a:spcBef>
              <a:buSzPct val="100000"/>
              <a:buFont typeface="Calibri"/>
              <a:buChar char="●"/>
            </a:pPr>
            <a:r>
              <a:rPr lang="en" sz="1600">
                <a:latin typeface="Calibri"/>
                <a:ea typeface="Calibri"/>
                <a:cs typeface="Calibri"/>
                <a:sym typeface="Calibri"/>
              </a:rPr>
              <a:t>The method allows to increase the level of flight safety, operational efficiency, which in general will increase the efficiency of the ground handling system at the airport.</a:t>
            </a:r>
          </a:p>
          <a:p>
            <a:pPr marL="457200" lvl="0" indent="-330200" algn="just" rtl="0">
              <a:lnSpc>
                <a:spcPct val="115000"/>
              </a:lnSpc>
              <a:spcBef>
                <a:spcPts val="0"/>
              </a:spcBef>
              <a:buSzPct val="100000"/>
              <a:buFont typeface="Calibri"/>
              <a:buChar char="●"/>
            </a:pPr>
            <a:r>
              <a:rPr lang="en" sz="1600">
                <a:latin typeface="Calibri"/>
                <a:ea typeface="Calibri"/>
                <a:cs typeface="Calibri"/>
                <a:sym typeface="Calibri"/>
              </a:rPr>
              <a:t>The conducted researches confirm the rationality of using the current technological service schedule.</a:t>
            </a:r>
          </a:p>
          <a:p>
            <a:pPr lvl="0" algn="just" rtl="0">
              <a:lnSpc>
                <a:spcPct val="115000"/>
              </a:lnSpc>
              <a:spcBef>
                <a:spcPts val="0"/>
              </a:spcBef>
              <a:buNone/>
            </a:pPr>
            <a:endParaRPr sz="1600">
              <a:latin typeface="Calibri"/>
              <a:ea typeface="Calibri"/>
              <a:cs typeface="Calibri"/>
              <a:sym typeface="Calibri"/>
            </a:endParaRPr>
          </a:p>
        </p:txBody>
      </p:sp>
      <p:pic>
        <p:nvPicPr>
          <p:cNvPr id="117" name="Shape 117" descr="1.png"/>
          <p:cNvPicPr preferRelativeResize="0"/>
          <p:nvPr/>
        </p:nvPicPr>
        <p:blipFill>
          <a:blip r:embed="rId4">
            <a:alphaModFix/>
          </a:blip>
          <a:stretch>
            <a:fillRect/>
          </a:stretch>
        </p:blipFill>
        <p:spPr>
          <a:xfrm>
            <a:off x="6007400" y="2438750"/>
            <a:ext cx="2949375" cy="2394799"/>
          </a:xfrm>
          <a:prstGeom prst="rect">
            <a:avLst/>
          </a:prstGeom>
          <a:noFill/>
          <a:ln w="19050" cap="flat" cmpd="sng">
            <a:solidFill>
              <a:srgbClr val="37AEB9"/>
            </a:solidFill>
            <a:prstDash val="solid"/>
            <a:round/>
            <a:headEnd type="none" w="med" len="med"/>
            <a:tailEnd type="none" w="med" len="med"/>
          </a:ln>
        </p:spPr>
      </p:pic>
      <p:sp>
        <p:nvSpPr>
          <p:cNvPr id="118" name="Shape 118"/>
          <p:cNvSpPr/>
          <p:nvPr/>
        </p:nvSpPr>
        <p:spPr>
          <a:xfrm rot="10800000" flipH="1">
            <a:off x="6085400" y="2999725"/>
            <a:ext cx="930600" cy="1842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cxnSp>
        <p:nvCxnSpPr>
          <p:cNvPr id="119" name="Shape 119"/>
          <p:cNvCxnSpPr>
            <a:endCxn id="117" idx="0"/>
          </p:cNvCxnSpPr>
          <p:nvPr/>
        </p:nvCxnSpPr>
        <p:spPr>
          <a:xfrm>
            <a:off x="5562087" y="1266650"/>
            <a:ext cx="1920000" cy="1172100"/>
          </a:xfrm>
          <a:prstGeom prst="curvedConnector2">
            <a:avLst/>
          </a:prstGeom>
          <a:noFill/>
          <a:ln w="28575" cap="flat" cmpd="sng">
            <a:solidFill>
              <a:srgbClr val="37AEB9"/>
            </a:solidFill>
            <a:prstDash val="solid"/>
            <a:round/>
            <a:headEnd type="none" w="lg" len="lg"/>
            <a:tailEnd type="stealth" w="lg" len="lg"/>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cxnSp>
        <p:nvCxnSpPr>
          <p:cNvPr id="124" name="Shape 124"/>
          <p:cNvCxnSpPr/>
          <p:nvPr/>
        </p:nvCxnSpPr>
        <p:spPr>
          <a:xfrm>
            <a:off x="321750" y="739575"/>
            <a:ext cx="8500500" cy="9300"/>
          </a:xfrm>
          <a:prstGeom prst="straightConnector1">
            <a:avLst/>
          </a:prstGeom>
          <a:noFill/>
          <a:ln w="28575" cap="flat" cmpd="sng">
            <a:solidFill>
              <a:srgbClr val="37AEB9"/>
            </a:solidFill>
            <a:prstDash val="solid"/>
            <a:round/>
            <a:headEnd type="none" w="lg" len="lg"/>
            <a:tailEnd type="none" w="lg" len="lg"/>
          </a:ln>
        </p:spPr>
      </p:cxnSp>
      <p:sp>
        <p:nvSpPr>
          <p:cNvPr id="125" name="Shape 125"/>
          <p:cNvSpPr txBox="1"/>
          <p:nvPr/>
        </p:nvSpPr>
        <p:spPr>
          <a:xfrm>
            <a:off x="387375" y="852850"/>
            <a:ext cx="3640800" cy="855900"/>
          </a:xfrm>
          <a:prstGeom prst="rect">
            <a:avLst/>
          </a:prstGeom>
          <a:noFill/>
          <a:ln w="19050" cap="flat" cmpd="sng">
            <a:solidFill>
              <a:srgbClr val="1CADE4"/>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600">
                <a:latin typeface="Calibri"/>
                <a:ea typeface="Calibri"/>
                <a:cs typeface="Calibri"/>
                <a:sym typeface="Calibri"/>
              </a:rPr>
              <a:t>Possible to do based on this model</a:t>
            </a:r>
          </a:p>
        </p:txBody>
      </p:sp>
      <p:sp>
        <p:nvSpPr>
          <p:cNvPr id="126" name="Shape 126"/>
          <p:cNvSpPr txBox="1"/>
          <p:nvPr/>
        </p:nvSpPr>
        <p:spPr>
          <a:xfrm>
            <a:off x="4382475" y="2284575"/>
            <a:ext cx="4439700" cy="2347200"/>
          </a:xfrm>
          <a:prstGeom prst="rect">
            <a:avLst/>
          </a:prstGeom>
          <a:noFill/>
          <a:ln w="19050" cap="flat" cmpd="sng">
            <a:solidFill>
              <a:srgbClr val="1CADE4"/>
            </a:solidFill>
            <a:prstDash val="solid"/>
            <a:round/>
            <a:headEnd type="none" w="med" len="med"/>
            <a:tailEnd type="none" w="med" len="med"/>
          </a:ln>
        </p:spPr>
        <p:txBody>
          <a:bodyPr lIns="91425" tIns="91425" rIns="91425" bIns="91425" anchor="ctr" anchorCtr="0">
            <a:noAutofit/>
          </a:bodyPr>
          <a:lstStyle/>
          <a:p>
            <a:pPr marL="457200" lvl="0" indent="-330200" algn="just" rtl="0">
              <a:lnSpc>
                <a:spcPct val="150000"/>
              </a:lnSpc>
              <a:spcBef>
                <a:spcPts val="0"/>
              </a:spcBef>
              <a:buSzPct val="100000"/>
              <a:buFont typeface="Calibri"/>
              <a:buChar char="●"/>
            </a:pPr>
            <a:r>
              <a:rPr lang="en" sz="1600">
                <a:latin typeface="Calibri"/>
                <a:ea typeface="Calibri"/>
                <a:cs typeface="Calibri"/>
                <a:sym typeface="Calibri"/>
              </a:rPr>
              <a:t>To train airport staff</a:t>
            </a:r>
          </a:p>
          <a:p>
            <a:pPr marL="457200" lvl="0" indent="-330200" algn="just" rtl="0">
              <a:lnSpc>
                <a:spcPct val="150000"/>
              </a:lnSpc>
              <a:spcBef>
                <a:spcPts val="0"/>
              </a:spcBef>
              <a:buSzPct val="100000"/>
              <a:buFont typeface="Calibri"/>
              <a:buChar char="●"/>
            </a:pPr>
            <a:r>
              <a:rPr lang="en" sz="1600">
                <a:latin typeface="Calibri"/>
                <a:ea typeface="Calibri"/>
                <a:cs typeface="Calibri"/>
                <a:sym typeface="Calibri"/>
              </a:rPr>
              <a:t>To automate decision-making on aircraft maintenance</a:t>
            </a:r>
          </a:p>
          <a:p>
            <a:pPr marL="457200" lvl="0" indent="-330200" algn="just" rtl="0">
              <a:lnSpc>
                <a:spcPct val="150000"/>
              </a:lnSpc>
              <a:spcBef>
                <a:spcPts val="0"/>
              </a:spcBef>
              <a:buSzPct val="100000"/>
              <a:buFont typeface="Calibri"/>
              <a:buChar char="●"/>
            </a:pPr>
            <a:r>
              <a:rPr lang="en" sz="1600">
                <a:latin typeface="Calibri"/>
                <a:ea typeface="Calibri"/>
                <a:cs typeface="Calibri"/>
                <a:sym typeface="Calibri"/>
              </a:rPr>
              <a:t>To beat various options in systems</a:t>
            </a:r>
          </a:p>
        </p:txBody>
      </p:sp>
      <p:cxnSp>
        <p:nvCxnSpPr>
          <p:cNvPr id="127" name="Shape 127"/>
          <p:cNvCxnSpPr>
            <a:stCxn id="125" idx="3"/>
            <a:endCxn id="126" idx="0"/>
          </p:cNvCxnSpPr>
          <p:nvPr/>
        </p:nvCxnSpPr>
        <p:spPr>
          <a:xfrm>
            <a:off x="4028175" y="1280800"/>
            <a:ext cx="2574300" cy="1003800"/>
          </a:xfrm>
          <a:prstGeom prst="curvedConnector2">
            <a:avLst/>
          </a:prstGeom>
          <a:noFill/>
          <a:ln w="28575" cap="flat" cmpd="sng">
            <a:solidFill>
              <a:srgbClr val="1CADE4"/>
            </a:solidFill>
            <a:prstDash val="solid"/>
            <a:round/>
            <a:headEnd type="none" w="lg" len="lg"/>
            <a:tailEnd type="stealth" w="lg" len="lg"/>
          </a:ln>
        </p:spPr>
      </p:cxnSp>
      <p:sp>
        <p:nvSpPr>
          <p:cNvPr id="128" name="Shape 128"/>
          <p:cNvSpPr txBox="1"/>
          <p:nvPr/>
        </p:nvSpPr>
        <p:spPr>
          <a:xfrm>
            <a:off x="459250" y="249300"/>
            <a:ext cx="7337400" cy="855900"/>
          </a:xfrm>
          <a:prstGeom prst="rect">
            <a:avLst/>
          </a:prstGeom>
          <a:noFill/>
          <a:ln>
            <a:noFill/>
          </a:ln>
        </p:spPr>
        <p:txBody>
          <a:bodyPr lIns="91425" tIns="91425" rIns="91425" bIns="91425" anchor="t" anchorCtr="0">
            <a:noAutofit/>
          </a:bodyPr>
          <a:lstStyle/>
          <a:p>
            <a:pPr lvl="0">
              <a:spcBef>
                <a:spcPts val="0"/>
              </a:spcBef>
              <a:buNone/>
            </a:pPr>
            <a:r>
              <a:rPr lang="en" sz="1800" b="1">
                <a:solidFill>
                  <a:srgbClr val="073763"/>
                </a:solidFill>
                <a:latin typeface="Calibri"/>
                <a:ea typeface="Calibri"/>
                <a:cs typeface="Calibri"/>
                <a:sym typeface="Calibri"/>
              </a:rPr>
              <a:t>CONCLUSION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213000"/>
            <a:ext cx="8520600" cy="707400"/>
          </a:xfrm>
          <a:prstGeom prst="rect">
            <a:avLst/>
          </a:prstGeom>
        </p:spPr>
        <p:txBody>
          <a:bodyPr lIns="91425" tIns="91425" rIns="91425" bIns="91425" anchor="t" anchorCtr="0">
            <a:noAutofit/>
          </a:bodyPr>
          <a:lstStyle/>
          <a:p>
            <a:pPr lvl="0" rtl="0">
              <a:spcBef>
                <a:spcPts val="0"/>
              </a:spcBef>
              <a:buNone/>
            </a:pPr>
            <a:r>
              <a:rPr lang="en" sz="1800">
                <a:solidFill>
                  <a:srgbClr val="073763"/>
                </a:solidFill>
                <a:latin typeface="Calibri"/>
                <a:ea typeface="Calibri"/>
                <a:cs typeface="Calibri"/>
                <a:sym typeface="Calibri"/>
              </a:rPr>
              <a:t>THE AIRPORT BAGGAGE SYSTEM</a:t>
            </a:r>
          </a:p>
        </p:txBody>
      </p:sp>
      <p:cxnSp>
        <p:nvCxnSpPr>
          <p:cNvPr id="134" name="Shape 134"/>
          <p:cNvCxnSpPr/>
          <p:nvPr/>
        </p:nvCxnSpPr>
        <p:spPr>
          <a:xfrm rot="10800000" flipH="1">
            <a:off x="299625" y="755550"/>
            <a:ext cx="8472600" cy="50100"/>
          </a:xfrm>
          <a:prstGeom prst="straightConnector1">
            <a:avLst/>
          </a:prstGeom>
          <a:noFill/>
          <a:ln w="28575" cap="flat" cmpd="sng">
            <a:solidFill>
              <a:srgbClr val="37AEB9"/>
            </a:solidFill>
            <a:prstDash val="solid"/>
            <a:round/>
            <a:headEnd type="none" w="lg" len="lg"/>
            <a:tailEnd type="none" w="lg" len="lg"/>
          </a:ln>
        </p:spPr>
      </p:cxnSp>
      <p:pic>
        <p:nvPicPr>
          <p:cNvPr id="135" name="Shape 135"/>
          <p:cNvPicPr preferRelativeResize="0"/>
          <p:nvPr/>
        </p:nvPicPr>
        <p:blipFill>
          <a:blip r:embed="rId4">
            <a:alphaModFix/>
          </a:blip>
          <a:stretch>
            <a:fillRect/>
          </a:stretch>
        </p:blipFill>
        <p:spPr>
          <a:xfrm>
            <a:off x="537062" y="1556850"/>
            <a:ext cx="4221975" cy="2992574"/>
          </a:xfrm>
          <a:prstGeom prst="rect">
            <a:avLst/>
          </a:prstGeom>
          <a:noFill/>
          <a:ln>
            <a:noFill/>
          </a:ln>
        </p:spPr>
      </p:pic>
      <p:sp>
        <p:nvSpPr>
          <p:cNvPr id="136" name="Shape 136"/>
          <p:cNvSpPr txBox="1"/>
          <p:nvPr/>
        </p:nvSpPr>
        <p:spPr>
          <a:xfrm>
            <a:off x="6202425" y="1377725"/>
            <a:ext cx="2569800" cy="3637800"/>
          </a:xfrm>
          <a:prstGeom prst="rect">
            <a:avLst/>
          </a:prstGeom>
          <a:noFill/>
          <a:ln w="28575" cap="flat" cmpd="sng">
            <a:solidFill>
              <a:srgbClr val="37AEB9"/>
            </a:solidFill>
            <a:prstDash val="solid"/>
            <a:round/>
            <a:headEnd type="none" w="med" len="med"/>
            <a:tailEnd type="none" w="med" len="med"/>
          </a:ln>
        </p:spPr>
        <p:txBody>
          <a:bodyPr lIns="91425" tIns="91425" rIns="91425" bIns="91425" anchor="ctr" anchorCtr="0">
            <a:noAutofit/>
          </a:bodyPr>
          <a:lstStyle/>
          <a:p>
            <a:pPr marL="457200" lvl="0" indent="-330200" algn="just" rtl="0">
              <a:lnSpc>
                <a:spcPct val="115000"/>
              </a:lnSpc>
              <a:spcBef>
                <a:spcPts val="0"/>
              </a:spcBef>
              <a:buSzPct val="100000"/>
              <a:buFont typeface="Calibri"/>
              <a:buChar char="●"/>
            </a:pPr>
            <a:r>
              <a:rPr lang="en" sz="1600">
                <a:latin typeface="Calibri"/>
                <a:ea typeface="Calibri"/>
                <a:cs typeface="Calibri"/>
                <a:sym typeface="Calibri"/>
              </a:rPr>
              <a:t>Computation of the reliability of the system is calculated on the basis of the construction of the structural diagram.</a:t>
            </a:r>
          </a:p>
          <a:p>
            <a:pPr marL="457200" marR="0" lvl="0" indent="-330200" algn="just" rtl="0">
              <a:lnSpc>
                <a:spcPct val="115000"/>
              </a:lnSpc>
              <a:spcBef>
                <a:spcPts val="0"/>
              </a:spcBef>
              <a:spcAft>
                <a:spcPts val="0"/>
              </a:spcAft>
              <a:buSzPct val="100000"/>
              <a:buFont typeface="Calibri"/>
              <a:buChar char="●"/>
            </a:pPr>
            <a:r>
              <a:rPr lang="en" sz="1600">
                <a:latin typeface="Calibri"/>
                <a:ea typeface="Calibri"/>
                <a:cs typeface="Calibri"/>
                <a:sym typeface="Calibri"/>
              </a:rPr>
              <a:t>The baggage system of the airport is a system with a permanent reservation.</a:t>
            </a:r>
          </a:p>
          <a:p>
            <a:pPr marL="457200" marR="0" lvl="0" indent="-330200" algn="just" rtl="0">
              <a:lnSpc>
                <a:spcPct val="115000"/>
              </a:lnSpc>
              <a:spcBef>
                <a:spcPts val="0"/>
              </a:spcBef>
              <a:spcAft>
                <a:spcPts val="0"/>
              </a:spcAft>
              <a:buSzPct val="133333"/>
              <a:buFont typeface="Calibri"/>
              <a:buChar char="●"/>
            </a:pPr>
            <a:r>
              <a:rPr lang="en" sz="1200">
                <a:latin typeface="Times New Roman"/>
                <a:ea typeface="Times New Roman"/>
                <a:cs typeface="Times New Roman"/>
                <a:sym typeface="Times New Roman"/>
              </a:rPr>
              <a:t>Th</a:t>
            </a:r>
            <a:r>
              <a:rPr lang="en" sz="1600">
                <a:latin typeface="Calibri"/>
                <a:ea typeface="Calibri"/>
                <a:cs typeface="Calibri"/>
                <a:sym typeface="Calibri"/>
              </a:rPr>
              <a:t>e baggage system of Airport consists of 934 elements.</a:t>
            </a:r>
          </a:p>
        </p:txBody>
      </p:sp>
      <p:sp>
        <p:nvSpPr>
          <p:cNvPr id="137" name="Shape 137"/>
          <p:cNvSpPr txBox="1"/>
          <p:nvPr/>
        </p:nvSpPr>
        <p:spPr>
          <a:xfrm>
            <a:off x="219100" y="4549425"/>
            <a:ext cx="4857900" cy="466200"/>
          </a:xfrm>
          <a:prstGeom prst="rect">
            <a:avLst/>
          </a:prstGeom>
          <a:noFill/>
          <a:ln>
            <a:noFill/>
          </a:ln>
        </p:spPr>
        <p:txBody>
          <a:bodyPr lIns="91425" tIns="91425" rIns="91425" bIns="91425" anchor="ctr" anchorCtr="0">
            <a:noAutofit/>
          </a:bodyPr>
          <a:lstStyle/>
          <a:p>
            <a:pPr lvl="0" indent="457200" algn="just" rtl="0">
              <a:lnSpc>
                <a:spcPct val="115000"/>
              </a:lnSpc>
              <a:spcBef>
                <a:spcPts val="0"/>
              </a:spcBef>
              <a:buNone/>
            </a:pPr>
            <a:r>
              <a:rPr lang="en">
                <a:latin typeface="Calibri"/>
                <a:ea typeface="Calibri"/>
                <a:cs typeface="Calibri"/>
                <a:sym typeface="Calibri"/>
              </a:rPr>
              <a:t>General scheme of moving baggage through the system</a:t>
            </a:r>
          </a:p>
        </p:txBody>
      </p:sp>
      <p:cxnSp>
        <p:nvCxnSpPr>
          <p:cNvPr id="138" name="Shape 138"/>
          <p:cNvCxnSpPr>
            <a:stCxn id="136" idx="1"/>
          </p:cNvCxnSpPr>
          <p:nvPr/>
        </p:nvCxnSpPr>
        <p:spPr>
          <a:xfrm flipH="1">
            <a:off x="4684125" y="3196625"/>
            <a:ext cx="1518300" cy="1188000"/>
          </a:xfrm>
          <a:prstGeom prst="curvedConnector3">
            <a:avLst>
              <a:gd name="adj1" fmla="val 50000"/>
            </a:avLst>
          </a:prstGeom>
          <a:noFill/>
          <a:ln w="38100" cap="flat" cmpd="sng">
            <a:solidFill>
              <a:srgbClr val="37AEB9"/>
            </a:solidFill>
            <a:prstDash val="solid"/>
            <a:round/>
            <a:headEnd type="none" w="lg" len="lg"/>
            <a:tailEnd type="stealth" w="lg" len="lg"/>
          </a:ln>
        </p:spPr>
      </p:cxnSp>
      <p:sp>
        <p:nvSpPr>
          <p:cNvPr id="139" name="Shape 139"/>
          <p:cNvSpPr txBox="1"/>
          <p:nvPr/>
        </p:nvSpPr>
        <p:spPr>
          <a:xfrm>
            <a:off x="311700" y="805650"/>
            <a:ext cx="6678600" cy="855900"/>
          </a:xfrm>
          <a:prstGeom prst="rect">
            <a:avLst/>
          </a:prstGeom>
          <a:noFill/>
          <a:ln>
            <a:noFill/>
          </a:ln>
        </p:spPr>
        <p:txBody>
          <a:bodyPr lIns="91425" tIns="91425" rIns="91425" bIns="91425" anchor="t" anchorCtr="0">
            <a:noAutofit/>
          </a:bodyPr>
          <a:lstStyle/>
          <a:p>
            <a:pPr lvl="0" algn="just">
              <a:spcBef>
                <a:spcPts val="0"/>
              </a:spcBef>
              <a:buNone/>
            </a:pPr>
            <a:r>
              <a:rPr lang="en" sz="1600">
                <a:latin typeface="Calibri"/>
                <a:ea typeface="Calibri"/>
                <a:cs typeface="Calibri"/>
                <a:sym typeface="Calibri"/>
              </a:rPr>
              <a:t>It is necessary to improve the accuracy and continuity of the luggage system. This is impossible without assessing the reliability of its work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Shape 144"/>
          <p:cNvSpPr/>
          <p:nvPr/>
        </p:nvSpPr>
        <p:spPr>
          <a:xfrm>
            <a:off x="150450" y="695525"/>
            <a:ext cx="8843100" cy="1269600"/>
          </a:xfrm>
          <a:prstGeom prst="rect">
            <a:avLst/>
          </a:prstGeom>
          <a:noFill/>
          <a:ln w="19050" cap="flat" cmpd="sng">
            <a:solidFill>
              <a:srgbClr val="37AEB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150450" y="2146875"/>
            <a:ext cx="8843100" cy="1326300"/>
          </a:xfrm>
          <a:prstGeom prst="rect">
            <a:avLst/>
          </a:prstGeom>
          <a:noFill/>
          <a:ln w="19050" cap="flat" cmpd="sng">
            <a:solidFill>
              <a:srgbClr val="37AEB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txBox="1">
            <a:spLocks noGrp="1"/>
          </p:cNvSpPr>
          <p:nvPr>
            <p:ph type="title"/>
          </p:nvPr>
        </p:nvSpPr>
        <p:spPr>
          <a:xfrm>
            <a:off x="311700" y="69825"/>
            <a:ext cx="8520600" cy="707400"/>
          </a:xfrm>
          <a:prstGeom prst="rect">
            <a:avLst/>
          </a:prstGeom>
        </p:spPr>
        <p:txBody>
          <a:bodyPr lIns="91425" tIns="91425" rIns="91425" bIns="91425" anchor="t" anchorCtr="0">
            <a:noAutofit/>
          </a:bodyPr>
          <a:lstStyle/>
          <a:p>
            <a:pPr lvl="0" rtl="0">
              <a:spcBef>
                <a:spcPts val="0"/>
              </a:spcBef>
              <a:buNone/>
            </a:pPr>
            <a:r>
              <a:rPr lang="en" sz="1800">
                <a:solidFill>
                  <a:srgbClr val="073763"/>
                </a:solidFill>
                <a:latin typeface="Calibri"/>
                <a:ea typeface="Calibri"/>
                <a:cs typeface="Calibri"/>
                <a:sym typeface="Calibri"/>
              </a:rPr>
              <a:t>RELIABILITY OF THE AIRPORT BAGGAGE SYSTEM</a:t>
            </a:r>
          </a:p>
        </p:txBody>
      </p:sp>
      <p:sp>
        <p:nvSpPr>
          <p:cNvPr id="147" name="Shape 147"/>
          <p:cNvSpPr txBox="1">
            <a:spLocks noGrp="1"/>
          </p:cNvSpPr>
          <p:nvPr>
            <p:ph type="body" idx="1"/>
          </p:nvPr>
        </p:nvSpPr>
        <p:spPr>
          <a:xfrm>
            <a:off x="4493675" y="1041150"/>
            <a:ext cx="4492500" cy="841800"/>
          </a:xfrm>
          <a:prstGeom prst="rect">
            <a:avLst/>
          </a:prstGeom>
        </p:spPr>
        <p:txBody>
          <a:bodyPr lIns="91425" tIns="91425" rIns="91425" bIns="91425" anchor="t" anchorCtr="0">
            <a:noAutofit/>
          </a:bodyPr>
          <a:lstStyle/>
          <a:p>
            <a:pPr lvl="0" indent="457200" algn="just" rtl="0">
              <a:spcBef>
                <a:spcPts val="0"/>
              </a:spcBef>
              <a:spcAft>
                <a:spcPts val="0"/>
              </a:spcAft>
              <a:buNone/>
            </a:pPr>
            <a:r>
              <a:rPr lang="en" sz="1200" dirty="0">
                <a:solidFill>
                  <a:srgbClr val="000000"/>
                </a:solidFill>
                <a:latin typeface="Times New Roman"/>
                <a:ea typeface="Times New Roman"/>
                <a:cs typeface="Times New Roman"/>
                <a:sym typeface="Times New Roman"/>
              </a:rPr>
              <a:t>n(t) is a number of elements </a:t>
            </a:r>
            <a:r>
              <a:rPr lang="en" sz="1200" dirty="0" smtClean="0">
                <a:solidFill>
                  <a:srgbClr val="000000"/>
                </a:solidFill>
                <a:latin typeface="Times New Roman"/>
                <a:ea typeface="Times New Roman"/>
                <a:cs typeface="Times New Roman"/>
                <a:sym typeface="Times New Roman"/>
              </a:rPr>
              <a:t>of the baggage system that </a:t>
            </a:r>
            <a:r>
              <a:rPr lang="en" sz="1200" dirty="0">
                <a:solidFill>
                  <a:srgbClr val="000000"/>
                </a:solidFill>
                <a:latin typeface="Times New Roman"/>
                <a:ea typeface="Times New Roman"/>
                <a:cs typeface="Times New Roman"/>
                <a:sym typeface="Times New Roman"/>
              </a:rPr>
              <a:t>have not failed by the time; N is the number of all </a:t>
            </a:r>
            <a:r>
              <a:rPr lang="en" sz="1200" dirty="0" smtClean="0">
                <a:solidFill>
                  <a:srgbClr val="000000"/>
                </a:solidFill>
                <a:latin typeface="Times New Roman"/>
                <a:ea typeface="Times New Roman"/>
                <a:cs typeface="Times New Roman"/>
                <a:sym typeface="Times New Roman"/>
              </a:rPr>
              <a:t>baggage elements involved </a:t>
            </a:r>
            <a:r>
              <a:rPr lang="en" sz="1200" dirty="0">
                <a:solidFill>
                  <a:srgbClr val="000000"/>
                </a:solidFill>
                <a:latin typeface="Times New Roman"/>
                <a:ea typeface="Times New Roman"/>
                <a:cs typeface="Times New Roman"/>
                <a:sym typeface="Times New Roman"/>
              </a:rPr>
              <a:t>in the process; P (t) is the statistical estimation of the probability of failure-free operation of the </a:t>
            </a:r>
            <a:r>
              <a:rPr lang="en" sz="1200" dirty="0" smtClean="0">
                <a:solidFill>
                  <a:srgbClr val="000000"/>
                </a:solidFill>
                <a:latin typeface="Times New Roman"/>
                <a:ea typeface="Times New Roman"/>
                <a:cs typeface="Times New Roman"/>
                <a:sym typeface="Times New Roman"/>
              </a:rPr>
              <a:t>service.</a:t>
            </a:r>
            <a:endParaRPr lang="en" sz="1200" dirty="0">
              <a:solidFill>
                <a:srgbClr val="000000"/>
              </a:solidFill>
              <a:latin typeface="Times New Roman"/>
              <a:ea typeface="Times New Roman"/>
              <a:cs typeface="Times New Roman"/>
              <a:sym typeface="Times New Roman"/>
            </a:endParaRPr>
          </a:p>
          <a:p>
            <a:pPr lvl="0" indent="457200" algn="just" rtl="0">
              <a:lnSpc>
                <a:spcPct val="115000"/>
              </a:lnSpc>
              <a:spcBef>
                <a:spcPts val="0"/>
              </a:spcBef>
              <a:spcAft>
                <a:spcPts val="0"/>
              </a:spcAft>
              <a:buNone/>
            </a:pPr>
            <a:endParaRPr sz="1200">
              <a:latin typeface="Calibri"/>
              <a:ea typeface="Calibri"/>
              <a:cs typeface="Calibri"/>
              <a:sym typeface="Calibri"/>
            </a:endParaRPr>
          </a:p>
        </p:txBody>
      </p:sp>
      <p:pic>
        <p:nvPicPr>
          <p:cNvPr id="148" name="Shape 148"/>
          <p:cNvPicPr preferRelativeResize="0"/>
          <p:nvPr/>
        </p:nvPicPr>
        <p:blipFill>
          <a:blip r:embed="rId4">
            <a:alphaModFix/>
          </a:blip>
          <a:stretch>
            <a:fillRect/>
          </a:stretch>
        </p:blipFill>
        <p:spPr>
          <a:xfrm>
            <a:off x="4581791" y="695525"/>
            <a:ext cx="1769433" cy="438299"/>
          </a:xfrm>
          <a:prstGeom prst="rect">
            <a:avLst/>
          </a:prstGeom>
          <a:noFill/>
          <a:ln>
            <a:noFill/>
          </a:ln>
        </p:spPr>
      </p:pic>
      <p:pic>
        <p:nvPicPr>
          <p:cNvPr id="149" name="Shape 149"/>
          <p:cNvPicPr preferRelativeResize="0"/>
          <p:nvPr/>
        </p:nvPicPr>
        <p:blipFill>
          <a:blip r:embed="rId5">
            <a:alphaModFix/>
          </a:blip>
          <a:stretch>
            <a:fillRect/>
          </a:stretch>
        </p:blipFill>
        <p:spPr>
          <a:xfrm>
            <a:off x="4581800" y="2146875"/>
            <a:ext cx="1500624" cy="639149"/>
          </a:xfrm>
          <a:prstGeom prst="rect">
            <a:avLst/>
          </a:prstGeom>
          <a:noFill/>
          <a:ln>
            <a:noFill/>
          </a:ln>
        </p:spPr>
      </p:pic>
      <p:sp>
        <p:nvSpPr>
          <p:cNvPr id="150" name="Shape 150"/>
          <p:cNvSpPr txBox="1"/>
          <p:nvPr/>
        </p:nvSpPr>
        <p:spPr>
          <a:xfrm>
            <a:off x="152400" y="791075"/>
            <a:ext cx="4264200" cy="560400"/>
          </a:xfrm>
          <a:prstGeom prst="rect">
            <a:avLst/>
          </a:prstGeom>
          <a:noFill/>
          <a:ln>
            <a:noFill/>
          </a:ln>
        </p:spPr>
        <p:txBody>
          <a:bodyPr lIns="91425" tIns="91425" rIns="91425" bIns="91425" anchor="ctr" anchorCtr="0">
            <a:noAutofit/>
          </a:bodyPr>
          <a:lstStyle/>
          <a:p>
            <a:pPr lvl="0" indent="457200" algn="just" rtl="0">
              <a:lnSpc>
                <a:spcPct val="115000"/>
              </a:lnSpc>
              <a:spcBef>
                <a:spcPts val="0"/>
              </a:spcBef>
              <a:spcAft>
                <a:spcPts val="1200"/>
              </a:spcAft>
              <a:buNone/>
            </a:pPr>
            <a:r>
              <a:rPr lang="en" sz="1600">
                <a:latin typeface="Calibri"/>
                <a:ea typeface="Calibri"/>
                <a:cs typeface="Calibri"/>
                <a:sym typeface="Calibri"/>
              </a:rPr>
              <a:t>The probability of failure-free operation according to statistical data on failures</a:t>
            </a:r>
            <a:r>
              <a:rPr lang="en" sz="1200">
                <a:latin typeface="Times New Roman"/>
                <a:ea typeface="Times New Roman"/>
                <a:cs typeface="Times New Roman"/>
                <a:sym typeface="Times New Roman"/>
              </a:rPr>
              <a:t>:</a:t>
            </a:r>
          </a:p>
        </p:txBody>
      </p:sp>
      <p:sp>
        <p:nvSpPr>
          <p:cNvPr id="151" name="Shape 151"/>
          <p:cNvSpPr txBox="1"/>
          <p:nvPr/>
        </p:nvSpPr>
        <p:spPr>
          <a:xfrm>
            <a:off x="152400" y="2238887"/>
            <a:ext cx="4264200" cy="400800"/>
          </a:xfrm>
          <a:prstGeom prst="rect">
            <a:avLst/>
          </a:prstGeom>
          <a:noFill/>
          <a:ln>
            <a:noFill/>
          </a:ln>
        </p:spPr>
        <p:txBody>
          <a:bodyPr lIns="91425" tIns="91425" rIns="91425" bIns="91425" anchor="ctr" anchorCtr="0">
            <a:noAutofit/>
          </a:bodyPr>
          <a:lstStyle/>
          <a:p>
            <a:pPr lvl="0" indent="457200" algn="just" rtl="0">
              <a:lnSpc>
                <a:spcPct val="115000"/>
              </a:lnSpc>
              <a:spcBef>
                <a:spcPts val="0"/>
              </a:spcBef>
              <a:buNone/>
            </a:pPr>
            <a:r>
              <a:rPr lang="en" sz="1600" dirty="0">
                <a:latin typeface="Calibri"/>
                <a:ea typeface="Calibri"/>
                <a:cs typeface="Calibri"/>
                <a:sym typeface="Calibri"/>
              </a:rPr>
              <a:t>The failure rate according to statistical data on failures is determined by the expression</a:t>
            </a:r>
            <a:r>
              <a:rPr lang="en" sz="1200" dirty="0">
                <a:latin typeface="Times New Roman"/>
                <a:ea typeface="Times New Roman"/>
                <a:cs typeface="Times New Roman"/>
                <a:sym typeface="Times New Roman"/>
              </a:rPr>
              <a:t>:</a:t>
            </a:r>
          </a:p>
        </p:txBody>
      </p:sp>
      <p:sp>
        <p:nvSpPr>
          <p:cNvPr id="152" name="Shape 152"/>
          <p:cNvSpPr txBox="1"/>
          <p:nvPr/>
        </p:nvSpPr>
        <p:spPr>
          <a:xfrm>
            <a:off x="4526075" y="2698700"/>
            <a:ext cx="4427700" cy="707400"/>
          </a:xfrm>
          <a:prstGeom prst="rect">
            <a:avLst/>
          </a:prstGeom>
          <a:noFill/>
          <a:ln>
            <a:noFill/>
          </a:ln>
        </p:spPr>
        <p:txBody>
          <a:bodyPr lIns="91425" tIns="91425" rIns="91425" bIns="91425" anchor="ctr" anchorCtr="0">
            <a:noAutofit/>
          </a:bodyPr>
          <a:lstStyle/>
          <a:p>
            <a:pPr lvl="0" indent="457200" algn="just" rtl="0">
              <a:lnSpc>
                <a:spcPct val="115000"/>
              </a:lnSpc>
              <a:spcBef>
                <a:spcPts val="0"/>
              </a:spcBef>
              <a:buNone/>
            </a:pPr>
            <a:endParaRPr lang="en" sz="1200" dirty="0">
              <a:latin typeface="Times New Roman"/>
              <a:ea typeface="Times New Roman"/>
              <a:cs typeface="Times New Roman"/>
              <a:sym typeface="Times New Roman"/>
            </a:endParaRPr>
          </a:p>
          <a:p>
            <a:pPr lvl="0" indent="457200" algn="just" rtl="0">
              <a:lnSpc>
                <a:spcPct val="115000"/>
              </a:lnSpc>
              <a:spcBef>
                <a:spcPts val="0"/>
              </a:spcBef>
              <a:buNone/>
            </a:pPr>
            <a:r>
              <a:rPr lang="en" sz="1200" dirty="0" smtClean="0">
                <a:latin typeface="Times New Roman"/>
                <a:ea typeface="Times New Roman"/>
                <a:cs typeface="Times New Roman"/>
                <a:sym typeface="Times New Roman"/>
              </a:rPr>
              <a:t>Δn(t</a:t>
            </a:r>
            <a:r>
              <a:rPr lang="en" sz="1200" dirty="0">
                <a:latin typeface="Times New Roman"/>
                <a:ea typeface="Times New Roman"/>
                <a:cs typeface="Times New Roman"/>
                <a:sym typeface="Times New Roman"/>
              </a:rPr>
              <a:t>) is the number of failed elements on the time interval (t, t+Δt); F (t) is the statistical estimate of the failure rate of the elements; Δt is the time interval.</a:t>
            </a:r>
          </a:p>
          <a:p>
            <a:pPr lvl="0" indent="457200" algn="just" rtl="0">
              <a:lnSpc>
                <a:spcPct val="115000"/>
              </a:lnSpc>
              <a:spcBef>
                <a:spcPts val="0"/>
              </a:spcBef>
              <a:buNone/>
            </a:pPr>
            <a:endParaRPr sz="1200">
              <a:solidFill>
                <a:schemeClr val="dk2"/>
              </a:solidFill>
              <a:latin typeface="Calibri"/>
              <a:ea typeface="Calibri"/>
              <a:cs typeface="Calibri"/>
              <a:sym typeface="Calibri"/>
            </a:endParaRPr>
          </a:p>
        </p:txBody>
      </p:sp>
      <p:sp>
        <p:nvSpPr>
          <p:cNvPr id="153" name="Shape 153"/>
          <p:cNvSpPr txBox="1"/>
          <p:nvPr/>
        </p:nvSpPr>
        <p:spPr>
          <a:xfrm>
            <a:off x="150450" y="3618025"/>
            <a:ext cx="8843100" cy="1326300"/>
          </a:xfrm>
          <a:prstGeom prst="rect">
            <a:avLst/>
          </a:prstGeom>
          <a:noFill/>
          <a:ln w="19050" cap="flat" cmpd="sng">
            <a:solidFill>
              <a:srgbClr val="37AEB9"/>
            </a:solidFill>
            <a:prstDash val="solid"/>
            <a:round/>
            <a:headEnd type="none" w="med" len="med"/>
            <a:tailEnd type="none" w="med" len="med"/>
          </a:ln>
        </p:spPr>
        <p:txBody>
          <a:bodyPr lIns="91425" tIns="91425" rIns="91425" bIns="91425" anchor="ctr" anchorCtr="0">
            <a:noAutofit/>
          </a:bodyPr>
          <a:lstStyle/>
          <a:p>
            <a:pPr lvl="0" indent="457200" algn="just" rtl="0">
              <a:lnSpc>
                <a:spcPct val="115000"/>
              </a:lnSpc>
              <a:spcBef>
                <a:spcPts val="0"/>
              </a:spcBef>
              <a:buNone/>
            </a:pPr>
            <a:endParaRPr sz="1600">
              <a:latin typeface="Calibri"/>
              <a:ea typeface="Calibri"/>
              <a:cs typeface="Calibri"/>
              <a:sym typeface="Calibri"/>
            </a:endParaRPr>
          </a:p>
          <a:p>
            <a:pPr lvl="0" indent="457200" algn="just" rtl="0">
              <a:lnSpc>
                <a:spcPct val="115000"/>
              </a:lnSpc>
              <a:spcBef>
                <a:spcPts val="0"/>
              </a:spcBef>
              <a:buNone/>
            </a:pPr>
            <a:r>
              <a:rPr lang="en" sz="1600">
                <a:latin typeface="Calibri"/>
                <a:ea typeface="Calibri"/>
                <a:cs typeface="Calibri"/>
                <a:sym typeface="Calibri"/>
              </a:rPr>
              <a:t> Statistical data on the number of failures of elements for 157 days are substitute to developed mathematical model. The final reliability of the system is 0.41. The baggage system existing at the airport has sufficient reliability to ensure efficient work of the airport.</a:t>
            </a:r>
          </a:p>
          <a:p>
            <a:pPr lvl="0" indent="457200" algn="just" rtl="0">
              <a:lnSpc>
                <a:spcPct val="115000"/>
              </a:lnSpc>
              <a:spcBef>
                <a:spcPts val="0"/>
              </a:spcBef>
              <a:buNone/>
            </a:pPr>
            <a:endParaRPr sz="1600">
              <a:latin typeface="Calibri"/>
              <a:ea typeface="Calibri"/>
              <a:cs typeface="Calibri"/>
              <a:sym typeface="Calibri"/>
            </a:endParaRPr>
          </a:p>
          <a:p>
            <a:pPr lvl="0" indent="457200" algn="just" rtl="0">
              <a:lnSpc>
                <a:spcPct val="115000"/>
              </a:lnSpc>
              <a:spcBef>
                <a:spcPts val="0"/>
              </a:spcBef>
              <a:buNone/>
            </a:pPr>
            <a:endParaRPr sz="16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213000"/>
            <a:ext cx="8520600" cy="707400"/>
          </a:xfrm>
          <a:prstGeom prst="rect">
            <a:avLst/>
          </a:prstGeom>
        </p:spPr>
        <p:txBody>
          <a:bodyPr lIns="91425" tIns="91425" rIns="91425" bIns="91425" anchor="t" anchorCtr="0">
            <a:noAutofit/>
          </a:bodyPr>
          <a:lstStyle/>
          <a:p>
            <a:pPr lvl="0" rtl="0">
              <a:spcBef>
                <a:spcPts val="0"/>
              </a:spcBef>
              <a:buNone/>
            </a:pPr>
            <a:r>
              <a:rPr lang="en" sz="1800">
                <a:solidFill>
                  <a:srgbClr val="073763"/>
                </a:solidFill>
                <a:latin typeface="Calibri"/>
                <a:ea typeface="Calibri"/>
                <a:cs typeface="Calibri"/>
                <a:sym typeface="Calibri"/>
              </a:rPr>
              <a:t>CONCLUSIONS</a:t>
            </a:r>
          </a:p>
          <a:p>
            <a:pPr lvl="0" rtl="0">
              <a:spcBef>
                <a:spcPts val="0"/>
              </a:spcBef>
              <a:buNone/>
            </a:pPr>
            <a:endParaRPr sz="1800">
              <a:solidFill>
                <a:srgbClr val="073763"/>
              </a:solidFill>
              <a:latin typeface="Calibri"/>
              <a:ea typeface="Calibri"/>
              <a:cs typeface="Calibri"/>
              <a:sym typeface="Calibri"/>
            </a:endParaRPr>
          </a:p>
        </p:txBody>
      </p:sp>
      <p:cxnSp>
        <p:nvCxnSpPr>
          <p:cNvPr id="159" name="Shape 159"/>
          <p:cNvCxnSpPr/>
          <p:nvPr/>
        </p:nvCxnSpPr>
        <p:spPr>
          <a:xfrm>
            <a:off x="275350" y="804025"/>
            <a:ext cx="8491800" cy="21900"/>
          </a:xfrm>
          <a:prstGeom prst="straightConnector1">
            <a:avLst/>
          </a:prstGeom>
          <a:noFill/>
          <a:ln w="28575" cap="flat" cmpd="sng">
            <a:solidFill>
              <a:srgbClr val="37AEB9"/>
            </a:solidFill>
            <a:prstDash val="solid"/>
            <a:round/>
            <a:headEnd type="none" w="lg" len="lg"/>
            <a:tailEnd type="none" w="lg" len="lg"/>
          </a:ln>
        </p:spPr>
      </p:cxnSp>
      <p:sp>
        <p:nvSpPr>
          <p:cNvPr id="160" name="Shape 160"/>
          <p:cNvSpPr txBox="1"/>
          <p:nvPr/>
        </p:nvSpPr>
        <p:spPr>
          <a:xfrm>
            <a:off x="430450" y="1222550"/>
            <a:ext cx="8336700" cy="3271200"/>
          </a:xfrm>
          <a:prstGeom prst="rect">
            <a:avLst/>
          </a:prstGeom>
          <a:noFill/>
          <a:ln>
            <a:noFill/>
          </a:ln>
        </p:spPr>
        <p:txBody>
          <a:bodyPr lIns="91425" tIns="91425" rIns="91425" bIns="91425" anchor="ctr" anchorCtr="0">
            <a:noAutofit/>
          </a:bodyPr>
          <a:lstStyle/>
          <a:p>
            <a:pPr marL="457200" marR="0" lvl="0" indent="-330200" algn="just" rtl="0">
              <a:lnSpc>
                <a:spcPct val="115000"/>
              </a:lnSpc>
              <a:spcBef>
                <a:spcPts val="0"/>
              </a:spcBef>
              <a:spcAft>
                <a:spcPts val="0"/>
              </a:spcAft>
              <a:buSzPct val="100000"/>
              <a:buFont typeface="Calibri"/>
              <a:buChar char="●"/>
            </a:pPr>
            <a:r>
              <a:rPr lang="en" sz="1600">
                <a:latin typeface="Calibri"/>
                <a:ea typeface="Calibri"/>
                <a:cs typeface="Calibri"/>
                <a:sym typeface="Calibri"/>
              </a:rPr>
              <a:t>With proper implementation of standards and service instructions, the system works seamlessly, ensuring the efficient allocation and use of airport resources.</a:t>
            </a:r>
          </a:p>
          <a:p>
            <a:pPr marL="457200" marR="0" lvl="0" indent="-330200" algn="just" rtl="0">
              <a:lnSpc>
                <a:spcPct val="115000"/>
              </a:lnSpc>
              <a:spcBef>
                <a:spcPts val="0"/>
              </a:spcBef>
              <a:spcAft>
                <a:spcPts val="0"/>
              </a:spcAft>
              <a:buSzPct val="100000"/>
              <a:buFont typeface="Calibri"/>
              <a:buChar char="●"/>
            </a:pPr>
            <a:r>
              <a:rPr lang="en" sz="1600">
                <a:latin typeface="Calibri"/>
                <a:ea typeface="Calibri"/>
                <a:cs typeface="Calibri"/>
                <a:sym typeface="Calibri"/>
              </a:rPr>
              <a:t>The existing luggage system at the airport has enough reliability to ensure efficient operation of the airport.</a:t>
            </a:r>
          </a:p>
          <a:p>
            <a:pPr marL="457200" marR="0" lvl="0" indent="-330200" algn="just" rtl="0">
              <a:lnSpc>
                <a:spcPct val="115000"/>
              </a:lnSpc>
              <a:spcBef>
                <a:spcPts val="0"/>
              </a:spcBef>
              <a:spcAft>
                <a:spcPts val="0"/>
              </a:spcAft>
              <a:buSzPct val="100000"/>
              <a:buFont typeface="Calibri"/>
              <a:buChar char="●"/>
            </a:pPr>
            <a:r>
              <a:rPr lang="en" sz="1600">
                <a:latin typeface="Calibri"/>
                <a:ea typeface="Calibri"/>
                <a:cs typeface="Calibri"/>
                <a:sym typeface="Calibri"/>
              </a:rPr>
              <a:t>The model developed in this work can be used in the future to assess the reliability and efficiency of the existing baggage system in the airport.</a:t>
            </a:r>
          </a:p>
          <a:p>
            <a:pPr marL="457200" marR="0" lvl="0" indent="-330200" algn="just" rtl="0">
              <a:lnSpc>
                <a:spcPct val="115000"/>
              </a:lnSpc>
              <a:spcBef>
                <a:spcPts val="0"/>
              </a:spcBef>
              <a:spcAft>
                <a:spcPts val="0"/>
              </a:spcAft>
              <a:buSzPct val="100000"/>
              <a:buFont typeface="Calibri"/>
              <a:buChar char="●"/>
            </a:pPr>
            <a:r>
              <a:rPr lang="en" sz="1600">
                <a:latin typeface="Calibri"/>
                <a:ea typeface="Calibri"/>
                <a:cs typeface="Calibri"/>
                <a:sym typeface="Calibri"/>
              </a:rPr>
              <a:t>On the basis of the program tool given in the work, it is possible to play various possible non-regular situations.</a:t>
            </a:r>
          </a:p>
          <a:p>
            <a:pPr marL="457200" marR="0" lvl="0" indent="-330200" algn="just" rtl="0">
              <a:lnSpc>
                <a:spcPct val="115000"/>
              </a:lnSpc>
              <a:spcBef>
                <a:spcPts val="0"/>
              </a:spcBef>
              <a:spcAft>
                <a:spcPts val="0"/>
              </a:spcAft>
              <a:buSzPct val="100000"/>
              <a:buFont typeface="Calibri"/>
              <a:buChar char="●"/>
            </a:pPr>
            <a:r>
              <a:rPr lang="en" sz="1600">
                <a:latin typeface="Calibri"/>
                <a:ea typeface="Calibri"/>
                <a:cs typeface="Calibri"/>
                <a:sym typeface="Calibri"/>
              </a:rPr>
              <a:t>With the help of the software used in the work, it is possible to automate decision making for aircraft maintenance.</a:t>
            </a:r>
          </a:p>
          <a:p>
            <a:pPr lvl="0" algn="just" rtl="0">
              <a:lnSpc>
                <a:spcPct val="115000"/>
              </a:lnSpc>
              <a:spcBef>
                <a:spcPts val="0"/>
              </a:spcBef>
              <a:buNone/>
            </a:pPr>
            <a:endParaRPr sz="160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804</Words>
  <Application>Microsoft Office PowerPoint</Application>
  <PresentationFormat>Экран (16:9)</PresentationFormat>
  <Paragraphs>64</Paragraphs>
  <Slides>10</Slides>
  <Notes>10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Questrial</vt:lpstr>
      <vt:lpstr>Calibri</vt:lpstr>
      <vt:lpstr>PT Sans Narrow</vt:lpstr>
      <vt:lpstr>Open Sans</vt:lpstr>
      <vt:lpstr>Times New Roman</vt:lpstr>
      <vt:lpstr>tropic</vt:lpstr>
      <vt:lpstr>SUBJECT: PRACTICAL RESEARCH OF THE ANALYSIS AND AUTOMATION OF THE WORK OF THE AIRPORT SYSTEMS  ON THE BASIS OF  MATHEMATICAL MODELS AND SIMULATION MODELING</vt:lpstr>
      <vt:lpstr>MATHEMATICAL METHODS OF MODELING PASSENGER TRANSPORTATION </vt:lpstr>
      <vt:lpstr>GOAL OF THE WORK</vt:lpstr>
      <vt:lpstr>TECHNOLOGICAL PROCESSES OF GROUND HANDLING</vt:lpstr>
      <vt:lpstr>RATIONALITY OF TECHNOLOGICAL PROCESSES OF GROUND AIRCRAFT SERVICE</vt:lpstr>
      <vt:lpstr>Презентация PowerPoint</vt:lpstr>
      <vt:lpstr>THE AIRPORT BAGGAGE SYSTEM</vt:lpstr>
      <vt:lpstr>RELIABILITY OF THE AIRPORT BAGGAGE SYSTEM</vt:lpstr>
      <vt:lpstr>CONCLUSIONS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PRACTICAL RESEARCH OF THE ANALYSIS AND AUTOMATION OF THE WORK OF THE AIRPORT SYSTEMS  ON THE BASIS OF  MATHEMATICAL MODELS AND SIMULATION MODELING</dc:title>
  <dc:creator>USER01</dc:creator>
  <cp:lastModifiedBy>Пользователь Windows</cp:lastModifiedBy>
  <cp:revision>3</cp:revision>
  <dcterms:modified xsi:type="dcterms:W3CDTF">2017-04-19T13:52:51Z</dcterms:modified>
</cp:coreProperties>
</file>